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5D8BE-2731-4B9E-B5C4-98FDBCB5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38379-5B94-4164-8912-122EC8A7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3682E-5F2A-430E-8F60-96AB2F35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382F9-2586-481C-94BC-74FE59D0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3F32D-A85B-4AC2-9344-4EBB40E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286B-F819-4FD2-8FB3-6230E7FC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C8589-1F7D-4334-9BF7-84F97284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8BCF8-A69B-4CEE-BA15-42C62FDF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68F26-EC45-45A9-8741-32F753B4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72BC7-BDA8-463E-B16F-071F630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AE8CB-C99F-4244-9D39-F3211CB0A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DF915-1D30-4238-BF06-C022E4EF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05C1E-9DA7-40AB-8F00-E06B38ED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60D1D-B021-4071-8244-A4477F9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6A06B-8AD7-424E-9DAE-D49D159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EB50-C4C0-4317-A5EB-054628D6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E54A4-C096-4F78-AE9F-7BDDD3D1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6B4B1-B397-4D9F-9343-A91CE347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5580E-AD4D-4A0B-8068-785D7759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D5D72-0017-4944-B971-5C5E99B9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CBED-D858-48D3-B3B6-59E38015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C3F97-2AAF-4344-92B3-C479ED39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66D2-BC70-49BD-8ED0-1992D09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A8336-5C70-47DE-B994-A9A0EBCA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0ED0-D322-42D3-B849-8F0D392E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0834-4DA0-47D6-A318-39E461E2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98950-7E27-47D2-BE08-015945D92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7D5DC-7428-4E1B-9B5E-FE6312BE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D208B-BD12-4E27-B9CD-B85F25AD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38300-694B-4965-A667-C1E037A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ABB86-4116-4FBC-9806-12A7496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6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5BAD8-DB4D-46CE-A288-93F858AE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EE924-E57F-4E02-9C7B-F4841A4C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A4BFD-44EB-4007-A7C3-C0C06730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9820DF-B463-4117-A131-456C9BCF6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82F68-B39B-4470-AACE-824377AD5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23D79-4EB3-4CA4-8520-E8F816FC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0B050-A623-43D6-9F09-82564DAC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D390F2-6A5A-4D97-8E9A-04BE2B09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871CC-5E62-4AC1-9097-3C1EF5AB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A7646-07AD-4A9F-B951-E3E4B870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F095E-97A7-44E8-ACEF-AEE6F199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EC3A9-291D-4FA0-ADEE-D4B99273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28C00-E61C-4FD5-AA91-FA32785F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5C93B-85BC-457E-A5C7-2C5CAF85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B25C9-5BEE-4589-83BE-3AC109C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D535A-9A19-45FD-9FF5-C84E232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785CC-DF2B-4FD1-BA80-AE3827AE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8664A-B448-43FA-A533-98C82AF3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8BBC0-75A4-44F6-9E2F-8B1ABCD5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83D6F-32E5-49AC-8AA1-11F65927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15349-2E43-4C84-84DE-185F5E2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CB612-1A79-4F08-902C-E8D08852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7EEC91-B573-4E95-B5C2-23DBAB51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DEBE1-4A91-41AC-9F1D-182A84B6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3CD7E-DCCA-436D-BB2B-A3B521F0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29C13-2F2D-4573-98E0-07D9296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52DAF-053F-44F9-BC22-5810F3AD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230B6-DDF7-47B5-B2A8-2EDD9348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BCBB2-EAF3-4498-AB86-82968A47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B7B3B-F7FA-46E1-899B-BDA6F9FA4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5834-5B8C-468E-9E4F-5CE7D401B07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7DA00-07EF-4B3B-9F7D-3514220D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4821C-18E3-48EB-8EE1-43BF0CD4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7FFB-850C-4EC0-B8A3-1DE4223F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2AF4-F960-428F-A126-77730B80B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Semantic Parsing with Syntax- and Table-Aware SQL Generation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78D51-0C55-484B-8D0A-9659C2CB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14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Yibo</a:t>
            </a:r>
            <a:r>
              <a:rPr lang="en-US" altLang="zh-CN" dirty="0"/>
              <a:t> Sun, </a:t>
            </a:r>
            <a:r>
              <a:rPr lang="en-US" altLang="zh-CN" dirty="0" err="1"/>
              <a:t>Duyu</a:t>
            </a:r>
            <a:r>
              <a:rPr lang="en-US" altLang="zh-CN" dirty="0"/>
              <a:t> Tang, Nan </a:t>
            </a:r>
            <a:r>
              <a:rPr lang="en-US" altLang="zh-CN" dirty="0" err="1"/>
              <a:t>Duan</a:t>
            </a:r>
            <a:r>
              <a:rPr lang="en-US" altLang="zh-CN" dirty="0"/>
              <a:t>, et al.</a:t>
            </a:r>
          </a:p>
          <a:p>
            <a:r>
              <a:rPr lang="en-US" altLang="zh-CN" dirty="0"/>
              <a:t>Harbin Institute of Technology, Harbin, China</a:t>
            </a:r>
          </a:p>
          <a:p>
            <a:r>
              <a:rPr lang="en-US" altLang="zh-CN" dirty="0"/>
              <a:t>Microsoft Research Asia, Beijing, China</a:t>
            </a:r>
          </a:p>
          <a:p>
            <a:r>
              <a:rPr lang="en-US" altLang="zh-CN" dirty="0"/>
              <a:t>Microsoft AI and Research, Redmond WA, USA</a:t>
            </a:r>
          </a:p>
          <a:p>
            <a:r>
              <a:rPr lang="en-US" altLang="zh-CN" dirty="0"/>
              <a:t>ACL 2017</a:t>
            </a:r>
          </a:p>
          <a:p>
            <a:endParaRPr lang="en-US" altLang="zh-CN" dirty="0"/>
          </a:p>
          <a:p>
            <a:r>
              <a:rPr lang="zh-CN" altLang="en-US" dirty="0"/>
              <a:t>汇报人 胡梦琦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78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FD3B-0FB2-4ED5-8EF9-87C59AB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Value 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D4C84-7443-4F4F-AAE2-984D8E37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calculated over the cells belonging to the </a:t>
            </a:r>
            <a:r>
              <a:rPr lang="en-US" altLang="zh-CN" dirty="0">
                <a:solidFill>
                  <a:srgbClr val="00B0F0"/>
                </a:solidFill>
              </a:rPr>
              <a:t>last predicted column</a:t>
            </a:r>
            <a:r>
              <a:rPr lang="en-US" altLang="zh-CN" dirty="0"/>
              <a:t> name</a:t>
            </a:r>
          </a:p>
          <a:p>
            <a:pPr lvl="1"/>
            <a:r>
              <a:rPr lang="en-US" altLang="zh-CN" dirty="0"/>
              <a:t>“Player = York” should not appear</a:t>
            </a:r>
          </a:p>
          <a:p>
            <a:r>
              <a:rPr lang="en-US" altLang="zh-CN" dirty="0"/>
              <a:t>Incorporate </a:t>
            </a:r>
            <a:r>
              <a:rPr lang="en-US" altLang="zh-CN" dirty="0">
                <a:solidFill>
                  <a:srgbClr val="00B0F0"/>
                </a:solidFill>
              </a:rPr>
              <a:t>word co-occurrence</a:t>
            </a:r>
            <a:r>
              <a:rPr lang="en-US" altLang="zh-CN" dirty="0"/>
              <a:t> between question and cells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7E828-81C2-4551-84C5-C87E6F2D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92" y="3976020"/>
            <a:ext cx="4398977" cy="5831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A45128-01D6-4598-9972-579CA630A156}"/>
              </a:ext>
            </a:extLst>
          </p:cNvPr>
          <p:cNvSpPr/>
          <p:nvPr/>
        </p:nvSpPr>
        <p:spPr>
          <a:xfrm>
            <a:off x="5069305" y="4077954"/>
            <a:ext cx="882316" cy="449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907A76-C22E-4FCB-910B-579C51212180}"/>
              </a:ext>
            </a:extLst>
          </p:cNvPr>
          <p:cNvSpPr/>
          <p:nvPr/>
        </p:nvSpPr>
        <p:spPr>
          <a:xfrm>
            <a:off x="7136576" y="4043028"/>
            <a:ext cx="705593" cy="449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A1986-D45E-4AE4-B7E6-AF62774783D6}"/>
              </a:ext>
            </a:extLst>
          </p:cNvPr>
          <p:cNvSpPr txBox="1"/>
          <p:nvPr/>
        </p:nvSpPr>
        <p:spPr>
          <a:xfrm>
            <a:off x="1925052" y="5213684"/>
            <a:ext cx="33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learned from attentional NN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F3AB4-AF1B-4128-A21B-92AA87D8DBD7}"/>
              </a:ext>
            </a:extLst>
          </p:cNvPr>
          <p:cNvSpPr txBox="1"/>
          <p:nvPr/>
        </p:nvSpPr>
        <p:spPr>
          <a:xfrm>
            <a:off x="6316577" y="5213684"/>
            <a:ext cx="383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weights mentioned </a:t>
            </a:r>
            <a:r>
              <a:rPr lang="en-US" altLang="zh-CN"/>
              <a:t>in last </a:t>
            </a:r>
            <a:r>
              <a:rPr lang="en-US" altLang="zh-CN" dirty="0"/>
              <a:t>slide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9A872D-F5AD-4812-AA10-53DE5559322B}"/>
              </a:ext>
            </a:extLst>
          </p:cNvPr>
          <p:cNvCxnSpPr>
            <a:endCxn id="7" idx="0"/>
          </p:cNvCxnSpPr>
          <p:nvPr/>
        </p:nvCxnSpPr>
        <p:spPr>
          <a:xfrm flipH="1">
            <a:off x="3577389" y="4527133"/>
            <a:ext cx="1941095" cy="68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A091AB-8C28-441C-939C-7038E10DDEC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489373" y="4492207"/>
            <a:ext cx="746242" cy="72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3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91FD-9103-430A-8AFE-43FCB30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6284" cy="1325563"/>
          </a:xfrm>
        </p:spPr>
        <p:txBody>
          <a:bodyPr/>
          <a:lstStyle/>
          <a:p>
            <a:r>
              <a:rPr lang="en-US" altLang="zh-CN" dirty="0"/>
              <a:t>Methodology – Policy gradient improvement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B95AC-9161-453B-B1B2-B6D88D88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SQL queries might be executed to yield the same result</a:t>
            </a:r>
          </a:p>
          <a:p>
            <a:pPr lvl="1"/>
            <a:r>
              <a:rPr lang="en-US" altLang="zh-CN" dirty="0"/>
              <a:t>How many teams in New York?</a:t>
            </a:r>
          </a:p>
          <a:p>
            <a:pPr lvl="1"/>
            <a:r>
              <a:rPr lang="en-US" altLang="zh-CN" dirty="0"/>
              <a:t>SELECT COUNT (CFL Team) WHERE city = New York</a:t>
            </a:r>
          </a:p>
          <a:p>
            <a:pPr lvl="1"/>
            <a:r>
              <a:rPr lang="en-US" altLang="zh-CN" dirty="0"/>
              <a:t>SELECT COUNT (College) WHERE city = New York</a:t>
            </a:r>
          </a:p>
          <a:p>
            <a:r>
              <a:rPr lang="en-US" altLang="zh-CN" dirty="0"/>
              <a:t>Fine-tune using </a:t>
            </a:r>
            <a:r>
              <a:rPr lang="en-US" altLang="zh-CN" dirty="0">
                <a:solidFill>
                  <a:srgbClr val="00B0F0"/>
                </a:solidFill>
              </a:rPr>
              <a:t>Reinforcement Learning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4572F-18DE-4B08-8C3C-FB5DC707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5" y="4686468"/>
            <a:ext cx="4576747" cy="536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55F24E-88A1-4BE8-98CF-ADB2E3AD6441}"/>
                  </a:ext>
                </a:extLst>
              </p:cNvPr>
              <p:cNvSpPr txBox="1"/>
              <p:nvPr/>
            </p:nvSpPr>
            <p:spPr>
              <a:xfrm>
                <a:off x="6813884" y="4395536"/>
                <a:ext cx="4800600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valid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correct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valid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incorrect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−2        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invalid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55F24E-88A1-4BE8-98CF-ADB2E3AD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84" y="4395536"/>
                <a:ext cx="4800600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C14197E-998F-4494-A1F1-FAA295423280}"/>
              </a:ext>
            </a:extLst>
          </p:cNvPr>
          <p:cNvSpPr/>
          <p:nvPr/>
        </p:nvSpPr>
        <p:spPr>
          <a:xfrm>
            <a:off x="4924926" y="4686468"/>
            <a:ext cx="1301416" cy="5361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9691413-D9EB-4A67-B6F6-865EB986B01A}"/>
              </a:ext>
            </a:extLst>
          </p:cNvPr>
          <p:cNvCxnSpPr>
            <a:stCxn id="7" idx="3"/>
          </p:cNvCxnSpPr>
          <p:nvPr/>
        </p:nvCxnSpPr>
        <p:spPr>
          <a:xfrm>
            <a:off x="6226342" y="4954535"/>
            <a:ext cx="992605" cy="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C5CCDA1F-B076-42B5-ACC5-8C05D94988B7}"/>
              </a:ext>
            </a:extLst>
          </p:cNvPr>
          <p:cNvSpPr/>
          <p:nvPr/>
        </p:nvSpPr>
        <p:spPr>
          <a:xfrm>
            <a:off x="3192379" y="4686468"/>
            <a:ext cx="272716" cy="2680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3ED537-D229-4F54-BE6D-38A63EFA86F2}"/>
              </a:ext>
            </a:extLst>
          </p:cNvPr>
          <p:cNvSpPr txBox="1"/>
          <p:nvPr/>
        </p:nvSpPr>
        <p:spPr>
          <a:xfrm>
            <a:off x="1433763" y="5759474"/>
            <a:ext cx="43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 of sampled generated SQL queries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3643E9-16B1-4396-8FB0-58C9E64F80CF}"/>
              </a:ext>
            </a:extLst>
          </p:cNvPr>
          <p:cNvCxnSpPr>
            <a:stCxn id="10" idx="4"/>
          </p:cNvCxnSpPr>
          <p:nvPr/>
        </p:nvCxnSpPr>
        <p:spPr>
          <a:xfrm>
            <a:off x="3328737" y="4954535"/>
            <a:ext cx="0" cy="72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B0FDA44-4085-4520-B97A-7AEE7F73CC4F}"/>
              </a:ext>
            </a:extLst>
          </p:cNvPr>
          <p:cNvSpPr/>
          <p:nvPr/>
        </p:nvSpPr>
        <p:spPr>
          <a:xfrm>
            <a:off x="5692942" y="4769869"/>
            <a:ext cx="403058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DFFD3-04CB-408D-8C4C-38E54D4EF153}"/>
              </a:ext>
            </a:extLst>
          </p:cNvPr>
          <p:cNvSpPr txBox="1"/>
          <p:nvPr/>
        </p:nvSpPr>
        <p:spPr>
          <a:xfrm>
            <a:off x="5575634" y="5762727"/>
            <a:ext cx="14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E5B56A-B6C9-4911-B839-26E4024382F5}"/>
              </a:ext>
            </a:extLst>
          </p:cNvPr>
          <p:cNvCxnSpPr>
            <a:endCxn id="15" idx="0"/>
          </p:cNvCxnSpPr>
          <p:nvPr/>
        </p:nvCxnSpPr>
        <p:spPr>
          <a:xfrm>
            <a:off x="5894471" y="5139201"/>
            <a:ext cx="428124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6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9756A-CF69-4DFA-9ED7-DB2B0962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- Setting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D4729-B978-48F1-96B2-3192FFEAD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Dataset: </a:t>
                </a:r>
                <a:r>
                  <a:rPr lang="en-US" altLang="zh-CN" dirty="0" err="1"/>
                  <a:t>WikiSQL</a:t>
                </a:r>
                <a:r>
                  <a:rPr lang="en-US" altLang="zh-CN" dirty="0"/>
                  <a:t> (a table, a SQL query, a result per example)</a:t>
                </a:r>
              </a:p>
              <a:p>
                <a:pPr lvl="1"/>
                <a:r>
                  <a:rPr lang="en-US" altLang="zh-CN" dirty="0"/>
                  <a:t>61,297 training examples</a:t>
                </a:r>
              </a:p>
              <a:p>
                <a:pPr lvl="1"/>
                <a:r>
                  <a:rPr lang="en-US" altLang="zh-CN" dirty="0"/>
                  <a:t>9, 145 dev examples</a:t>
                </a:r>
              </a:p>
              <a:p>
                <a:pPr lvl="1"/>
                <a:r>
                  <a:rPr lang="en-US" altLang="zh-CN" dirty="0"/>
                  <a:t>17, 284 test examples</a:t>
                </a:r>
              </a:p>
              <a:p>
                <a:r>
                  <a:rPr lang="en-US" altLang="zh-CN" dirty="0"/>
                  <a:t>Evaluation metrics:</a:t>
                </a:r>
              </a:p>
              <a:p>
                <a:pPr lvl="1"/>
                <a:r>
                  <a:rPr lang="en-US" altLang="zh-CN" dirty="0"/>
                  <a:t>Logical form accuracy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𝑙𝑓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Execution accuracy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D4729-B978-48F1-96B2-3192FFEAD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71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AEC3-0636-4EAD-82F4-8E3BA555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Model comparisons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8E90C-C12B-4FC7-AEC4-17BD8D94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w/o cell: WHERE values come only from the question</a:t>
            </a:r>
          </a:p>
          <a:p>
            <a:r>
              <a:rPr lang="en-US" altLang="zh-CN" dirty="0"/>
              <a:t>w/o column-cell relation: removing enhanced column vector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178FF9-2040-4AE2-9267-BC9CE907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25" y="2956471"/>
            <a:ext cx="6395949" cy="33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07F02-C478-4320-8635-39336E56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Fine-grained accuracy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0D1CD-293E-4FF9-BB35-121C74D6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column, SELECT aggregator, WHERE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000714-6348-4C72-8133-7E90F807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59" y="2864955"/>
            <a:ext cx="8787282" cy="28620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0EDF79-C5F6-4823-A0E1-061BE7ACD43C}"/>
              </a:ext>
            </a:extLst>
          </p:cNvPr>
          <p:cNvSpPr/>
          <p:nvPr/>
        </p:nvSpPr>
        <p:spPr>
          <a:xfrm>
            <a:off x="6898105" y="5069305"/>
            <a:ext cx="593558" cy="513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871F5B-0E7E-4292-9C76-9CECE42D6A8B}"/>
              </a:ext>
            </a:extLst>
          </p:cNvPr>
          <p:cNvSpPr/>
          <p:nvPr/>
        </p:nvSpPr>
        <p:spPr>
          <a:xfrm>
            <a:off x="9553073" y="5069305"/>
            <a:ext cx="593558" cy="513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02BA-BBC8-4753-BB86-872D5BC5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FA486-FE60-4BD4-BDDC-831F9962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218BF-D8D8-4CE0-9F31-49E617B0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22" y="1825625"/>
            <a:ext cx="9020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02BA-BBC8-4753-BB86-872D5BC5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Experiments - Transfer to </a:t>
            </a:r>
            <a:r>
              <a:rPr lang="en-US" altLang="zh-CN" sz="4000" dirty="0" err="1"/>
              <a:t>WikiTableQuestions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FA486-FE60-4BD4-BDDC-831F9962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STAMP on </a:t>
            </a:r>
            <a:r>
              <a:rPr lang="en-US" altLang="zh-CN" dirty="0" err="1"/>
              <a:t>WikiTableQuestions</a:t>
            </a:r>
            <a:endParaRPr lang="en-US" altLang="zh-CN" dirty="0"/>
          </a:p>
          <a:p>
            <a:r>
              <a:rPr lang="en-US" altLang="zh-CN" dirty="0"/>
              <a:t>Further train STAMP over pseudo question-SQL pairs</a:t>
            </a: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4954854A-F39C-4293-9915-B85FAB316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425128"/>
              </p:ext>
            </p:extLst>
          </p:nvPr>
        </p:nvGraphicFramePr>
        <p:xfrm>
          <a:off x="838200" y="333349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941177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9387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 et al. (2017)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0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Krishnamurthy et al. (2017)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STAMP + *pseudo pairs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1558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77CA6D-8602-4502-84BC-FD3BC5C871BD}"/>
              </a:ext>
            </a:extLst>
          </p:cNvPr>
          <p:cNvSpPr txBox="1"/>
          <p:nvPr/>
        </p:nvSpPr>
        <p:spPr>
          <a:xfrm>
            <a:off x="838200" y="6061895"/>
            <a:ext cx="956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*Pseudo pairs: Question from </a:t>
            </a:r>
            <a:r>
              <a:rPr lang="en-US" altLang="zh-CN" dirty="0" err="1"/>
              <a:t>WikiTableQuestions</a:t>
            </a:r>
            <a:r>
              <a:rPr lang="en-US" altLang="zh-CN" dirty="0"/>
              <a:t> and correct SQL query generated by STAMP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62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E4EE-BBD4-4DB3-A751-C2559EE6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E73EF-063A-467F-BAB6-BF950021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points</a:t>
            </a:r>
          </a:p>
          <a:p>
            <a:pPr lvl="1"/>
            <a:r>
              <a:rPr lang="en-US" altLang="zh-CN" dirty="0"/>
              <a:t>A Syntax- and Table-Aware semantic parser</a:t>
            </a:r>
          </a:p>
          <a:p>
            <a:pPr lvl="1"/>
            <a:r>
              <a:rPr lang="en-US" altLang="zh-CN" dirty="0"/>
              <a:t>Leverage cell information and column-cell relation</a:t>
            </a:r>
          </a:p>
          <a:p>
            <a:r>
              <a:rPr lang="en-US" altLang="zh-CN" dirty="0"/>
              <a:t>Future work</a:t>
            </a:r>
          </a:p>
          <a:p>
            <a:pPr lvl="1"/>
            <a:r>
              <a:rPr lang="en-US" altLang="zh-CN" dirty="0"/>
              <a:t>Query over multiple relational databases</a:t>
            </a:r>
          </a:p>
          <a:p>
            <a:pPr lvl="1"/>
            <a:r>
              <a:rPr lang="en-US" altLang="zh-CN" dirty="0"/>
              <a:t>Nested SQL query as condition value</a:t>
            </a:r>
          </a:p>
          <a:p>
            <a:pPr lvl="1"/>
            <a:r>
              <a:rPr lang="en-US" altLang="zh-CN" dirty="0"/>
              <a:t>More operations such as GROUP BY and ORDER 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7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1C8F1-58A0-4D0D-A412-C54D3BE4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D020-57E5-45FB-8549-2A176210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</a:t>
            </a:r>
          </a:p>
          <a:p>
            <a:r>
              <a:rPr lang="en-US" altLang="zh-CN" sz="3600" dirty="0"/>
              <a:t>Methodology</a:t>
            </a:r>
          </a:p>
          <a:p>
            <a:r>
              <a:rPr lang="en-US" altLang="zh-CN" sz="3600" dirty="0"/>
              <a:t>Experiment</a:t>
            </a:r>
          </a:p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66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5CC3-0647-4123-B12D-341B5154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428C6-0F00-4DA2-83D5-CEEEC2F9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C2BD7-E70D-4A5D-BD3A-8E1F14E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91" y="2006908"/>
            <a:ext cx="7044618" cy="32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5C397A-1EE5-4FC4-BC3E-9D9329184699}"/>
              </a:ext>
            </a:extLst>
          </p:cNvPr>
          <p:cNvSpPr txBox="1"/>
          <p:nvPr/>
        </p:nvSpPr>
        <p:spPr>
          <a:xfrm>
            <a:off x="2888784" y="5522833"/>
            <a:ext cx="641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Task: Map natural language questions into SQL queries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81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C89D-AD42-4092-A830-397C74A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737E0-14E8-405A-A6DB-E41C6BE8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7753"/>
            <a:ext cx="10515600" cy="2037636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Match between question words and column names/cells</a:t>
            </a:r>
          </a:p>
          <a:p>
            <a:pPr lvl="1"/>
            <a:r>
              <a:rPr lang="en-US" altLang="zh-CN" dirty="0"/>
              <a:t>Users do not always use exact descriptions</a:t>
            </a:r>
          </a:p>
          <a:p>
            <a:pPr lvl="2"/>
            <a:r>
              <a:rPr lang="en-US" altLang="zh-CN" dirty="0"/>
              <a:t>e.g. “How many schools did player number 3 play at?”</a:t>
            </a:r>
          </a:p>
          <a:p>
            <a:pPr lvl="2"/>
            <a:r>
              <a:rPr lang="en-US" altLang="zh-CN" dirty="0"/>
              <a:t>Select count (School Club Team) where No. = 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CE76CA-D054-4737-89DC-38082D0F220B}"/>
              </a:ext>
            </a:extLst>
          </p:cNvPr>
          <p:cNvSpPr/>
          <p:nvPr/>
        </p:nvSpPr>
        <p:spPr>
          <a:xfrm>
            <a:off x="3064041" y="3041686"/>
            <a:ext cx="1331495" cy="593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Column names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1AF22-B273-4A2A-9832-7B507CA28907}"/>
              </a:ext>
            </a:extLst>
          </p:cNvPr>
          <p:cNvSpPr/>
          <p:nvPr/>
        </p:nvSpPr>
        <p:spPr>
          <a:xfrm>
            <a:off x="3064041" y="2332822"/>
            <a:ext cx="1331495" cy="46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Key words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557E5B-7DC1-406A-8B0C-8118D9341734}"/>
              </a:ext>
            </a:extLst>
          </p:cNvPr>
          <p:cNvSpPr/>
          <p:nvPr/>
        </p:nvSpPr>
        <p:spPr>
          <a:xfrm>
            <a:off x="3064041" y="3878888"/>
            <a:ext cx="1331495" cy="46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Cell values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165215-94C3-49D6-939A-763D0BC57B99}"/>
              </a:ext>
            </a:extLst>
          </p:cNvPr>
          <p:cNvSpPr txBox="1"/>
          <p:nvPr/>
        </p:nvSpPr>
        <p:spPr>
          <a:xfrm>
            <a:off x="1295784" y="3195690"/>
            <a:ext cx="133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SQL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1EC996-4438-49F8-9DA4-56D8989F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13" y="2182128"/>
            <a:ext cx="2324773" cy="593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3DA8E3-74DF-45C2-8F19-91FFBB5D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55" y="3150865"/>
            <a:ext cx="5122221" cy="119324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144888-724B-47B0-AA14-A38A0485DDF7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627279" y="2565433"/>
            <a:ext cx="436762" cy="861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EBDBBD-2A9E-455F-89BD-173A5AA0EDFD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627279" y="3338466"/>
            <a:ext cx="436762" cy="8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4D5ACE-9576-4297-B27F-71D25F95E65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627279" y="3426523"/>
            <a:ext cx="436762" cy="684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FC47BB-6745-4EED-B560-A06D844C4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395536" y="2478908"/>
            <a:ext cx="1349877" cy="8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8A7B38-B291-4F1F-8BC1-C22537101B97}"/>
              </a:ext>
            </a:extLst>
          </p:cNvPr>
          <p:cNvCxnSpPr>
            <a:stCxn id="4" idx="3"/>
          </p:cNvCxnSpPr>
          <p:nvPr/>
        </p:nvCxnSpPr>
        <p:spPr>
          <a:xfrm>
            <a:off x="4395536" y="3338466"/>
            <a:ext cx="1700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F79758-2F9F-4565-9868-2387650693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95536" y="3923899"/>
            <a:ext cx="1588169" cy="18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3B1E-3E84-4CFA-8A39-01BDEA95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F9B93-A792-4A39-8DB0-F30B0080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</a:p>
          <a:p>
            <a:pPr lvl="1"/>
            <a:r>
              <a:rPr lang="en-US" altLang="zh-CN" dirty="0"/>
              <a:t>Learning to </a:t>
            </a:r>
            <a:r>
              <a:rPr lang="en-US" altLang="zh-CN" dirty="0">
                <a:solidFill>
                  <a:srgbClr val="00B0F0"/>
                </a:solidFill>
              </a:rPr>
              <a:t>replicate</a:t>
            </a:r>
            <a:r>
              <a:rPr lang="en-US" altLang="zh-CN" dirty="0"/>
              <a:t> content from column names, cells or SQL keywords</a:t>
            </a:r>
          </a:p>
          <a:p>
            <a:pPr lvl="1"/>
            <a:r>
              <a:rPr lang="en-US" altLang="zh-CN" dirty="0"/>
              <a:t>Improving the generation of WHERE clause by leveraging the </a:t>
            </a:r>
            <a:r>
              <a:rPr lang="en-US" altLang="zh-CN" dirty="0">
                <a:solidFill>
                  <a:srgbClr val="00B0F0"/>
                </a:solidFill>
              </a:rPr>
              <a:t>column-cell relation</a:t>
            </a:r>
          </a:p>
          <a:p>
            <a:pPr lvl="1"/>
            <a:r>
              <a:rPr lang="en-US" altLang="zh-CN" dirty="0"/>
              <a:t>Tuning model with </a:t>
            </a:r>
            <a:r>
              <a:rPr lang="en-US" altLang="zh-CN" dirty="0">
                <a:solidFill>
                  <a:srgbClr val="00B0F0"/>
                </a:solidFill>
              </a:rPr>
              <a:t>RL</a:t>
            </a:r>
            <a:r>
              <a:rPr lang="en-US" altLang="zh-CN" dirty="0"/>
              <a:t> strategy</a:t>
            </a:r>
          </a:p>
          <a:p>
            <a:pPr lvl="1"/>
            <a:r>
              <a:rPr lang="en-US" altLang="zh-CN" dirty="0"/>
              <a:t>Raising execution accuracy from 69.0% to </a:t>
            </a:r>
            <a:r>
              <a:rPr lang="en-US" altLang="zh-CN" dirty="0">
                <a:solidFill>
                  <a:srgbClr val="00B0F0"/>
                </a:solidFill>
              </a:rPr>
              <a:t>74.4%</a:t>
            </a:r>
            <a:r>
              <a:rPr lang="en-US" altLang="zh-CN" dirty="0"/>
              <a:t> on </a:t>
            </a:r>
            <a:r>
              <a:rPr lang="en-US" altLang="zh-CN" dirty="0" err="1"/>
              <a:t>WikiSQL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Query over single form (no JOIN/FROM)</a:t>
            </a:r>
          </a:p>
          <a:p>
            <a:pPr lvl="1"/>
            <a:r>
              <a:rPr lang="en-US" altLang="zh-CN" dirty="0"/>
              <a:t>Non-nested queries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8D17-AF43-41CC-ABC5-2656753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5CB38A-24B0-4113-BA63-81352022F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73" y="1690688"/>
            <a:ext cx="8031853" cy="3783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691692-7733-4A5C-815C-BC23DAF7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11" y="5657757"/>
            <a:ext cx="4718377" cy="6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1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FD3B-0FB2-4ED5-8EF9-87C59AB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-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D4C84-7443-4F4F-AAE2-984D8E37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87445"/>
            <a:ext cx="5033211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Takes in a question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Feeds the input to a Bi-RNN with GRU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Concatenates both ends for decoder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2FC87-E320-456A-8FCA-41FA3EA0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91" y="1825625"/>
            <a:ext cx="4407699" cy="34804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524E9E-BD09-42C3-82B0-45DFA447AD90}"/>
              </a:ext>
            </a:extLst>
          </p:cNvPr>
          <p:cNvSpPr txBox="1"/>
          <p:nvPr/>
        </p:nvSpPr>
        <p:spPr>
          <a:xfrm>
            <a:off x="7459579" y="2118113"/>
            <a:ext cx="6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8184E6-2EE3-468F-99EE-3B93B471B789}"/>
              </a:ext>
            </a:extLst>
          </p:cNvPr>
          <p:cNvSpPr txBox="1"/>
          <p:nvPr/>
        </p:nvSpPr>
        <p:spPr>
          <a:xfrm>
            <a:off x="6031834" y="3129040"/>
            <a:ext cx="6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CE22A9-C0E4-4891-9DA4-BA0D14BF56A8}"/>
              </a:ext>
            </a:extLst>
          </p:cNvPr>
          <p:cNvSpPr txBox="1"/>
          <p:nvPr/>
        </p:nvSpPr>
        <p:spPr>
          <a:xfrm>
            <a:off x="6360698" y="3872414"/>
            <a:ext cx="6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88178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FD3B-0FB2-4ED5-8EF9-87C59AB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SQL 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D4C84-7443-4F4F-AAE2-984D8E37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436" y="3630271"/>
            <a:ext cx="4297279" cy="47884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Attentional neural network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F87920-6AF5-4473-87AA-4B2779E2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65" y="2034547"/>
            <a:ext cx="4578843" cy="758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2599FA-00BB-4CA6-A220-009CF959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776" y="4216100"/>
            <a:ext cx="1495238" cy="2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07423BC-09B5-492F-890E-3AF1EFE32654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3404019" y="2950273"/>
            <a:ext cx="1076685" cy="762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D9E3D50-4731-4EB0-A94F-E986579159B3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7275670" y="3305517"/>
            <a:ext cx="1116513" cy="2723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2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FD3B-0FB2-4ED5-8EF9-87C59AB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– Column 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D4C84-7443-4F4F-AAE2-984D8E37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Leveraging </a:t>
            </a:r>
            <a:r>
              <a:rPr lang="en-US" altLang="zh-CN" dirty="0">
                <a:solidFill>
                  <a:srgbClr val="00B0F0"/>
                </a:solidFill>
              </a:rPr>
              <a:t>column-cell relation</a:t>
            </a:r>
          </a:p>
          <a:p>
            <a:r>
              <a:rPr lang="en-US" altLang="zh-CN" dirty="0"/>
              <a:t>Use the number of cell words occurring in the question to measure the importance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6B062-50FE-48BB-B530-8AAFD4F5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35" y="3237902"/>
            <a:ext cx="9061730" cy="257669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180B1C-DC5E-4FC7-9536-C71A52D38D73}"/>
              </a:ext>
            </a:extLst>
          </p:cNvPr>
          <p:cNvSpPr/>
          <p:nvPr/>
        </p:nvSpPr>
        <p:spPr>
          <a:xfrm>
            <a:off x="3331182" y="4990039"/>
            <a:ext cx="319427" cy="148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A8041E-32FC-45AD-9BCF-39394136439F}"/>
              </a:ext>
            </a:extLst>
          </p:cNvPr>
          <p:cNvSpPr/>
          <p:nvPr/>
        </p:nvSpPr>
        <p:spPr>
          <a:xfrm>
            <a:off x="9844277" y="4912727"/>
            <a:ext cx="319427" cy="418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E35341-4BF4-403B-8200-54B981954CD0}"/>
              </a:ext>
            </a:extLst>
          </p:cNvPr>
          <p:cNvSpPr/>
          <p:nvPr/>
        </p:nvSpPr>
        <p:spPr>
          <a:xfrm>
            <a:off x="9730072" y="4312250"/>
            <a:ext cx="578010" cy="2967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26933A-A560-44B9-A7D9-E67F5E92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76" y="6001004"/>
            <a:ext cx="4619048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508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Semantic Parsing with Syntax- and Table-Aware SQL Generation</vt:lpstr>
      <vt:lpstr>Outline</vt:lpstr>
      <vt:lpstr>Background</vt:lpstr>
      <vt:lpstr>Background</vt:lpstr>
      <vt:lpstr>Background</vt:lpstr>
      <vt:lpstr>Methodology</vt:lpstr>
      <vt:lpstr>Methodology - Encoder</vt:lpstr>
      <vt:lpstr>Methodology – SQL channel</vt:lpstr>
      <vt:lpstr>Methodology – Column channel</vt:lpstr>
      <vt:lpstr>Methodology – Value channel</vt:lpstr>
      <vt:lpstr>Methodology – Policy gradient improvement</vt:lpstr>
      <vt:lpstr>Experiments - Setting</vt:lpstr>
      <vt:lpstr>Experiments – Model comparisons</vt:lpstr>
      <vt:lpstr>Experiments – Fine-grained accuracy</vt:lpstr>
      <vt:lpstr>Experiments – Case study</vt:lpstr>
      <vt:lpstr>Experiments - Transfer to WikiTableQuestions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Parsing with Syntax- and Table-Aware SQL Generation</dc:title>
  <dc:creator>new</dc:creator>
  <cp:lastModifiedBy>new</cp:lastModifiedBy>
  <cp:revision>24</cp:revision>
  <dcterms:created xsi:type="dcterms:W3CDTF">2020-12-21T12:17:46Z</dcterms:created>
  <dcterms:modified xsi:type="dcterms:W3CDTF">2020-12-22T14:17:32Z</dcterms:modified>
</cp:coreProperties>
</file>