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650" r:id="rId2"/>
    <p:sldId id="642" r:id="rId3"/>
    <p:sldId id="660" r:id="rId4"/>
    <p:sldId id="914" r:id="rId5"/>
    <p:sldId id="681" r:id="rId6"/>
    <p:sldId id="921" r:id="rId7"/>
    <p:sldId id="916" r:id="rId8"/>
    <p:sldId id="917" r:id="rId9"/>
    <p:sldId id="910" r:id="rId10"/>
    <p:sldId id="909" r:id="rId11"/>
    <p:sldId id="911" r:id="rId12"/>
    <p:sldId id="922" r:id="rId13"/>
    <p:sldId id="913" r:id="rId14"/>
    <p:sldId id="918" r:id="rId15"/>
    <p:sldId id="919" r:id="rId16"/>
    <p:sldId id="920" r:id="rId17"/>
    <p:sldId id="915" r:id="rId18"/>
    <p:sldId id="903" r:id="rId19"/>
    <p:sldId id="904" r:id="rId20"/>
    <p:sldId id="905" r:id="rId21"/>
    <p:sldId id="906" r:id="rId22"/>
    <p:sldId id="907" r:id="rId23"/>
    <p:sldId id="908" r:id="rId24"/>
    <p:sldId id="89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33">
          <p15:clr>
            <a:srgbClr val="A4A3A4"/>
          </p15:clr>
        </p15:guide>
        <p15:guide id="2" pos="3761">
          <p15:clr>
            <a:srgbClr val="A4A3A4"/>
          </p15:clr>
        </p15:guide>
        <p15:guide id="3" pos="222">
          <p15:clr>
            <a:srgbClr val="A4A3A4"/>
          </p15:clr>
        </p15:guide>
        <p15:guide id="4" pos="74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6D62"/>
    <a:srgbClr val="F8DEA5"/>
    <a:srgbClr val="816094"/>
    <a:srgbClr val="78D2B3"/>
    <a:srgbClr val="4472C4"/>
    <a:srgbClr val="006FC0"/>
    <a:srgbClr val="9B0000"/>
    <a:srgbClr val="9B0002"/>
    <a:srgbClr val="FBFBFB"/>
    <a:srgbClr val="5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6" autoAdjust="0"/>
    <p:restoredTop sz="90159" autoAdjust="0"/>
  </p:normalViewPr>
  <p:slideViewPr>
    <p:cSldViewPr snapToGrid="0" showGuides="1">
      <p:cViewPr varScale="1">
        <p:scale>
          <a:sx n="72" d="100"/>
          <a:sy n="72" d="100"/>
        </p:scale>
        <p:origin x="60" y="1704"/>
      </p:cViewPr>
      <p:guideLst>
        <p:guide orient="horz" pos="2033"/>
        <p:guide pos="3761"/>
        <p:guide pos="222"/>
        <p:guide pos="748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7E14C-52D0-4314-A494-9489873947A9}" type="datetimeFigureOut">
              <a:rPr lang="zh-CN" altLang="en-US" smtClean="0"/>
              <a:t>2020/11/18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D0AB8-341E-46D0-B384-DEE42B9FE01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为了能够操作更一般的数据，作者扩展了交易结构。如图：交易分为交易头部分和数据部分。</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交易头部分跟以前的交易结构差不多。</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数据部分类似于传统数据库中的表结构，包含关键字</a:t>
            </a:r>
            <a:r>
              <a:rPr lang="en-US" altLang="zh-CN" sz="1200" b="0" i="0" kern="1200" dirty="0">
                <a:solidFill>
                  <a:schemeClr val="tx1"/>
                </a:solidFill>
                <a:effectLst/>
                <a:latin typeface="+mn-lt"/>
                <a:ea typeface="+mn-ea"/>
                <a:cs typeface="+mn-cs"/>
              </a:rPr>
              <a:t>key</a:t>
            </a:r>
            <a:r>
              <a:rPr lang="zh-CN" altLang="en-US" sz="1200" b="0" i="0" kern="1200" dirty="0">
                <a:solidFill>
                  <a:schemeClr val="tx1"/>
                </a:solidFill>
                <a:effectLst/>
                <a:latin typeface="+mn-lt"/>
                <a:ea typeface="+mn-ea"/>
                <a:cs typeface="+mn-cs"/>
              </a:rPr>
              <a:t>以及各个字段。</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权限管理还是没有改进</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F1D0AB8-341E-46D0-B384-DEE42B9FE01A}" type="slidenum">
              <a:rPr lang="zh-CN" altLang="en-US" smtClean="0"/>
              <a:t>10</a:t>
            </a:fld>
            <a:endParaRPr lang="zh-CN" altLang="en-US"/>
          </a:p>
        </p:txBody>
      </p:sp>
    </p:spTree>
    <p:extLst>
      <p:ext uri="{BB962C8B-B14F-4D97-AF65-F5344CB8AC3E}">
        <p14:creationId xmlns:p14="http://schemas.microsoft.com/office/powerpoint/2010/main" val="4102139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为了实现在区块内按关键字查询数据，作者结合了默克尔树和红黑树，图片上是作者提出的默克尔红黑树的节点数据结构</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Key</a:t>
            </a:r>
            <a:r>
              <a:rPr lang="zh-CN" altLang="en-US" sz="1200" b="0" i="0" kern="1200" dirty="0">
                <a:solidFill>
                  <a:schemeClr val="tx1"/>
                </a:solidFill>
                <a:effectLst/>
                <a:latin typeface="+mn-lt"/>
                <a:ea typeface="+mn-ea"/>
                <a:cs typeface="+mn-cs"/>
              </a:rPr>
              <a:t>：节点关键字，用于二叉搜索</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Val</a:t>
            </a:r>
            <a:r>
              <a:rPr lang="zh-CN" altLang="en-US" sz="1200" b="0" i="0" kern="1200" dirty="0">
                <a:solidFill>
                  <a:schemeClr val="tx1"/>
                </a:solidFill>
                <a:effectLst/>
                <a:latin typeface="+mn-lt"/>
                <a:ea typeface="+mn-ea"/>
                <a:cs typeface="+mn-cs"/>
              </a:rPr>
              <a:t>：当节点是叶子节点时，</a:t>
            </a:r>
            <a:r>
              <a:rPr lang="en-US" altLang="zh-CN" sz="1200" b="0" i="0" kern="1200" dirty="0">
                <a:solidFill>
                  <a:schemeClr val="tx1"/>
                </a:solidFill>
                <a:effectLst/>
                <a:latin typeface="+mn-lt"/>
                <a:ea typeface="+mn-ea"/>
                <a:cs typeface="+mn-cs"/>
              </a:rPr>
              <a:t>Val</a:t>
            </a:r>
            <a:r>
              <a:rPr lang="zh-CN" altLang="en-US" sz="1200" b="0" i="0" kern="1200" dirty="0">
                <a:solidFill>
                  <a:schemeClr val="tx1"/>
                </a:solidFill>
                <a:effectLst/>
                <a:latin typeface="+mn-lt"/>
                <a:ea typeface="+mn-ea"/>
                <a:cs typeface="+mn-cs"/>
              </a:rPr>
              <a:t>存储交易数据</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改进：分为叶子节点和内部节点，节省空间</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F1D0AB8-341E-46D0-B384-DEE42B9FE01A}" type="slidenum">
              <a:rPr lang="zh-CN" altLang="en-US" smtClean="0"/>
              <a:t>11</a:t>
            </a:fld>
            <a:endParaRPr lang="zh-CN" altLang="en-US"/>
          </a:p>
        </p:txBody>
      </p:sp>
    </p:spTree>
    <p:extLst>
      <p:ext uri="{BB962C8B-B14F-4D97-AF65-F5344CB8AC3E}">
        <p14:creationId xmlns:p14="http://schemas.microsoft.com/office/powerpoint/2010/main" val="3876290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作者在计算哈希值的时候也把</a:t>
            </a:r>
            <a:r>
              <a:rPr lang="en-US" altLang="zh-CN" sz="1200" b="0" i="0" kern="1200" dirty="0">
                <a:solidFill>
                  <a:schemeClr val="tx1"/>
                </a:solidFill>
                <a:effectLst/>
                <a:latin typeface="+mn-lt"/>
                <a:ea typeface="+mn-ea"/>
                <a:cs typeface="+mn-cs"/>
              </a:rPr>
              <a:t>key</a:t>
            </a:r>
            <a:r>
              <a:rPr lang="zh-CN" altLang="en-US" sz="1200" b="0" i="0" kern="1200" dirty="0">
                <a:solidFill>
                  <a:schemeClr val="tx1"/>
                </a:solidFill>
                <a:effectLst/>
                <a:latin typeface="+mn-lt"/>
                <a:ea typeface="+mn-ea"/>
                <a:cs typeface="+mn-cs"/>
              </a:rPr>
              <a:t>算了进去，实现了索引的不可篡改</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为什么选择红黑树：平衡二叉树，保证查找效率； 建树的时候由下往上生长，保证父节点由子节点哈希得到</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Merkle</a:t>
            </a:r>
            <a:r>
              <a:rPr lang="zh-CN" altLang="en-US" sz="1200" b="0" i="0" kern="1200" dirty="0">
                <a:solidFill>
                  <a:schemeClr val="tx1"/>
                </a:solidFill>
                <a:effectLst/>
                <a:latin typeface="+mn-lt"/>
                <a:ea typeface="+mn-ea"/>
                <a:cs typeface="+mn-cs"/>
              </a:rPr>
              <a:t>是完全二叉树，所有记录都在叶子节点，红黑树是平衡二叉树，内部节点也会存数据</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影响验证   无法由孩子节点哈希计算得到父亲节点</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影响删除</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F1D0AB8-341E-46D0-B384-DEE42B9FE01A}" type="slidenum">
              <a:rPr lang="zh-CN" altLang="en-US" smtClean="0"/>
              <a:t>12</a:t>
            </a:fld>
            <a:endParaRPr lang="zh-CN" altLang="en-US"/>
          </a:p>
        </p:txBody>
      </p:sp>
    </p:spTree>
    <p:extLst>
      <p:ext uri="{BB962C8B-B14F-4D97-AF65-F5344CB8AC3E}">
        <p14:creationId xmlns:p14="http://schemas.microsoft.com/office/powerpoint/2010/main" val="172330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F1D0AB8-341E-46D0-B384-DEE42B9FE01A}" type="slidenum">
              <a:rPr lang="zh-CN" altLang="en-US" smtClean="0"/>
              <a:t>13</a:t>
            </a:fld>
            <a:endParaRPr lang="zh-CN" altLang="en-US"/>
          </a:p>
        </p:txBody>
      </p:sp>
    </p:spTree>
    <p:extLst>
      <p:ext uri="{BB962C8B-B14F-4D97-AF65-F5344CB8AC3E}">
        <p14:creationId xmlns:p14="http://schemas.microsoft.com/office/powerpoint/2010/main" val="3728102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14</a:t>
            </a:fld>
            <a:endParaRPr lang="zh-CN" altLang="en-US"/>
          </a:p>
        </p:txBody>
      </p:sp>
    </p:spTree>
    <p:extLst>
      <p:ext uri="{BB962C8B-B14F-4D97-AF65-F5344CB8AC3E}">
        <p14:creationId xmlns:p14="http://schemas.microsoft.com/office/powerpoint/2010/main" val="3220223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建树算法跟建立红黑树差不多，只不过多了计算哈希值而已</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查找</a:t>
            </a:r>
            <a:r>
              <a:rPr lang="en-US" altLang="zh-CN" sz="1200" b="0" i="0" kern="1200" dirty="0">
                <a:solidFill>
                  <a:schemeClr val="tx1"/>
                </a:solidFill>
                <a:effectLst/>
                <a:latin typeface="+mn-lt"/>
                <a:ea typeface="+mn-ea"/>
                <a:cs typeface="+mn-cs"/>
              </a:rPr>
              <a:t>key-&gt;</a:t>
            </a:r>
            <a:r>
              <a:rPr lang="zh-CN" altLang="en-US" sz="1200" b="0" i="0" kern="1200" dirty="0">
                <a:solidFill>
                  <a:schemeClr val="tx1"/>
                </a:solidFill>
                <a:effectLst/>
                <a:latin typeface="+mn-lt"/>
                <a:ea typeface="+mn-ea"/>
                <a:cs typeface="+mn-cs"/>
              </a:rPr>
              <a:t>内存待确认交易中查找</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区块的</a:t>
            </a:r>
            <a:r>
              <a:rPr lang="en-US" altLang="zh-CN" sz="1200" b="0" i="0" kern="1200" dirty="0" err="1">
                <a:solidFill>
                  <a:schemeClr val="tx1"/>
                </a:solidFill>
                <a:effectLst/>
                <a:latin typeface="+mn-lt"/>
                <a:ea typeface="+mn-ea"/>
                <a:cs typeface="+mn-cs"/>
              </a:rPr>
              <a:t>MerkleRB</a:t>
            </a:r>
            <a:r>
              <a:rPr lang="zh-CN" altLang="en-US" sz="1200" b="0" i="0" kern="1200" dirty="0">
                <a:solidFill>
                  <a:schemeClr val="tx1"/>
                </a:solidFill>
                <a:effectLst/>
                <a:latin typeface="+mn-lt"/>
                <a:ea typeface="+mn-ea"/>
                <a:cs typeface="+mn-cs"/>
              </a:rPr>
              <a:t>树</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叶子节点</a:t>
            </a:r>
            <a:r>
              <a:rPr lang="en-US" altLang="zh-CN" sz="1200" b="0" i="0" kern="1200" dirty="0">
                <a:solidFill>
                  <a:schemeClr val="tx1"/>
                </a:solidFill>
                <a:effectLst/>
                <a:latin typeface="+mn-lt"/>
                <a:ea typeface="+mn-ea"/>
                <a:cs typeface="+mn-cs"/>
              </a:rPr>
              <a:t>key==</a:t>
            </a:r>
            <a:r>
              <a:rPr lang="zh-CN" altLang="en-US" sz="1200" b="0" i="0" kern="1200" dirty="0">
                <a:solidFill>
                  <a:schemeClr val="tx1"/>
                </a:solidFill>
                <a:effectLst/>
                <a:latin typeface="+mn-lt"/>
                <a:ea typeface="+mn-ea"/>
                <a:cs typeface="+mn-cs"/>
              </a:rPr>
              <a:t>目标</a:t>
            </a:r>
            <a:r>
              <a:rPr lang="en-US" altLang="zh-CN" sz="1200" b="0" i="0" kern="1200" dirty="0">
                <a:solidFill>
                  <a:schemeClr val="tx1"/>
                </a:solidFill>
                <a:effectLst/>
                <a:latin typeface="+mn-lt"/>
                <a:ea typeface="+mn-ea"/>
                <a:cs typeface="+mn-cs"/>
              </a:rPr>
              <a:t>key</a:t>
            </a:r>
            <a:r>
              <a:rPr lang="zh-CN" altLang="en-US" sz="1200" b="0" i="0" kern="1200" dirty="0">
                <a:solidFill>
                  <a:schemeClr val="tx1"/>
                </a:solidFill>
                <a:effectLst/>
                <a:latin typeface="+mn-lt"/>
                <a:ea typeface="+mn-ea"/>
                <a:cs typeface="+mn-cs"/>
              </a:rPr>
              <a:t>成功，否则就到上一区块找</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存储节点在查询的时候检测正确性和完整性，用户节点在收到查询结果的时候也能根据查询路径自行验证</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F1D0AB8-341E-46D0-B384-DEE42B9FE01A}" type="slidenum">
              <a:rPr lang="zh-CN" altLang="en-US" smtClean="0"/>
              <a:t>15</a:t>
            </a:fld>
            <a:endParaRPr lang="zh-CN" altLang="en-US"/>
          </a:p>
        </p:txBody>
      </p:sp>
    </p:spTree>
    <p:extLst>
      <p:ext uri="{BB962C8B-B14F-4D97-AF65-F5344CB8AC3E}">
        <p14:creationId xmlns:p14="http://schemas.microsoft.com/office/powerpoint/2010/main" val="3009140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用户节点存有区块头信息，区块头上由</a:t>
            </a:r>
            <a:r>
              <a:rPr lang="en-US" altLang="zh-CN" dirty="0" err="1"/>
              <a:t>merkerroot</a:t>
            </a:r>
            <a:r>
              <a:rPr lang="zh-CN" altLang="en-US" dirty="0"/>
              <a:t>，我们只需要对查询路径上的值两两</a:t>
            </a:r>
            <a:r>
              <a:rPr lang="en-US" altLang="zh-CN" dirty="0"/>
              <a:t>hash</a:t>
            </a:r>
            <a:r>
              <a:rPr lang="zh-CN" altLang="en-US" dirty="0"/>
              <a:t>生成查询结果对应的</a:t>
            </a:r>
            <a:r>
              <a:rPr lang="en-US" altLang="zh-CN" dirty="0" err="1"/>
              <a:t>merkleroot</a:t>
            </a:r>
            <a:r>
              <a:rPr lang="zh-CN" altLang="en-US" dirty="0"/>
              <a:t>，跟用户保存的跟相比较。</a:t>
            </a:r>
          </a:p>
        </p:txBody>
      </p:sp>
      <p:sp>
        <p:nvSpPr>
          <p:cNvPr id="4" name="灯片编号占位符 3"/>
          <p:cNvSpPr>
            <a:spLocks noGrp="1"/>
          </p:cNvSpPr>
          <p:nvPr>
            <p:ph type="sldNum" sz="quarter" idx="5"/>
          </p:nvPr>
        </p:nvSpPr>
        <p:spPr/>
        <p:txBody>
          <a:bodyPr/>
          <a:lstStyle/>
          <a:p>
            <a:fld id="{EF1D0AB8-341E-46D0-B384-DEE42B9FE01A}" type="slidenum">
              <a:rPr lang="zh-CN" altLang="en-US" smtClean="0"/>
              <a:t>16</a:t>
            </a:fld>
            <a:endParaRPr lang="zh-CN" altLang="en-US"/>
          </a:p>
        </p:txBody>
      </p:sp>
    </p:spTree>
    <p:extLst>
      <p:ext uri="{BB962C8B-B14F-4D97-AF65-F5344CB8AC3E}">
        <p14:creationId xmlns:p14="http://schemas.microsoft.com/office/powerpoint/2010/main" val="4061571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17</a:t>
            </a:fld>
            <a:endParaRPr lang="zh-CN" altLang="en-US"/>
          </a:p>
        </p:txBody>
      </p:sp>
    </p:spTree>
    <p:extLst>
      <p:ext uri="{BB962C8B-B14F-4D97-AF65-F5344CB8AC3E}">
        <p14:creationId xmlns:p14="http://schemas.microsoft.com/office/powerpoint/2010/main" val="3505082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a:p>
            <a:r>
              <a:rPr lang="zh-CN" altLang="en-US" dirty="0"/>
              <a:t>作者在第一个实验比较了</a:t>
            </a:r>
            <a:r>
              <a:rPr lang="en-US" altLang="zh-CN" dirty="0"/>
              <a:t>Merkle</a:t>
            </a:r>
            <a:r>
              <a:rPr lang="zh-CN" altLang="en-US" dirty="0"/>
              <a:t>树和作者提出的</a:t>
            </a:r>
            <a:r>
              <a:rPr lang="en-US" altLang="zh-CN" dirty="0" err="1"/>
              <a:t>MerkleRB</a:t>
            </a:r>
            <a:r>
              <a:rPr lang="zh-CN" altLang="en-US" dirty="0"/>
              <a:t>树建树的性能，</a:t>
            </a:r>
            <a:r>
              <a:rPr lang="en-US" altLang="zh-CN" dirty="0"/>
              <a:t>x</a:t>
            </a:r>
            <a:r>
              <a:rPr lang="zh-CN" altLang="en-US" dirty="0"/>
              <a:t>轴代表一个区块内交易数量，</a:t>
            </a:r>
            <a:r>
              <a:rPr lang="en-US" altLang="zh-CN" dirty="0"/>
              <a:t>y</a:t>
            </a:r>
            <a:r>
              <a:rPr lang="zh-CN" altLang="en-US" dirty="0"/>
              <a:t>轴表示构建树花费的时间</a:t>
            </a:r>
            <a:endParaRPr lang="en-US" altLang="zh-CN" dirty="0"/>
          </a:p>
          <a:p>
            <a:r>
              <a:rPr lang="zh-CN" altLang="en-US" dirty="0"/>
              <a:t>可以看到建立默克尔红黑树的时间随着区块内交易数量增加而增加</a:t>
            </a:r>
            <a:endParaRPr lang="en-US" altLang="zh-CN" dirty="0"/>
          </a:p>
          <a:p>
            <a:r>
              <a:rPr lang="zh-CN" altLang="en-US" dirty="0"/>
              <a:t>作者提出方法的时间比</a:t>
            </a:r>
            <a:r>
              <a:rPr lang="en-US" altLang="zh-CN" dirty="0" err="1"/>
              <a:t>MerkeleTree</a:t>
            </a:r>
            <a:r>
              <a:rPr lang="zh-CN" altLang="en-US" dirty="0"/>
              <a:t>多，主要是因为构建</a:t>
            </a:r>
            <a:r>
              <a:rPr lang="en-US" altLang="zh-CN" dirty="0" err="1"/>
              <a:t>merkle</a:t>
            </a:r>
            <a:r>
              <a:rPr lang="zh-CN" altLang="en-US" dirty="0"/>
              <a:t>树的时候需要对区块内的交易两两哈希操作，作者的方法多计算了</a:t>
            </a:r>
            <a:r>
              <a:rPr lang="en-US" altLang="zh-CN" dirty="0"/>
              <a:t>key</a:t>
            </a:r>
          </a:p>
          <a:p>
            <a:r>
              <a:rPr lang="zh-CN" altLang="en-US" dirty="0"/>
              <a:t>一般的区块链比如比特币每个区块有</a:t>
            </a:r>
            <a:r>
              <a:rPr lang="en-US" altLang="zh-CN" dirty="0"/>
              <a:t>3000-4000</a:t>
            </a:r>
            <a:r>
              <a:rPr lang="zh-CN" altLang="en-US" dirty="0"/>
              <a:t>条交易，</a:t>
            </a:r>
            <a:r>
              <a:rPr lang="en-US" altLang="zh-CN" dirty="0" err="1"/>
              <a:t>MerkleRB</a:t>
            </a:r>
            <a:r>
              <a:rPr lang="zh-CN" altLang="en-US" dirty="0"/>
              <a:t>树和</a:t>
            </a:r>
            <a:r>
              <a:rPr lang="en-US" altLang="zh-CN" dirty="0"/>
              <a:t>Merkle</a:t>
            </a:r>
            <a:r>
              <a:rPr lang="zh-CN" altLang="en-US" dirty="0"/>
              <a:t>树的性能差不多，但</a:t>
            </a:r>
            <a:r>
              <a:rPr lang="zh-CN" altLang="en-US" sz="1200" b="0" i="0" u="none" strike="noStrike" kern="1200" baseline="0" dirty="0">
                <a:solidFill>
                  <a:schemeClr val="tx1"/>
                </a:solidFill>
                <a:latin typeface="+mn-lt"/>
                <a:ea typeface="+mn-ea"/>
                <a:cs typeface="+mn-cs"/>
              </a:rPr>
              <a:t>增加了查询的功能，代价可以接受</a:t>
            </a:r>
            <a:r>
              <a:rPr lang="zh-CN" altLang="en-US" dirty="0"/>
              <a:t>。</a:t>
            </a:r>
          </a:p>
        </p:txBody>
      </p:sp>
      <p:sp>
        <p:nvSpPr>
          <p:cNvPr id="4" name="灯片编号占位符 3"/>
          <p:cNvSpPr>
            <a:spLocks noGrp="1"/>
          </p:cNvSpPr>
          <p:nvPr>
            <p:ph type="sldNum" sz="quarter" idx="5"/>
          </p:nvPr>
        </p:nvSpPr>
        <p:spPr/>
        <p:txBody>
          <a:bodyPr/>
          <a:lstStyle/>
          <a:p>
            <a:fld id="{EF1D0AB8-341E-46D0-B384-DEE42B9FE01A}" type="slidenum">
              <a:rPr lang="zh-CN" altLang="en-US" smtClean="0"/>
              <a:t>18</a:t>
            </a:fld>
            <a:endParaRPr lang="zh-CN" altLang="en-US"/>
          </a:p>
        </p:txBody>
      </p:sp>
    </p:spTree>
    <p:extLst>
      <p:ext uri="{BB962C8B-B14F-4D97-AF65-F5344CB8AC3E}">
        <p14:creationId xmlns:p14="http://schemas.microsoft.com/office/powerpoint/2010/main" val="3410404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交易在被打包为区块之前在内存中等待时间不同，我们取区块内所有交易的平均等待时间，用交易数量来度量区块大小，交易字段数为</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我们先看用正方形标记的这条这线，随着区块内交易数量越多，写入磁盘的平均代价均分到每一个交易上的代价就会越小。当区块内最大交易数为</a:t>
            </a:r>
            <a:r>
              <a:rPr lang="en-US" altLang="zh-CN" sz="1200" b="0" i="0" kern="1200" dirty="0">
                <a:solidFill>
                  <a:schemeClr val="tx1"/>
                </a:solidFill>
                <a:effectLst/>
                <a:latin typeface="+mn-lt"/>
                <a:ea typeface="+mn-ea"/>
                <a:cs typeface="+mn-cs"/>
              </a:rPr>
              <a:t>1024</a:t>
            </a:r>
            <a:r>
              <a:rPr lang="zh-CN" altLang="en-US" sz="1200" b="0" i="0" kern="1200" dirty="0">
                <a:solidFill>
                  <a:schemeClr val="tx1"/>
                </a:solidFill>
                <a:effectLst/>
                <a:latin typeface="+mn-lt"/>
                <a:ea typeface="+mn-ea"/>
                <a:cs typeface="+mn-cs"/>
              </a:rPr>
              <a:t>的时候，平均写入代价趋于稳定。</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下面看用菱形标记的这线，随着区块内交易数量的增加，内存占用也越来越大，超过</a:t>
            </a:r>
            <a:r>
              <a:rPr lang="en-US" altLang="zh-CN" sz="1200" b="0" i="0" kern="1200" dirty="0">
                <a:solidFill>
                  <a:schemeClr val="tx1"/>
                </a:solidFill>
                <a:effectLst/>
                <a:latin typeface="+mn-lt"/>
                <a:ea typeface="+mn-ea"/>
                <a:cs typeface="+mn-cs"/>
              </a:rPr>
              <a:t>1024</a:t>
            </a:r>
            <a:r>
              <a:rPr lang="zh-CN" altLang="en-US" sz="1200" b="0" i="0" kern="1200" dirty="0">
                <a:solidFill>
                  <a:schemeClr val="tx1"/>
                </a:solidFill>
                <a:effectLst/>
                <a:latin typeface="+mn-lt"/>
                <a:ea typeface="+mn-ea"/>
                <a:cs typeface="+mn-cs"/>
              </a:rPr>
              <a:t>后内存消耗增加明显。</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综合考虑，确定</a:t>
            </a:r>
            <a:r>
              <a:rPr lang="en-US" altLang="zh-CN" sz="1200" b="0" i="0" kern="1200" dirty="0">
                <a:solidFill>
                  <a:schemeClr val="tx1"/>
                </a:solidFill>
                <a:effectLst/>
                <a:latin typeface="+mn-lt"/>
                <a:ea typeface="+mn-ea"/>
                <a:cs typeface="+mn-cs"/>
              </a:rPr>
              <a:t>1024</a:t>
            </a:r>
            <a:r>
              <a:rPr lang="zh-CN" altLang="en-US" sz="1200" b="0" i="0" kern="1200" dirty="0">
                <a:solidFill>
                  <a:schemeClr val="tx1"/>
                </a:solidFill>
                <a:effectLst/>
                <a:latin typeface="+mn-lt"/>
                <a:ea typeface="+mn-ea"/>
                <a:cs typeface="+mn-cs"/>
              </a:rPr>
              <a:t>个交易为区块大小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F1D0AB8-341E-46D0-B384-DEE42B9FE01A}" type="slidenum">
              <a:rPr lang="zh-CN" altLang="en-US" smtClean="0"/>
              <a:t>19</a:t>
            </a:fld>
            <a:endParaRPr lang="zh-CN" altLang="en-US"/>
          </a:p>
        </p:txBody>
      </p:sp>
    </p:spTree>
    <p:extLst>
      <p:ext uri="{BB962C8B-B14F-4D97-AF65-F5344CB8AC3E}">
        <p14:creationId xmlns:p14="http://schemas.microsoft.com/office/powerpoint/2010/main" val="4207807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一种可查询且防篡改的数据库</a:t>
            </a:r>
          </a:p>
        </p:txBody>
      </p:sp>
      <p:sp>
        <p:nvSpPr>
          <p:cNvPr id="4" name="灯片编号占位符 3"/>
          <p:cNvSpPr>
            <a:spLocks noGrp="1"/>
          </p:cNvSpPr>
          <p:nvPr>
            <p:ph type="sldNum" sz="quarter" idx="5"/>
          </p:nvPr>
        </p:nvSpPr>
        <p:spPr/>
        <p:txBody>
          <a:bodyPr/>
          <a:lstStyle/>
          <a:p>
            <a:fld id="{EF1D0AB8-341E-46D0-B384-DEE42B9FE01A}"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作者没提供实验细节，按道理来说默克尔红黑树的查询速度应该比默克尔树快才对</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F1D0AB8-341E-46D0-B384-DEE42B9FE01A}" type="slidenum">
              <a:rPr lang="zh-CN" altLang="en-US" smtClean="0"/>
              <a:t>20</a:t>
            </a:fld>
            <a:endParaRPr lang="zh-CN" altLang="en-US"/>
          </a:p>
        </p:txBody>
      </p:sp>
    </p:spTree>
    <p:extLst>
      <p:ext uri="{BB962C8B-B14F-4D97-AF65-F5344CB8AC3E}">
        <p14:creationId xmlns:p14="http://schemas.microsoft.com/office/powerpoint/2010/main" val="852509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数据查询操作并不受区块深度影响</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对于先后写入的数据具有相近的查询时间</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查询时间均匀分布在</a:t>
            </a:r>
            <a:r>
              <a:rPr lang="en-US" altLang="zh-CN" sz="1200" b="0" i="0" u="none" strike="noStrike" kern="1200" baseline="0" dirty="0">
                <a:solidFill>
                  <a:schemeClr val="tx1"/>
                </a:solidFill>
                <a:latin typeface="+mn-lt"/>
                <a:ea typeface="+mn-ea"/>
                <a:cs typeface="+mn-cs"/>
              </a:rPr>
              <a:t>0.36s </a:t>
            </a:r>
            <a:r>
              <a:rPr lang="zh-CN" altLang="en-US" sz="1200" b="0" i="0" u="none" strike="noStrike" kern="1200" baseline="0" dirty="0">
                <a:solidFill>
                  <a:schemeClr val="tx1"/>
                </a:solidFill>
                <a:latin typeface="+mn-lt"/>
                <a:ea typeface="+mn-ea"/>
                <a:cs typeface="+mn-cs"/>
              </a:rPr>
              <a:t>左右</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F1D0AB8-341E-46D0-B384-DEE42B9FE01A}" type="slidenum">
              <a:rPr lang="zh-CN" altLang="en-US" smtClean="0"/>
              <a:t>21</a:t>
            </a:fld>
            <a:endParaRPr lang="zh-CN" altLang="en-US"/>
          </a:p>
        </p:txBody>
      </p:sp>
    </p:spTree>
    <p:extLst>
      <p:ext uri="{BB962C8B-B14F-4D97-AF65-F5344CB8AC3E}">
        <p14:creationId xmlns:p14="http://schemas.microsoft.com/office/powerpoint/2010/main" val="3457665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区块链可以返回任意数据的完整修改历史，</a:t>
            </a:r>
            <a:endParaRPr lang="en-US" altLang="zh-CN" sz="1200" b="0" i="0" kern="1200" dirty="0">
              <a:solidFill>
                <a:schemeClr val="tx1"/>
              </a:solidFill>
              <a:effectLst/>
              <a:latin typeface="+mn-lt"/>
              <a:ea typeface="+mn-ea"/>
              <a:cs typeface="+mn-cs"/>
            </a:endParaRPr>
          </a:p>
          <a:p>
            <a:r>
              <a:rPr lang="zh-CN" altLang="en-US" sz="1200" b="0" i="0" u="none" strike="noStrike" kern="1200" baseline="0" dirty="0">
                <a:solidFill>
                  <a:schemeClr val="tx1"/>
                </a:solidFill>
                <a:latin typeface="+mn-lt"/>
                <a:ea typeface="+mn-ea"/>
                <a:cs typeface="+mn-cs"/>
              </a:rPr>
              <a:t>溯源的查询代价集中于最新版本的查询时间</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历史数</a:t>
            </a:r>
          </a:p>
          <a:p>
            <a:r>
              <a:rPr lang="zh-CN" altLang="en-US" sz="1200" b="0" i="0" u="none" strike="noStrike" kern="1200" baseline="0" dirty="0">
                <a:solidFill>
                  <a:schemeClr val="tx1"/>
                </a:solidFill>
                <a:latin typeface="+mn-lt"/>
                <a:ea typeface="+mn-ea"/>
                <a:cs typeface="+mn-cs"/>
              </a:rPr>
              <a:t>据的溯源时间相对于单次查询时间微乎其微</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具有很好的溯源效率</a:t>
            </a:r>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EF1D0AB8-341E-46D0-B384-DEE42B9FE01A}" type="slidenum">
              <a:rPr lang="zh-CN" altLang="en-US" smtClean="0"/>
              <a:t>22</a:t>
            </a:fld>
            <a:endParaRPr lang="zh-CN" altLang="en-US"/>
          </a:p>
        </p:txBody>
      </p:sp>
    </p:spTree>
    <p:extLst>
      <p:ext uri="{BB962C8B-B14F-4D97-AF65-F5344CB8AC3E}">
        <p14:creationId xmlns:p14="http://schemas.microsoft.com/office/powerpoint/2010/main" val="3307046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最后做一下总结：</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文章提出了区块链数据库模型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改进了交易的数据结构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提出了默克尔红黑树，实现了按</a:t>
            </a:r>
            <a:r>
              <a:rPr lang="en-US" altLang="zh-CN" sz="1200" b="0" i="0" kern="1200" dirty="0">
                <a:solidFill>
                  <a:schemeClr val="tx1"/>
                </a:solidFill>
                <a:effectLst/>
                <a:latin typeface="+mn-lt"/>
                <a:ea typeface="+mn-ea"/>
                <a:cs typeface="+mn-cs"/>
              </a:rPr>
              <a:t>key</a:t>
            </a:r>
            <a:r>
              <a:rPr lang="zh-CN" altLang="en-US" sz="1200" b="0" i="0" kern="1200" dirty="0">
                <a:solidFill>
                  <a:schemeClr val="tx1"/>
                </a:solidFill>
                <a:effectLst/>
                <a:latin typeface="+mn-lt"/>
                <a:ea typeface="+mn-ea"/>
                <a:cs typeface="+mn-cs"/>
              </a:rPr>
              <a:t>查询和索引不可篡改</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但同时也有一些缺点：</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权限管理方法优缺点</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无法替代传统数据库</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F1D0AB8-341E-46D0-B384-DEE42B9FE01A}" type="slidenum">
              <a:rPr lang="zh-CN" altLang="en-US" smtClean="0"/>
              <a:t>23</a:t>
            </a:fld>
            <a:endParaRPr lang="zh-CN" altLang="en-US"/>
          </a:p>
        </p:txBody>
      </p:sp>
    </p:spTree>
    <p:extLst>
      <p:ext uri="{BB962C8B-B14F-4D97-AF65-F5344CB8AC3E}">
        <p14:creationId xmlns:p14="http://schemas.microsoft.com/office/powerpoint/2010/main" val="2810976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增删改查是数据库的基本操作，在区块链中我们把增删查改封装为交易</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区块链数据库系统框架可分为四个层：</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最底层的存储层是一个</a:t>
            </a:r>
            <a:r>
              <a:rPr lang="en-US" altLang="zh-CN" sz="1200" b="0" i="0" kern="1200" dirty="0">
                <a:solidFill>
                  <a:schemeClr val="tx1"/>
                </a:solidFill>
                <a:effectLst/>
                <a:latin typeface="+mn-lt"/>
                <a:ea typeface="+mn-ea"/>
                <a:cs typeface="+mn-cs"/>
              </a:rPr>
              <a:t>k-v</a:t>
            </a:r>
            <a:r>
              <a:rPr lang="zh-CN" altLang="en-US" sz="1200" b="0" i="0" kern="1200" dirty="0">
                <a:solidFill>
                  <a:schemeClr val="tx1"/>
                </a:solidFill>
                <a:effectLst/>
                <a:latin typeface="+mn-lt"/>
                <a:ea typeface="+mn-ea"/>
                <a:cs typeface="+mn-cs"/>
              </a:rPr>
              <a:t>数据库，负责分布式存储数据</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再上面一层是网络层：是框架的核心，负责节点间的数据传输以及执行共识协议，节点可分为存储节点和用户节点。</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区块链层</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应用层</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本文的主要工作集中在存储层，不涉及更上层的共识算法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F1D0AB8-341E-46D0-B384-DEE42B9FE01A}" type="slidenum">
              <a:rPr lang="zh-CN" altLang="en-US" smtClean="0"/>
              <a:t>4</a:t>
            </a:fld>
            <a:endParaRPr lang="zh-CN" altLang="en-US"/>
          </a:p>
        </p:txBody>
      </p:sp>
    </p:spTree>
    <p:extLst>
      <p:ext uri="{BB962C8B-B14F-4D97-AF65-F5344CB8AC3E}">
        <p14:creationId xmlns:p14="http://schemas.microsoft.com/office/powerpoint/2010/main" val="1628817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区块链的数据结构可以理解为链表，只不过这里的指针比较特殊</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哈希指针：数据的内容做哈希操作后得到的固定长度的哈希值</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可以把哈希值和指纹作类比</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不同的区块有着各自对应的哈希值</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F1D0AB8-341E-46D0-B384-DEE42B9FE01A}"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如果我们试图篡改一个区块的内容就会引起哈希值的变化，进而影响后面的所有区块，如果我们想改动一个区块，就得把这个区块之后的所有区块都改一遍</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F1D0AB8-341E-46D0-B384-DEE42B9FE01A}" type="slidenum">
              <a:rPr lang="zh-CN" altLang="en-US" smtClean="0"/>
              <a:t>6</a:t>
            </a:fld>
            <a:endParaRPr lang="zh-CN" altLang="en-US"/>
          </a:p>
        </p:txBody>
      </p:sp>
    </p:spTree>
    <p:extLst>
      <p:ext uri="{BB962C8B-B14F-4D97-AF65-F5344CB8AC3E}">
        <p14:creationId xmlns:p14="http://schemas.microsoft.com/office/powerpoint/2010/main" val="3089010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每个区块都由区块头和区块体组成</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区块头里有版本号，时间戳，公式参数，哈希指针，</a:t>
            </a:r>
            <a:r>
              <a:rPr lang="en-US" altLang="zh-CN" sz="1200" b="0" i="0" kern="1200" dirty="0">
                <a:solidFill>
                  <a:schemeClr val="tx1"/>
                </a:solidFill>
                <a:effectLst/>
                <a:latin typeface="+mn-lt"/>
                <a:ea typeface="+mn-ea"/>
                <a:cs typeface="+mn-cs"/>
              </a:rPr>
              <a:t>Merkle</a:t>
            </a:r>
            <a:r>
              <a:rPr lang="zh-CN" altLang="en-US" sz="1200" b="0" i="0" kern="1200" dirty="0">
                <a:solidFill>
                  <a:schemeClr val="tx1"/>
                </a:solidFill>
                <a:effectLst/>
                <a:latin typeface="+mn-lt"/>
                <a:ea typeface="+mn-ea"/>
                <a:cs typeface="+mn-cs"/>
              </a:rPr>
              <a:t>根等。</a:t>
            </a:r>
            <a:r>
              <a:rPr lang="en-US" altLang="zh-CN" sz="1200" b="0" i="0" kern="1200" dirty="0">
                <a:solidFill>
                  <a:schemeClr val="tx1"/>
                </a:solidFill>
                <a:effectLst/>
                <a:latin typeface="+mn-lt"/>
                <a:ea typeface="+mn-ea"/>
                <a:cs typeface="+mn-cs"/>
              </a:rPr>
              <a:t>Merkle</a:t>
            </a:r>
            <a:r>
              <a:rPr lang="zh-CN" altLang="en-US" sz="1200" b="0" i="0" kern="1200" dirty="0">
                <a:solidFill>
                  <a:schemeClr val="tx1"/>
                </a:solidFill>
                <a:effectLst/>
                <a:latin typeface="+mn-lt"/>
                <a:ea typeface="+mn-ea"/>
                <a:cs typeface="+mn-cs"/>
              </a:rPr>
              <a:t>根可用来完整性验证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区块体是存储数据的地方：区块内的所有交易数据两两</a:t>
            </a:r>
            <a:r>
              <a:rPr lang="en-US" altLang="zh-CN" sz="1200" b="0" i="0" kern="1200" dirty="0">
                <a:solidFill>
                  <a:schemeClr val="tx1"/>
                </a:solidFill>
                <a:effectLst/>
                <a:latin typeface="+mn-lt"/>
                <a:ea typeface="+mn-ea"/>
                <a:cs typeface="+mn-cs"/>
              </a:rPr>
              <a:t>hash</a:t>
            </a:r>
            <a:r>
              <a:rPr lang="zh-CN" altLang="en-US" sz="1200" b="0" i="0" kern="1200" dirty="0">
                <a:solidFill>
                  <a:schemeClr val="tx1"/>
                </a:solidFill>
                <a:effectLst/>
                <a:latin typeface="+mn-lt"/>
                <a:ea typeface="+mn-ea"/>
                <a:cs typeface="+mn-cs"/>
              </a:rPr>
              <a:t>组成一颗</a:t>
            </a:r>
            <a:r>
              <a:rPr lang="en-US" altLang="zh-CN" sz="1200" b="0" i="0" kern="1200" dirty="0" err="1">
                <a:solidFill>
                  <a:schemeClr val="tx1"/>
                </a:solidFill>
                <a:effectLst/>
                <a:latin typeface="+mn-lt"/>
                <a:ea typeface="+mn-ea"/>
                <a:cs typeface="+mn-cs"/>
              </a:rPr>
              <a:t>merkle</a:t>
            </a:r>
            <a:r>
              <a:rPr lang="zh-CN" altLang="en-US" sz="1200" b="0" i="0" kern="1200" dirty="0">
                <a:solidFill>
                  <a:schemeClr val="tx1"/>
                </a:solidFill>
                <a:effectLst/>
                <a:latin typeface="+mn-lt"/>
                <a:ea typeface="+mn-ea"/>
                <a:cs typeface="+mn-cs"/>
              </a:rPr>
              <a:t>树</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所有数据都存在默克尔树的叶子节点，非叶节点的值是它下面所有的叶子节点值根据</a:t>
            </a:r>
            <a:r>
              <a:rPr lang="en-US" altLang="zh-CN" sz="1200" b="0" i="0" kern="1200" dirty="0">
                <a:solidFill>
                  <a:schemeClr val="tx1"/>
                </a:solidFill>
                <a:effectLst/>
                <a:latin typeface="+mn-lt"/>
                <a:ea typeface="+mn-ea"/>
                <a:cs typeface="+mn-cs"/>
              </a:rPr>
              <a:t>hash</a:t>
            </a:r>
            <a:r>
              <a:rPr lang="zh-CN" altLang="en-US" sz="1200" b="0" i="0" kern="1200" dirty="0">
                <a:solidFill>
                  <a:schemeClr val="tx1"/>
                </a:solidFill>
                <a:effectLst/>
                <a:latin typeface="+mn-lt"/>
                <a:ea typeface="+mn-ea"/>
                <a:cs typeface="+mn-cs"/>
              </a:rPr>
              <a:t>算法计算而得</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任何底层数据块的变化，最终都会传导到根默克尔树一定是一颗完全二叉树，如果叶子节点为奇数个的话就把最后一个数据复制一份凑成完全二叉树</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轻量级的用户节点可以只存储</a:t>
            </a:r>
            <a:r>
              <a:rPr lang="en-US" altLang="zh-CN" sz="1200" b="0" i="0" kern="1200" dirty="0">
                <a:solidFill>
                  <a:schemeClr val="tx1"/>
                </a:solidFill>
                <a:effectLst/>
                <a:latin typeface="+mn-lt"/>
                <a:ea typeface="+mn-ea"/>
                <a:cs typeface="+mn-cs"/>
              </a:rPr>
              <a:t>hash</a:t>
            </a:r>
            <a:r>
              <a:rPr lang="zh-CN" altLang="en-US" sz="1200" b="0" i="0" kern="1200" dirty="0">
                <a:solidFill>
                  <a:schemeClr val="tx1"/>
                </a:solidFill>
                <a:effectLst/>
                <a:latin typeface="+mn-lt"/>
                <a:ea typeface="+mn-ea"/>
                <a:cs typeface="+mn-cs"/>
              </a:rPr>
              <a:t>部分，不存储数据</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应用到数据库问题：对于特定关键字查询只能用</a:t>
            </a:r>
            <a:r>
              <a:rPr lang="en-US" altLang="zh-CN" sz="1200" b="0" i="0" kern="1200" dirty="0" err="1">
                <a:solidFill>
                  <a:schemeClr val="tx1"/>
                </a:solidFill>
                <a:effectLst/>
                <a:latin typeface="+mn-lt"/>
                <a:ea typeface="+mn-ea"/>
                <a:cs typeface="+mn-cs"/>
              </a:rPr>
              <a:t>bfs</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dfs</a:t>
            </a:r>
            <a:r>
              <a:rPr lang="zh-CN" altLang="en-US" sz="1200" b="0" i="0" kern="1200" dirty="0">
                <a:solidFill>
                  <a:schemeClr val="tx1"/>
                </a:solidFill>
                <a:effectLst/>
                <a:latin typeface="+mn-lt"/>
                <a:ea typeface="+mn-ea"/>
                <a:cs typeface="+mn-cs"/>
              </a:rPr>
              <a:t>搜索，不方便</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7</a:t>
            </a:fld>
            <a:endParaRPr lang="zh-CN" altLang="en-US"/>
          </a:p>
        </p:txBody>
      </p:sp>
    </p:spTree>
    <p:extLst>
      <p:ext uri="{BB962C8B-B14F-4D97-AF65-F5344CB8AC3E}">
        <p14:creationId xmlns:p14="http://schemas.microsoft.com/office/powerpoint/2010/main" val="238736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上图是区块内的交易结构图，假设</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之前的一笔交易</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每个交易里包含了版本号和时间戳，还有交易数据。</a:t>
            </a:r>
            <a:endParaRPr lang="en-US" altLang="zh-CN" sz="1200" b="0" i="0" kern="1200" dirty="0">
              <a:solidFill>
                <a:schemeClr val="tx1"/>
              </a:solidFill>
              <a:effectLst/>
              <a:latin typeface="+mn-lt"/>
              <a:ea typeface="+mn-ea"/>
              <a:cs typeface="+mn-cs"/>
            </a:endParaRPr>
          </a:p>
          <a:p>
            <a:pPr marL="171450" indent="-171450">
              <a:buFontTx/>
              <a:buChar char="-"/>
            </a:pPr>
            <a:r>
              <a:rPr lang="zh-CN" altLang="en-US" sz="1200" b="0" i="0" kern="1200" dirty="0">
                <a:solidFill>
                  <a:schemeClr val="tx1"/>
                </a:solidFill>
                <a:effectLst/>
                <a:latin typeface="+mn-lt"/>
                <a:ea typeface="+mn-ea"/>
                <a:cs typeface="+mn-cs"/>
              </a:rPr>
              <a:t>交易输入用来指明钱的来源</a:t>
            </a:r>
            <a:endParaRPr lang="en-US" altLang="zh-CN" sz="1200" b="0" i="0" kern="1200" dirty="0">
              <a:solidFill>
                <a:schemeClr val="tx1"/>
              </a:solidFill>
              <a:effectLst/>
              <a:latin typeface="+mn-lt"/>
              <a:ea typeface="+mn-ea"/>
              <a:cs typeface="+mn-cs"/>
            </a:endParaRPr>
          </a:p>
          <a:p>
            <a:pPr marL="171450" indent="-171450">
              <a:buFontTx/>
              <a:buChar char="-"/>
            </a:pPr>
            <a:r>
              <a:rPr lang="zh-CN" altLang="en-US" sz="1200" b="0" i="0" kern="1200" dirty="0">
                <a:solidFill>
                  <a:schemeClr val="tx1"/>
                </a:solidFill>
                <a:effectLst/>
                <a:latin typeface="+mn-lt"/>
                <a:ea typeface="+mn-ea"/>
                <a:cs typeface="+mn-cs"/>
              </a:rPr>
              <a:t>交易输出用来指明钱的去向</a:t>
            </a:r>
            <a:endParaRPr lang="en-US" altLang="zh-CN" sz="1200" b="0" i="0" kern="1200" dirty="0">
              <a:solidFill>
                <a:schemeClr val="tx1"/>
              </a:solidFill>
              <a:effectLst/>
              <a:latin typeface="+mn-lt"/>
              <a:ea typeface="+mn-ea"/>
              <a:cs typeface="+mn-cs"/>
            </a:endParaRPr>
          </a:p>
          <a:p>
            <a:pPr marL="0" indent="0">
              <a:buFontTx/>
              <a:buNone/>
            </a:pPr>
            <a:r>
              <a:rPr lang="zh-CN" altLang="en-US" sz="1200" b="0" i="0" kern="1200" dirty="0">
                <a:solidFill>
                  <a:schemeClr val="tx1"/>
                </a:solidFill>
                <a:effectLst/>
                <a:latin typeface="+mn-lt"/>
                <a:ea typeface="+mn-ea"/>
                <a:cs typeface="+mn-cs"/>
              </a:rPr>
              <a:t>在区块链数据库系统中，每笔交易都对应着一个用户的操作</a:t>
            </a:r>
            <a:endParaRPr lang="en-US" altLang="zh-CN" sz="1200" b="0" i="0" kern="1200" dirty="0">
              <a:solidFill>
                <a:schemeClr val="tx1"/>
              </a:solidFill>
              <a:effectLst/>
              <a:latin typeface="+mn-lt"/>
              <a:ea typeface="+mn-ea"/>
              <a:cs typeface="+mn-cs"/>
            </a:endParaRPr>
          </a:p>
          <a:p>
            <a:pPr marL="0" indent="0">
              <a:buFontTx/>
              <a:buNone/>
            </a:pPr>
            <a:r>
              <a:rPr lang="zh-CN" altLang="en-US" sz="1200" b="0" i="0" kern="1200" dirty="0">
                <a:solidFill>
                  <a:schemeClr val="tx1"/>
                </a:solidFill>
                <a:effectLst/>
                <a:latin typeface="+mn-lt"/>
                <a:ea typeface="+mn-ea"/>
                <a:cs typeface="+mn-cs"/>
              </a:rPr>
              <a:t>只能处理固定格式的交易数据</a:t>
            </a:r>
            <a:endParaRPr lang="en-US" altLang="zh-CN" sz="1200" b="0" i="0" kern="1200" dirty="0">
              <a:solidFill>
                <a:schemeClr val="tx1"/>
              </a:solidFill>
              <a:effectLst/>
              <a:latin typeface="+mn-lt"/>
              <a:ea typeface="+mn-ea"/>
              <a:cs typeface="+mn-cs"/>
            </a:endParaRPr>
          </a:p>
          <a:p>
            <a:pPr marL="0" indent="0">
              <a:buFontTx/>
              <a:buNone/>
            </a:pPr>
            <a:r>
              <a:rPr lang="zh-CN" altLang="en-US" sz="1200" b="0" i="0" kern="1200" dirty="0">
                <a:solidFill>
                  <a:schemeClr val="tx1"/>
                </a:solidFill>
                <a:effectLst/>
                <a:latin typeface="+mn-lt"/>
                <a:ea typeface="+mn-ea"/>
                <a:cs typeface="+mn-cs"/>
              </a:rPr>
              <a:t>权限</a:t>
            </a:r>
            <a:r>
              <a:rPr lang="en-US" altLang="zh-CN" sz="1200" b="0" i="0" kern="1200" dirty="0">
                <a:solidFill>
                  <a:schemeClr val="tx1"/>
                </a:solidFill>
                <a:effectLst/>
                <a:latin typeface="+mn-lt"/>
                <a:ea typeface="+mn-ea"/>
                <a:cs typeface="+mn-cs"/>
              </a:rPr>
              <a:t>A-&gt;B-&gt;?</a:t>
            </a:r>
          </a:p>
        </p:txBody>
      </p:sp>
      <p:sp>
        <p:nvSpPr>
          <p:cNvPr id="4" name="灯片编号占位符 3"/>
          <p:cNvSpPr>
            <a:spLocks noGrp="1"/>
          </p:cNvSpPr>
          <p:nvPr>
            <p:ph type="sldNum" sz="quarter" idx="5"/>
          </p:nvPr>
        </p:nvSpPr>
        <p:spPr/>
        <p:txBody>
          <a:bodyPr/>
          <a:lstStyle/>
          <a:p>
            <a:fld id="{EF1D0AB8-341E-46D0-B384-DEE42B9FE01A}" type="slidenum">
              <a:rPr lang="zh-CN" altLang="en-US" smtClean="0"/>
              <a:t>8</a:t>
            </a:fld>
            <a:endParaRPr lang="zh-CN" altLang="en-US"/>
          </a:p>
        </p:txBody>
      </p:sp>
    </p:spTree>
    <p:extLst>
      <p:ext uri="{BB962C8B-B14F-4D97-AF65-F5344CB8AC3E}">
        <p14:creationId xmlns:p14="http://schemas.microsoft.com/office/powerpoint/2010/main" val="4067921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a:p>
            <a:r>
              <a:rPr lang="zh-CN" altLang="en-US" dirty="0"/>
              <a:t>作者提出的方法解决了上面的两个问题</a:t>
            </a:r>
          </a:p>
        </p:txBody>
      </p:sp>
      <p:sp>
        <p:nvSpPr>
          <p:cNvPr id="4" name="灯片编号占位符 3"/>
          <p:cNvSpPr>
            <a:spLocks noGrp="1"/>
          </p:cNvSpPr>
          <p:nvPr>
            <p:ph type="sldNum" sz="quarter" idx="5"/>
          </p:nvPr>
        </p:nvSpPr>
        <p:spPr/>
        <p:txBody>
          <a:bodyPr/>
          <a:lstStyle/>
          <a:p>
            <a:fld id="{EF1D0AB8-341E-46D0-B384-DEE42B9FE01A}" type="slidenum">
              <a:rPr lang="zh-CN" altLang="en-US" smtClean="0"/>
              <a:t>9</a:t>
            </a:fld>
            <a:endParaRPr lang="zh-CN" altLang="en-US"/>
          </a:p>
        </p:txBody>
      </p:sp>
    </p:spTree>
    <p:extLst>
      <p:ext uri="{BB962C8B-B14F-4D97-AF65-F5344CB8AC3E}">
        <p14:creationId xmlns:p14="http://schemas.microsoft.com/office/powerpoint/2010/main" val="1007587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000" advClick="0" advTm="0">
        <p:wipe/>
      </p:transition>
    </mc:Choice>
    <mc:Fallback xmlns="">
      <p:transition spd="slow" advClick="0" advTm="0">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000" advClick="0" advTm="0">
        <p:wipe/>
      </p:transition>
    </mc:Choice>
    <mc:Fallback xmlns="">
      <p:transition spd="slow" advClick="0" advTm="0">
        <p:wip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46228000" y="-20218400"/>
            <a:ext cx="1828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57404000" y="27736800"/>
            <a:ext cx="1828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3000" advClick="0" advTm="0">
        <p:wipe/>
      </p:transition>
    </mc:Choice>
    <mc:Fallback xmlns="">
      <p:transition spd="slow" advClick="0" advTm="0">
        <p:wip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B0000"/>
        </a:solidFill>
        <a:effectLst/>
      </p:bgPr>
    </p:bg>
    <p:spTree>
      <p:nvGrpSpPr>
        <p:cNvPr id="1" name=""/>
        <p:cNvGrpSpPr/>
        <p:nvPr/>
      </p:nvGrpSpPr>
      <p:grpSpPr>
        <a:xfrm>
          <a:off x="0" y="0"/>
          <a:ext cx="0" cy="0"/>
          <a:chOff x="0" y="0"/>
          <a:chExt cx="0" cy="0"/>
        </a:xfrm>
      </p:grpSpPr>
      <p:sp>
        <p:nvSpPr>
          <p:cNvPr id="2" name="矩形 1"/>
          <p:cNvSpPr/>
          <p:nvPr/>
        </p:nvSpPr>
        <p:spPr>
          <a:xfrm>
            <a:off x="557530" y="521642"/>
            <a:ext cx="11076699" cy="5849006"/>
          </a:xfrm>
          <a:prstGeom prst="rect">
            <a:avLst/>
          </a:prstGeom>
          <a:solidFill>
            <a:schemeClr val="bg1"/>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 name="文本框 5"/>
          <p:cNvSpPr txBox="1"/>
          <p:nvPr/>
        </p:nvSpPr>
        <p:spPr>
          <a:xfrm>
            <a:off x="1094740" y="2393315"/>
            <a:ext cx="3381375" cy="706755"/>
          </a:xfrm>
          <a:prstGeom prst="rect">
            <a:avLst/>
          </a:prstGeom>
          <a:noFill/>
        </p:spPr>
        <p:txBody>
          <a:bodyPr wrap="square" rtlCol="0">
            <a:spAutoFit/>
          </a:bodyPr>
          <a:lstStyle/>
          <a:p>
            <a:pPr algn="just"/>
            <a:r>
              <a:rPr lang="zh-CN" altLang="en-US" sz="4000" dirty="0">
                <a:solidFill>
                  <a:srgbClr val="9B0000"/>
                </a:solidFill>
                <a:latin typeface="Times New Roman" panose="02020603050405020304" pitchFamily="18" charset="0"/>
                <a:ea typeface="楷体" panose="02010609060101010101" pitchFamily="49" charset="-122"/>
                <a:sym typeface="Times New Roman" panose="02020603050405020304" pitchFamily="18" charset="0"/>
              </a:rPr>
              <a:t>华东师范大学 </a:t>
            </a:r>
            <a:endParaRPr lang="en-US" altLang="zh-CN" sz="4000" dirty="0">
              <a:solidFill>
                <a:srgbClr val="9B0000"/>
              </a:solidFill>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7" name="文本框 6"/>
          <p:cNvSpPr txBox="1"/>
          <p:nvPr/>
        </p:nvSpPr>
        <p:spPr>
          <a:xfrm>
            <a:off x="1094450" y="3953316"/>
            <a:ext cx="4488943" cy="521970"/>
          </a:xfrm>
          <a:prstGeom prst="rect">
            <a:avLst/>
          </a:prstGeom>
          <a:noFill/>
        </p:spPr>
        <p:txBody>
          <a:bodyPr wrap="square" rtlCol="0">
            <a:spAutoFit/>
          </a:bodyPr>
          <a:lstStyle/>
          <a:p>
            <a:r>
              <a:rPr lang="en-US" altLang="zh-CN" sz="1400" dirty="0">
                <a:solidFill>
                  <a:schemeClr val="tx1">
                    <a:lumMod val="75000"/>
                    <a:lumOff val="25000"/>
                  </a:schemeClr>
                </a:solidFill>
                <a:latin typeface="Times New Roman" panose="02020603050405020304" pitchFamily="18" charset="0"/>
                <a:ea typeface="楷体" panose="02010609060101010101" pitchFamily="49" charset="-122"/>
                <a:sym typeface="Times New Roman" panose="02020603050405020304" pitchFamily="18" charset="0"/>
              </a:rPr>
              <a:t>SEEK TRUTH. FOSTER ORIGINALITY AND </a:t>
            </a:r>
          </a:p>
          <a:p>
            <a:r>
              <a:rPr lang="en-US" altLang="zh-CN" sz="1400" dirty="0">
                <a:solidFill>
                  <a:schemeClr val="tx1">
                    <a:lumMod val="75000"/>
                    <a:lumOff val="25000"/>
                  </a:schemeClr>
                </a:solidFill>
                <a:latin typeface="Times New Roman" panose="02020603050405020304" pitchFamily="18" charset="0"/>
                <a:ea typeface="楷体" panose="02010609060101010101" pitchFamily="49" charset="-122"/>
                <a:sym typeface="Times New Roman" panose="02020603050405020304" pitchFamily="18" charset="0"/>
              </a:rPr>
              <a:t>LIVE UP TO THE NAME OF TEACHER</a:t>
            </a:r>
          </a:p>
        </p:txBody>
      </p:sp>
      <p:cxnSp>
        <p:nvCxnSpPr>
          <p:cNvPr id="32" name="直接连接符 31"/>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094740" y="3227705"/>
            <a:ext cx="4213225" cy="398780"/>
          </a:xfrm>
          <a:prstGeom prst="rect">
            <a:avLst/>
          </a:prstGeom>
          <a:noFill/>
        </p:spPr>
        <p:txBody>
          <a:bodyPr wrap="square" rtlCol="0">
            <a:spAutoFit/>
          </a:bodyPr>
          <a:lstStyle/>
          <a:p>
            <a:pPr algn="l"/>
            <a:r>
              <a:rPr lang="en-US" altLang="zh-CN" sz="2000" dirty="0">
                <a:solidFill>
                  <a:srgbClr val="9B0000"/>
                </a:solidFill>
                <a:latin typeface="Times New Roman" panose="02020603050405020304" pitchFamily="18" charset="0"/>
                <a:ea typeface="楷体" panose="02010609060101010101" pitchFamily="49" charset="-122"/>
                <a:sym typeface="Times New Roman" panose="02020603050405020304" pitchFamily="18" charset="0"/>
              </a:rPr>
              <a:t>East China Normal University, ECNU</a:t>
            </a:r>
          </a:p>
        </p:txBody>
      </p:sp>
      <p:cxnSp>
        <p:nvCxnSpPr>
          <p:cNvPr id="36" name="直接连接符 35"/>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1" fmla="*/ 5496954 w 5588394"/>
              <a:gd name="connsiteY0-2" fmla="*/ 0 h 5849006"/>
              <a:gd name="connsiteX1-3" fmla="*/ 5496954 w 5588394"/>
              <a:gd name="connsiteY1-4" fmla="*/ 5849006 h 5849006"/>
              <a:gd name="connsiteX2-5" fmla="*/ 1085539 w 5588394"/>
              <a:gd name="connsiteY2-6" fmla="*/ 5849006 h 5849006"/>
              <a:gd name="connsiteX3-7" fmla="*/ 992509 w 5588394"/>
              <a:gd name="connsiteY3-8" fmla="*/ 5739563 h 5849006"/>
              <a:gd name="connsiteX4-9" fmla="*/ 0 w 5588394"/>
              <a:gd name="connsiteY4-10" fmla="*/ 2924503 h 5849006"/>
              <a:gd name="connsiteX5-11" fmla="*/ 992509 w 5588394"/>
              <a:gd name="connsiteY5-12" fmla="*/ 109444 h 5849006"/>
              <a:gd name="connsiteX6-13" fmla="*/ 1085539 w 5588394"/>
              <a:gd name="connsiteY6-14" fmla="*/ 0 h 5849006"/>
              <a:gd name="connsiteX7" fmla="*/ 5588394 w 5588394"/>
              <a:gd name="connsiteY7" fmla="*/ 91440 h 5849006"/>
              <a:gd name="connsiteX0-15" fmla="*/ 5496954 w 5496954"/>
              <a:gd name="connsiteY0-16" fmla="*/ 0 h 5849006"/>
              <a:gd name="connsiteX1-17" fmla="*/ 5496954 w 5496954"/>
              <a:gd name="connsiteY1-18" fmla="*/ 5849006 h 5849006"/>
              <a:gd name="connsiteX2-19" fmla="*/ 1085539 w 5496954"/>
              <a:gd name="connsiteY2-20" fmla="*/ 5849006 h 5849006"/>
              <a:gd name="connsiteX3-21" fmla="*/ 992509 w 5496954"/>
              <a:gd name="connsiteY3-22" fmla="*/ 5739563 h 5849006"/>
              <a:gd name="connsiteX4-23" fmla="*/ 0 w 5496954"/>
              <a:gd name="connsiteY4-24" fmla="*/ 2924503 h 5849006"/>
              <a:gd name="connsiteX5-25" fmla="*/ 992509 w 5496954"/>
              <a:gd name="connsiteY5-26" fmla="*/ 109444 h 5849006"/>
              <a:gd name="connsiteX6-27" fmla="*/ 1085539 w 5496954"/>
              <a:gd name="connsiteY6-28" fmla="*/ 0 h 5849006"/>
              <a:gd name="connsiteX0-29" fmla="*/ 5496954 w 5496954"/>
              <a:gd name="connsiteY0-30" fmla="*/ 5849006 h 5849006"/>
              <a:gd name="connsiteX1-31" fmla="*/ 1085539 w 5496954"/>
              <a:gd name="connsiteY1-32" fmla="*/ 5849006 h 5849006"/>
              <a:gd name="connsiteX2-33" fmla="*/ 992509 w 5496954"/>
              <a:gd name="connsiteY2-34" fmla="*/ 5739563 h 5849006"/>
              <a:gd name="connsiteX3-35" fmla="*/ 0 w 5496954"/>
              <a:gd name="connsiteY3-36" fmla="*/ 2924503 h 5849006"/>
              <a:gd name="connsiteX4-37" fmla="*/ 992509 w 5496954"/>
              <a:gd name="connsiteY4-38" fmla="*/ 109444 h 5849006"/>
              <a:gd name="connsiteX5-39" fmla="*/ 1085539 w 5496954"/>
              <a:gd name="connsiteY5-40" fmla="*/ 0 h 5849006"/>
              <a:gd name="connsiteX0-41" fmla="*/ 1085539 w 1085539"/>
              <a:gd name="connsiteY0-42" fmla="*/ 5849006 h 5849006"/>
              <a:gd name="connsiteX1-43" fmla="*/ 992509 w 1085539"/>
              <a:gd name="connsiteY1-44" fmla="*/ 5739563 h 5849006"/>
              <a:gd name="connsiteX2-45" fmla="*/ 0 w 1085539"/>
              <a:gd name="connsiteY2-46" fmla="*/ 2924503 h 5849006"/>
              <a:gd name="connsiteX3-47" fmla="*/ 992509 w 1085539"/>
              <a:gd name="connsiteY3-48" fmla="*/ 109444 h 5849006"/>
              <a:gd name="connsiteX4-49" fmla="*/ 1085539 w 1085539"/>
              <a:gd name="connsiteY4-50" fmla="*/ 0 h 5849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40" name="图片 39" descr="/Users/juncheng/Desktop/WechatIMG2.jpegWechatIMG2"/>
          <p:cNvPicPr>
            <a:picLocks noChangeAspect="1"/>
          </p:cNvPicPr>
          <p:nvPr/>
        </p:nvPicPr>
        <p:blipFill rotWithShape="1">
          <a:blip r:embed="rId3"/>
          <a:srcRect/>
          <a:stretch>
            <a:fillRect/>
          </a:stretch>
        </p:blipFill>
        <p:spPr>
          <a:xfrm>
            <a:off x="6137275" y="514985"/>
            <a:ext cx="5497195" cy="5845175"/>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6954" h="5849006">
                <a:moveTo>
                  <a:pt x="1085539" y="0"/>
                </a:moveTo>
                <a:lnTo>
                  <a:pt x="5496954" y="0"/>
                </a:lnTo>
                <a:lnTo>
                  <a:pt x="5496954" y="5849006"/>
                </a:lnTo>
                <a:lnTo>
                  <a:pt x="1085539" y="5849006"/>
                </a:lnTo>
                <a:lnTo>
                  <a:pt x="992509" y="5739563"/>
                </a:lnTo>
                <a:cubicBezTo>
                  <a:pt x="371841" y="4970708"/>
                  <a:pt x="0" y="3991194"/>
                  <a:pt x="0" y="2924503"/>
                </a:cubicBezTo>
                <a:cubicBezTo>
                  <a:pt x="0" y="1857813"/>
                  <a:pt x="371841" y="878300"/>
                  <a:pt x="992509" y="109444"/>
                </a:cubicBezTo>
                <a:close/>
              </a:path>
            </a:pathLst>
          </a:custGeom>
        </p:spPr>
      </p:pic>
      <p:sp>
        <p:nvSpPr>
          <p:cNvPr id="44" name="椭圆 43"/>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5" name="椭圆 44"/>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3" name="图片 2" descr="ddd"/>
          <p:cNvPicPr>
            <a:picLocks noChangeAspect="1"/>
          </p:cNvPicPr>
          <p:nvPr/>
        </p:nvPicPr>
        <p:blipFill>
          <a:blip r:embed="rId4"/>
          <a:stretch>
            <a:fillRect/>
          </a:stretch>
        </p:blipFill>
        <p:spPr>
          <a:xfrm>
            <a:off x="2099945" y="744220"/>
            <a:ext cx="1289050" cy="1289050"/>
          </a:xfrm>
          <a:prstGeom prst="rect">
            <a:avLst/>
          </a:prstGeom>
        </p:spPr>
      </p:pic>
      <p:sp>
        <p:nvSpPr>
          <p:cNvPr id="39" name="矩形: 圆角 32"/>
          <p:cNvSpPr/>
          <p:nvPr/>
        </p:nvSpPr>
        <p:spPr>
          <a:xfrm>
            <a:off x="1246729" y="4886325"/>
            <a:ext cx="3517776" cy="1227445"/>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 name="文本框 3">
            <a:extLst>
              <a:ext uri="{FF2B5EF4-FFF2-40B4-BE49-F238E27FC236}">
                <a16:creationId xmlns:a16="http://schemas.microsoft.com/office/drawing/2014/main" id="{ABAAC41A-DA31-4759-97CF-E1D89C07D1C3}"/>
              </a:ext>
            </a:extLst>
          </p:cNvPr>
          <p:cNvSpPr txBox="1"/>
          <p:nvPr/>
        </p:nvSpPr>
        <p:spPr>
          <a:xfrm>
            <a:off x="1826619" y="5038382"/>
            <a:ext cx="2541642" cy="923330"/>
          </a:xfrm>
          <a:prstGeom prst="rect">
            <a:avLst/>
          </a:prstGeom>
          <a:noFill/>
        </p:spPr>
        <p:txBody>
          <a:bodyPr wrap="square" rtlCol="0">
            <a:spAutoFit/>
          </a:bodyPr>
          <a:lstStyle/>
          <a:p>
            <a:r>
              <a:rPr lang="zh-CN" altLang="en-US" dirty="0">
                <a:latin typeface="Times New Roman" panose="02020603050405020304" pitchFamily="18" charset="0"/>
                <a:ea typeface="楷体" panose="02010609060101010101" pitchFamily="49" charset="-122"/>
                <a:sym typeface="Times New Roman" panose="02020603050405020304" pitchFamily="18" charset="0"/>
              </a:rPr>
              <a:t>数据管理和系统实现</a:t>
            </a:r>
            <a:endParaRPr lang="en-US" altLang="zh-CN" dirty="0">
              <a:latin typeface="Times New Roman" panose="02020603050405020304" pitchFamily="18" charset="0"/>
              <a:ea typeface="楷体" panose="02010609060101010101" pitchFamily="49" charset="-122"/>
              <a:sym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sym typeface="Times New Roman" panose="02020603050405020304" pitchFamily="18" charset="0"/>
              </a:rPr>
              <a:t>报告人：黄志锋</a:t>
            </a:r>
            <a:endParaRPr lang="en-US" altLang="zh-CN" dirty="0">
              <a:latin typeface="Times New Roman" panose="02020603050405020304" pitchFamily="18" charset="0"/>
              <a:ea typeface="楷体" panose="02010609060101010101" pitchFamily="49" charset="-122"/>
              <a:sym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sym typeface="Times New Roman" panose="02020603050405020304" pitchFamily="18" charset="0"/>
              </a:rPr>
              <a:t>学号</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:51205901122</a:t>
            </a:r>
          </a:p>
        </p:txBody>
      </p:sp>
    </p:spTree>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359616" y="310243"/>
            <a:ext cx="2816154" cy="52322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扩展交易结构</a:t>
            </a: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5" name="图片 4">
            <a:extLst>
              <a:ext uri="{FF2B5EF4-FFF2-40B4-BE49-F238E27FC236}">
                <a16:creationId xmlns:a16="http://schemas.microsoft.com/office/drawing/2014/main" id="{C8427F2E-925F-4E00-A1E2-EC2A3F9C22F4}"/>
              </a:ext>
            </a:extLst>
          </p:cNvPr>
          <p:cNvPicPr>
            <a:picLocks noChangeAspect="1"/>
          </p:cNvPicPr>
          <p:nvPr/>
        </p:nvPicPr>
        <p:blipFill>
          <a:blip r:embed="rId3"/>
          <a:stretch>
            <a:fillRect/>
          </a:stretch>
        </p:blipFill>
        <p:spPr>
          <a:xfrm>
            <a:off x="5892603" y="847145"/>
            <a:ext cx="5462588" cy="5019675"/>
          </a:xfrm>
          <a:prstGeom prst="rect">
            <a:avLst/>
          </a:prstGeom>
        </p:spPr>
      </p:pic>
      <p:pic>
        <p:nvPicPr>
          <p:cNvPr id="6" name="图片 5">
            <a:extLst>
              <a:ext uri="{FF2B5EF4-FFF2-40B4-BE49-F238E27FC236}">
                <a16:creationId xmlns:a16="http://schemas.microsoft.com/office/drawing/2014/main" id="{5D8BE2B2-1CC2-442F-B5EA-3DF3224FBA4B}"/>
              </a:ext>
            </a:extLst>
          </p:cNvPr>
          <p:cNvPicPr>
            <a:picLocks noChangeAspect="1"/>
          </p:cNvPicPr>
          <p:nvPr/>
        </p:nvPicPr>
        <p:blipFill rotWithShape="1">
          <a:blip r:embed="rId4"/>
          <a:srcRect l="50166" t="14190" r="16740" b="11302"/>
          <a:stretch/>
        </p:blipFill>
        <p:spPr>
          <a:xfrm>
            <a:off x="971549" y="2114549"/>
            <a:ext cx="2310493" cy="2628901"/>
          </a:xfrm>
          <a:prstGeom prst="rect">
            <a:avLst/>
          </a:prstGeom>
        </p:spPr>
      </p:pic>
      <p:sp>
        <p:nvSpPr>
          <p:cNvPr id="22" name="文本框 21">
            <a:extLst>
              <a:ext uri="{FF2B5EF4-FFF2-40B4-BE49-F238E27FC236}">
                <a16:creationId xmlns:a16="http://schemas.microsoft.com/office/drawing/2014/main" id="{6F9E8844-BA01-47B0-AEAD-25B5313D6914}"/>
              </a:ext>
            </a:extLst>
          </p:cNvPr>
          <p:cNvSpPr txBox="1"/>
          <p:nvPr/>
        </p:nvSpPr>
        <p:spPr>
          <a:xfrm>
            <a:off x="6598146" y="6019220"/>
            <a:ext cx="3858975" cy="461665"/>
          </a:xfrm>
          <a:prstGeom prst="rect">
            <a:avLst/>
          </a:prstGeom>
          <a:noFill/>
        </p:spPr>
        <p:txBody>
          <a:bodyPr wrap="square" rtlCol="0">
            <a:spAutoFit/>
          </a:bodyPr>
          <a:lstStyle/>
          <a:p>
            <a:pPr algn="ctr"/>
            <a:r>
              <a:rPr lang="zh-CN" altLang="en-US" sz="2400" b="1" dirty="0">
                <a:latin typeface="Times New Roman" panose="02020603050405020304" pitchFamily="18" charset="0"/>
                <a:ea typeface="楷体" panose="02010609060101010101" pitchFamily="49" charset="-122"/>
                <a:sym typeface="Times New Roman" panose="02020603050405020304" pitchFamily="18" charset="0"/>
              </a:rPr>
              <a:t>作者改进后的交易结构</a:t>
            </a:r>
          </a:p>
        </p:txBody>
      </p:sp>
      <p:sp>
        <p:nvSpPr>
          <p:cNvPr id="23" name="文本框 22">
            <a:extLst>
              <a:ext uri="{FF2B5EF4-FFF2-40B4-BE49-F238E27FC236}">
                <a16:creationId xmlns:a16="http://schemas.microsoft.com/office/drawing/2014/main" id="{F5B7B224-22BA-4C7C-B16C-66EBC2C2AD59}"/>
              </a:ext>
            </a:extLst>
          </p:cNvPr>
          <p:cNvSpPr txBox="1"/>
          <p:nvPr/>
        </p:nvSpPr>
        <p:spPr>
          <a:xfrm>
            <a:off x="718719" y="5058803"/>
            <a:ext cx="2816154" cy="461665"/>
          </a:xfrm>
          <a:prstGeom prst="rect">
            <a:avLst/>
          </a:prstGeom>
          <a:noFill/>
        </p:spPr>
        <p:txBody>
          <a:bodyPr wrap="square" rtlCol="0">
            <a:spAutoFit/>
          </a:bodyPr>
          <a:lstStyle/>
          <a:p>
            <a:pPr algn="ctr"/>
            <a:r>
              <a:rPr lang="zh-CN" altLang="en-US" sz="2400" b="1" dirty="0">
                <a:latin typeface="Times New Roman" panose="02020603050405020304" pitchFamily="18" charset="0"/>
                <a:ea typeface="楷体" panose="02010609060101010101" pitchFamily="49" charset="-122"/>
                <a:sym typeface="Times New Roman" panose="02020603050405020304" pitchFamily="18" charset="0"/>
              </a:rPr>
              <a:t>以前的交易结构</a:t>
            </a:r>
          </a:p>
        </p:txBody>
      </p:sp>
      <p:sp>
        <p:nvSpPr>
          <p:cNvPr id="24" name="文本框 23">
            <a:extLst>
              <a:ext uri="{FF2B5EF4-FFF2-40B4-BE49-F238E27FC236}">
                <a16:creationId xmlns:a16="http://schemas.microsoft.com/office/drawing/2014/main" id="{432F2010-8A7C-4FCE-9D3C-8AC826AB5659}"/>
              </a:ext>
            </a:extLst>
          </p:cNvPr>
          <p:cNvSpPr txBox="1"/>
          <p:nvPr/>
        </p:nvSpPr>
        <p:spPr>
          <a:xfrm>
            <a:off x="3885957" y="1344622"/>
            <a:ext cx="2056707" cy="461665"/>
          </a:xfrm>
          <a:prstGeom prst="rect">
            <a:avLst/>
          </a:prstGeom>
          <a:noFill/>
        </p:spPr>
        <p:txBody>
          <a:bodyPr wrap="square" rtlCol="0">
            <a:spAutoFit/>
          </a:bodyPr>
          <a:lstStyle/>
          <a:p>
            <a:pPr algn="ctr"/>
            <a:r>
              <a:rPr lang="zh-CN" altLang="en-US" sz="2400" b="1" dirty="0">
                <a:latin typeface="Times New Roman" panose="02020603050405020304" pitchFamily="18" charset="0"/>
                <a:ea typeface="楷体" panose="02010609060101010101" pitchFamily="49" charset="-122"/>
                <a:sym typeface="Times New Roman" panose="02020603050405020304" pitchFamily="18" charset="0"/>
              </a:rPr>
              <a:t>交易头部分</a:t>
            </a:r>
          </a:p>
        </p:txBody>
      </p:sp>
      <p:sp>
        <p:nvSpPr>
          <p:cNvPr id="25" name="文本框 24">
            <a:extLst>
              <a:ext uri="{FF2B5EF4-FFF2-40B4-BE49-F238E27FC236}">
                <a16:creationId xmlns:a16="http://schemas.microsoft.com/office/drawing/2014/main" id="{95F7B064-E9EB-4853-9ACE-8F1C133A3052}"/>
              </a:ext>
            </a:extLst>
          </p:cNvPr>
          <p:cNvSpPr txBox="1"/>
          <p:nvPr/>
        </p:nvSpPr>
        <p:spPr>
          <a:xfrm>
            <a:off x="3936018" y="3803426"/>
            <a:ext cx="2056707" cy="461665"/>
          </a:xfrm>
          <a:prstGeom prst="rect">
            <a:avLst/>
          </a:prstGeom>
          <a:noFill/>
        </p:spPr>
        <p:txBody>
          <a:bodyPr wrap="square" rtlCol="0">
            <a:spAutoFit/>
          </a:bodyPr>
          <a:lstStyle/>
          <a:p>
            <a:pPr algn="ctr"/>
            <a:r>
              <a:rPr lang="zh-CN" altLang="en-US" sz="2400" b="1" dirty="0">
                <a:latin typeface="Times New Roman" panose="02020603050405020304" pitchFamily="18" charset="0"/>
                <a:ea typeface="楷体" panose="02010609060101010101" pitchFamily="49" charset="-122"/>
                <a:sym typeface="Times New Roman" panose="02020603050405020304" pitchFamily="18" charset="0"/>
              </a:rPr>
              <a:t>数据部分</a:t>
            </a:r>
          </a:p>
        </p:txBody>
      </p:sp>
      <p:sp>
        <p:nvSpPr>
          <p:cNvPr id="7" name="箭头: 左 6">
            <a:extLst>
              <a:ext uri="{FF2B5EF4-FFF2-40B4-BE49-F238E27FC236}">
                <a16:creationId xmlns:a16="http://schemas.microsoft.com/office/drawing/2014/main" id="{2B0A518D-4012-4BFB-82CC-2EBA45484C74}"/>
              </a:ext>
            </a:extLst>
          </p:cNvPr>
          <p:cNvSpPr/>
          <p:nvPr/>
        </p:nvSpPr>
        <p:spPr>
          <a:xfrm>
            <a:off x="5748547" y="1434442"/>
            <a:ext cx="849599" cy="31219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6" name="箭头: 左 25">
            <a:extLst>
              <a:ext uri="{FF2B5EF4-FFF2-40B4-BE49-F238E27FC236}">
                <a16:creationId xmlns:a16="http://schemas.microsoft.com/office/drawing/2014/main" id="{3D5661B4-6A04-472A-97F9-A68078B6C170}"/>
              </a:ext>
            </a:extLst>
          </p:cNvPr>
          <p:cNvSpPr/>
          <p:nvPr/>
        </p:nvSpPr>
        <p:spPr>
          <a:xfrm>
            <a:off x="5671200" y="3885926"/>
            <a:ext cx="849599" cy="31219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Tree>
    <p:extLst>
      <p:ext uri="{BB962C8B-B14F-4D97-AF65-F5344CB8AC3E}">
        <p14:creationId xmlns:p14="http://schemas.microsoft.com/office/powerpoint/2010/main" val="1045161085"/>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359616" y="245782"/>
            <a:ext cx="2816154" cy="523220"/>
          </a:xfrm>
          <a:prstGeom prst="rect">
            <a:avLst/>
          </a:prstGeom>
          <a:noFill/>
        </p:spPr>
        <p:txBody>
          <a:bodyPr wrap="square" rtlCol="0">
            <a:spAutoFit/>
          </a:bodyPr>
          <a:lstStyle/>
          <a:p>
            <a:pPr algn="ctr"/>
            <a:r>
              <a:rPr lang="en-US" altLang="zh-CN" sz="2800" b="1" dirty="0" err="1">
                <a:latin typeface="Times New Roman" panose="02020603050405020304" pitchFamily="18" charset="0"/>
                <a:ea typeface="楷体" panose="02010609060101010101" pitchFamily="49" charset="-122"/>
                <a:sym typeface="Times New Roman" panose="02020603050405020304" pitchFamily="18" charset="0"/>
              </a:rPr>
              <a:t>MerkleRB</a:t>
            </a:r>
            <a:r>
              <a:rPr lang="en-US" altLang="zh-CN" sz="2800" b="1" dirty="0">
                <a:latin typeface="Times New Roman" panose="02020603050405020304" pitchFamily="18" charset="0"/>
                <a:ea typeface="楷体" panose="02010609060101010101" pitchFamily="49" charset="-122"/>
                <a:sym typeface="Times New Roman" panose="02020603050405020304" pitchFamily="18" charset="0"/>
              </a:rPr>
              <a:t> Tree</a:t>
            </a:r>
            <a:endParaRPr lang="zh-CN" altLang="en-US" sz="2800" b="1"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5" name="图片 4">
            <a:extLst>
              <a:ext uri="{FF2B5EF4-FFF2-40B4-BE49-F238E27FC236}">
                <a16:creationId xmlns:a16="http://schemas.microsoft.com/office/drawing/2014/main" id="{A7664629-07EC-4B84-804A-7C38C83394C6}"/>
              </a:ext>
            </a:extLst>
          </p:cNvPr>
          <p:cNvPicPr>
            <a:picLocks noChangeAspect="1"/>
          </p:cNvPicPr>
          <p:nvPr/>
        </p:nvPicPr>
        <p:blipFill>
          <a:blip r:embed="rId3"/>
          <a:stretch>
            <a:fillRect/>
          </a:stretch>
        </p:blipFill>
        <p:spPr>
          <a:xfrm>
            <a:off x="700200" y="1915074"/>
            <a:ext cx="7956959" cy="3352972"/>
          </a:xfrm>
          <a:prstGeom prst="rect">
            <a:avLst/>
          </a:prstGeom>
        </p:spPr>
      </p:pic>
      <p:sp>
        <p:nvSpPr>
          <p:cNvPr id="7" name="文本框 6">
            <a:extLst>
              <a:ext uri="{FF2B5EF4-FFF2-40B4-BE49-F238E27FC236}">
                <a16:creationId xmlns:a16="http://schemas.microsoft.com/office/drawing/2014/main" id="{B8BF0912-FBB7-4B97-919F-AB47CABBAF26}"/>
              </a:ext>
            </a:extLst>
          </p:cNvPr>
          <p:cNvSpPr txBox="1"/>
          <p:nvPr/>
        </p:nvSpPr>
        <p:spPr>
          <a:xfrm>
            <a:off x="8708094" y="2642804"/>
            <a:ext cx="3327400" cy="2031325"/>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内部节点的</a:t>
            </a:r>
            <a:r>
              <a:rPr lang="en-US" altLang="zh-CN" dirty="0">
                <a:latin typeface="Times New Roman" panose="02020603050405020304" pitchFamily="18" charset="0"/>
                <a:ea typeface="楷体" panose="02010609060101010101" pitchFamily="49" charset="-122"/>
                <a:cs typeface="Times New Roman" panose="02020603050405020304" pitchFamily="18" charset="0"/>
              </a:rPr>
              <a:t>Val</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成员</a:t>
            </a:r>
            <a:r>
              <a:rPr lang="zh-CN" altLang="en-US" dirty="0">
                <a:latin typeface="楷体" panose="02010609060101010101" pitchFamily="49" charset="-122"/>
                <a:ea typeface="楷体" panose="02010609060101010101" pitchFamily="49" charset="-122"/>
              </a:rPr>
              <a:t>浪费内存</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改进：</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分为内部节点和叶子节点，内部节点不包含</a:t>
            </a:r>
            <a:r>
              <a:rPr lang="en-US" altLang="zh-CN" dirty="0">
                <a:latin typeface="Times New Roman" panose="02020603050405020304" pitchFamily="18" charset="0"/>
                <a:ea typeface="楷体" panose="02010609060101010101" pitchFamily="49" charset="-122"/>
                <a:cs typeface="Times New Roman" panose="02020603050405020304" pitchFamily="18" charset="0"/>
              </a:rPr>
              <a:t>Val</a:t>
            </a:r>
            <a:r>
              <a:rPr lang="zh-CN" altLang="en-US" dirty="0">
                <a:latin typeface="楷体" panose="02010609060101010101" pitchFamily="49" charset="-122"/>
                <a:ea typeface="楷体" panose="02010609060101010101" pitchFamily="49" charset="-122"/>
              </a:rPr>
              <a:t>成员</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77391648"/>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359616" y="245782"/>
            <a:ext cx="2816154" cy="523220"/>
          </a:xfrm>
          <a:prstGeom prst="rect">
            <a:avLst/>
          </a:prstGeom>
          <a:noFill/>
        </p:spPr>
        <p:txBody>
          <a:bodyPr wrap="square" rtlCol="0">
            <a:spAutoFit/>
          </a:bodyPr>
          <a:lstStyle/>
          <a:p>
            <a:pPr algn="ctr"/>
            <a:r>
              <a:rPr lang="en-US" altLang="zh-CN" sz="2800" b="1" dirty="0" err="1">
                <a:latin typeface="Times New Roman" panose="02020603050405020304" pitchFamily="18" charset="0"/>
                <a:ea typeface="楷体" panose="02010609060101010101" pitchFamily="49" charset="-122"/>
                <a:sym typeface="Times New Roman" panose="02020603050405020304" pitchFamily="18" charset="0"/>
              </a:rPr>
              <a:t>MerkleRB</a:t>
            </a:r>
            <a:r>
              <a:rPr lang="en-US" altLang="zh-CN" sz="2800" b="1" dirty="0">
                <a:latin typeface="Times New Roman" panose="02020603050405020304" pitchFamily="18" charset="0"/>
                <a:ea typeface="楷体" panose="02010609060101010101" pitchFamily="49" charset="-122"/>
                <a:sym typeface="Times New Roman" panose="02020603050405020304" pitchFamily="18" charset="0"/>
              </a:rPr>
              <a:t> Tree</a:t>
            </a:r>
            <a:endParaRPr lang="zh-CN" altLang="en-US" sz="2800" b="1"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AE8E58B7-6BFC-42A7-98F4-E7F08AB84B13}"/>
                  </a:ext>
                </a:extLst>
              </p:cNvPr>
              <p:cNvSpPr/>
              <p:nvPr/>
            </p:nvSpPr>
            <p:spPr>
              <a:xfrm>
                <a:off x="8282366" y="3220982"/>
                <a:ext cx="346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sym typeface="Times New Roman" panose="02020603050405020304" pitchFamily="18" charset="0"/>
                        </a:rPr>
                        <m:t>𝐻𝑎𝑠h</m:t>
                      </m:r>
                      <m:d>
                        <m:dPr>
                          <m:ctrlPr>
                            <a:rPr lang="en-US" altLang="zh-CN" i="1">
                              <a:latin typeface="Cambria Math" panose="02040503050406030204" pitchFamily="18" charset="0"/>
                              <a:sym typeface="Times New Roman" panose="02020603050405020304" pitchFamily="18" charset="0"/>
                            </a:rPr>
                          </m:ctrlPr>
                        </m:dPr>
                        <m:e>
                          <m:r>
                            <a:rPr lang="en-US" altLang="zh-CN" i="1">
                              <a:latin typeface="Cambria Math" panose="02040503050406030204" pitchFamily="18" charset="0"/>
                              <a:sym typeface="Times New Roman" panose="02020603050405020304" pitchFamily="18" charset="0"/>
                            </a:rPr>
                            <m:t>𝑙𝑒𝑓𝑡h𝑎𝑠h</m:t>
                          </m:r>
                          <m:r>
                            <a:rPr lang="en-US" altLang="zh-CN" i="1">
                              <a:latin typeface="Cambria Math" panose="02040503050406030204" pitchFamily="18" charset="0"/>
                              <a:sym typeface="Times New Roman" panose="02020603050405020304" pitchFamily="18" charset="0"/>
                            </a:rPr>
                            <m:t>,</m:t>
                          </m:r>
                          <m:r>
                            <a:rPr lang="en-US" altLang="zh-CN" i="1">
                              <a:latin typeface="Cambria Math" panose="02040503050406030204" pitchFamily="18" charset="0"/>
                              <a:sym typeface="Times New Roman" panose="02020603050405020304" pitchFamily="18" charset="0"/>
                            </a:rPr>
                            <m:t>𝑟𝑖𝑔h𝑡h𝑎𝑠h</m:t>
                          </m:r>
                          <m:r>
                            <a:rPr lang="en-US" altLang="zh-CN" i="1">
                              <a:latin typeface="Cambria Math" panose="02040503050406030204" pitchFamily="18" charset="0"/>
                              <a:sym typeface="Times New Roman" panose="02020603050405020304" pitchFamily="18" charset="0"/>
                            </a:rPr>
                            <m:t>,</m:t>
                          </m:r>
                          <m:r>
                            <a:rPr lang="en-US" altLang="zh-CN" i="1">
                              <a:solidFill>
                                <a:srgbClr val="FF0000"/>
                              </a:solidFill>
                              <a:latin typeface="Cambria Math" panose="02040503050406030204" pitchFamily="18" charset="0"/>
                              <a:sym typeface="Times New Roman" panose="02020603050405020304" pitchFamily="18" charset="0"/>
                            </a:rPr>
                            <m:t>𝑘𝑒𝑦</m:t>
                          </m:r>
                        </m:e>
                      </m:d>
                    </m:oMath>
                  </m:oMathPara>
                </a14:m>
                <a:endParaRPr lang="en-US" altLang="zh-CN" dirty="0">
                  <a:latin typeface="Times New Roman" panose="02020603050405020304" pitchFamily="18" charset="0"/>
                  <a:ea typeface="楷体" panose="02010609060101010101" pitchFamily="49" charset="-122"/>
                  <a:sym typeface="Times New Roman" panose="02020603050405020304" pitchFamily="18" charset="0"/>
                </a:endParaRPr>
              </a:p>
            </p:txBody>
          </p:sp>
        </mc:Choice>
        <mc:Fallback xmlns="">
          <p:sp>
            <p:nvSpPr>
              <p:cNvPr id="28" name="矩形 27">
                <a:extLst>
                  <a:ext uri="{FF2B5EF4-FFF2-40B4-BE49-F238E27FC236}">
                    <a16:creationId xmlns:a16="http://schemas.microsoft.com/office/drawing/2014/main" id="{AE8E58B7-6BFC-42A7-98F4-E7F08AB84B13}"/>
                  </a:ext>
                </a:extLst>
              </p:cNvPr>
              <p:cNvSpPr>
                <a:spLocks noRot="1" noChangeAspect="1" noMove="1" noResize="1" noEditPoints="1" noAdjustHandles="1" noChangeArrowheads="1" noChangeShapeType="1" noTextEdit="1"/>
              </p:cNvSpPr>
              <p:nvPr/>
            </p:nvSpPr>
            <p:spPr>
              <a:xfrm>
                <a:off x="8282366" y="3220982"/>
                <a:ext cx="3461910" cy="369332"/>
              </a:xfrm>
              <a:prstGeom prst="rect">
                <a:avLst/>
              </a:prstGeom>
              <a:blipFill>
                <a:blip r:embed="rId3"/>
                <a:stretch>
                  <a:fillRect b="-14754"/>
                </a:stretch>
              </a:blipFill>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20137521-737C-44C4-830E-05BB8E7063EE}"/>
              </a:ext>
            </a:extLst>
          </p:cNvPr>
          <p:cNvSpPr/>
          <p:nvPr/>
        </p:nvSpPr>
        <p:spPr>
          <a:xfrm>
            <a:off x="8907290" y="3788000"/>
            <a:ext cx="2031325" cy="369332"/>
          </a:xfrm>
          <a:prstGeom prst="rect">
            <a:avLst/>
          </a:prstGeom>
        </p:spPr>
        <p:txBody>
          <a:bodyPr wrap="none">
            <a:spAutoFit/>
          </a:bodyPr>
          <a:lstStyle/>
          <a:p>
            <a:r>
              <a:rPr lang="zh-CN" altLang="en-US" dirty="0">
                <a:latin typeface="Times New Roman" panose="02020603050405020304" pitchFamily="18" charset="0"/>
                <a:ea typeface="楷体" panose="02010609060101010101" pitchFamily="49" charset="-122"/>
                <a:sym typeface="Times New Roman" panose="02020603050405020304" pitchFamily="18" charset="0"/>
              </a:rPr>
              <a:t>保证索引不可篡改</a:t>
            </a:r>
            <a:endParaRPr lang="en-US" altLang="zh-CN" dirty="0">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22" name="图片 21">
            <a:extLst>
              <a:ext uri="{FF2B5EF4-FFF2-40B4-BE49-F238E27FC236}">
                <a16:creationId xmlns:a16="http://schemas.microsoft.com/office/drawing/2014/main" id="{F90A20EB-DBBF-4ECF-B5DD-46FF3AE3326D}"/>
              </a:ext>
            </a:extLst>
          </p:cNvPr>
          <p:cNvPicPr>
            <a:picLocks noChangeAspect="1"/>
          </p:cNvPicPr>
          <p:nvPr/>
        </p:nvPicPr>
        <p:blipFill>
          <a:blip r:embed="rId4"/>
          <a:stretch>
            <a:fillRect/>
          </a:stretch>
        </p:blipFill>
        <p:spPr>
          <a:xfrm>
            <a:off x="557138" y="1014516"/>
            <a:ext cx="7441895" cy="5085606"/>
          </a:xfrm>
          <a:prstGeom prst="rect">
            <a:avLst/>
          </a:prstGeom>
        </p:spPr>
      </p:pic>
    </p:spTree>
    <p:extLst>
      <p:ext uri="{BB962C8B-B14F-4D97-AF65-F5344CB8AC3E}">
        <p14:creationId xmlns:p14="http://schemas.microsoft.com/office/powerpoint/2010/main" val="4246470452"/>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3" name="文本框 22">
            <a:extLst>
              <a:ext uri="{FF2B5EF4-FFF2-40B4-BE49-F238E27FC236}">
                <a16:creationId xmlns:a16="http://schemas.microsoft.com/office/drawing/2014/main" id="{39741C2C-C084-493F-B073-C9EA5697AC0A}"/>
              </a:ext>
            </a:extLst>
          </p:cNvPr>
          <p:cNvSpPr txBox="1"/>
          <p:nvPr/>
        </p:nvSpPr>
        <p:spPr>
          <a:xfrm>
            <a:off x="1359616" y="245782"/>
            <a:ext cx="2816154" cy="523220"/>
          </a:xfrm>
          <a:prstGeom prst="rect">
            <a:avLst/>
          </a:prstGeom>
          <a:noFill/>
        </p:spPr>
        <p:txBody>
          <a:bodyPr wrap="square" rtlCol="0">
            <a:spAutoFit/>
          </a:bodyPr>
          <a:lstStyle/>
          <a:p>
            <a:pPr algn="ctr"/>
            <a:r>
              <a:rPr lang="en-US" altLang="zh-CN" sz="2800" b="1" dirty="0" err="1">
                <a:latin typeface="Times New Roman" panose="02020603050405020304" pitchFamily="18" charset="0"/>
                <a:ea typeface="楷体" panose="02010609060101010101" pitchFamily="49" charset="-122"/>
                <a:sym typeface="Times New Roman" panose="02020603050405020304" pitchFamily="18" charset="0"/>
              </a:rPr>
              <a:t>MerkleRB</a:t>
            </a:r>
            <a:r>
              <a:rPr lang="en-US" altLang="zh-CN" sz="2800" b="1" dirty="0">
                <a:latin typeface="Times New Roman" panose="02020603050405020304" pitchFamily="18" charset="0"/>
                <a:ea typeface="楷体" panose="02010609060101010101" pitchFamily="49" charset="-122"/>
                <a:sym typeface="Times New Roman" panose="02020603050405020304" pitchFamily="18" charset="0"/>
              </a:rPr>
              <a:t> Tree</a:t>
            </a:r>
            <a:endParaRPr lang="zh-CN" altLang="en-US" sz="2800" b="1" dirty="0">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24" name="图片 23">
            <a:extLst>
              <a:ext uri="{FF2B5EF4-FFF2-40B4-BE49-F238E27FC236}">
                <a16:creationId xmlns:a16="http://schemas.microsoft.com/office/drawing/2014/main" id="{83D4EFB9-8C15-4015-8C0C-0458DA06AAC1}"/>
              </a:ext>
            </a:extLst>
          </p:cNvPr>
          <p:cNvPicPr>
            <a:picLocks noChangeAspect="1"/>
          </p:cNvPicPr>
          <p:nvPr/>
        </p:nvPicPr>
        <p:blipFill>
          <a:blip r:embed="rId3"/>
          <a:stretch>
            <a:fillRect/>
          </a:stretch>
        </p:blipFill>
        <p:spPr>
          <a:xfrm>
            <a:off x="557138" y="1014516"/>
            <a:ext cx="7441895" cy="5085606"/>
          </a:xfrm>
          <a:prstGeom prst="rect">
            <a:avLst/>
          </a:prstGeom>
        </p:spPr>
      </p:pic>
      <p:sp>
        <p:nvSpPr>
          <p:cNvPr id="25" name="文本框 24">
            <a:extLst>
              <a:ext uri="{FF2B5EF4-FFF2-40B4-BE49-F238E27FC236}">
                <a16:creationId xmlns:a16="http://schemas.microsoft.com/office/drawing/2014/main" id="{7002AE19-FF51-4D8E-A2B7-E9538BE70730}"/>
              </a:ext>
            </a:extLst>
          </p:cNvPr>
          <p:cNvSpPr txBox="1"/>
          <p:nvPr/>
        </p:nvSpPr>
        <p:spPr>
          <a:xfrm>
            <a:off x="7976800" y="3105834"/>
            <a:ext cx="4134390" cy="646331"/>
          </a:xfrm>
          <a:prstGeom prst="rect">
            <a:avLst/>
          </a:prstGeom>
          <a:noFill/>
        </p:spPr>
        <p:txBody>
          <a:bodyPr wrap="square" rtlCol="0">
            <a:spAutoFit/>
          </a:bodyPr>
          <a:lstStyle/>
          <a:p>
            <a:pPr algn="ctr"/>
            <a:r>
              <a:rPr lang="en-US" altLang="zh-CN" i="1" dirty="0">
                <a:latin typeface="Times New Roman" panose="02020603050405020304" pitchFamily="18" charset="0"/>
                <a:ea typeface="楷体" panose="02010609060101010101" pitchFamily="49" charset="-122"/>
                <a:sym typeface="Times New Roman" panose="02020603050405020304" pitchFamily="18" charset="0"/>
              </a:rPr>
              <a:t>Data</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1,</a:t>
            </a:r>
            <a:r>
              <a:rPr lang="en-US" altLang="zh-CN" i="1" dirty="0">
                <a:latin typeface="Times New Roman" panose="02020603050405020304" pitchFamily="18" charset="0"/>
                <a:ea typeface="楷体" panose="02010609060101010101" pitchFamily="49" charset="-122"/>
                <a:sym typeface="Times New Roman" panose="02020603050405020304" pitchFamily="18" charset="0"/>
              </a:rPr>
              <a:t>Data</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2,</a:t>
            </a:r>
            <a:r>
              <a:rPr lang="en-US" altLang="zh-CN" i="1" dirty="0">
                <a:latin typeface="Times New Roman" panose="02020603050405020304" pitchFamily="18" charset="0"/>
                <a:ea typeface="楷体" panose="02010609060101010101" pitchFamily="49" charset="-122"/>
                <a:sym typeface="Times New Roman" panose="02020603050405020304" pitchFamily="18" charset="0"/>
              </a:rPr>
              <a:t>Data</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3,</a:t>
            </a:r>
            <a:r>
              <a:rPr lang="en-US" altLang="zh-CN" i="1" dirty="0">
                <a:latin typeface="Times New Roman" panose="02020603050405020304" pitchFamily="18" charset="0"/>
                <a:ea typeface="楷体" panose="02010609060101010101" pitchFamily="49" charset="-122"/>
                <a:sym typeface="Times New Roman" panose="02020603050405020304" pitchFamily="18" charset="0"/>
              </a:rPr>
              <a:t>Data</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4 </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已经被修改过多次</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而</a:t>
            </a:r>
            <a:r>
              <a:rPr lang="en-US" altLang="zh-CN" i="1" dirty="0">
                <a:latin typeface="Times New Roman" panose="02020603050405020304" pitchFamily="18" charset="0"/>
                <a:ea typeface="楷体" panose="02010609060101010101" pitchFamily="49" charset="-122"/>
                <a:sym typeface="Times New Roman" panose="02020603050405020304" pitchFamily="18" charset="0"/>
              </a:rPr>
              <a:t>Data</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5,</a:t>
            </a:r>
            <a:r>
              <a:rPr lang="en-US" altLang="zh-CN" i="1" dirty="0">
                <a:latin typeface="Times New Roman" panose="02020603050405020304" pitchFamily="18" charset="0"/>
                <a:ea typeface="楷体" panose="02010609060101010101" pitchFamily="49" charset="-122"/>
                <a:sym typeface="Times New Roman" panose="02020603050405020304" pitchFamily="18" charset="0"/>
              </a:rPr>
              <a:t>Data</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6 </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则很少被修改</a:t>
            </a:r>
            <a:endParaRPr lang="zh-CN" altLang="en-US" sz="2400" b="1"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 name="任意多边形: 形状 5">
            <a:extLst>
              <a:ext uri="{FF2B5EF4-FFF2-40B4-BE49-F238E27FC236}">
                <a16:creationId xmlns:a16="http://schemas.microsoft.com/office/drawing/2014/main" id="{8164C65A-FAB5-498D-857A-5F1DD7E2FECB}"/>
              </a:ext>
            </a:extLst>
          </p:cNvPr>
          <p:cNvSpPr/>
          <p:nvPr/>
        </p:nvSpPr>
        <p:spPr>
          <a:xfrm>
            <a:off x="414867" y="2413000"/>
            <a:ext cx="4910666" cy="3403600"/>
          </a:xfrm>
          <a:custGeom>
            <a:avLst/>
            <a:gdLst>
              <a:gd name="connsiteX0" fmla="*/ 499533 w 4910666"/>
              <a:gd name="connsiteY0" fmla="*/ 0 h 3403600"/>
              <a:gd name="connsiteX1" fmla="*/ 2514600 w 4910666"/>
              <a:gd name="connsiteY1" fmla="*/ 753533 h 3403600"/>
              <a:gd name="connsiteX2" fmla="*/ 3276600 w 4910666"/>
              <a:gd name="connsiteY2" fmla="*/ 719667 h 3403600"/>
              <a:gd name="connsiteX3" fmla="*/ 3928533 w 4910666"/>
              <a:gd name="connsiteY3" fmla="*/ 330200 h 3403600"/>
              <a:gd name="connsiteX4" fmla="*/ 4910666 w 4910666"/>
              <a:gd name="connsiteY4" fmla="*/ 389467 h 3403600"/>
              <a:gd name="connsiteX5" fmla="*/ 4546600 w 4910666"/>
              <a:gd name="connsiteY5" fmla="*/ 3022600 h 3403600"/>
              <a:gd name="connsiteX6" fmla="*/ 4445000 w 4910666"/>
              <a:gd name="connsiteY6" fmla="*/ 3386667 h 3403600"/>
              <a:gd name="connsiteX7" fmla="*/ 719666 w 4910666"/>
              <a:gd name="connsiteY7" fmla="*/ 3403600 h 3403600"/>
              <a:gd name="connsiteX8" fmla="*/ 0 w 4910666"/>
              <a:gd name="connsiteY8" fmla="*/ 1642533 h 3403600"/>
              <a:gd name="connsiteX9" fmla="*/ 143933 w 4910666"/>
              <a:gd name="connsiteY9" fmla="*/ 186267 h 3403600"/>
              <a:gd name="connsiteX10" fmla="*/ 499533 w 4910666"/>
              <a:gd name="connsiteY10" fmla="*/ 0 h 340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10666" h="3403600">
                <a:moveTo>
                  <a:pt x="499533" y="0"/>
                </a:moveTo>
                <a:lnTo>
                  <a:pt x="2514600" y="753533"/>
                </a:lnTo>
                <a:lnTo>
                  <a:pt x="3276600" y="719667"/>
                </a:lnTo>
                <a:lnTo>
                  <a:pt x="3928533" y="330200"/>
                </a:lnTo>
                <a:lnTo>
                  <a:pt x="4910666" y="389467"/>
                </a:lnTo>
                <a:lnTo>
                  <a:pt x="4546600" y="3022600"/>
                </a:lnTo>
                <a:lnTo>
                  <a:pt x="4445000" y="3386667"/>
                </a:lnTo>
                <a:lnTo>
                  <a:pt x="719666" y="3403600"/>
                </a:lnTo>
                <a:lnTo>
                  <a:pt x="0" y="1642533"/>
                </a:lnTo>
                <a:lnTo>
                  <a:pt x="143933" y="186267"/>
                </a:lnTo>
                <a:lnTo>
                  <a:pt x="499533" y="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Tree>
    <p:extLst>
      <p:ext uri="{BB962C8B-B14F-4D97-AF65-F5344CB8AC3E}">
        <p14:creationId xmlns:p14="http://schemas.microsoft.com/office/powerpoint/2010/main" val="3676631362"/>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3" name="文本框 22">
            <a:extLst>
              <a:ext uri="{FF2B5EF4-FFF2-40B4-BE49-F238E27FC236}">
                <a16:creationId xmlns:a16="http://schemas.microsoft.com/office/drawing/2014/main" id="{39741C2C-C084-493F-B073-C9EA5697AC0A}"/>
              </a:ext>
            </a:extLst>
          </p:cNvPr>
          <p:cNvSpPr txBox="1"/>
          <p:nvPr/>
        </p:nvSpPr>
        <p:spPr>
          <a:xfrm>
            <a:off x="1359616" y="245782"/>
            <a:ext cx="2816154" cy="523220"/>
          </a:xfrm>
          <a:prstGeom prst="rect">
            <a:avLst/>
          </a:prstGeom>
          <a:noFill/>
        </p:spPr>
        <p:txBody>
          <a:bodyPr wrap="square" rtlCol="0">
            <a:spAutoFit/>
          </a:bodyPr>
          <a:lstStyle/>
          <a:p>
            <a:pPr algn="ctr"/>
            <a:r>
              <a:rPr lang="en-US" altLang="zh-CN" sz="2800" b="1" dirty="0" err="1">
                <a:latin typeface="Times New Roman" panose="02020603050405020304" pitchFamily="18" charset="0"/>
                <a:ea typeface="楷体" panose="02010609060101010101" pitchFamily="49" charset="-122"/>
                <a:sym typeface="Times New Roman" panose="02020603050405020304" pitchFamily="18" charset="0"/>
              </a:rPr>
              <a:t>MerkleRB</a:t>
            </a:r>
            <a:r>
              <a:rPr lang="en-US" altLang="zh-CN" sz="2800" b="1" dirty="0">
                <a:latin typeface="Times New Roman" panose="02020603050405020304" pitchFamily="18" charset="0"/>
                <a:ea typeface="楷体" panose="02010609060101010101" pitchFamily="49" charset="-122"/>
                <a:sym typeface="Times New Roman" panose="02020603050405020304" pitchFamily="18" charset="0"/>
              </a:rPr>
              <a:t> Tree</a:t>
            </a:r>
            <a:endParaRPr lang="zh-CN" altLang="en-US" sz="2800" b="1" dirty="0">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24" name="图片 23">
            <a:extLst>
              <a:ext uri="{FF2B5EF4-FFF2-40B4-BE49-F238E27FC236}">
                <a16:creationId xmlns:a16="http://schemas.microsoft.com/office/drawing/2014/main" id="{83D4EFB9-8C15-4015-8C0C-0458DA06AAC1}"/>
              </a:ext>
            </a:extLst>
          </p:cNvPr>
          <p:cNvPicPr>
            <a:picLocks noChangeAspect="1"/>
          </p:cNvPicPr>
          <p:nvPr/>
        </p:nvPicPr>
        <p:blipFill>
          <a:blip r:embed="rId3"/>
          <a:stretch>
            <a:fillRect/>
          </a:stretch>
        </p:blipFill>
        <p:spPr>
          <a:xfrm>
            <a:off x="557138" y="1014516"/>
            <a:ext cx="7441895" cy="5085606"/>
          </a:xfrm>
          <a:prstGeom prst="rect">
            <a:avLst/>
          </a:prstGeom>
        </p:spPr>
      </p:pic>
      <p:sp>
        <p:nvSpPr>
          <p:cNvPr id="6" name="任意多边形: 形状 5">
            <a:extLst>
              <a:ext uri="{FF2B5EF4-FFF2-40B4-BE49-F238E27FC236}">
                <a16:creationId xmlns:a16="http://schemas.microsoft.com/office/drawing/2014/main" id="{8164C65A-FAB5-498D-857A-5F1DD7E2FECB}"/>
              </a:ext>
            </a:extLst>
          </p:cNvPr>
          <p:cNvSpPr/>
          <p:nvPr/>
        </p:nvSpPr>
        <p:spPr>
          <a:xfrm>
            <a:off x="414867" y="2413000"/>
            <a:ext cx="4910666" cy="3403600"/>
          </a:xfrm>
          <a:custGeom>
            <a:avLst/>
            <a:gdLst>
              <a:gd name="connsiteX0" fmla="*/ 499533 w 4910666"/>
              <a:gd name="connsiteY0" fmla="*/ 0 h 3403600"/>
              <a:gd name="connsiteX1" fmla="*/ 2514600 w 4910666"/>
              <a:gd name="connsiteY1" fmla="*/ 753533 h 3403600"/>
              <a:gd name="connsiteX2" fmla="*/ 3276600 w 4910666"/>
              <a:gd name="connsiteY2" fmla="*/ 719667 h 3403600"/>
              <a:gd name="connsiteX3" fmla="*/ 3928533 w 4910666"/>
              <a:gd name="connsiteY3" fmla="*/ 330200 h 3403600"/>
              <a:gd name="connsiteX4" fmla="*/ 4910666 w 4910666"/>
              <a:gd name="connsiteY4" fmla="*/ 389467 h 3403600"/>
              <a:gd name="connsiteX5" fmla="*/ 4546600 w 4910666"/>
              <a:gd name="connsiteY5" fmla="*/ 3022600 h 3403600"/>
              <a:gd name="connsiteX6" fmla="*/ 4445000 w 4910666"/>
              <a:gd name="connsiteY6" fmla="*/ 3386667 h 3403600"/>
              <a:gd name="connsiteX7" fmla="*/ 719666 w 4910666"/>
              <a:gd name="connsiteY7" fmla="*/ 3403600 h 3403600"/>
              <a:gd name="connsiteX8" fmla="*/ 0 w 4910666"/>
              <a:gd name="connsiteY8" fmla="*/ 1642533 h 3403600"/>
              <a:gd name="connsiteX9" fmla="*/ 143933 w 4910666"/>
              <a:gd name="connsiteY9" fmla="*/ 186267 h 3403600"/>
              <a:gd name="connsiteX10" fmla="*/ 499533 w 4910666"/>
              <a:gd name="connsiteY10" fmla="*/ 0 h 340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10666" h="3403600">
                <a:moveTo>
                  <a:pt x="499533" y="0"/>
                </a:moveTo>
                <a:lnTo>
                  <a:pt x="2514600" y="753533"/>
                </a:lnTo>
                <a:lnTo>
                  <a:pt x="3276600" y="719667"/>
                </a:lnTo>
                <a:lnTo>
                  <a:pt x="3928533" y="330200"/>
                </a:lnTo>
                <a:lnTo>
                  <a:pt x="4910666" y="389467"/>
                </a:lnTo>
                <a:lnTo>
                  <a:pt x="4546600" y="3022600"/>
                </a:lnTo>
                <a:lnTo>
                  <a:pt x="4445000" y="3386667"/>
                </a:lnTo>
                <a:lnTo>
                  <a:pt x="719666" y="3403600"/>
                </a:lnTo>
                <a:lnTo>
                  <a:pt x="0" y="1642533"/>
                </a:lnTo>
                <a:lnTo>
                  <a:pt x="143933" y="186267"/>
                </a:lnTo>
                <a:lnTo>
                  <a:pt x="49953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2" name="文本框 21">
            <a:extLst>
              <a:ext uri="{FF2B5EF4-FFF2-40B4-BE49-F238E27FC236}">
                <a16:creationId xmlns:a16="http://schemas.microsoft.com/office/drawing/2014/main" id="{EF63F889-9CE0-48F9-BA9D-DCA7D81602A2}"/>
              </a:ext>
            </a:extLst>
          </p:cNvPr>
          <p:cNvSpPr txBox="1"/>
          <p:nvPr/>
        </p:nvSpPr>
        <p:spPr>
          <a:xfrm>
            <a:off x="7976800" y="3105834"/>
            <a:ext cx="4134390" cy="646331"/>
          </a:xfrm>
          <a:prstGeom prst="rect">
            <a:avLst/>
          </a:prstGeom>
          <a:noFill/>
        </p:spPr>
        <p:txBody>
          <a:bodyPr wrap="square" rtlCol="0">
            <a:spAutoFit/>
          </a:bodyPr>
          <a:lstStyle/>
          <a:p>
            <a:pPr algn="ctr"/>
            <a:r>
              <a:rPr lang="en-US" altLang="zh-CN" i="1" dirty="0">
                <a:latin typeface="Times New Roman" panose="02020603050405020304" pitchFamily="18" charset="0"/>
                <a:ea typeface="楷体" panose="02010609060101010101" pitchFamily="49" charset="-122"/>
                <a:sym typeface="Times New Roman" panose="02020603050405020304" pitchFamily="18" charset="0"/>
              </a:rPr>
              <a:t>Data</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1,</a:t>
            </a:r>
            <a:r>
              <a:rPr lang="en-US" altLang="zh-CN" i="1" dirty="0">
                <a:latin typeface="Times New Roman" panose="02020603050405020304" pitchFamily="18" charset="0"/>
                <a:ea typeface="楷体" panose="02010609060101010101" pitchFamily="49" charset="-122"/>
                <a:sym typeface="Times New Roman" panose="02020603050405020304" pitchFamily="18" charset="0"/>
              </a:rPr>
              <a:t>Data</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2,</a:t>
            </a:r>
            <a:r>
              <a:rPr lang="en-US" altLang="zh-CN" i="1" dirty="0">
                <a:latin typeface="Times New Roman" panose="02020603050405020304" pitchFamily="18" charset="0"/>
                <a:ea typeface="楷体" panose="02010609060101010101" pitchFamily="49" charset="-122"/>
                <a:sym typeface="Times New Roman" panose="02020603050405020304" pitchFamily="18" charset="0"/>
              </a:rPr>
              <a:t>Data</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3,</a:t>
            </a:r>
            <a:r>
              <a:rPr lang="en-US" altLang="zh-CN" i="1" dirty="0">
                <a:latin typeface="Times New Roman" panose="02020603050405020304" pitchFamily="18" charset="0"/>
                <a:ea typeface="楷体" panose="02010609060101010101" pitchFamily="49" charset="-122"/>
                <a:sym typeface="Times New Roman" panose="02020603050405020304" pitchFamily="18" charset="0"/>
              </a:rPr>
              <a:t>Data</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4 </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已经被修改过多次</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而</a:t>
            </a:r>
            <a:r>
              <a:rPr lang="en-US" altLang="zh-CN" i="1" dirty="0">
                <a:latin typeface="Times New Roman" panose="02020603050405020304" pitchFamily="18" charset="0"/>
                <a:ea typeface="楷体" panose="02010609060101010101" pitchFamily="49" charset="-122"/>
                <a:sym typeface="Times New Roman" panose="02020603050405020304" pitchFamily="18" charset="0"/>
              </a:rPr>
              <a:t>Data</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5,</a:t>
            </a:r>
            <a:r>
              <a:rPr lang="en-US" altLang="zh-CN" i="1" dirty="0">
                <a:latin typeface="Times New Roman" panose="02020603050405020304" pitchFamily="18" charset="0"/>
                <a:ea typeface="楷体" panose="02010609060101010101" pitchFamily="49" charset="-122"/>
                <a:sym typeface="Times New Roman" panose="02020603050405020304" pitchFamily="18" charset="0"/>
              </a:rPr>
              <a:t>Data</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6 </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则很少被修改</a:t>
            </a:r>
            <a:endParaRPr lang="zh-CN" altLang="en-US" sz="2400" b="1" dirty="0">
              <a:latin typeface="Times New Roman" panose="02020603050405020304" pitchFamily="18" charset="0"/>
              <a:ea typeface="楷体" panose="02010609060101010101" pitchFamily="49" charset="-122"/>
              <a:sym typeface="Times New Roman" panose="02020603050405020304" pitchFamily="18" charset="0"/>
            </a:endParaRPr>
          </a:p>
        </p:txBody>
      </p:sp>
    </p:spTree>
    <p:extLst>
      <p:ext uri="{BB962C8B-B14F-4D97-AF65-F5344CB8AC3E}">
        <p14:creationId xmlns:p14="http://schemas.microsoft.com/office/powerpoint/2010/main" val="3202272252"/>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3" name="文本框 22">
            <a:extLst>
              <a:ext uri="{FF2B5EF4-FFF2-40B4-BE49-F238E27FC236}">
                <a16:creationId xmlns:a16="http://schemas.microsoft.com/office/drawing/2014/main" id="{39741C2C-C084-493F-B073-C9EA5697AC0A}"/>
              </a:ext>
            </a:extLst>
          </p:cNvPr>
          <p:cNvSpPr txBox="1"/>
          <p:nvPr/>
        </p:nvSpPr>
        <p:spPr>
          <a:xfrm>
            <a:off x="1359616" y="245782"/>
            <a:ext cx="2816154" cy="523220"/>
          </a:xfrm>
          <a:prstGeom prst="rect">
            <a:avLst/>
          </a:prstGeom>
          <a:noFill/>
        </p:spPr>
        <p:txBody>
          <a:bodyPr wrap="square" rtlCol="0">
            <a:spAutoFit/>
          </a:bodyPr>
          <a:lstStyle/>
          <a:p>
            <a:pPr algn="ctr"/>
            <a:r>
              <a:rPr lang="en-US" altLang="zh-CN" sz="2800" b="1" dirty="0" err="1">
                <a:latin typeface="Times New Roman" panose="02020603050405020304" pitchFamily="18" charset="0"/>
                <a:ea typeface="楷体" panose="02010609060101010101" pitchFamily="49" charset="-122"/>
                <a:sym typeface="Times New Roman" panose="02020603050405020304" pitchFamily="18" charset="0"/>
              </a:rPr>
              <a:t>MerkleRB</a:t>
            </a:r>
            <a:r>
              <a:rPr lang="en-US" altLang="zh-CN" sz="2800" b="1" dirty="0">
                <a:latin typeface="Times New Roman" panose="02020603050405020304" pitchFamily="18" charset="0"/>
                <a:ea typeface="楷体" panose="02010609060101010101" pitchFamily="49" charset="-122"/>
                <a:sym typeface="Times New Roman" panose="02020603050405020304" pitchFamily="18" charset="0"/>
              </a:rPr>
              <a:t> Tree</a:t>
            </a:r>
            <a:endParaRPr lang="zh-CN" altLang="en-US" sz="2800" b="1" dirty="0">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3" name="图片 2">
            <a:extLst>
              <a:ext uri="{FF2B5EF4-FFF2-40B4-BE49-F238E27FC236}">
                <a16:creationId xmlns:a16="http://schemas.microsoft.com/office/drawing/2014/main" id="{1ECDA5E1-3AC9-46F6-A8AA-3E8AFAA3E72B}"/>
              </a:ext>
            </a:extLst>
          </p:cNvPr>
          <p:cNvPicPr>
            <a:picLocks noChangeAspect="1"/>
          </p:cNvPicPr>
          <p:nvPr/>
        </p:nvPicPr>
        <p:blipFill>
          <a:blip r:embed="rId3"/>
          <a:stretch>
            <a:fillRect/>
          </a:stretch>
        </p:blipFill>
        <p:spPr>
          <a:xfrm>
            <a:off x="380165" y="939466"/>
            <a:ext cx="8147469" cy="5499383"/>
          </a:xfrm>
          <a:prstGeom prst="rect">
            <a:avLst/>
          </a:prstGeom>
        </p:spPr>
      </p:pic>
      <p:sp>
        <p:nvSpPr>
          <p:cNvPr id="5" name="文本框 4">
            <a:extLst>
              <a:ext uri="{FF2B5EF4-FFF2-40B4-BE49-F238E27FC236}">
                <a16:creationId xmlns:a16="http://schemas.microsoft.com/office/drawing/2014/main" id="{4A03F741-1123-4AF6-BAE1-A8F721483382}"/>
              </a:ext>
            </a:extLst>
          </p:cNvPr>
          <p:cNvSpPr txBox="1"/>
          <p:nvPr/>
        </p:nvSpPr>
        <p:spPr>
          <a:xfrm>
            <a:off x="8741907" y="2393499"/>
            <a:ext cx="3318933" cy="646331"/>
          </a:xfrm>
          <a:prstGeom prst="rect">
            <a:avLst/>
          </a:prstGeom>
          <a:noFill/>
        </p:spPr>
        <p:txBody>
          <a:bodyPr wrap="square" rtlCol="0">
            <a:spAutoFit/>
          </a:bodyPr>
          <a:lstStyle/>
          <a:p>
            <a:r>
              <a:rPr lang="zh-CN" altLang="en-US" dirty="0">
                <a:latin typeface="Times New Roman" panose="02020603050405020304" pitchFamily="18" charset="0"/>
                <a:ea typeface="楷体" panose="02010609060101010101" pitchFamily="49" charset="-122"/>
                <a:sym typeface="Times New Roman" panose="02020603050405020304" pitchFamily="18" charset="0"/>
              </a:rPr>
              <a:t>索引过程同红黑树搜索，返回验证路径和交易哈希值</a:t>
            </a:r>
          </a:p>
        </p:txBody>
      </p:sp>
      <p:sp>
        <p:nvSpPr>
          <p:cNvPr id="6" name="矩形 5">
            <a:extLst>
              <a:ext uri="{FF2B5EF4-FFF2-40B4-BE49-F238E27FC236}">
                <a16:creationId xmlns:a16="http://schemas.microsoft.com/office/drawing/2014/main" id="{A3C7FDAA-70B3-4962-B68E-CC72C09B02C2}"/>
              </a:ext>
            </a:extLst>
          </p:cNvPr>
          <p:cNvSpPr/>
          <p:nvPr/>
        </p:nvSpPr>
        <p:spPr>
          <a:xfrm>
            <a:off x="8827251" y="3730136"/>
            <a:ext cx="3060904" cy="646331"/>
          </a:xfrm>
          <a:prstGeom prst="rect">
            <a:avLst/>
          </a:prstGeom>
        </p:spPr>
        <p:txBody>
          <a:bodyPr wrap="square">
            <a:spAutoFit/>
          </a:bodyPr>
          <a:lstStyle/>
          <a:p>
            <a:r>
              <a:rPr lang="zh-CN" altLang="en-US" dirty="0">
                <a:latin typeface="Times New Roman" panose="02020603050405020304" pitchFamily="18" charset="0"/>
                <a:ea typeface="楷体" panose="02010609060101010101" pitchFamily="49" charset="-122"/>
                <a:sym typeface="Times New Roman" panose="02020603050405020304" pitchFamily="18" charset="0"/>
              </a:rPr>
              <a:t>存储节点在查询的时候检测正确性和完整性</a:t>
            </a:r>
            <a:endParaRPr lang="en-US" altLang="zh-CN" dirty="0">
              <a:latin typeface="Times New Roman" panose="02020603050405020304" pitchFamily="18" charset="0"/>
              <a:ea typeface="楷体" panose="02010609060101010101" pitchFamily="49" charset="-122"/>
              <a:sym typeface="Times New Roman" panose="02020603050405020304" pitchFamily="18" charset="0"/>
            </a:endParaRPr>
          </a:p>
        </p:txBody>
      </p:sp>
    </p:spTree>
    <p:extLst>
      <p:ext uri="{BB962C8B-B14F-4D97-AF65-F5344CB8AC3E}">
        <p14:creationId xmlns:p14="http://schemas.microsoft.com/office/powerpoint/2010/main" val="199308961"/>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3" name="文本框 22">
            <a:extLst>
              <a:ext uri="{FF2B5EF4-FFF2-40B4-BE49-F238E27FC236}">
                <a16:creationId xmlns:a16="http://schemas.microsoft.com/office/drawing/2014/main" id="{39741C2C-C084-493F-B073-C9EA5697AC0A}"/>
              </a:ext>
            </a:extLst>
          </p:cNvPr>
          <p:cNvSpPr txBox="1"/>
          <p:nvPr/>
        </p:nvSpPr>
        <p:spPr>
          <a:xfrm>
            <a:off x="1359616" y="245782"/>
            <a:ext cx="2816154" cy="523220"/>
          </a:xfrm>
          <a:prstGeom prst="rect">
            <a:avLst/>
          </a:prstGeom>
          <a:noFill/>
        </p:spPr>
        <p:txBody>
          <a:bodyPr wrap="square" rtlCol="0">
            <a:spAutoFit/>
          </a:bodyPr>
          <a:lstStyle/>
          <a:p>
            <a:pPr algn="ctr"/>
            <a:r>
              <a:rPr lang="en-US" altLang="zh-CN" sz="2800" b="1" dirty="0" err="1">
                <a:latin typeface="Times New Roman" panose="02020603050405020304" pitchFamily="18" charset="0"/>
                <a:ea typeface="楷体" panose="02010609060101010101" pitchFamily="49" charset="-122"/>
                <a:sym typeface="Times New Roman" panose="02020603050405020304" pitchFamily="18" charset="0"/>
              </a:rPr>
              <a:t>MerkleRB</a:t>
            </a:r>
            <a:r>
              <a:rPr lang="en-US" altLang="zh-CN" sz="2800" b="1" dirty="0">
                <a:latin typeface="Times New Roman" panose="02020603050405020304" pitchFamily="18" charset="0"/>
                <a:ea typeface="楷体" panose="02010609060101010101" pitchFamily="49" charset="-122"/>
                <a:sym typeface="Times New Roman" panose="02020603050405020304" pitchFamily="18" charset="0"/>
              </a:rPr>
              <a:t> Tree</a:t>
            </a:r>
            <a:endParaRPr lang="zh-CN" altLang="en-US" sz="2800" b="1"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5" name="文本框 4">
            <a:extLst>
              <a:ext uri="{FF2B5EF4-FFF2-40B4-BE49-F238E27FC236}">
                <a16:creationId xmlns:a16="http://schemas.microsoft.com/office/drawing/2014/main" id="{4A03F741-1123-4AF6-BAE1-A8F721483382}"/>
              </a:ext>
            </a:extLst>
          </p:cNvPr>
          <p:cNvSpPr txBox="1"/>
          <p:nvPr/>
        </p:nvSpPr>
        <p:spPr>
          <a:xfrm>
            <a:off x="8527634" y="2690335"/>
            <a:ext cx="3423920" cy="923330"/>
          </a:xfrm>
          <a:prstGeom prst="rect">
            <a:avLst/>
          </a:prstGeom>
          <a:noFill/>
        </p:spPr>
        <p:txBody>
          <a:bodyPr wrap="square" rtlCol="0">
            <a:spAutoFit/>
          </a:bodyPr>
          <a:lstStyle/>
          <a:p>
            <a:endParaRPr lang="en-US" altLang="zh-CN" dirty="0">
              <a:latin typeface="Times New Roman" panose="02020603050405020304" pitchFamily="18" charset="0"/>
              <a:ea typeface="楷体" panose="02010609060101010101" pitchFamily="49" charset="-122"/>
              <a:sym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sym typeface="Times New Roman" panose="02020603050405020304" pitchFamily="18" charset="0"/>
              </a:rPr>
              <a:t>用户节点接收到查询结果后根据路径自行验证</a:t>
            </a:r>
          </a:p>
        </p:txBody>
      </p:sp>
      <p:pic>
        <p:nvPicPr>
          <p:cNvPr id="6" name="图片 5">
            <a:extLst>
              <a:ext uri="{FF2B5EF4-FFF2-40B4-BE49-F238E27FC236}">
                <a16:creationId xmlns:a16="http://schemas.microsoft.com/office/drawing/2014/main" id="{0189600A-D4DF-4BBD-B205-8A94AC22471C}"/>
              </a:ext>
            </a:extLst>
          </p:cNvPr>
          <p:cNvPicPr>
            <a:picLocks noChangeAspect="1"/>
          </p:cNvPicPr>
          <p:nvPr/>
        </p:nvPicPr>
        <p:blipFill>
          <a:blip r:embed="rId3"/>
          <a:stretch>
            <a:fillRect/>
          </a:stretch>
        </p:blipFill>
        <p:spPr>
          <a:xfrm>
            <a:off x="628650" y="1742988"/>
            <a:ext cx="7417181" cy="3372023"/>
          </a:xfrm>
          <a:prstGeom prst="rect">
            <a:avLst/>
          </a:prstGeom>
        </p:spPr>
      </p:pic>
    </p:spTree>
    <p:extLst>
      <p:ext uri="{BB962C8B-B14F-4D97-AF65-F5344CB8AC3E}">
        <p14:creationId xmlns:p14="http://schemas.microsoft.com/office/powerpoint/2010/main" val="2221457729"/>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3" name="文本框 22">
            <a:extLst>
              <a:ext uri="{FF2B5EF4-FFF2-40B4-BE49-F238E27FC236}">
                <a16:creationId xmlns:a16="http://schemas.microsoft.com/office/drawing/2014/main" id="{39741C2C-C084-493F-B073-C9EA5697AC0A}"/>
              </a:ext>
            </a:extLst>
          </p:cNvPr>
          <p:cNvSpPr txBox="1"/>
          <p:nvPr/>
        </p:nvSpPr>
        <p:spPr>
          <a:xfrm>
            <a:off x="1359616" y="245782"/>
            <a:ext cx="2816154" cy="52322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实验环境</a:t>
            </a:r>
          </a:p>
        </p:txBody>
      </p:sp>
      <p:sp>
        <p:nvSpPr>
          <p:cNvPr id="3" name="矩形 2">
            <a:extLst>
              <a:ext uri="{FF2B5EF4-FFF2-40B4-BE49-F238E27FC236}">
                <a16:creationId xmlns:a16="http://schemas.microsoft.com/office/drawing/2014/main" id="{B8D80780-A4A5-4153-8A22-1469DAF9A186}"/>
              </a:ext>
            </a:extLst>
          </p:cNvPr>
          <p:cNvSpPr/>
          <p:nvPr/>
        </p:nvSpPr>
        <p:spPr>
          <a:xfrm>
            <a:off x="1576337" y="2459504"/>
            <a:ext cx="9414352" cy="1938992"/>
          </a:xfrm>
          <a:prstGeom prst="rect">
            <a:avLst/>
          </a:prstGeom>
        </p:spPr>
        <p:txBody>
          <a:bodyPr wrap="square">
            <a:spAutoFit/>
          </a:bodyPr>
          <a:lstStyle/>
          <a:p>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Intel(R)Core(TM) i5-6500 CPU(3.2GHz)</a:t>
            </a:r>
          </a:p>
          <a:p>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RAM </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为</a:t>
            </a:r>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8GB</a:t>
            </a:r>
          </a:p>
          <a:p>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操作系统为</a:t>
            </a:r>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Windows10</a:t>
            </a:r>
          </a:p>
          <a:p>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基于</a:t>
            </a:r>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Bitcoin</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开源代码</a:t>
            </a:r>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v0.1.0</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版本，修改了交易数据结构以及</a:t>
            </a:r>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Merkle</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树</a:t>
            </a:r>
            <a:endParaRPr lang="en-US" altLang="zh-CN" sz="2400" dirty="0">
              <a:latin typeface="Times New Roman" panose="02020603050405020304" pitchFamily="18" charset="0"/>
              <a:ea typeface="楷体" panose="02010609060101010101" pitchFamily="49" charset="-122"/>
              <a:sym typeface="Times New Roman" panose="02020603050405020304" pitchFamily="18" charset="0"/>
            </a:endParaRPr>
          </a:p>
          <a:p>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由于不涉及网络以及共识协议，因此仅在单机进行实验</a:t>
            </a:r>
            <a:endParaRPr lang="en-US" altLang="zh-CN" sz="2400" dirty="0">
              <a:latin typeface="Times New Roman" panose="02020603050405020304" pitchFamily="18" charset="0"/>
              <a:ea typeface="楷体" panose="02010609060101010101" pitchFamily="49" charset="-122"/>
              <a:sym typeface="Times New Roman" panose="02020603050405020304" pitchFamily="18" charset="0"/>
            </a:endParaRPr>
          </a:p>
        </p:txBody>
      </p:sp>
    </p:spTree>
    <p:extLst>
      <p:ext uri="{BB962C8B-B14F-4D97-AF65-F5344CB8AC3E}">
        <p14:creationId xmlns:p14="http://schemas.microsoft.com/office/powerpoint/2010/main" val="3372853754"/>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359616" y="310243"/>
            <a:ext cx="2816154" cy="52322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实验结果</a:t>
            </a: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 name="矩形 5">
            <a:extLst>
              <a:ext uri="{FF2B5EF4-FFF2-40B4-BE49-F238E27FC236}">
                <a16:creationId xmlns:a16="http://schemas.microsoft.com/office/drawing/2014/main" id="{C5B590C6-B76E-47D4-8849-23DF0FD5A3DD}"/>
              </a:ext>
            </a:extLst>
          </p:cNvPr>
          <p:cNvSpPr/>
          <p:nvPr/>
        </p:nvSpPr>
        <p:spPr>
          <a:xfrm>
            <a:off x="628650" y="1021087"/>
            <a:ext cx="4659032" cy="461665"/>
          </a:xfrm>
          <a:prstGeom prst="rect">
            <a:avLst/>
          </a:prstGeom>
        </p:spPr>
        <p:txBody>
          <a:bodyPr wrap="none">
            <a:spAutoFit/>
          </a:bodyPr>
          <a:lstStyle/>
          <a:p>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实验</a:t>
            </a:r>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1:MerkleRBTree </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的性能测试</a:t>
            </a:r>
          </a:p>
        </p:txBody>
      </p:sp>
      <p:pic>
        <p:nvPicPr>
          <p:cNvPr id="23" name="图片 22">
            <a:extLst>
              <a:ext uri="{FF2B5EF4-FFF2-40B4-BE49-F238E27FC236}">
                <a16:creationId xmlns:a16="http://schemas.microsoft.com/office/drawing/2014/main" id="{4235FAD3-D3AD-431C-8318-312C2D7CB915}"/>
              </a:ext>
            </a:extLst>
          </p:cNvPr>
          <p:cNvPicPr>
            <a:picLocks noChangeAspect="1"/>
          </p:cNvPicPr>
          <p:nvPr/>
        </p:nvPicPr>
        <p:blipFill>
          <a:blip r:embed="rId3"/>
          <a:stretch>
            <a:fillRect/>
          </a:stretch>
        </p:blipFill>
        <p:spPr>
          <a:xfrm>
            <a:off x="1299783" y="2016606"/>
            <a:ext cx="5956606" cy="3111660"/>
          </a:xfrm>
          <a:prstGeom prst="rect">
            <a:avLst/>
          </a:prstGeom>
        </p:spPr>
      </p:pic>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009BF6A1-2529-4479-A8AC-42D2695C6623}"/>
                  </a:ext>
                </a:extLst>
              </p:cNvPr>
              <p:cNvSpPr txBox="1"/>
              <p:nvPr/>
            </p:nvSpPr>
            <p:spPr>
              <a:xfrm>
                <a:off x="7555331" y="2972271"/>
                <a:ext cx="4455458" cy="1200329"/>
              </a:xfrm>
              <a:prstGeom prst="rect">
                <a:avLst/>
              </a:prstGeom>
              <a:noFill/>
            </p:spPr>
            <p:txBody>
              <a:bodyPr wrap="square" rtlCol="0">
                <a:spAutoFit/>
              </a:bodyPr>
              <a:lstStyle/>
              <a:p>
                <a:r>
                  <a:rPr lang="en-US" altLang="zh-CN" dirty="0" err="1">
                    <a:latin typeface="Times New Roman" panose="02020603050405020304" pitchFamily="18" charset="0"/>
                    <a:ea typeface="楷体" panose="02010609060101010101" pitchFamily="49" charset="-122"/>
                    <a:sym typeface="Times New Roman" panose="02020603050405020304" pitchFamily="18" charset="0"/>
                  </a:rPr>
                  <a:t>MerkleRB</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 Tree</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a:t>
                </a:r>
                <a:endParaRPr lang="en-US" altLang="zh-CN" dirty="0">
                  <a:latin typeface="Times New Roman" panose="02020603050405020304" pitchFamily="18" charset="0"/>
                  <a:ea typeface="楷体" panose="02010609060101010101" pitchFamily="49" charset="-122"/>
                  <a:sym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sym typeface="Times New Roman" panose="02020603050405020304" pitchFamily="18" charset="0"/>
                        </a:rPr>
                        <m:t>𝐻𝑎𝑠h</m:t>
                      </m:r>
                      <m:d>
                        <m:dPr>
                          <m:ctrlPr>
                            <a:rPr lang="en-US" altLang="zh-CN" b="0" i="1" smtClean="0">
                              <a:latin typeface="Cambria Math" panose="02040503050406030204" pitchFamily="18" charset="0"/>
                              <a:sym typeface="Times New Roman" panose="02020603050405020304" pitchFamily="18" charset="0"/>
                            </a:rPr>
                          </m:ctrlPr>
                        </m:dPr>
                        <m:e>
                          <m:r>
                            <a:rPr lang="en-US" altLang="zh-CN" b="0" i="1" smtClean="0">
                              <a:latin typeface="Cambria Math" panose="02040503050406030204" pitchFamily="18" charset="0"/>
                              <a:sym typeface="Times New Roman" panose="02020603050405020304" pitchFamily="18" charset="0"/>
                            </a:rPr>
                            <m:t>𝑙𝑒𝑓𝑡h𝑎𝑠h</m:t>
                          </m:r>
                          <m:r>
                            <a:rPr lang="en-US" altLang="zh-CN" b="0" i="1" smtClean="0">
                              <a:latin typeface="Cambria Math" panose="02040503050406030204" pitchFamily="18" charset="0"/>
                              <a:sym typeface="Times New Roman" panose="02020603050405020304" pitchFamily="18" charset="0"/>
                            </a:rPr>
                            <m:t>,</m:t>
                          </m:r>
                          <m:r>
                            <a:rPr lang="en-US" altLang="zh-CN" b="0" i="1" smtClean="0">
                              <a:latin typeface="Cambria Math" panose="02040503050406030204" pitchFamily="18" charset="0"/>
                              <a:sym typeface="Times New Roman" panose="02020603050405020304" pitchFamily="18" charset="0"/>
                            </a:rPr>
                            <m:t>𝑟𝑖𝑔h𝑡h𝑎𝑠h</m:t>
                          </m:r>
                          <m:r>
                            <a:rPr lang="en-US" altLang="zh-CN" b="0" i="1" smtClean="0">
                              <a:latin typeface="Cambria Math" panose="02040503050406030204" pitchFamily="18" charset="0"/>
                              <a:sym typeface="Times New Roman" panose="02020603050405020304" pitchFamily="18" charset="0"/>
                            </a:rPr>
                            <m:t>,</m:t>
                          </m:r>
                          <m:r>
                            <a:rPr lang="en-US" altLang="zh-CN" b="0" i="1" smtClean="0">
                              <a:solidFill>
                                <a:srgbClr val="FF0000"/>
                              </a:solidFill>
                              <a:latin typeface="Cambria Math" panose="02040503050406030204" pitchFamily="18" charset="0"/>
                              <a:sym typeface="Times New Roman" panose="02020603050405020304" pitchFamily="18" charset="0"/>
                            </a:rPr>
                            <m:t>𝑘𝑒𝑦</m:t>
                          </m:r>
                        </m:e>
                      </m:d>
                    </m:oMath>
                  </m:oMathPara>
                </a14:m>
                <a:endParaRPr lang="en-US" altLang="zh-CN" b="0" dirty="0">
                  <a:latin typeface="Times New Roman" panose="02020603050405020304" pitchFamily="18" charset="0"/>
                  <a:ea typeface="楷体" panose="02010609060101010101" pitchFamily="49" charset="-122"/>
                  <a:sym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sym typeface="Times New Roman" panose="02020603050405020304" pitchFamily="18" charset="0"/>
                  </a:rPr>
                  <a:t>Merkle Tree:</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sym typeface="Times New Roman" panose="02020603050405020304" pitchFamily="18" charset="0"/>
                        </a:rPr>
                        <m:t>𝐻𝑎𝑠h</m:t>
                      </m:r>
                      <m:d>
                        <m:dPr>
                          <m:ctrlPr>
                            <a:rPr lang="en-US" altLang="zh-CN" i="1">
                              <a:latin typeface="Cambria Math" panose="02040503050406030204" pitchFamily="18" charset="0"/>
                              <a:sym typeface="Times New Roman" panose="02020603050405020304" pitchFamily="18" charset="0"/>
                            </a:rPr>
                          </m:ctrlPr>
                        </m:dPr>
                        <m:e>
                          <m:r>
                            <a:rPr lang="en-US" altLang="zh-CN" i="1">
                              <a:latin typeface="Cambria Math" panose="02040503050406030204" pitchFamily="18" charset="0"/>
                              <a:sym typeface="Times New Roman" panose="02020603050405020304" pitchFamily="18" charset="0"/>
                            </a:rPr>
                            <m:t>𝑙𝑒𝑓𝑡h𝑎𝑠h</m:t>
                          </m:r>
                          <m:r>
                            <a:rPr lang="en-US" altLang="zh-CN" i="1">
                              <a:latin typeface="Cambria Math" panose="02040503050406030204" pitchFamily="18" charset="0"/>
                              <a:sym typeface="Times New Roman" panose="02020603050405020304" pitchFamily="18" charset="0"/>
                            </a:rPr>
                            <m:t>,</m:t>
                          </m:r>
                          <m:r>
                            <a:rPr lang="en-US" altLang="zh-CN" i="1">
                              <a:latin typeface="Cambria Math" panose="02040503050406030204" pitchFamily="18" charset="0"/>
                              <a:sym typeface="Times New Roman" panose="02020603050405020304" pitchFamily="18" charset="0"/>
                            </a:rPr>
                            <m:t>𝑟𝑖𝑔h𝑡h𝑎𝑠h</m:t>
                          </m:r>
                        </m:e>
                      </m:d>
                    </m:oMath>
                  </m:oMathPara>
                </a14:m>
                <a:endParaRPr lang="zh-CN" altLang="en-US" dirty="0">
                  <a:latin typeface="Times New Roman" panose="02020603050405020304" pitchFamily="18" charset="0"/>
                  <a:ea typeface="楷体" panose="02010609060101010101" pitchFamily="49" charset="-122"/>
                  <a:sym typeface="Times New Roman" panose="02020603050405020304" pitchFamily="18" charset="0"/>
                </a:endParaRPr>
              </a:p>
            </p:txBody>
          </p:sp>
        </mc:Choice>
        <mc:Fallback xmlns="">
          <p:sp>
            <p:nvSpPr>
              <p:cNvPr id="24" name="文本框 23">
                <a:extLst>
                  <a:ext uri="{FF2B5EF4-FFF2-40B4-BE49-F238E27FC236}">
                    <a16:creationId xmlns:a16="http://schemas.microsoft.com/office/drawing/2014/main" id="{009BF6A1-2529-4479-A8AC-42D2695C6623}"/>
                  </a:ext>
                </a:extLst>
              </p:cNvPr>
              <p:cNvSpPr txBox="1">
                <a:spLocks noRot="1" noChangeAspect="1" noMove="1" noResize="1" noEditPoints="1" noAdjustHandles="1" noChangeArrowheads="1" noChangeShapeType="1" noTextEdit="1"/>
              </p:cNvSpPr>
              <p:nvPr/>
            </p:nvSpPr>
            <p:spPr>
              <a:xfrm>
                <a:off x="7555331" y="2972271"/>
                <a:ext cx="4455458" cy="1200329"/>
              </a:xfrm>
              <a:prstGeom prst="rect">
                <a:avLst/>
              </a:prstGeom>
              <a:blipFill>
                <a:blip r:embed="rId4"/>
                <a:stretch>
                  <a:fillRect l="-1094" t="-4082" b="-40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268723"/>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359616" y="310243"/>
            <a:ext cx="2816154" cy="52322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实验结果</a:t>
            </a: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 name="矩形 5">
            <a:extLst>
              <a:ext uri="{FF2B5EF4-FFF2-40B4-BE49-F238E27FC236}">
                <a16:creationId xmlns:a16="http://schemas.microsoft.com/office/drawing/2014/main" id="{C5B590C6-B76E-47D4-8849-23DF0FD5A3DD}"/>
              </a:ext>
            </a:extLst>
          </p:cNvPr>
          <p:cNvSpPr/>
          <p:nvPr/>
        </p:nvSpPr>
        <p:spPr>
          <a:xfrm>
            <a:off x="628650" y="1021087"/>
            <a:ext cx="8340745" cy="461665"/>
          </a:xfrm>
          <a:prstGeom prst="rect">
            <a:avLst/>
          </a:prstGeom>
        </p:spPr>
        <p:txBody>
          <a:bodyPr wrap="none">
            <a:spAutoFit/>
          </a:bodyPr>
          <a:lstStyle/>
          <a:p>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实验</a:t>
            </a:r>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区块大小对于交易平均写入时间以及内存消耗的影响</a:t>
            </a:r>
          </a:p>
        </p:txBody>
      </p:sp>
      <p:pic>
        <p:nvPicPr>
          <p:cNvPr id="5" name="图片 4">
            <a:extLst>
              <a:ext uri="{FF2B5EF4-FFF2-40B4-BE49-F238E27FC236}">
                <a16:creationId xmlns:a16="http://schemas.microsoft.com/office/drawing/2014/main" id="{0E5A02A9-177F-4459-B085-2D0CFA2DF219}"/>
              </a:ext>
            </a:extLst>
          </p:cNvPr>
          <p:cNvPicPr>
            <a:picLocks noChangeAspect="1"/>
          </p:cNvPicPr>
          <p:nvPr/>
        </p:nvPicPr>
        <p:blipFill>
          <a:blip r:embed="rId3"/>
          <a:stretch>
            <a:fillRect/>
          </a:stretch>
        </p:blipFill>
        <p:spPr>
          <a:xfrm>
            <a:off x="628650" y="2428617"/>
            <a:ext cx="5429529" cy="2521080"/>
          </a:xfrm>
          <a:prstGeom prst="rect">
            <a:avLst/>
          </a:prstGeom>
        </p:spPr>
      </p:pic>
      <p:sp>
        <p:nvSpPr>
          <p:cNvPr id="23" name="文本框 22">
            <a:extLst>
              <a:ext uri="{FF2B5EF4-FFF2-40B4-BE49-F238E27FC236}">
                <a16:creationId xmlns:a16="http://schemas.microsoft.com/office/drawing/2014/main" id="{B8CD63EE-1450-4D85-AC36-1545297EC4BB}"/>
              </a:ext>
            </a:extLst>
          </p:cNvPr>
          <p:cNvSpPr txBox="1"/>
          <p:nvPr/>
        </p:nvSpPr>
        <p:spPr>
          <a:xfrm>
            <a:off x="6580094" y="2954306"/>
            <a:ext cx="5429529" cy="1200329"/>
          </a:xfrm>
          <a:prstGeom prst="rect">
            <a:avLst/>
          </a:prstGeom>
          <a:noFill/>
        </p:spPr>
        <p:txBody>
          <a:bodyPr wrap="square" rtlCol="0">
            <a:spAutoFit/>
          </a:bodyPr>
          <a:lstStyle/>
          <a:p>
            <a:r>
              <a:rPr lang="zh-CN" altLang="en-US" dirty="0">
                <a:latin typeface="Times New Roman" panose="02020603050405020304" pitchFamily="18" charset="0"/>
                <a:ea typeface="楷体" panose="02010609060101010101" pitchFamily="49" charset="-122"/>
                <a:sym typeface="Times New Roman" panose="02020603050405020304" pitchFamily="18" charset="0"/>
              </a:rPr>
              <a:t>交易在内存中等待确认时，需要等到形成一个完整区块才能存入磁盘，第一个进入区块的交易和最后一个进入区块的交易有时间差：</a:t>
            </a:r>
            <a:endParaRPr lang="en-US" altLang="zh-CN" dirty="0">
              <a:latin typeface="Times New Roman" panose="02020603050405020304" pitchFamily="18" charset="0"/>
              <a:ea typeface="楷体" panose="02010609060101010101" pitchFamily="49" charset="-122"/>
              <a:sym typeface="Times New Roman" panose="02020603050405020304" pitchFamily="18" charset="0"/>
            </a:endParaRPr>
          </a:p>
          <a:p>
            <a:pPr algn="ctr"/>
            <a:r>
              <a:rPr lang="zh-CN" altLang="en-US" dirty="0">
                <a:latin typeface="Times New Roman" panose="02020603050405020304" pitchFamily="18" charset="0"/>
                <a:ea typeface="楷体" panose="02010609060101010101" pitchFamily="49" charset="-122"/>
                <a:sym typeface="Times New Roman" panose="02020603050405020304" pitchFamily="18" charset="0"/>
              </a:rPr>
              <a:t>取所有交易的平均等待时间</a:t>
            </a:r>
          </a:p>
        </p:txBody>
      </p:sp>
    </p:spTree>
    <p:extLst>
      <p:ext uri="{BB962C8B-B14F-4D97-AF65-F5344CB8AC3E}">
        <p14:creationId xmlns:p14="http://schemas.microsoft.com/office/powerpoint/2010/main" val="2553537129"/>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35"/>
            <a:ext cx="12192000" cy="68580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7" name="矩形 35"/>
          <p:cNvSpPr/>
          <p:nvPr/>
        </p:nvSpPr>
        <p:spPr>
          <a:xfrm flipH="1" flipV="1">
            <a:off x="6095998" y="4759235"/>
            <a:ext cx="6095998" cy="479515"/>
          </a:xfrm>
          <a:custGeom>
            <a:avLst/>
            <a:gdLst>
              <a:gd name="connsiteX0" fmla="*/ 0 w 6095998"/>
              <a:gd name="connsiteY0" fmla="*/ 0 h 479515"/>
              <a:gd name="connsiteX1" fmla="*/ 6095998 w 6095998"/>
              <a:gd name="connsiteY1" fmla="*/ 0 h 479515"/>
              <a:gd name="connsiteX2" fmla="*/ 6095998 w 6095998"/>
              <a:gd name="connsiteY2" fmla="*/ 479515 h 479515"/>
              <a:gd name="connsiteX3" fmla="*/ 0 w 6095998"/>
              <a:gd name="connsiteY3" fmla="*/ 479515 h 479515"/>
              <a:gd name="connsiteX4" fmla="*/ 0 w 6095998"/>
              <a:gd name="connsiteY4" fmla="*/ 0 h 479515"/>
              <a:gd name="connsiteX0-1" fmla="*/ 0 w 6095998"/>
              <a:gd name="connsiteY0-2" fmla="*/ 0 h 479515"/>
              <a:gd name="connsiteX1-3" fmla="*/ 5333998 w 6095998"/>
              <a:gd name="connsiteY1-4" fmla="*/ 0 h 479515"/>
              <a:gd name="connsiteX2-5" fmla="*/ 6095998 w 6095998"/>
              <a:gd name="connsiteY2-6" fmla="*/ 479515 h 479515"/>
              <a:gd name="connsiteX3-7" fmla="*/ 0 w 6095998"/>
              <a:gd name="connsiteY3-8" fmla="*/ 479515 h 479515"/>
              <a:gd name="connsiteX4-9" fmla="*/ 0 w 6095998"/>
              <a:gd name="connsiteY4-10" fmla="*/ 0 h 4795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8" h="479515">
                <a:moveTo>
                  <a:pt x="0" y="0"/>
                </a:moveTo>
                <a:lnTo>
                  <a:pt x="5333998" y="0"/>
                </a:lnTo>
                <a:lnTo>
                  <a:pt x="6095998" y="479515"/>
                </a:lnTo>
                <a:lnTo>
                  <a:pt x="0" y="479515"/>
                </a:lnTo>
                <a:lnTo>
                  <a:pt x="0" y="0"/>
                </a:lnTo>
                <a:close/>
              </a:path>
            </a:pathLst>
          </a:custGeom>
          <a:solidFill>
            <a:srgbClr val="7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6" name="矩形 35"/>
          <p:cNvSpPr/>
          <p:nvPr/>
        </p:nvSpPr>
        <p:spPr>
          <a:xfrm>
            <a:off x="0" y="1619250"/>
            <a:ext cx="6095998" cy="479515"/>
          </a:xfrm>
          <a:custGeom>
            <a:avLst/>
            <a:gdLst>
              <a:gd name="connsiteX0" fmla="*/ 0 w 6095998"/>
              <a:gd name="connsiteY0" fmla="*/ 0 h 479515"/>
              <a:gd name="connsiteX1" fmla="*/ 6095998 w 6095998"/>
              <a:gd name="connsiteY1" fmla="*/ 0 h 479515"/>
              <a:gd name="connsiteX2" fmla="*/ 6095998 w 6095998"/>
              <a:gd name="connsiteY2" fmla="*/ 479515 h 479515"/>
              <a:gd name="connsiteX3" fmla="*/ 0 w 6095998"/>
              <a:gd name="connsiteY3" fmla="*/ 479515 h 479515"/>
              <a:gd name="connsiteX4" fmla="*/ 0 w 6095998"/>
              <a:gd name="connsiteY4" fmla="*/ 0 h 479515"/>
              <a:gd name="connsiteX0-1" fmla="*/ 0 w 6095998"/>
              <a:gd name="connsiteY0-2" fmla="*/ 0 h 479515"/>
              <a:gd name="connsiteX1-3" fmla="*/ 5333998 w 6095998"/>
              <a:gd name="connsiteY1-4" fmla="*/ 0 h 479515"/>
              <a:gd name="connsiteX2-5" fmla="*/ 6095998 w 6095998"/>
              <a:gd name="connsiteY2-6" fmla="*/ 479515 h 479515"/>
              <a:gd name="connsiteX3-7" fmla="*/ 0 w 6095998"/>
              <a:gd name="connsiteY3-8" fmla="*/ 479515 h 479515"/>
              <a:gd name="connsiteX4-9" fmla="*/ 0 w 6095998"/>
              <a:gd name="connsiteY4-10" fmla="*/ 0 h 4795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8" h="479515">
                <a:moveTo>
                  <a:pt x="0" y="0"/>
                </a:moveTo>
                <a:lnTo>
                  <a:pt x="5333998" y="0"/>
                </a:lnTo>
                <a:lnTo>
                  <a:pt x="6095998" y="479515"/>
                </a:lnTo>
                <a:lnTo>
                  <a:pt x="0" y="479515"/>
                </a:lnTo>
                <a:lnTo>
                  <a:pt x="0" y="0"/>
                </a:lnTo>
                <a:close/>
              </a:path>
            </a:pathLst>
          </a:custGeom>
          <a:solidFill>
            <a:srgbClr val="7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5" name="矩形 4"/>
          <p:cNvSpPr/>
          <p:nvPr/>
        </p:nvSpPr>
        <p:spPr>
          <a:xfrm>
            <a:off x="0" y="1932630"/>
            <a:ext cx="12192000" cy="2992741"/>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8" name="矩形: 圆角 37"/>
          <p:cNvSpPr/>
          <p:nvPr/>
        </p:nvSpPr>
        <p:spPr>
          <a:xfrm>
            <a:off x="3634105" y="2207966"/>
            <a:ext cx="8100695" cy="255126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3" name="文本框 32"/>
          <p:cNvSpPr txBox="1"/>
          <p:nvPr/>
        </p:nvSpPr>
        <p:spPr>
          <a:xfrm>
            <a:off x="3634105" y="2996475"/>
            <a:ext cx="8100695" cy="1138773"/>
          </a:xfrm>
          <a:prstGeom prst="rect">
            <a:avLst/>
          </a:prstGeom>
          <a:noFill/>
        </p:spPr>
        <p:txBody>
          <a:bodyPr wrap="square" rtlCol="0" anchor="t">
            <a:spAutoFit/>
          </a:bodyPr>
          <a:lstStyle/>
          <a:p>
            <a:pPr algn="ctr"/>
            <a:r>
              <a:rPr lang="zh-CN" altLang="en-US" sz="28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区块链数据库</a:t>
            </a:r>
            <a:r>
              <a:rPr lang="en-US" altLang="zh-CN" sz="28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a:t>
            </a:r>
            <a:r>
              <a:rPr lang="zh-CN" altLang="en-US" sz="28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一种可查询且防篡改的数据库</a:t>
            </a:r>
            <a:endParaRPr lang="en-US" altLang="zh-CN" sz="28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endParaRPr>
          </a:p>
          <a:p>
            <a:pPr algn="ctr"/>
            <a:r>
              <a:rPr lang="zh-CN" altLang="en-US" sz="20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焦通</a:t>
            </a:r>
            <a:r>
              <a:rPr lang="en-US" altLang="zh-CN" sz="20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 </a:t>
            </a:r>
            <a:r>
              <a:rPr lang="zh-CN" altLang="en-US" sz="20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申德荣</a:t>
            </a:r>
            <a:r>
              <a:rPr lang="en-US" altLang="zh-CN" sz="20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 </a:t>
            </a:r>
            <a:r>
              <a:rPr lang="zh-CN" altLang="en-US" sz="20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聂铁铮</a:t>
            </a:r>
            <a:r>
              <a:rPr lang="en-US" altLang="zh-CN" sz="20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 </a:t>
            </a:r>
            <a:r>
              <a:rPr lang="zh-CN" altLang="en-US" sz="20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寇月</a:t>
            </a:r>
            <a:r>
              <a:rPr lang="en-US" altLang="zh-CN" sz="20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 </a:t>
            </a:r>
            <a:r>
              <a:rPr lang="zh-CN" altLang="en-US" sz="20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李晓华</a:t>
            </a:r>
            <a:r>
              <a:rPr lang="en-US" altLang="zh-CN" sz="20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 </a:t>
            </a:r>
            <a:r>
              <a:rPr lang="zh-CN" altLang="en-US" sz="20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于戈</a:t>
            </a:r>
            <a:endParaRPr lang="en-US" altLang="zh-CN" sz="20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endParaRPr>
          </a:p>
          <a:p>
            <a:pPr algn="ctr"/>
            <a:endParaRPr lang="zh-CN" altLang="en-US" sz="20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42" name="图片 41" descr="ddd"/>
          <p:cNvPicPr/>
          <p:nvPr/>
        </p:nvPicPr>
        <p:blipFill>
          <a:blip r:embed="rId3"/>
          <a:srcRect l="3802" t="4106" r="3043" b="3330"/>
          <a:stretch>
            <a:fillRect/>
          </a:stretch>
        </p:blipFill>
        <p:spPr>
          <a:xfrm>
            <a:off x="561975" y="2097405"/>
            <a:ext cx="2510155" cy="2499360"/>
          </a:xfrm>
          <a:prstGeom prst="ellipse">
            <a:avLst/>
          </a:prstGeom>
        </p:spPr>
      </p:pic>
    </p:spTree>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359616" y="310243"/>
            <a:ext cx="2816154" cy="52322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实验结果</a:t>
            </a: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 name="矩形 5">
            <a:extLst>
              <a:ext uri="{FF2B5EF4-FFF2-40B4-BE49-F238E27FC236}">
                <a16:creationId xmlns:a16="http://schemas.microsoft.com/office/drawing/2014/main" id="{C5B590C6-B76E-47D4-8849-23DF0FD5A3DD}"/>
              </a:ext>
            </a:extLst>
          </p:cNvPr>
          <p:cNvSpPr/>
          <p:nvPr/>
        </p:nvSpPr>
        <p:spPr>
          <a:xfrm>
            <a:off x="628650" y="1021087"/>
            <a:ext cx="5663730" cy="461665"/>
          </a:xfrm>
          <a:prstGeom prst="rect">
            <a:avLst/>
          </a:prstGeom>
        </p:spPr>
        <p:txBody>
          <a:bodyPr wrap="none">
            <a:spAutoFit/>
          </a:bodyPr>
          <a:lstStyle/>
          <a:p>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实验 </a:t>
            </a:r>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3:key </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值查询与</a:t>
            </a:r>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hash </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值查询性能对比</a:t>
            </a:r>
          </a:p>
        </p:txBody>
      </p:sp>
      <p:pic>
        <p:nvPicPr>
          <p:cNvPr id="7" name="图片 6">
            <a:extLst>
              <a:ext uri="{FF2B5EF4-FFF2-40B4-BE49-F238E27FC236}">
                <a16:creationId xmlns:a16="http://schemas.microsoft.com/office/drawing/2014/main" id="{9264E23A-AF1E-4EAE-B423-1436039F475B}"/>
              </a:ext>
            </a:extLst>
          </p:cNvPr>
          <p:cNvPicPr>
            <a:picLocks noChangeAspect="1"/>
          </p:cNvPicPr>
          <p:nvPr/>
        </p:nvPicPr>
        <p:blipFill>
          <a:blip r:embed="rId3"/>
          <a:stretch>
            <a:fillRect/>
          </a:stretch>
        </p:blipFill>
        <p:spPr>
          <a:xfrm>
            <a:off x="2794804" y="2367539"/>
            <a:ext cx="6388428" cy="2768742"/>
          </a:xfrm>
          <a:prstGeom prst="rect">
            <a:avLst/>
          </a:prstGeom>
        </p:spPr>
      </p:pic>
    </p:spTree>
    <p:extLst>
      <p:ext uri="{BB962C8B-B14F-4D97-AF65-F5344CB8AC3E}">
        <p14:creationId xmlns:p14="http://schemas.microsoft.com/office/powerpoint/2010/main" val="381252938"/>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359616" y="310243"/>
            <a:ext cx="2816154" cy="52322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实验结果</a:t>
            </a: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 name="矩形 5">
            <a:extLst>
              <a:ext uri="{FF2B5EF4-FFF2-40B4-BE49-F238E27FC236}">
                <a16:creationId xmlns:a16="http://schemas.microsoft.com/office/drawing/2014/main" id="{C5B590C6-B76E-47D4-8849-23DF0FD5A3DD}"/>
              </a:ext>
            </a:extLst>
          </p:cNvPr>
          <p:cNvSpPr/>
          <p:nvPr/>
        </p:nvSpPr>
        <p:spPr>
          <a:xfrm>
            <a:off x="628650" y="1021087"/>
            <a:ext cx="5262979" cy="461665"/>
          </a:xfrm>
          <a:prstGeom prst="rect">
            <a:avLst/>
          </a:prstGeom>
        </p:spPr>
        <p:txBody>
          <a:bodyPr wrap="none">
            <a:spAutoFit/>
          </a:bodyPr>
          <a:lstStyle/>
          <a:p>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实验 </a:t>
            </a:r>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4:</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区块深度对于查询时间的影响</a:t>
            </a:r>
          </a:p>
        </p:txBody>
      </p:sp>
      <p:pic>
        <p:nvPicPr>
          <p:cNvPr id="5" name="图片 4">
            <a:extLst>
              <a:ext uri="{FF2B5EF4-FFF2-40B4-BE49-F238E27FC236}">
                <a16:creationId xmlns:a16="http://schemas.microsoft.com/office/drawing/2014/main" id="{93EB4DF5-00A5-4F4F-A390-F203F8B7ADC7}"/>
              </a:ext>
            </a:extLst>
          </p:cNvPr>
          <p:cNvPicPr>
            <a:picLocks noChangeAspect="1"/>
          </p:cNvPicPr>
          <p:nvPr/>
        </p:nvPicPr>
        <p:blipFill>
          <a:blip r:embed="rId3"/>
          <a:stretch>
            <a:fillRect/>
          </a:stretch>
        </p:blipFill>
        <p:spPr>
          <a:xfrm>
            <a:off x="2533467" y="2158729"/>
            <a:ext cx="7125066" cy="3060857"/>
          </a:xfrm>
          <a:prstGeom prst="rect">
            <a:avLst/>
          </a:prstGeom>
        </p:spPr>
      </p:pic>
    </p:spTree>
    <p:extLst>
      <p:ext uri="{BB962C8B-B14F-4D97-AF65-F5344CB8AC3E}">
        <p14:creationId xmlns:p14="http://schemas.microsoft.com/office/powerpoint/2010/main" val="3962853031"/>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359616" y="310243"/>
            <a:ext cx="2816154" cy="52322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实验结果</a:t>
            </a: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 name="矩形 5">
            <a:extLst>
              <a:ext uri="{FF2B5EF4-FFF2-40B4-BE49-F238E27FC236}">
                <a16:creationId xmlns:a16="http://schemas.microsoft.com/office/drawing/2014/main" id="{C5B590C6-B76E-47D4-8849-23DF0FD5A3DD}"/>
              </a:ext>
            </a:extLst>
          </p:cNvPr>
          <p:cNvSpPr/>
          <p:nvPr/>
        </p:nvSpPr>
        <p:spPr>
          <a:xfrm>
            <a:off x="628650" y="1021087"/>
            <a:ext cx="3578224" cy="461665"/>
          </a:xfrm>
          <a:prstGeom prst="rect">
            <a:avLst/>
          </a:prstGeom>
        </p:spPr>
        <p:txBody>
          <a:bodyPr wrap="none">
            <a:spAutoFit/>
          </a:bodyPr>
          <a:lstStyle/>
          <a:p>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实验 </a:t>
            </a:r>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5:</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数据溯源性能测试</a:t>
            </a:r>
          </a:p>
        </p:txBody>
      </p:sp>
      <p:pic>
        <p:nvPicPr>
          <p:cNvPr id="7" name="图片 6">
            <a:extLst>
              <a:ext uri="{FF2B5EF4-FFF2-40B4-BE49-F238E27FC236}">
                <a16:creationId xmlns:a16="http://schemas.microsoft.com/office/drawing/2014/main" id="{74556FB1-8E39-48A3-B3E7-3D3092134A2F}"/>
              </a:ext>
            </a:extLst>
          </p:cNvPr>
          <p:cNvPicPr>
            <a:picLocks noChangeAspect="1"/>
          </p:cNvPicPr>
          <p:nvPr/>
        </p:nvPicPr>
        <p:blipFill>
          <a:blip r:embed="rId3"/>
          <a:stretch>
            <a:fillRect/>
          </a:stretch>
        </p:blipFill>
        <p:spPr>
          <a:xfrm>
            <a:off x="2708101" y="2088875"/>
            <a:ext cx="6775798" cy="3200564"/>
          </a:xfrm>
          <a:prstGeom prst="rect">
            <a:avLst/>
          </a:prstGeom>
        </p:spPr>
      </p:pic>
    </p:spTree>
    <p:extLst>
      <p:ext uri="{BB962C8B-B14F-4D97-AF65-F5344CB8AC3E}">
        <p14:creationId xmlns:p14="http://schemas.microsoft.com/office/powerpoint/2010/main" val="3911184034"/>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359616" y="310243"/>
            <a:ext cx="2816154" cy="52322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总结</a:t>
            </a: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 name="矩形 5">
            <a:extLst>
              <a:ext uri="{FF2B5EF4-FFF2-40B4-BE49-F238E27FC236}">
                <a16:creationId xmlns:a16="http://schemas.microsoft.com/office/drawing/2014/main" id="{C5B590C6-B76E-47D4-8849-23DF0FD5A3DD}"/>
              </a:ext>
            </a:extLst>
          </p:cNvPr>
          <p:cNvSpPr/>
          <p:nvPr/>
        </p:nvSpPr>
        <p:spPr>
          <a:xfrm>
            <a:off x="1170981" y="2534995"/>
            <a:ext cx="10406631" cy="1938992"/>
          </a:xfrm>
          <a:prstGeom prst="rect">
            <a:avLst/>
          </a:prstGeom>
        </p:spPr>
        <p:txBody>
          <a:bodyPr wrap="none">
            <a:spAutoFit/>
          </a:bodyPr>
          <a:lstStyle/>
          <a:p>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提出了一种区块链数据库模型，将区块链技术应用于数据管理</a:t>
            </a:r>
            <a:endParaRPr lang="en-US" altLang="zh-CN" sz="2400" dirty="0">
              <a:latin typeface="Times New Roman" panose="02020603050405020304" pitchFamily="18" charset="0"/>
              <a:ea typeface="楷体" panose="02010609060101010101" pitchFamily="49" charset="-122"/>
              <a:sym typeface="Times New Roman" panose="02020603050405020304" pitchFamily="18" charset="0"/>
            </a:endParaRPr>
          </a:p>
          <a:p>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改进了交易的数据结构</a:t>
            </a:r>
            <a:endParaRPr lang="en-US" altLang="zh-CN" sz="2400" dirty="0">
              <a:latin typeface="Times New Roman" panose="02020603050405020304" pitchFamily="18" charset="0"/>
              <a:ea typeface="楷体" panose="02010609060101010101" pitchFamily="49" charset="-122"/>
              <a:sym typeface="Times New Roman" panose="02020603050405020304" pitchFamily="18" charset="0"/>
            </a:endParaRPr>
          </a:p>
          <a:p>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3.</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结合</a:t>
            </a:r>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Merkle</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和</a:t>
            </a:r>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RB</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树，提出</a:t>
            </a:r>
            <a:r>
              <a:rPr lang="en-US" altLang="zh-CN" sz="2400" dirty="0" err="1">
                <a:latin typeface="Times New Roman" panose="02020603050405020304" pitchFamily="18" charset="0"/>
                <a:ea typeface="楷体" panose="02010609060101010101" pitchFamily="49" charset="-122"/>
                <a:sym typeface="Times New Roman" panose="02020603050405020304" pitchFamily="18" charset="0"/>
              </a:rPr>
              <a:t>MerkleRB</a:t>
            </a:r>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 Tree</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，实现查询，并保证索引不可篡改</a:t>
            </a:r>
            <a:endParaRPr lang="en-US" altLang="zh-CN" sz="2400" dirty="0">
              <a:latin typeface="Times New Roman" panose="02020603050405020304" pitchFamily="18" charset="0"/>
              <a:ea typeface="楷体" panose="02010609060101010101" pitchFamily="49" charset="-122"/>
              <a:sym typeface="Times New Roman" panose="02020603050405020304" pitchFamily="18" charset="0"/>
            </a:endParaRPr>
          </a:p>
          <a:p>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4.</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权限管理方法有缺陷</a:t>
            </a:r>
            <a:endParaRPr lang="en-US" altLang="zh-CN" sz="2400" dirty="0">
              <a:latin typeface="Times New Roman" panose="02020603050405020304" pitchFamily="18" charset="0"/>
              <a:ea typeface="楷体" panose="02010609060101010101" pitchFamily="49" charset="-122"/>
              <a:sym typeface="Times New Roman" panose="02020603050405020304" pitchFamily="18" charset="0"/>
            </a:endParaRPr>
          </a:p>
          <a:p>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5.</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目前区块链数据库无法替代传统数据库</a:t>
            </a:r>
            <a:endParaRPr lang="en-US" altLang="zh-CN" sz="2400" dirty="0">
              <a:latin typeface="Times New Roman" panose="02020603050405020304" pitchFamily="18" charset="0"/>
              <a:ea typeface="楷体" panose="02010609060101010101" pitchFamily="49" charset="-122"/>
              <a:sym typeface="Times New Roman" panose="02020603050405020304" pitchFamily="18" charset="0"/>
            </a:endParaRPr>
          </a:p>
        </p:txBody>
      </p:sp>
    </p:spTree>
    <p:extLst>
      <p:ext uri="{BB962C8B-B14F-4D97-AF65-F5344CB8AC3E}">
        <p14:creationId xmlns:p14="http://schemas.microsoft.com/office/powerpoint/2010/main" val="3508807461"/>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descr="/Users/juncheng/Desktop/WechatIMG125.jpegWechatIMG125"/>
          <p:cNvPicPr>
            <a:picLocks noChangeAspect="1"/>
          </p:cNvPicPr>
          <p:nvPr/>
        </p:nvPicPr>
        <p:blipFill rotWithShape="1">
          <a:blip r:embed="rId3"/>
          <a:srcRect/>
          <a:stretch>
            <a:fillRect/>
          </a:stretch>
        </p:blipFill>
        <p:spPr>
          <a:xfrm>
            <a:off x="-2540" y="0"/>
            <a:ext cx="12219940" cy="4179570"/>
          </a:xfrm>
          <a:custGeom>
            <a:avLst/>
            <a:gdLst>
              <a:gd name="connsiteX0" fmla="*/ 0 w 12192000"/>
              <a:gd name="connsiteY0" fmla="*/ 0 h 2992741"/>
              <a:gd name="connsiteX1" fmla="*/ 12192000 w 12192000"/>
              <a:gd name="connsiteY1" fmla="*/ 0 h 2992741"/>
              <a:gd name="connsiteX2" fmla="*/ 12192000 w 12192000"/>
              <a:gd name="connsiteY2" fmla="*/ 2992741 h 2992741"/>
              <a:gd name="connsiteX3" fmla="*/ 0 w 12192000"/>
              <a:gd name="connsiteY3" fmla="*/ 2992741 h 2992741"/>
            </a:gdLst>
            <a:ahLst/>
            <a:cxnLst>
              <a:cxn ang="0">
                <a:pos x="connsiteX0" y="connsiteY0"/>
              </a:cxn>
              <a:cxn ang="0">
                <a:pos x="connsiteX1" y="connsiteY1"/>
              </a:cxn>
              <a:cxn ang="0">
                <a:pos x="connsiteX2" y="connsiteY2"/>
              </a:cxn>
              <a:cxn ang="0">
                <a:pos x="connsiteX3" y="connsiteY3"/>
              </a:cxn>
            </a:cxnLst>
            <a:rect l="l" t="t" r="r" b="b"/>
            <a:pathLst>
              <a:path w="12192000" h="2992741">
                <a:moveTo>
                  <a:pt x="0" y="0"/>
                </a:moveTo>
                <a:lnTo>
                  <a:pt x="12192000" y="0"/>
                </a:lnTo>
                <a:lnTo>
                  <a:pt x="12192000" y="2992741"/>
                </a:lnTo>
                <a:lnTo>
                  <a:pt x="0" y="2992741"/>
                </a:lnTo>
                <a:close/>
              </a:path>
            </a:pathLst>
          </a:custGeom>
        </p:spPr>
      </p:pic>
      <p:sp>
        <p:nvSpPr>
          <p:cNvPr id="56" name="文本框 55"/>
          <p:cNvSpPr txBox="1"/>
          <p:nvPr/>
        </p:nvSpPr>
        <p:spPr>
          <a:xfrm>
            <a:off x="3153410" y="4918180"/>
            <a:ext cx="5878580" cy="922020"/>
          </a:xfrm>
          <a:prstGeom prst="rect">
            <a:avLst/>
          </a:prstGeom>
          <a:noFill/>
        </p:spPr>
        <p:txBody>
          <a:bodyPr wrap="square" rtlCol="0">
            <a:spAutoFit/>
          </a:bodyPr>
          <a:lstStyle/>
          <a:p>
            <a:pPr algn="ctr"/>
            <a:r>
              <a:rPr lang="en-US" altLang="zh-CN" sz="5400" dirty="0">
                <a:solidFill>
                  <a:srgbClr val="9B0000"/>
                </a:solidFill>
                <a:latin typeface="Times New Roman" panose="02020603050405020304" pitchFamily="18" charset="0"/>
                <a:ea typeface="楷体" panose="02010609060101010101" pitchFamily="49" charset="-122"/>
                <a:sym typeface="Times New Roman" panose="02020603050405020304" pitchFamily="18" charset="0"/>
              </a:rPr>
              <a:t>THANKS</a:t>
            </a:r>
          </a:p>
        </p:txBody>
      </p:sp>
      <p:sp>
        <p:nvSpPr>
          <p:cNvPr id="58" name="椭圆 57"/>
          <p:cNvSpPr/>
          <p:nvPr/>
        </p:nvSpPr>
        <p:spPr>
          <a:xfrm>
            <a:off x="5273675" y="2934335"/>
            <a:ext cx="1638300" cy="163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cxnSp>
        <p:nvCxnSpPr>
          <p:cNvPr id="83" name="直接连接符 82"/>
          <p:cNvCxnSpPr/>
          <p:nvPr/>
        </p:nvCxnSpPr>
        <p:spPr>
          <a:xfrm>
            <a:off x="3040469" y="6064395"/>
            <a:ext cx="6104713" cy="0"/>
          </a:xfrm>
          <a:prstGeom prst="line">
            <a:avLst/>
          </a:prstGeom>
          <a:ln>
            <a:gradFill>
              <a:gsLst>
                <a:gs pos="0">
                  <a:srgbClr val="9B0000">
                    <a:alpha val="0"/>
                  </a:srgbClr>
                </a:gs>
                <a:gs pos="5000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2" name="图片 1" descr="ddd"/>
          <p:cNvPicPr/>
          <p:nvPr/>
        </p:nvPicPr>
        <p:blipFill>
          <a:blip r:embed="rId4"/>
          <a:srcRect l="3802" t="3330" r="2666" b="3330"/>
          <a:stretch>
            <a:fillRect/>
          </a:stretch>
        </p:blipFill>
        <p:spPr>
          <a:xfrm>
            <a:off x="5382895" y="3033395"/>
            <a:ext cx="1438275" cy="1440000"/>
          </a:xfrm>
          <a:prstGeom prst="ellipse">
            <a:avLst/>
          </a:prstGeom>
        </p:spPr>
      </p:pic>
    </p:spTree>
  </p:cSld>
  <p:clrMapOvr>
    <a:masterClrMapping/>
  </p:clrMapOvr>
  <mc:AlternateContent xmlns:mc="http://schemas.openxmlformats.org/markup-compatibility/2006" xmlns:p14="http://schemas.microsoft.com/office/powerpoint/2010/main">
    <mc:Choice Requires="p14">
      <p:transition spd="slow" p14:dur="25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B0000"/>
        </a:solidFill>
        <a:effectLst/>
      </p:bgPr>
    </p:bg>
    <p:spTree>
      <p:nvGrpSpPr>
        <p:cNvPr id="1" name=""/>
        <p:cNvGrpSpPr/>
        <p:nvPr/>
      </p:nvGrpSpPr>
      <p:grpSpPr>
        <a:xfrm>
          <a:off x="0" y="0"/>
          <a:ext cx="0" cy="0"/>
          <a:chOff x="0" y="0"/>
          <a:chExt cx="0" cy="0"/>
        </a:xfrm>
      </p:grpSpPr>
      <p:sp>
        <p:nvSpPr>
          <p:cNvPr id="2" name="矩形 1"/>
          <p:cNvSpPr/>
          <p:nvPr/>
        </p:nvSpPr>
        <p:spPr>
          <a:xfrm>
            <a:off x="557651" y="580062"/>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grpSp>
        <p:nvGrpSpPr>
          <p:cNvPr id="3" name="组合 2"/>
          <p:cNvGrpSpPr/>
          <p:nvPr/>
        </p:nvGrpSpPr>
        <p:grpSpPr>
          <a:xfrm flipH="1">
            <a:off x="557530" y="579930"/>
            <a:ext cx="5720080" cy="5843222"/>
            <a:chOff x="4876562" y="849937"/>
            <a:chExt cx="7113436" cy="4667250"/>
          </a:xfrm>
        </p:grpSpPr>
        <p:sp>
          <p:nvSpPr>
            <p:cNvPr id="43" name="任意多边形: 形状 42"/>
            <p:cNvSpPr/>
            <p:nvPr/>
          </p:nvSpPr>
          <p:spPr>
            <a:xfrm>
              <a:off x="4876562" y="870592"/>
              <a:ext cx="1280071" cy="4641421"/>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1" fmla="*/ 5496954 w 5588394"/>
                <a:gd name="connsiteY0-2" fmla="*/ 0 h 5849006"/>
                <a:gd name="connsiteX1-3" fmla="*/ 5496954 w 5588394"/>
                <a:gd name="connsiteY1-4" fmla="*/ 5849006 h 5849006"/>
                <a:gd name="connsiteX2-5" fmla="*/ 1085539 w 5588394"/>
                <a:gd name="connsiteY2-6" fmla="*/ 5849006 h 5849006"/>
                <a:gd name="connsiteX3-7" fmla="*/ 992509 w 5588394"/>
                <a:gd name="connsiteY3-8" fmla="*/ 5739563 h 5849006"/>
                <a:gd name="connsiteX4-9" fmla="*/ 0 w 5588394"/>
                <a:gd name="connsiteY4-10" fmla="*/ 2924503 h 5849006"/>
                <a:gd name="connsiteX5-11" fmla="*/ 992509 w 5588394"/>
                <a:gd name="connsiteY5-12" fmla="*/ 109444 h 5849006"/>
                <a:gd name="connsiteX6-13" fmla="*/ 1085539 w 5588394"/>
                <a:gd name="connsiteY6-14" fmla="*/ 0 h 5849006"/>
                <a:gd name="connsiteX7" fmla="*/ 5588394 w 5588394"/>
                <a:gd name="connsiteY7" fmla="*/ 91440 h 5849006"/>
                <a:gd name="connsiteX0-15" fmla="*/ 5496954 w 5496954"/>
                <a:gd name="connsiteY0-16" fmla="*/ 0 h 5849006"/>
                <a:gd name="connsiteX1-17" fmla="*/ 5496954 w 5496954"/>
                <a:gd name="connsiteY1-18" fmla="*/ 5849006 h 5849006"/>
                <a:gd name="connsiteX2-19" fmla="*/ 1085539 w 5496954"/>
                <a:gd name="connsiteY2-20" fmla="*/ 5849006 h 5849006"/>
                <a:gd name="connsiteX3-21" fmla="*/ 992509 w 5496954"/>
                <a:gd name="connsiteY3-22" fmla="*/ 5739563 h 5849006"/>
                <a:gd name="connsiteX4-23" fmla="*/ 0 w 5496954"/>
                <a:gd name="connsiteY4-24" fmla="*/ 2924503 h 5849006"/>
                <a:gd name="connsiteX5-25" fmla="*/ 992509 w 5496954"/>
                <a:gd name="connsiteY5-26" fmla="*/ 109444 h 5849006"/>
                <a:gd name="connsiteX6-27" fmla="*/ 1085539 w 5496954"/>
                <a:gd name="connsiteY6-28" fmla="*/ 0 h 5849006"/>
                <a:gd name="connsiteX0-29" fmla="*/ 5496954 w 5496954"/>
                <a:gd name="connsiteY0-30" fmla="*/ 5849006 h 5849006"/>
                <a:gd name="connsiteX1-31" fmla="*/ 1085539 w 5496954"/>
                <a:gd name="connsiteY1-32" fmla="*/ 5849006 h 5849006"/>
                <a:gd name="connsiteX2-33" fmla="*/ 992509 w 5496954"/>
                <a:gd name="connsiteY2-34" fmla="*/ 5739563 h 5849006"/>
                <a:gd name="connsiteX3-35" fmla="*/ 0 w 5496954"/>
                <a:gd name="connsiteY3-36" fmla="*/ 2924503 h 5849006"/>
                <a:gd name="connsiteX4-37" fmla="*/ 992509 w 5496954"/>
                <a:gd name="connsiteY4-38" fmla="*/ 109444 h 5849006"/>
                <a:gd name="connsiteX5-39" fmla="*/ 1085539 w 5496954"/>
                <a:gd name="connsiteY5-40" fmla="*/ 0 h 5849006"/>
                <a:gd name="connsiteX0-41" fmla="*/ 1085539 w 1085539"/>
                <a:gd name="connsiteY0-42" fmla="*/ 5849006 h 5849006"/>
                <a:gd name="connsiteX1-43" fmla="*/ 992509 w 1085539"/>
                <a:gd name="connsiteY1-44" fmla="*/ 5739563 h 5849006"/>
                <a:gd name="connsiteX2-45" fmla="*/ 0 w 1085539"/>
                <a:gd name="connsiteY2-46" fmla="*/ 2924503 h 5849006"/>
                <a:gd name="connsiteX3-47" fmla="*/ 992509 w 1085539"/>
                <a:gd name="connsiteY3-48" fmla="*/ 109444 h 5849006"/>
                <a:gd name="connsiteX4-49" fmla="*/ 1085539 w 1085539"/>
                <a:gd name="connsiteY4-50" fmla="*/ 0 h 5849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40" name="图片 39" descr="/Users/juncheng/Desktop/WechatIMG3.jpegWechatIMG3"/>
            <p:cNvPicPr>
              <a:picLocks noChangeAspect="1"/>
            </p:cNvPicPr>
            <p:nvPr/>
          </p:nvPicPr>
          <p:blipFill rotWithShape="1">
            <a:blip r:embed="rId3"/>
            <a:srcRect/>
            <a:stretch>
              <a:fillRect/>
            </a:stretch>
          </p:blipFill>
          <p:spPr>
            <a:xfrm>
              <a:off x="4989123" y="849937"/>
              <a:ext cx="7000875" cy="4667250"/>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6954" h="5849006">
                  <a:moveTo>
                    <a:pt x="1085539" y="0"/>
                  </a:moveTo>
                  <a:lnTo>
                    <a:pt x="5496954" y="0"/>
                  </a:lnTo>
                  <a:lnTo>
                    <a:pt x="5496954" y="5849006"/>
                  </a:lnTo>
                  <a:lnTo>
                    <a:pt x="1085539" y="5849006"/>
                  </a:lnTo>
                  <a:lnTo>
                    <a:pt x="992509" y="5739563"/>
                  </a:lnTo>
                  <a:cubicBezTo>
                    <a:pt x="371841" y="4970708"/>
                    <a:pt x="0" y="3991194"/>
                    <a:pt x="0" y="2924503"/>
                  </a:cubicBezTo>
                  <a:cubicBezTo>
                    <a:pt x="0" y="1857813"/>
                    <a:pt x="371841" y="878300"/>
                    <a:pt x="992509" y="109444"/>
                  </a:cubicBezTo>
                  <a:close/>
                </a:path>
              </a:pathLst>
            </a:custGeom>
          </p:spPr>
        </p:pic>
      </p:grpSp>
      <p:sp>
        <p:nvSpPr>
          <p:cNvPr id="41" name="椭圆 40"/>
          <p:cNvSpPr/>
          <p:nvPr/>
        </p:nvSpPr>
        <p:spPr>
          <a:xfrm>
            <a:off x="6176704" y="1401528"/>
            <a:ext cx="621275" cy="621275"/>
          </a:xfrm>
          <a:prstGeom prst="ellipse">
            <a:avLst/>
          </a:prstGeom>
          <a:solidFill>
            <a:srgbClr val="9B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2" name="文本框 41"/>
          <p:cNvSpPr txBox="1"/>
          <p:nvPr/>
        </p:nvSpPr>
        <p:spPr>
          <a:xfrm>
            <a:off x="6878954" y="1481455"/>
            <a:ext cx="2475865" cy="461665"/>
          </a:xfrm>
          <a:prstGeom prst="rect">
            <a:avLst/>
          </a:prstGeom>
          <a:noFill/>
        </p:spPr>
        <p:txBody>
          <a:bodyPr wrap="square" rtlCol="0">
            <a:spAutoFit/>
          </a:bodyPr>
          <a:lstStyle/>
          <a:p>
            <a:r>
              <a:rPr lang="zh-CN" altLang="en-US" sz="2400" b="1" dirty="0">
                <a:solidFill>
                  <a:schemeClr val="tx1">
                    <a:lumMod val="95000"/>
                    <a:lumOff val="5000"/>
                  </a:schemeClr>
                </a:solidFill>
                <a:latin typeface="Times New Roman" panose="02020603050405020304" pitchFamily="18" charset="0"/>
                <a:ea typeface="楷体" panose="02010609060101010101" pitchFamily="49" charset="-122"/>
                <a:sym typeface="Times New Roman" panose="02020603050405020304" pitchFamily="18" charset="0"/>
              </a:rPr>
              <a:t>背景介绍</a:t>
            </a:r>
          </a:p>
        </p:txBody>
      </p:sp>
      <p:sp>
        <p:nvSpPr>
          <p:cNvPr id="46" name="文本框 45"/>
          <p:cNvSpPr txBox="1"/>
          <p:nvPr/>
        </p:nvSpPr>
        <p:spPr>
          <a:xfrm>
            <a:off x="6096000" y="1481333"/>
            <a:ext cx="782682" cy="461665"/>
          </a:xfrm>
          <a:prstGeom prst="rect">
            <a:avLst/>
          </a:prstGeom>
          <a:noFill/>
        </p:spPr>
        <p:txBody>
          <a:bodyPr wrap="square" rtlCol="0">
            <a:spAutoFit/>
          </a:bodyPr>
          <a:lstStyle/>
          <a:p>
            <a:pPr algn="ctr"/>
            <a:r>
              <a:rPr lang="en-US" altLang="zh-CN" sz="24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01</a:t>
            </a:r>
            <a:endParaRPr lang="zh-CN" altLang="en-US" sz="24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0" name="椭圆 59"/>
          <p:cNvSpPr/>
          <p:nvPr/>
        </p:nvSpPr>
        <p:spPr>
          <a:xfrm>
            <a:off x="6450027" y="2285039"/>
            <a:ext cx="621275" cy="621275"/>
          </a:xfrm>
          <a:prstGeom prst="ellipse">
            <a:avLst/>
          </a:prstGeom>
          <a:solidFill>
            <a:srgbClr val="9B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1" name="文本框 60"/>
          <p:cNvSpPr txBox="1"/>
          <p:nvPr/>
        </p:nvSpPr>
        <p:spPr>
          <a:xfrm>
            <a:off x="7152005" y="2364740"/>
            <a:ext cx="3243279" cy="461665"/>
          </a:xfrm>
          <a:prstGeom prst="rect">
            <a:avLst/>
          </a:prstGeom>
          <a:noFill/>
        </p:spPr>
        <p:txBody>
          <a:bodyPr wrap="square" rtlCol="0">
            <a:spAutoFit/>
          </a:bodyPr>
          <a:lstStyle/>
          <a:p>
            <a:r>
              <a:rPr lang="zh-CN" altLang="en-US" sz="2400" b="1" dirty="0">
                <a:solidFill>
                  <a:schemeClr val="tx1">
                    <a:lumMod val="95000"/>
                    <a:lumOff val="5000"/>
                  </a:schemeClr>
                </a:solidFill>
                <a:latin typeface="Times New Roman" panose="02020603050405020304" pitchFamily="18" charset="0"/>
                <a:ea typeface="楷体" panose="02010609060101010101" pitchFamily="49" charset="-122"/>
                <a:sym typeface="Times New Roman" panose="02020603050405020304" pitchFamily="18" charset="0"/>
              </a:rPr>
              <a:t>方法</a:t>
            </a:r>
          </a:p>
        </p:txBody>
      </p:sp>
      <p:sp>
        <p:nvSpPr>
          <p:cNvPr id="62" name="文本框 61"/>
          <p:cNvSpPr txBox="1"/>
          <p:nvPr/>
        </p:nvSpPr>
        <p:spPr>
          <a:xfrm>
            <a:off x="6369323" y="2364844"/>
            <a:ext cx="782682" cy="461665"/>
          </a:xfrm>
          <a:prstGeom prst="rect">
            <a:avLst/>
          </a:prstGeom>
          <a:noFill/>
        </p:spPr>
        <p:txBody>
          <a:bodyPr wrap="square" rtlCol="0">
            <a:spAutoFit/>
          </a:bodyPr>
          <a:lstStyle/>
          <a:p>
            <a:pPr algn="ctr"/>
            <a:r>
              <a:rPr lang="en-US" altLang="zh-CN" sz="24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02</a:t>
            </a:r>
            <a:endParaRPr lang="zh-CN" altLang="en-US" sz="24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4" name="椭圆 63"/>
          <p:cNvSpPr/>
          <p:nvPr/>
        </p:nvSpPr>
        <p:spPr>
          <a:xfrm>
            <a:off x="6219250" y="4194736"/>
            <a:ext cx="621275" cy="621275"/>
          </a:xfrm>
          <a:prstGeom prst="ellipse">
            <a:avLst/>
          </a:prstGeom>
          <a:solidFill>
            <a:srgbClr val="9B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5" name="文本框 64"/>
          <p:cNvSpPr txBox="1"/>
          <p:nvPr/>
        </p:nvSpPr>
        <p:spPr>
          <a:xfrm>
            <a:off x="6921228" y="4258562"/>
            <a:ext cx="3377736" cy="461665"/>
          </a:xfrm>
          <a:prstGeom prst="rect">
            <a:avLst/>
          </a:prstGeom>
          <a:noFill/>
        </p:spPr>
        <p:txBody>
          <a:bodyPr wrap="square" rtlCol="0">
            <a:spAutoFit/>
          </a:bodyPr>
          <a:lstStyle/>
          <a:p>
            <a:r>
              <a:rPr lang="zh-CN" altLang="en-US" sz="2400" b="1" dirty="0">
                <a:solidFill>
                  <a:schemeClr val="tx1">
                    <a:lumMod val="95000"/>
                    <a:lumOff val="5000"/>
                  </a:schemeClr>
                </a:solidFill>
                <a:latin typeface="Times New Roman" panose="02020603050405020304" pitchFamily="18" charset="0"/>
                <a:ea typeface="楷体" panose="02010609060101010101" pitchFamily="49" charset="-122"/>
                <a:sym typeface="Times New Roman" panose="02020603050405020304" pitchFamily="18" charset="0"/>
              </a:rPr>
              <a:t>总结</a:t>
            </a:r>
          </a:p>
        </p:txBody>
      </p:sp>
      <p:sp>
        <p:nvSpPr>
          <p:cNvPr id="66" name="文本框 65"/>
          <p:cNvSpPr txBox="1"/>
          <p:nvPr/>
        </p:nvSpPr>
        <p:spPr>
          <a:xfrm>
            <a:off x="6138546" y="4258666"/>
            <a:ext cx="782682" cy="460375"/>
          </a:xfrm>
          <a:prstGeom prst="rect">
            <a:avLst/>
          </a:prstGeom>
          <a:noFill/>
        </p:spPr>
        <p:txBody>
          <a:bodyPr wrap="square" rtlCol="0">
            <a:spAutoFit/>
          </a:bodyPr>
          <a:lstStyle/>
          <a:p>
            <a:pPr algn="ctr"/>
            <a:r>
              <a:rPr lang="en-US" altLang="zh-CN" sz="24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04</a:t>
            </a:r>
            <a:endParaRPr lang="zh-CN" altLang="en-US" sz="24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椭圆 15"/>
          <p:cNvSpPr/>
          <p:nvPr/>
        </p:nvSpPr>
        <p:spPr>
          <a:xfrm>
            <a:off x="6566957" y="3252107"/>
            <a:ext cx="621275" cy="621275"/>
          </a:xfrm>
          <a:prstGeom prst="ellipse">
            <a:avLst/>
          </a:prstGeom>
          <a:solidFill>
            <a:srgbClr val="9B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文本框 16"/>
          <p:cNvSpPr txBox="1"/>
          <p:nvPr/>
        </p:nvSpPr>
        <p:spPr>
          <a:xfrm>
            <a:off x="7269843" y="3333061"/>
            <a:ext cx="3454071" cy="459862"/>
          </a:xfrm>
          <a:prstGeom prst="rect">
            <a:avLst/>
          </a:prstGeom>
          <a:noFill/>
        </p:spPr>
        <p:txBody>
          <a:bodyPr wrap="square" rtlCol="0">
            <a:spAutoFit/>
          </a:bodyPr>
          <a:lstStyle/>
          <a:p>
            <a:r>
              <a:rPr lang="zh-CN" altLang="en-US" sz="2400" b="1" dirty="0">
                <a:solidFill>
                  <a:schemeClr val="tx1">
                    <a:lumMod val="95000"/>
                    <a:lumOff val="5000"/>
                  </a:schemeClr>
                </a:solidFill>
                <a:latin typeface="Times New Roman" panose="02020603050405020304" pitchFamily="18" charset="0"/>
                <a:ea typeface="楷体" panose="02010609060101010101" pitchFamily="49" charset="-122"/>
                <a:sym typeface="Times New Roman" panose="02020603050405020304" pitchFamily="18" charset="0"/>
              </a:rPr>
              <a:t>实验结果</a:t>
            </a:r>
            <a:r>
              <a:rPr lang="en-US" altLang="zh-CN" sz="2400" b="1" dirty="0">
                <a:solidFill>
                  <a:schemeClr val="tx1">
                    <a:lumMod val="95000"/>
                    <a:lumOff val="5000"/>
                  </a:schemeClr>
                </a:solidFill>
                <a:latin typeface="Times New Roman" panose="02020603050405020304" pitchFamily="18" charset="0"/>
                <a:ea typeface="楷体" panose="02010609060101010101" pitchFamily="49" charset="-122"/>
                <a:sym typeface="Times New Roman" panose="02020603050405020304" pitchFamily="18" charset="0"/>
              </a:rPr>
              <a:t>	</a:t>
            </a:r>
            <a:endParaRPr lang="zh-CN" altLang="en-US" sz="2400" b="1" dirty="0">
              <a:solidFill>
                <a:schemeClr val="tx1">
                  <a:lumMod val="95000"/>
                  <a:lumOff val="5000"/>
                </a:schemeClr>
              </a:solidFill>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文本框 17"/>
          <p:cNvSpPr txBox="1"/>
          <p:nvPr/>
        </p:nvSpPr>
        <p:spPr>
          <a:xfrm>
            <a:off x="6486888" y="3332547"/>
            <a:ext cx="782682" cy="460375"/>
          </a:xfrm>
          <a:prstGeom prst="rect">
            <a:avLst/>
          </a:prstGeom>
          <a:noFill/>
        </p:spPr>
        <p:txBody>
          <a:bodyPr wrap="square" rtlCol="0">
            <a:spAutoFit/>
          </a:bodyPr>
          <a:lstStyle/>
          <a:p>
            <a:pPr algn="ctr"/>
            <a:r>
              <a:rPr lang="en-US" altLang="zh-CN" sz="24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03</a:t>
            </a:r>
            <a:endParaRPr lang="zh-CN" altLang="en-US" sz="24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359616" y="310243"/>
            <a:ext cx="2816154" cy="52322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背景介绍</a:t>
            </a: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6" name="图片 5">
            <a:extLst>
              <a:ext uri="{FF2B5EF4-FFF2-40B4-BE49-F238E27FC236}">
                <a16:creationId xmlns:a16="http://schemas.microsoft.com/office/drawing/2014/main" id="{443FAE3B-6689-4CAD-8CF7-AFCD8CB23844}"/>
              </a:ext>
            </a:extLst>
          </p:cNvPr>
          <p:cNvPicPr>
            <a:picLocks noChangeAspect="1"/>
          </p:cNvPicPr>
          <p:nvPr/>
        </p:nvPicPr>
        <p:blipFill>
          <a:blip r:embed="rId3"/>
          <a:stretch>
            <a:fillRect/>
          </a:stretch>
        </p:blipFill>
        <p:spPr>
          <a:xfrm>
            <a:off x="672478" y="952486"/>
            <a:ext cx="8265486" cy="5473342"/>
          </a:xfrm>
          <a:prstGeom prst="rect">
            <a:avLst/>
          </a:prstGeom>
        </p:spPr>
      </p:pic>
      <p:sp>
        <p:nvSpPr>
          <p:cNvPr id="7" name="文本框 6">
            <a:extLst>
              <a:ext uri="{FF2B5EF4-FFF2-40B4-BE49-F238E27FC236}">
                <a16:creationId xmlns:a16="http://schemas.microsoft.com/office/drawing/2014/main" id="{64E60654-1F34-4B2B-BD9E-E333B1198DDD}"/>
              </a:ext>
            </a:extLst>
          </p:cNvPr>
          <p:cNvSpPr txBox="1"/>
          <p:nvPr/>
        </p:nvSpPr>
        <p:spPr>
          <a:xfrm>
            <a:off x="9265764" y="2350329"/>
            <a:ext cx="655598" cy="2677656"/>
          </a:xfrm>
          <a:prstGeom prst="rect">
            <a:avLst/>
          </a:prstGeom>
          <a:noFill/>
        </p:spPr>
        <p:txBody>
          <a:bodyPr wrap="square" rtlCol="0">
            <a:spAutoFit/>
          </a:bodyPr>
          <a:lstStyle/>
          <a:p>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增</a:t>
            </a:r>
            <a:endParaRPr lang="en-US" altLang="zh-CN" sz="2400" dirty="0">
              <a:latin typeface="Times New Roman" panose="02020603050405020304" pitchFamily="18" charset="0"/>
              <a:ea typeface="楷体" panose="02010609060101010101" pitchFamily="49" charset="-122"/>
              <a:sym typeface="Times New Roman" panose="02020603050405020304" pitchFamily="18" charset="0"/>
            </a:endParaRPr>
          </a:p>
          <a:p>
            <a:endParaRPr lang="en-US" altLang="zh-CN" sz="2400" dirty="0">
              <a:latin typeface="Times New Roman" panose="02020603050405020304" pitchFamily="18" charset="0"/>
              <a:ea typeface="楷体" panose="02010609060101010101" pitchFamily="49" charset="-122"/>
              <a:sym typeface="Times New Roman" panose="02020603050405020304" pitchFamily="18" charset="0"/>
            </a:endParaRPr>
          </a:p>
          <a:p>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删</a:t>
            </a:r>
            <a:endParaRPr lang="en-US" altLang="zh-CN" sz="2400" dirty="0">
              <a:latin typeface="Times New Roman" panose="02020603050405020304" pitchFamily="18" charset="0"/>
              <a:ea typeface="楷体" panose="02010609060101010101" pitchFamily="49" charset="-122"/>
              <a:sym typeface="Times New Roman" panose="02020603050405020304" pitchFamily="18" charset="0"/>
            </a:endParaRPr>
          </a:p>
          <a:p>
            <a:endParaRPr lang="en-US" altLang="zh-CN" sz="2400" dirty="0">
              <a:latin typeface="Times New Roman" panose="02020603050405020304" pitchFamily="18" charset="0"/>
              <a:ea typeface="楷体" panose="02010609060101010101" pitchFamily="49" charset="-122"/>
              <a:sym typeface="Times New Roman" panose="02020603050405020304" pitchFamily="18" charset="0"/>
            </a:endParaRPr>
          </a:p>
          <a:p>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改</a:t>
            </a:r>
            <a:endParaRPr lang="en-US" altLang="zh-CN" sz="2400" dirty="0">
              <a:latin typeface="Times New Roman" panose="02020603050405020304" pitchFamily="18" charset="0"/>
              <a:ea typeface="楷体" panose="02010609060101010101" pitchFamily="49" charset="-122"/>
              <a:sym typeface="Times New Roman" panose="02020603050405020304" pitchFamily="18" charset="0"/>
            </a:endParaRPr>
          </a:p>
          <a:p>
            <a:endParaRPr lang="en-US" altLang="zh-CN" sz="2400" dirty="0">
              <a:latin typeface="Times New Roman" panose="02020603050405020304" pitchFamily="18" charset="0"/>
              <a:ea typeface="楷体" panose="02010609060101010101" pitchFamily="49" charset="-122"/>
              <a:sym typeface="Times New Roman" panose="02020603050405020304" pitchFamily="18" charset="0"/>
            </a:endParaRPr>
          </a:p>
          <a:p>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查</a:t>
            </a:r>
          </a:p>
        </p:txBody>
      </p:sp>
      <p:sp>
        <p:nvSpPr>
          <p:cNvPr id="22" name="右大括号 21">
            <a:extLst>
              <a:ext uri="{FF2B5EF4-FFF2-40B4-BE49-F238E27FC236}">
                <a16:creationId xmlns:a16="http://schemas.microsoft.com/office/drawing/2014/main" id="{9D5A2DD7-FBA5-4F01-857D-7BDD90B11677}"/>
              </a:ext>
            </a:extLst>
          </p:cNvPr>
          <p:cNvSpPr/>
          <p:nvPr/>
        </p:nvSpPr>
        <p:spPr>
          <a:xfrm>
            <a:off x="9838830" y="2455333"/>
            <a:ext cx="549770" cy="2455334"/>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3" name="文本框 22">
            <a:extLst>
              <a:ext uri="{FF2B5EF4-FFF2-40B4-BE49-F238E27FC236}">
                <a16:creationId xmlns:a16="http://schemas.microsoft.com/office/drawing/2014/main" id="{4D9C00FC-4C6F-43C7-B621-7674D9442D57}"/>
              </a:ext>
            </a:extLst>
          </p:cNvPr>
          <p:cNvSpPr txBox="1"/>
          <p:nvPr/>
        </p:nvSpPr>
        <p:spPr>
          <a:xfrm>
            <a:off x="10782714" y="3429000"/>
            <a:ext cx="3033903" cy="461665"/>
          </a:xfrm>
          <a:prstGeom prst="rect">
            <a:avLst/>
          </a:prstGeom>
          <a:noFill/>
        </p:spPr>
        <p:txBody>
          <a:bodyPr wrap="square" rtlCol="0">
            <a:spAutoFit/>
          </a:bodyPr>
          <a:lstStyle/>
          <a:p>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交易</a:t>
            </a:r>
          </a:p>
        </p:txBody>
      </p:sp>
    </p:spTree>
    <p:extLst>
      <p:ext uri="{BB962C8B-B14F-4D97-AF65-F5344CB8AC3E}">
        <p14:creationId xmlns:p14="http://schemas.microsoft.com/office/powerpoint/2010/main" val="2348831501"/>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359616" y="310243"/>
            <a:ext cx="2816154" cy="52322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背景介绍</a:t>
            </a: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5" name="立方体 4">
            <a:extLst>
              <a:ext uri="{FF2B5EF4-FFF2-40B4-BE49-F238E27FC236}">
                <a16:creationId xmlns:a16="http://schemas.microsoft.com/office/drawing/2014/main" id="{DD215DA4-9731-4692-8502-0C6A30128175}"/>
              </a:ext>
            </a:extLst>
          </p:cNvPr>
          <p:cNvSpPr/>
          <p:nvPr/>
        </p:nvSpPr>
        <p:spPr>
          <a:xfrm>
            <a:off x="1535474" y="2559010"/>
            <a:ext cx="2058966" cy="2024840"/>
          </a:xfrm>
          <a:prstGeom prst="cube">
            <a:avLst/>
          </a:prstGeom>
          <a:solidFill>
            <a:srgbClr val="78D2B3"/>
          </a:solidFill>
          <a:ln w="57150" cap="rnd" cmpd="sng">
            <a:solidFill>
              <a:srgbClr val="81609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3" name="立方体 22">
            <a:extLst>
              <a:ext uri="{FF2B5EF4-FFF2-40B4-BE49-F238E27FC236}">
                <a16:creationId xmlns:a16="http://schemas.microsoft.com/office/drawing/2014/main" id="{9DB4DDEA-F465-48D7-B92D-AA61A829A0F6}"/>
              </a:ext>
            </a:extLst>
          </p:cNvPr>
          <p:cNvSpPr/>
          <p:nvPr/>
        </p:nvSpPr>
        <p:spPr>
          <a:xfrm>
            <a:off x="5195453" y="2559010"/>
            <a:ext cx="2058966" cy="2024840"/>
          </a:xfrm>
          <a:prstGeom prst="cube">
            <a:avLst/>
          </a:prstGeom>
          <a:solidFill>
            <a:srgbClr val="F8DEA5"/>
          </a:solidFill>
          <a:ln w="57150" cap="rnd" cmpd="sng">
            <a:solidFill>
              <a:srgbClr val="81609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4" name="立方体 23">
            <a:extLst>
              <a:ext uri="{FF2B5EF4-FFF2-40B4-BE49-F238E27FC236}">
                <a16:creationId xmlns:a16="http://schemas.microsoft.com/office/drawing/2014/main" id="{1A6F35B7-A714-4CC4-B435-44A4D898FD3C}"/>
              </a:ext>
            </a:extLst>
          </p:cNvPr>
          <p:cNvSpPr/>
          <p:nvPr/>
        </p:nvSpPr>
        <p:spPr>
          <a:xfrm>
            <a:off x="8855433" y="2559010"/>
            <a:ext cx="2058966" cy="2024840"/>
          </a:xfrm>
          <a:prstGeom prst="cube">
            <a:avLst/>
          </a:prstGeom>
          <a:solidFill>
            <a:srgbClr val="D46D62"/>
          </a:solidFill>
          <a:ln w="57150" cap="rnd" cmpd="sng">
            <a:solidFill>
              <a:srgbClr val="81609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cxnSp>
        <p:nvCxnSpPr>
          <p:cNvPr id="7" name="连接符: 曲线 6">
            <a:extLst>
              <a:ext uri="{FF2B5EF4-FFF2-40B4-BE49-F238E27FC236}">
                <a16:creationId xmlns:a16="http://schemas.microsoft.com/office/drawing/2014/main" id="{CB46F29C-7EA5-4E31-B614-591848BA1C1A}"/>
              </a:ext>
            </a:extLst>
          </p:cNvPr>
          <p:cNvCxnSpPr>
            <a:cxnSpLocks/>
          </p:cNvCxnSpPr>
          <p:nvPr/>
        </p:nvCxnSpPr>
        <p:spPr>
          <a:xfrm flipV="1">
            <a:off x="3739187" y="2967412"/>
            <a:ext cx="1456266" cy="880533"/>
          </a:xfrm>
          <a:prstGeom prst="curved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53312051-42E2-4234-B6FE-DC2DC94E6A23}"/>
              </a:ext>
            </a:extLst>
          </p:cNvPr>
          <p:cNvCxnSpPr>
            <a:cxnSpLocks/>
          </p:cNvCxnSpPr>
          <p:nvPr/>
        </p:nvCxnSpPr>
        <p:spPr>
          <a:xfrm flipV="1">
            <a:off x="7326793" y="2967411"/>
            <a:ext cx="1456266" cy="880533"/>
          </a:xfrm>
          <a:prstGeom prst="curved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D4ED655-9AEA-4ABD-9627-5EE362E7CB36}"/>
              </a:ext>
            </a:extLst>
          </p:cNvPr>
          <p:cNvSpPr txBox="1"/>
          <p:nvPr/>
        </p:nvSpPr>
        <p:spPr>
          <a:xfrm>
            <a:off x="2022959" y="1465404"/>
            <a:ext cx="9127067" cy="461665"/>
          </a:xfrm>
          <a:prstGeom prst="rect">
            <a:avLst/>
          </a:prstGeom>
          <a:noFill/>
        </p:spPr>
        <p:txBody>
          <a:bodyPr wrap="square" rtlCol="0">
            <a:spAutoFit/>
          </a:bodyPr>
          <a:lstStyle/>
          <a:p>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哈希指针</a:t>
            </a:r>
            <a:r>
              <a:rPr lang="zh-CN" altLang="en-US" sz="2400" b="1" dirty="0">
                <a:latin typeface="Times New Roman" panose="02020603050405020304" pitchFamily="18" charset="0"/>
                <a:ea typeface="楷体" panose="02010609060101010101" pitchFamily="49" charset="-122"/>
                <a:sym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该数据项的内容做哈希操作后得到固定长度的哈希值</a:t>
            </a:r>
            <a:endParaRPr lang="zh-CN" altLang="en-US" sz="2400" b="1"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9" name="文本框 38">
            <a:extLst>
              <a:ext uri="{FF2B5EF4-FFF2-40B4-BE49-F238E27FC236}">
                <a16:creationId xmlns:a16="http://schemas.microsoft.com/office/drawing/2014/main" id="{D2F1F548-7026-4A8E-AC97-0FDE1C74EF8A}"/>
              </a:ext>
            </a:extLst>
          </p:cNvPr>
          <p:cNvSpPr txBox="1"/>
          <p:nvPr/>
        </p:nvSpPr>
        <p:spPr>
          <a:xfrm>
            <a:off x="8798856" y="5073434"/>
            <a:ext cx="2694766" cy="923330"/>
          </a:xfrm>
          <a:prstGeom prst="rect">
            <a:avLst/>
          </a:prstGeom>
          <a:noFill/>
        </p:spPr>
        <p:txBody>
          <a:bodyPr wrap="square" rtlCol="0">
            <a:spAutoFit/>
          </a:bodyPr>
          <a:lstStyle/>
          <a:p>
            <a:r>
              <a:rPr lang="en-US" altLang="zh-CN" dirty="0">
                <a:latin typeface="Times New Roman" panose="02020603050405020304" pitchFamily="18" charset="0"/>
                <a:ea typeface="楷体" panose="02010609060101010101" pitchFamily="49" charset="-122"/>
                <a:sym typeface="Times New Roman" panose="02020603050405020304" pitchFamily="18" charset="0"/>
              </a:rPr>
              <a:t>Hash</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	            1Z8F</a:t>
            </a:r>
          </a:p>
          <a:p>
            <a:endParaRPr lang="en-US" altLang="zh-CN" dirty="0">
              <a:latin typeface="Times New Roman" panose="02020603050405020304" pitchFamily="18" charset="0"/>
              <a:ea typeface="楷体" panose="02010609060101010101" pitchFamily="49" charset="-122"/>
              <a:sym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sym typeface="Times New Roman" panose="02020603050405020304" pitchFamily="18" charset="0"/>
              </a:rPr>
              <a:t>Previous hash</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 </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0000</a:t>
            </a:r>
            <a:endParaRPr lang="zh-CN" altLang="en-US"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0" name="文本框 39">
            <a:extLst>
              <a:ext uri="{FF2B5EF4-FFF2-40B4-BE49-F238E27FC236}">
                <a16:creationId xmlns:a16="http://schemas.microsoft.com/office/drawing/2014/main" id="{669A6D79-A756-42D3-9F72-FE8FFDF674C4}"/>
              </a:ext>
            </a:extLst>
          </p:cNvPr>
          <p:cNvSpPr txBox="1"/>
          <p:nvPr/>
        </p:nvSpPr>
        <p:spPr>
          <a:xfrm>
            <a:off x="5049259" y="5073434"/>
            <a:ext cx="2694766" cy="923330"/>
          </a:xfrm>
          <a:prstGeom prst="rect">
            <a:avLst/>
          </a:prstGeom>
          <a:noFill/>
        </p:spPr>
        <p:txBody>
          <a:bodyPr wrap="square" rtlCol="0">
            <a:spAutoFit/>
          </a:bodyPr>
          <a:lstStyle/>
          <a:p>
            <a:r>
              <a:rPr lang="en-US" altLang="zh-CN" dirty="0">
                <a:latin typeface="Times New Roman" panose="02020603050405020304" pitchFamily="18" charset="0"/>
                <a:ea typeface="楷体" panose="02010609060101010101" pitchFamily="49" charset="-122"/>
                <a:sym typeface="Times New Roman" panose="02020603050405020304" pitchFamily="18" charset="0"/>
              </a:rPr>
              <a:t>Hash</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	            6BQ1</a:t>
            </a:r>
          </a:p>
          <a:p>
            <a:endParaRPr lang="en-US" altLang="zh-CN" dirty="0">
              <a:latin typeface="Times New Roman" panose="02020603050405020304" pitchFamily="18" charset="0"/>
              <a:ea typeface="楷体" panose="02010609060101010101" pitchFamily="49" charset="-122"/>
              <a:sym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sym typeface="Times New Roman" panose="02020603050405020304" pitchFamily="18" charset="0"/>
              </a:rPr>
              <a:t>Previous hash</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 </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1Z8F</a:t>
            </a:r>
            <a:endParaRPr lang="zh-CN" altLang="en-US"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1" name="文本框 40">
            <a:extLst>
              <a:ext uri="{FF2B5EF4-FFF2-40B4-BE49-F238E27FC236}">
                <a16:creationId xmlns:a16="http://schemas.microsoft.com/office/drawing/2014/main" id="{C6D47E36-6851-4D18-859C-6131FBCFB3C5}"/>
              </a:ext>
            </a:extLst>
          </p:cNvPr>
          <p:cNvSpPr txBox="1"/>
          <p:nvPr/>
        </p:nvSpPr>
        <p:spPr>
          <a:xfrm>
            <a:off x="1535474" y="5023330"/>
            <a:ext cx="2694766" cy="923330"/>
          </a:xfrm>
          <a:prstGeom prst="rect">
            <a:avLst/>
          </a:prstGeom>
          <a:noFill/>
        </p:spPr>
        <p:txBody>
          <a:bodyPr wrap="square" rtlCol="0">
            <a:spAutoFit/>
          </a:bodyPr>
          <a:lstStyle/>
          <a:p>
            <a:r>
              <a:rPr lang="en-US" altLang="zh-CN" dirty="0">
                <a:latin typeface="Times New Roman" panose="02020603050405020304" pitchFamily="18" charset="0"/>
                <a:ea typeface="楷体" panose="02010609060101010101" pitchFamily="49" charset="-122"/>
                <a:sym typeface="Times New Roman" panose="02020603050405020304" pitchFamily="18" charset="0"/>
              </a:rPr>
              <a:t>Hash</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	            3H4Q</a:t>
            </a:r>
          </a:p>
          <a:p>
            <a:endParaRPr lang="en-US" altLang="zh-CN" dirty="0">
              <a:latin typeface="Times New Roman" panose="02020603050405020304" pitchFamily="18" charset="0"/>
              <a:ea typeface="楷体" panose="02010609060101010101" pitchFamily="49" charset="-122"/>
              <a:sym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sym typeface="Times New Roman" panose="02020603050405020304" pitchFamily="18" charset="0"/>
              </a:rPr>
              <a:t>Previous hash</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 </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6BQ1</a:t>
            </a:r>
            <a:endParaRPr lang="zh-CN" altLang="en-US"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4" name="椭圆 43">
            <a:extLst>
              <a:ext uri="{FF2B5EF4-FFF2-40B4-BE49-F238E27FC236}">
                <a16:creationId xmlns:a16="http://schemas.microsoft.com/office/drawing/2014/main" id="{20696C88-18A7-464E-A167-4A046CED2316}"/>
              </a:ext>
            </a:extLst>
          </p:cNvPr>
          <p:cNvSpPr/>
          <p:nvPr/>
        </p:nvSpPr>
        <p:spPr>
          <a:xfrm>
            <a:off x="6586492" y="5543589"/>
            <a:ext cx="863600" cy="5315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cxnSp>
        <p:nvCxnSpPr>
          <p:cNvPr id="46" name="直接箭头连接符 45">
            <a:extLst>
              <a:ext uri="{FF2B5EF4-FFF2-40B4-BE49-F238E27FC236}">
                <a16:creationId xmlns:a16="http://schemas.microsoft.com/office/drawing/2014/main" id="{5CF82AC8-5878-44AD-BCFF-47C3FCEC19E2}"/>
              </a:ext>
            </a:extLst>
          </p:cNvPr>
          <p:cNvCxnSpPr>
            <a:cxnSpLocks/>
            <a:endCxn id="48" idx="2"/>
          </p:cNvCxnSpPr>
          <p:nvPr/>
        </p:nvCxnSpPr>
        <p:spPr>
          <a:xfrm flipV="1">
            <a:off x="7484533" y="5260860"/>
            <a:ext cx="2876016" cy="47015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 name="椭圆 47">
            <a:extLst>
              <a:ext uri="{FF2B5EF4-FFF2-40B4-BE49-F238E27FC236}">
                <a16:creationId xmlns:a16="http://schemas.microsoft.com/office/drawing/2014/main" id="{11CA932C-AD61-4E09-A01E-6C88698A45BA}"/>
              </a:ext>
            </a:extLst>
          </p:cNvPr>
          <p:cNvSpPr/>
          <p:nvPr/>
        </p:nvSpPr>
        <p:spPr>
          <a:xfrm>
            <a:off x="10360549" y="4995110"/>
            <a:ext cx="863600" cy="5315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50" name="椭圆 49">
            <a:extLst>
              <a:ext uri="{FF2B5EF4-FFF2-40B4-BE49-F238E27FC236}">
                <a16:creationId xmlns:a16="http://schemas.microsoft.com/office/drawing/2014/main" id="{F4D82F31-F5A1-4743-B4A3-00F2C1C57ADA}"/>
              </a:ext>
            </a:extLst>
          </p:cNvPr>
          <p:cNvSpPr/>
          <p:nvPr/>
        </p:nvSpPr>
        <p:spPr>
          <a:xfrm>
            <a:off x="3103314" y="5504268"/>
            <a:ext cx="863600" cy="531500"/>
          </a:xfrm>
          <a:prstGeom prst="ellipse">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51" name="椭圆 50">
            <a:extLst>
              <a:ext uri="{FF2B5EF4-FFF2-40B4-BE49-F238E27FC236}">
                <a16:creationId xmlns:a16="http://schemas.microsoft.com/office/drawing/2014/main" id="{B7F7B4FA-75E3-45C7-992A-EB5647097FCB}"/>
              </a:ext>
            </a:extLst>
          </p:cNvPr>
          <p:cNvSpPr/>
          <p:nvPr/>
        </p:nvSpPr>
        <p:spPr>
          <a:xfrm>
            <a:off x="6628825" y="4955999"/>
            <a:ext cx="863600" cy="531500"/>
          </a:xfrm>
          <a:prstGeom prst="ellipse">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cxnSp>
        <p:nvCxnSpPr>
          <p:cNvPr id="52" name="直接箭头连接符 51">
            <a:extLst>
              <a:ext uri="{FF2B5EF4-FFF2-40B4-BE49-F238E27FC236}">
                <a16:creationId xmlns:a16="http://schemas.microsoft.com/office/drawing/2014/main" id="{C473DB3F-5F15-4C54-B635-88CA4850FB90}"/>
              </a:ext>
            </a:extLst>
          </p:cNvPr>
          <p:cNvCxnSpPr>
            <a:cxnSpLocks/>
          </p:cNvCxnSpPr>
          <p:nvPr/>
        </p:nvCxnSpPr>
        <p:spPr>
          <a:xfrm flipV="1">
            <a:off x="3920811" y="5310964"/>
            <a:ext cx="2708014" cy="400337"/>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359616" y="310243"/>
            <a:ext cx="2816154" cy="52322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背景介绍</a:t>
            </a: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5" name="立方体 4">
            <a:extLst>
              <a:ext uri="{FF2B5EF4-FFF2-40B4-BE49-F238E27FC236}">
                <a16:creationId xmlns:a16="http://schemas.microsoft.com/office/drawing/2014/main" id="{DD215DA4-9731-4692-8502-0C6A30128175}"/>
              </a:ext>
            </a:extLst>
          </p:cNvPr>
          <p:cNvSpPr/>
          <p:nvPr/>
        </p:nvSpPr>
        <p:spPr>
          <a:xfrm>
            <a:off x="1535474" y="2559010"/>
            <a:ext cx="2058966" cy="2024840"/>
          </a:xfrm>
          <a:prstGeom prst="cube">
            <a:avLst/>
          </a:prstGeom>
          <a:solidFill>
            <a:srgbClr val="78D2B3"/>
          </a:solidFill>
          <a:ln w="57150" cap="rnd" cmpd="sng">
            <a:solidFill>
              <a:srgbClr val="81609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3" name="立方体 22">
            <a:extLst>
              <a:ext uri="{FF2B5EF4-FFF2-40B4-BE49-F238E27FC236}">
                <a16:creationId xmlns:a16="http://schemas.microsoft.com/office/drawing/2014/main" id="{9DB4DDEA-F465-48D7-B92D-AA61A829A0F6}"/>
              </a:ext>
            </a:extLst>
          </p:cNvPr>
          <p:cNvSpPr/>
          <p:nvPr/>
        </p:nvSpPr>
        <p:spPr>
          <a:xfrm>
            <a:off x="5195453" y="2559010"/>
            <a:ext cx="2058966" cy="2024840"/>
          </a:xfrm>
          <a:prstGeom prst="cube">
            <a:avLst/>
          </a:prstGeom>
          <a:solidFill>
            <a:srgbClr val="F8DEA5"/>
          </a:solidFill>
          <a:ln w="57150" cap="rnd" cmpd="sng">
            <a:solidFill>
              <a:srgbClr val="81609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4" name="立方体 23">
            <a:extLst>
              <a:ext uri="{FF2B5EF4-FFF2-40B4-BE49-F238E27FC236}">
                <a16:creationId xmlns:a16="http://schemas.microsoft.com/office/drawing/2014/main" id="{1A6F35B7-A714-4CC4-B435-44A4D898FD3C}"/>
              </a:ext>
            </a:extLst>
          </p:cNvPr>
          <p:cNvSpPr/>
          <p:nvPr/>
        </p:nvSpPr>
        <p:spPr>
          <a:xfrm>
            <a:off x="8855433" y="2559010"/>
            <a:ext cx="2058966" cy="2024840"/>
          </a:xfrm>
          <a:prstGeom prst="cube">
            <a:avLst/>
          </a:prstGeom>
          <a:solidFill>
            <a:srgbClr val="D46D62"/>
          </a:solidFill>
          <a:ln w="57150" cap="rnd" cmpd="sng">
            <a:solidFill>
              <a:srgbClr val="81609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cxnSp>
        <p:nvCxnSpPr>
          <p:cNvPr id="7" name="连接符: 曲线 6">
            <a:extLst>
              <a:ext uri="{FF2B5EF4-FFF2-40B4-BE49-F238E27FC236}">
                <a16:creationId xmlns:a16="http://schemas.microsoft.com/office/drawing/2014/main" id="{CB46F29C-7EA5-4E31-B614-591848BA1C1A}"/>
              </a:ext>
            </a:extLst>
          </p:cNvPr>
          <p:cNvCxnSpPr>
            <a:cxnSpLocks/>
          </p:cNvCxnSpPr>
          <p:nvPr/>
        </p:nvCxnSpPr>
        <p:spPr>
          <a:xfrm flipV="1">
            <a:off x="3739187" y="2967412"/>
            <a:ext cx="1456266" cy="880533"/>
          </a:xfrm>
          <a:prstGeom prst="curved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53312051-42E2-4234-B6FE-DC2DC94E6A23}"/>
              </a:ext>
            </a:extLst>
          </p:cNvPr>
          <p:cNvCxnSpPr>
            <a:cxnSpLocks/>
          </p:cNvCxnSpPr>
          <p:nvPr/>
        </p:nvCxnSpPr>
        <p:spPr>
          <a:xfrm flipV="1">
            <a:off x="7326793" y="2967411"/>
            <a:ext cx="1456266" cy="880533"/>
          </a:xfrm>
          <a:prstGeom prst="curved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D4ED655-9AEA-4ABD-9627-5EE362E7CB36}"/>
              </a:ext>
            </a:extLst>
          </p:cNvPr>
          <p:cNvSpPr txBox="1"/>
          <p:nvPr/>
        </p:nvSpPr>
        <p:spPr>
          <a:xfrm>
            <a:off x="2022959" y="1465404"/>
            <a:ext cx="9127067" cy="461665"/>
          </a:xfrm>
          <a:prstGeom prst="rect">
            <a:avLst/>
          </a:prstGeom>
          <a:noFill/>
        </p:spPr>
        <p:txBody>
          <a:bodyPr wrap="square" rtlCol="0">
            <a:spAutoFit/>
          </a:bodyPr>
          <a:lstStyle/>
          <a:p>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哈希指针</a:t>
            </a:r>
            <a:r>
              <a:rPr lang="zh-CN" altLang="en-US" sz="2400" b="1" dirty="0">
                <a:latin typeface="Times New Roman" panose="02020603050405020304" pitchFamily="18" charset="0"/>
                <a:ea typeface="楷体" panose="02010609060101010101" pitchFamily="49" charset="-122"/>
                <a:sym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该数据项的内容做哈希操作后得到固定长度的哈希值</a:t>
            </a:r>
            <a:endParaRPr lang="zh-CN" altLang="en-US" sz="2400" b="1"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9" name="文本框 38">
            <a:extLst>
              <a:ext uri="{FF2B5EF4-FFF2-40B4-BE49-F238E27FC236}">
                <a16:creationId xmlns:a16="http://schemas.microsoft.com/office/drawing/2014/main" id="{D2F1F548-7026-4A8E-AC97-0FDE1C74EF8A}"/>
              </a:ext>
            </a:extLst>
          </p:cNvPr>
          <p:cNvSpPr txBox="1"/>
          <p:nvPr/>
        </p:nvSpPr>
        <p:spPr>
          <a:xfrm>
            <a:off x="8798856" y="5073434"/>
            <a:ext cx="2694766" cy="923330"/>
          </a:xfrm>
          <a:prstGeom prst="rect">
            <a:avLst/>
          </a:prstGeom>
          <a:noFill/>
        </p:spPr>
        <p:txBody>
          <a:bodyPr wrap="square" rtlCol="0">
            <a:spAutoFit/>
          </a:bodyPr>
          <a:lstStyle/>
          <a:p>
            <a:r>
              <a:rPr lang="en-US" altLang="zh-CN" dirty="0">
                <a:latin typeface="Times New Roman" panose="02020603050405020304" pitchFamily="18" charset="0"/>
                <a:ea typeface="楷体" panose="02010609060101010101" pitchFamily="49" charset="-122"/>
                <a:sym typeface="Times New Roman" panose="02020603050405020304" pitchFamily="18" charset="0"/>
              </a:rPr>
              <a:t>Hash</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	            1Z8F</a:t>
            </a:r>
          </a:p>
          <a:p>
            <a:endParaRPr lang="en-US" altLang="zh-CN" dirty="0">
              <a:latin typeface="Times New Roman" panose="02020603050405020304" pitchFamily="18" charset="0"/>
              <a:ea typeface="楷体" panose="02010609060101010101" pitchFamily="49" charset="-122"/>
              <a:sym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sym typeface="Times New Roman" panose="02020603050405020304" pitchFamily="18" charset="0"/>
              </a:rPr>
              <a:t>Previous hash</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 </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0000</a:t>
            </a:r>
            <a:endParaRPr lang="zh-CN" altLang="en-US"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0" name="文本框 39">
            <a:extLst>
              <a:ext uri="{FF2B5EF4-FFF2-40B4-BE49-F238E27FC236}">
                <a16:creationId xmlns:a16="http://schemas.microsoft.com/office/drawing/2014/main" id="{669A6D79-A756-42D3-9F72-FE8FFDF674C4}"/>
              </a:ext>
            </a:extLst>
          </p:cNvPr>
          <p:cNvSpPr txBox="1"/>
          <p:nvPr/>
        </p:nvSpPr>
        <p:spPr>
          <a:xfrm>
            <a:off x="5049259" y="5073434"/>
            <a:ext cx="2694766" cy="923330"/>
          </a:xfrm>
          <a:prstGeom prst="rect">
            <a:avLst/>
          </a:prstGeom>
          <a:noFill/>
        </p:spPr>
        <p:txBody>
          <a:bodyPr wrap="square" rtlCol="0">
            <a:spAutoFit/>
          </a:bodyPr>
          <a:lstStyle/>
          <a:p>
            <a:r>
              <a:rPr lang="en-US" altLang="zh-CN" dirty="0">
                <a:latin typeface="Times New Roman" panose="02020603050405020304" pitchFamily="18" charset="0"/>
                <a:ea typeface="楷体" panose="02010609060101010101" pitchFamily="49" charset="-122"/>
                <a:sym typeface="Times New Roman" panose="02020603050405020304" pitchFamily="18" charset="0"/>
              </a:rPr>
              <a:t>Hash</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	            </a:t>
            </a:r>
            <a:r>
              <a:rPr lang="en-US" altLang="zh-CN" dirty="0">
                <a:solidFill>
                  <a:srgbClr val="FF0000"/>
                </a:solidFill>
                <a:latin typeface="Times New Roman" panose="02020603050405020304" pitchFamily="18" charset="0"/>
                <a:ea typeface="楷体" panose="02010609060101010101" pitchFamily="49" charset="-122"/>
                <a:sym typeface="Times New Roman" panose="02020603050405020304" pitchFamily="18" charset="0"/>
              </a:rPr>
              <a:t>4W5Q</a:t>
            </a:r>
          </a:p>
          <a:p>
            <a:endParaRPr lang="en-US" altLang="zh-CN" dirty="0">
              <a:latin typeface="Times New Roman" panose="02020603050405020304" pitchFamily="18" charset="0"/>
              <a:ea typeface="楷体" panose="02010609060101010101" pitchFamily="49" charset="-122"/>
              <a:sym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sym typeface="Times New Roman" panose="02020603050405020304" pitchFamily="18" charset="0"/>
              </a:rPr>
              <a:t>Previous hash</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 </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1Z8F</a:t>
            </a:r>
            <a:endParaRPr lang="zh-CN" altLang="en-US"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1" name="文本框 40">
            <a:extLst>
              <a:ext uri="{FF2B5EF4-FFF2-40B4-BE49-F238E27FC236}">
                <a16:creationId xmlns:a16="http://schemas.microsoft.com/office/drawing/2014/main" id="{C6D47E36-6851-4D18-859C-6131FBCFB3C5}"/>
              </a:ext>
            </a:extLst>
          </p:cNvPr>
          <p:cNvSpPr txBox="1"/>
          <p:nvPr/>
        </p:nvSpPr>
        <p:spPr>
          <a:xfrm>
            <a:off x="1535474" y="5023330"/>
            <a:ext cx="2694766" cy="923330"/>
          </a:xfrm>
          <a:prstGeom prst="rect">
            <a:avLst/>
          </a:prstGeom>
          <a:noFill/>
        </p:spPr>
        <p:txBody>
          <a:bodyPr wrap="square" rtlCol="0">
            <a:spAutoFit/>
          </a:bodyPr>
          <a:lstStyle/>
          <a:p>
            <a:r>
              <a:rPr lang="en-US" altLang="zh-CN" dirty="0">
                <a:latin typeface="Times New Roman" panose="02020603050405020304" pitchFamily="18" charset="0"/>
                <a:ea typeface="楷体" panose="02010609060101010101" pitchFamily="49" charset="-122"/>
                <a:sym typeface="Times New Roman" panose="02020603050405020304" pitchFamily="18" charset="0"/>
              </a:rPr>
              <a:t>Hash</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	            3H4Q</a:t>
            </a:r>
          </a:p>
          <a:p>
            <a:endParaRPr lang="en-US" altLang="zh-CN" dirty="0">
              <a:latin typeface="Times New Roman" panose="02020603050405020304" pitchFamily="18" charset="0"/>
              <a:ea typeface="楷体" panose="02010609060101010101" pitchFamily="49" charset="-122"/>
              <a:sym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sym typeface="Times New Roman" panose="02020603050405020304" pitchFamily="18" charset="0"/>
              </a:rPr>
              <a:t>Previous hash</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 </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6BQ1</a:t>
            </a:r>
            <a:endParaRPr lang="zh-CN" altLang="en-US"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4" name="椭圆 43">
            <a:extLst>
              <a:ext uri="{FF2B5EF4-FFF2-40B4-BE49-F238E27FC236}">
                <a16:creationId xmlns:a16="http://schemas.microsoft.com/office/drawing/2014/main" id="{20696C88-18A7-464E-A167-4A046CED2316}"/>
              </a:ext>
            </a:extLst>
          </p:cNvPr>
          <p:cNvSpPr/>
          <p:nvPr/>
        </p:nvSpPr>
        <p:spPr>
          <a:xfrm>
            <a:off x="6586492" y="5543589"/>
            <a:ext cx="863600" cy="5315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cxnSp>
        <p:nvCxnSpPr>
          <p:cNvPr id="46" name="直接箭头连接符 45">
            <a:extLst>
              <a:ext uri="{FF2B5EF4-FFF2-40B4-BE49-F238E27FC236}">
                <a16:creationId xmlns:a16="http://schemas.microsoft.com/office/drawing/2014/main" id="{5CF82AC8-5878-44AD-BCFF-47C3FCEC19E2}"/>
              </a:ext>
            </a:extLst>
          </p:cNvPr>
          <p:cNvCxnSpPr>
            <a:cxnSpLocks/>
            <a:endCxn id="48" idx="2"/>
          </p:cNvCxnSpPr>
          <p:nvPr/>
        </p:nvCxnSpPr>
        <p:spPr>
          <a:xfrm flipV="1">
            <a:off x="7484533" y="5260860"/>
            <a:ext cx="2876016" cy="47015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 name="椭圆 47">
            <a:extLst>
              <a:ext uri="{FF2B5EF4-FFF2-40B4-BE49-F238E27FC236}">
                <a16:creationId xmlns:a16="http://schemas.microsoft.com/office/drawing/2014/main" id="{11CA932C-AD61-4E09-A01E-6C88698A45BA}"/>
              </a:ext>
            </a:extLst>
          </p:cNvPr>
          <p:cNvSpPr/>
          <p:nvPr/>
        </p:nvSpPr>
        <p:spPr>
          <a:xfrm>
            <a:off x="10360549" y="4995110"/>
            <a:ext cx="863600" cy="5315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50" name="椭圆 49">
            <a:extLst>
              <a:ext uri="{FF2B5EF4-FFF2-40B4-BE49-F238E27FC236}">
                <a16:creationId xmlns:a16="http://schemas.microsoft.com/office/drawing/2014/main" id="{F4D82F31-F5A1-4743-B4A3-00F2C1C57ADA}"/>
              </a:ext>
            </a:extLst>
          </p:cNvPr>
          <p:cNvSpPr/>
          <p:nvPr/>
        </p:nvSpPr>
        <p:spPr>
          <a:xfrm>
            <a:off x="3103314" y="5504268"/>
            <a:ext cx="863600" cy="531500"/>
          </a:xfrm>
          <a:prstGeom prst="ellipse">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51" name="椭圆 50">
            <a:extLst>
              <a:ext uri="{FF2B5EF4-FFF2-40B4-BE49-F238E27FC236}">
                <a16:creationId xmlns:a16="http://schemas.microsoft.com/office/drawing/2014/main" id="{B7F7B4FA-75E3-45C7-992A-EB5647097FCB}"/>
              </a:ext>
            </a:extLst>
          </p:cNvPr>
          <p:cNvSpPr/>
          <p:nvPr/>
        </p:nvSpPr>
        <p:spPr>
          <a:xfrm>
            <a:off x="6628825" y="4955999"/>
            <a:ext cx="863600" cy="531500"/>
          </a:xfrm>
          <a:prstGeom prst="ellipse">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cxnSp>
        <p:nvCxnSpPr>
          <p:cNvPr id="52" name="直接箭头连接符 51">
            <a:extLst>
              <a:ext uri="{FF2B5EF4-FFF2-40B4-BE49-F238E27FC236}">
                <a16:creationId xmlns:a16="http://schemas.microsoft.com/office/drawing/2014/main" id="{C473DB3F-5F15-4C54-B635-88CA4850FB90}"/>
              </a:ext>
            </a:extLst>
          </p:cNvPr>
          <p:cNvCxnSpPr>
            <a:cxnSpLocks/>
          </p:cNvCxnSpPr>
          <p:nvPr/>
        </p:nvCxnSpPr>
        <p:spPr>
          <a:xfrm flipV="1">
            <a:off x="3920811" y="5310964"/>
            <a:ext cx="2708014" cy="400337"/>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68EE15F7-0867-4E4B-A15F-A3140C2F6D6B}"/>
              </a:ext>
            </a:extLst>
          </p:cNvPr>
          <p:cNvGrpSpPr/>
          <p:nvPr/>
        </p:nvGrpSpPr>
        <p:grpSpPr>
          <a:xfrm>
            <a:off x="5195453" y="2559010"/>
            <a:ext cx="2058966" cy="2024840"/>
            <a:chOff x="5195453" y="2559010"/>
            <a:chExt cx="2058966" cy="2024840"/>
          </a:xfrm>
        </p:grpSpPr>
        <p:sp>
          <p:nvSpPr>
            <p:cNvPr id="42" name="立方体 41">
              <a:extLst>
                <a:ext uri="{FF2B5EF4-FFF2-40B4-BE49-F238E27FC236}">
                  <a16:creationId xmlns:a16="http://schemas.microsoft.com/office/drawing/2014/main" id="{0A9DDAD9-CF89-4429-AA80-999E0A877BC5}"/>
                </a:ext>
              </a:extLst>
            </p:cNvPr>
            <p:cNvSpPr/>
            <p:nvPr/>
          </p:nvSpPr>
          <p:spPr>
            <a:xfrm>
              <a:off x="5195453" y="2559010"/>
              <a:ext cx="2058966" cy="2024840"/>
            </a:xfrm>
            <a:prstGeom prst="cube">
              <a:avLst/>
            </a:prstGeom>
            <a:solidFill>
              <a:schemeClr val="tx2">
                <a:lumMod val="75000"/>
              </a:schemeClr>
            </a:solidFill>
            <a:ln w="57150" cap="rnd" cmpd="sng">
              <a:solidFill>
                <a:srgbClr val="81609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55" name="anonymous_99618">
              <a:extLst>
                <a:ext uri="{FF2B5EF4-FFF2-40B4-BE49-F238E27FC236}">
                  <a16:creationId xmlns:a16="http://schemas.microsoft.com/office/drawing/2014/main" id="{900DCBC6-FE94-4B6E-AAC8-53245C9DB14E}"/>
                </a:ext>
              </a:extLst>
            </p:cNvPr>
            <p:cNvSpPr>
              <a:spLocks noChangeAspect="1"/>
            </p:cNvSpPr>
            <p:nvPr/>
          </p:nvSpPr>
          <p:spPr bwMode="auto">
            <a:xfrm>
              <a:off x="5519097" y="3311251"/>
              <a:ext cx="953725" cy="986803"/>
            </a:xfrm>
            <a:custGeom>
              <a:avLst/>
              <a:gdLst>
                <a:gd name="connsiteX0" fmla="*/ 255941 w 579906"/>
                <a:gd name="connsiteY0" fmla="*/ 386840 h 600018"/>
                <a:gd name="connsiteX1" fmla="*/ 323966 w 579906"/>
                <a:gd name="connsiteY1" fmla="*/ 386840 h 600018"/>
                <a:gd name="connsiteX2" fmla="*/ 289844 w 579906"/>
                <a:gd name="connsiteY2" fmla="*/ 504190 h 600018"/>
                <a:gd name="connsiteX3" fmla="*/ 271909 w 579906"/>
                <a:gd name="connsiteY3" fmla="*/ 342736 h 600018"/>
                <a:gd name="connsiteX4" fmla="*/ 307780 w 579906"/>
                <a:gd name="connsiteY4" fmla="*/ 342736 h 600018"/>
                <a:gd name="connsiteX5" fmla="*/ 319591 w 579906"/>
                <a:gd name="connsiteY5" fmla="*/ 354305 h 600018"/>
                <a:gd name="connsiteX6" fmla="*/ 307780 w 579906"/>
                <a:gd name="connsiteY6" fmla="*/ 366093 h 600018"/>
                <a:gd name="connsiteX7" fmla="*/ 271909 w 579906"/>
                <a:gd name="connsiteY7" fmla="*/ 366093 h 600018"/>
                <a:gd name="connsiteX8" fmla="*/ 260316 w 579906"/>
                <a:gd name="connsiteY8" fmla="*/ 354305 h 600018"/>
                <a:gd name="connsiteX9" fmla="*/ 271909 w 579906"/>
                <a:gd name="connsiteY9" fmla="*/ 342736 h 600018"/>
                <a:gd name="connsiteX10" fmla="*/ 254411 w 579906"/>
                <a:gd name="connsiteY10" fmla="*/ 286783 h 600018"/>
                <a:gd name="connsiteX11" fmla="*/ 325495 w 579906"/>
                <a:gd name="connsiteY11" fmla="*/ 286783 h 600018"/>
                <a:gd name="connsiteX12" fmla="*/ 340368 w 579906"/>
                <a:gd name="connsiteY12" fmla="*/ 295307 h 600018"/>
                <a:gd name="connsiteX13" fmla="*/ 357647 w 579906"/>
                <a:gd name="connsiteY13" fmla="*/ 323502 h 600018"/>
                <a:gd name="connsiteX14" fmla="*/ 405328 w 579906"/>
                <a:gd name="connsiteY14" fmla="*/ 323502 h 600018"/>
                <a:gd name="connsiteX15" fmla="*/ 420419 w 579906"/>
                <a:gd name="connsiteY15" fmla="*/ 295963 h 600018"/>
                <a:gd name="connsiteX16" fmla="*/ 444260 w 579906"/>
                <a:gd name="connsiteY16" fmla="*/ 288969 h 600018"/>
                <a:gd name="connsiteX17" fmla="*/ 451259 w 579906"/>
                <a:gd name="connsiteY17" fmla="*/ 312793 h 600018"/>
                <a:gd name="connsiteX18" fmla="*/ 430918 w 579906"/>
                <a:gd name="connsiteY18" fmla="*/ 349512 h 600018"/>
                <a:gd name="connsiteX19" fmla="*/ 415608 w 579906"/>
                <a:gd name="connsiteY19" fmla="*/ 358473 h 600018"/>
                <a:gd name="connsiteX20" fmla="*/ 347804 w 579906"/>
                <a:gd name="connsiteY20" fmla="*/ 358473 h 600018"/>
                <a:gd name="connsiteX21" fmla="*/ 332713 w 579906"/>
                <a:gd name="connsiteY21" fmla="*/ 350167 h 600018"/>
                <a:gd name="connsiteX22" fmla="*/ 315653 w 579906"/>
                <a:gd name="connsiteY22" fmla="*/ 321754 h 600018"/>
                <a:gd name="connsiteX23" fmla="*/ 264253 w 579906"/>
                <a:gd name="connsiteY23" fmla="*/ 321754 h 600018"/>
                <a:gd name="connsiteX24" fmla="*/ 247193 w 579906"/>
                <a:gd name="connsiteY24" fmla="*/ 350167 h 600018"/>
                <a:gd name="connsiteX25" fmla="*/ 232102 w 579906"/>
                <a:gd name="connsiteY25" fmla="*/ 358473 h 600018"/>
                <a:gd name="connsiteX26" fmla="*/ 164298 w 579906"/>
                <a:gd name="connsiteY26" fmla="*/ 358473 h 600018"/>
                <a:gd name="connsiteX27" fmla="*/ 148769 w 579906"/>
                <a:gd name="connsiteY27" fmla="*/ 349512 h 600018"/>
                <a:gd name="connsiteX28" fmla="*/ 128647 w 579906"/>
                <a:gd name="connsiteY28" fmla="*/ 312793 h 600018"/>
                <a:gd name="connsiteX29" fmla="*/ 135646 w 579906"/>
                <a:gd name="connsiteY29" fmla="*/ 288969 h 600018"/>
                <a:gd name="connsiteX30" fmla="*/ 159268 w 579906"/>
                <a:gd name="connsiteY30" fmla="*/ 295963 h 600018"/>
                <a:gd name="connsiteX31" fmla="*/ 174578 w 579906"/>
                <a:gd name="connsiteY31" fmla="*/ 323502 h 600018"/>
                <a:gd name="connsiteX32" fmla="*/ 222259 w 579906"/>
                <a:gd name="connsiteY32" fmla="*/ 323502 h 600018"/>
                <a:gd name="connsiteX33" fmla="*/ 239319 w 579906"/>
                <a:gd name="connsiteY33" fmla="*/ 295307 h 600018"/>
                <a:gd name="connsiteX34" fmla="*/ 254411 w 579906"/>
                <a:gd name="connsiteY34" fmla="*/ 286783 h 600018"/>
                <a:gd name="connsiteX35" fmla="*/ 379524 w 579906"/>
                <a:gd name="connsiteY35" fmla="*/ 160325 h 600018"/>
                <a:gd name="connsiteX36" fmla="*/ 425909 w 579906"/>
                <a:gd name="connsiteY36" fmla="*/ 160325 h 600018"/>
                <a:gd name="connsiteX37" fmla="*/ 437505 w 579906"/>
                <a:gd name="connsiteY37" fmla="*/ 172113 h 600018"/>
                <a:gd name="connsiteX38" fmla="*/ 425909 w 579906"/>
                <a:gd name="connsiteY38" fmla="*/ 183682 h 600018"/>
                <a:gd name="connsiteX39" fmla="*/ 379524 w 579906"/>
                <a:gd name="connsiteY39" fmla="*/ 183682 h 600018"/>
                <a:gd name="connsiteX40" fmla="*/ 367928 w 579906"/>
                <a:gd name="connsiteY40" fmla="*/ 172113 h 600018"/>
                <a:gd name="connsiteX41" fmla="*/ 379524 w 579906"/>
                <a:gd name="connsiteY41" fmla="*/ 160325 h 600018"/>
                <a:gd name="connsiteX42" fmla="*/ 156819 w 579906"/>
                <a:gd name="connsiteY42" fmla="*/ 160325 h 600018"/>
                <a:gd name="connsiteX43" fmla="*/ 203204 w 579906"/>
                <a:gd name="connsiteY43" fmla="*/ 160325 h 600018"/>
                <a:gd name="connsiteX44" fmla="*/ 214800 w 579906"/>
                <a:gd name="connsiteY44" fmla="*/ 172113 h 600018"/>
                <a:gd name="connsiteX45" fmla="*/ 203204 w 579906"/>
                <a:gd name="connsiteY45" fmla="*/ 183682 h 600018"/>
                <a:gd name="connsiteX46" fmla="*/ 156819 w 579906"/>
                <a:gd name="connsiteY46" fmla="*/ 183682 h 600018"/>
                <a:gd name="connsiteX47" fmla="*/ 145223 w 579906"/>
                <a:gd name="connsiteY47" fmla="*/ 172113 h 600018"/>
                <a:gd name="connsiteX48" fmla="*/ 156819 w 579906"/>
                <a:gd name="connsiteY48" fmla="*/ 160325 h 600018"/>
                <a:gd name="connsiteX49" fmla="*/ 401161 w 579906"/>
                <a:gd name="connsiteY49" fmla="*/ 98933 h 600018"/>
                <a:gd name="connsiteX50" fmla="*/ 492385 w 579906"/>
                <a:gd name="connsiteY50" fmla="*/ 151593 h 600018"/>
                <a:gd name="connsiteX51" fmla="*/ 486040 w 579906"/>
                <a:gd name="connsiteY51" fmla="*/ 175410 h 600018"/>
                <a:gd name="connsiteX52" fmla="*/ 462196 w 579906"/>
                <a:gd name="connsiteY52" fmla="*/ 169074 h 600018"/>
                <a:gd name="connsiteX53" fmla="*/ 401161 w 579906"/>
                <a:gd name="connsiteY53" fmla="*/ 133894 h 600018"/>
                <a:gd name="connsiteX54" fmla="*/ 340346 w 579906"/>
                <a:gd name="connsiteY54" fmla="*/ 169074 h 600018"/>
                <a:gd name="connsiteX55" fmla="*/ 325032 w 579906"/>
                <a:gd name="connsiteY55" fmla="*/ 177814 h 600018"/>
                <a:gd name="connsiteX56" fmla="*/ 316282 w 579906"/>
                <a:gd name="connsiteY56" fmla="*/ 175410 h 600018"/>
                <a:gd name="connsiteX57" fmla="*/ 309938 w 579906"/>
                <a:gd name="connsiteY57" fmla="*/ 151593 h 600018"/>
                <a:gd name="connsiteX58" fmla="*/ 401161 w 579906"/>
                <a:gd name="connsiteY58" fmla="*/ 98933 h 600018"/>
                <a:gd name="connsiteX59" fmla="*/ 178527 w 579906"/>
                <a:gd name="connsiteY59" fmla="*/ 98933 h 600018"/>
                <a:gd name="connsiteX60" fmla="*/ 269969 w 579906"/>
                <a:gd name="connsiteY60" fmla="*/ 151593 h 600018"/>
                <a:gd name="connsiteX61" fmla="*/ 263406 w 579906"/>
                <a:gd name="connsiteY61" fmla="*/ 175410 h 600018"/>
                <a:gd name="connsiteX62" fmla="*/ 239561 w 579906"/>
                <a:gd name="connsiteY62" fmla="*/ 169074 h 600018"/>
                <a:gd name="connsiteX63" fmla="*/ 178527 w 579906"/>
                <a:gd name="connsiteY63" fmla="*/ 133894 h 600018"/>
                <a:gd name="connsiteX64" fmla="*/ 117711 w 579906"/>
                <a:gd name="connsiteY64" fmla="*/ 169074 h 600018"/>
                <a:gd name="connsiteX65" fmla="*/ 102398 w 579906"/>
                <a:gd name="connsiteY65" fmla="*/ 177814 h 600018"/>
                <a:gd name="connsiteX66" fmla="*/ 93648 w 579906"/>
                <a:gd name="connsiteY66" fmla="*/ 175410 h 600018"/>
                <a:gd name="connsiteX67" fmla="*/ 87304 w 579906"/>
                <a:gd name="connsiteY67" fmla="*/ 151593 h 600018"/>
                <a:gd name="connsiteX68" fmla="*/ 178527 w 579906"/>
                <a:gd name="connsiteY68" fmla="*/ 98933 h 600018"/>
                <a:gd name="connsiteX69" fmla="*/ 97344 w 579906"/>
                <a:gd name="connsiteY69" fmla="*/ 34948 h 600018"/>
                <a:gd name="connsiteX70" fmla="*/ 75031 w 579906"/>
                <a:gd name="connsiteY70" fmla="*/ 75357 h 600018"/>
                <a:gd name="connsiteX71" fmla="*/ 35219 w 579906"/>
                <a:gd name="connsiteY71" fmla="*/ 97200 h 600018"/>
                <a:gd name="connsiteX72" fmla="*/ 289844 w 579906"/>
                <a:gd name="connsiteY72" fmla="*/ 561793 h 600018"/>
                <a:gd name="connsiteX73" fmla="*/ 544687 w 579906"/>
                <a:gd name="connsiteY73" fmla="*/ 97200 h 600018"/>
                <a:gd name="connsiteX74" fmla="*/ 504656 w 579906"/>
                <a:gd name="connsiteY74" fmla="*/ 75357 h 600018"/>
                <a:gd name="connsiteX75" fmla="*/ 482562 w 579906"/>
                <a:gd name="connsiteY75" fmla="*/ 34948 h 600018"/>
                <a:gd name="connsiteX76" fmla="*/ 81594 w 579906"/>
                <a:gd name="connsiteY76" fmla="*/ 0 h 600018"/>
                <a:gd name="connsiteX77" fmla="*/ 498312 w 579906"/>
                <a:gd name="connsiteY77" fmla="*/ 0 h 600018"/>
                <a:gd name="connsiteX78" fmla="*/ 510562 w 579906"/>
                <a:gd name="connsiteY78" fmla="*/ 5024 h 600018"/>
                <a:gd name="connsiteX79" fmla="*/ 515812 w 579906"/>
                <a:gd name="connsiteY79" fmla="*/ 17474 h 600018"/>
                <a:gd name="connsiteX80" fmla="*/ 529375 w 579906"/>
                <a:gd name="connsiteY80" fmla="*/ 50457 h 600018"/>
                <a:gd name="connsiteX81" fmla="*/ 562187 w 579906"/>
                <a:gd name="connsiteY81" fmla="*/ 63999 h 600018"/>
                <a:gd name="connsiteX82" fmla="*/ 562406 w 579906"/>
                <a:gd name="connsiteY82" fmla="*/ 63999 h 600018"/>
                <a:gd name="connsiteX83" fmla="*/ 574875 w 579906"/>
                <a:gd name="connsiteY83" fmla="*/ 69241 h 600018"/>
                <a:gd name="connsiteX84" fmla="*/ 579906 w 579906"/>
                <a:gd name="connsiteY84" fmla="*/ 81692 h 600018"/>
                <a:gd name="connsiteX85" fmla="*/ 532437 w 579906"/>
                <a:gd name="connsiteY85" fmla="*/ 325019 h 600018"/>
                <a:gd name="connsiteX86" fmla="*/ 299250 w 579906"/>
                <a:gd name="connsiteY86" fmla="*/ 597397 h 600018"/>
                <a:gd name="connsiteX87" fmla="*/ 289844 w 579906"/>
                <a:gd name="connsiteY87" fmla="*/ 600018 h 600018"/>
                <a:gd name="connsiteX88" fmla="*/ 280656 w 579906"/>
                <a:gd name="connsiteY88" fmla="*/ 597397 h 600018"/>
                <a:gd name="connsiteX89" fmla="*/ 47469 w 579906"/>
                <a:gd name="connsiteY89" fmla="*/ 325019 h 600018"/>
                <a:gd name="connsiteX90" fmla="*/ 0 w 579906"/>
                <a:gd name="connsiteY90" fmla="*/ 81692 h 600018"/>
                <a:gd name="connsiteX91" fmla="*/ 5031 w 579906"/>
                <a:gd name="connsiteY91" fmla="*/ 69241 h 600018"/>
                <a:gd name="connsiteX92" fmla="*/ 17500 w 579906"/>
                <a:gd name="connsiteY92" fmla="*/ 63999 h 600018"/>
                <a:gd name="connsiteX93" fmla="*/ 17719 w 579906"/>
                <a:gd name="connsiteY93" fmla="*/ 63999 h 600018"/>
                <a:gd name="connsiteX94" fmla="*/ 50312 w 579906"/>
                <a:gd name="connsiteY94" fmla="*/ 50457 h 600018"/>
                <a:gd name="connsiteX95" fmla="*/ 64094 w 579906"/>
                <a:gd name="connsiteY95" fmla="*/ 17474 h 600018"/>
                <a:gd name="connsiteX96" fmla="*/ 69344 w 579906"/>
                <a:gd name="connsiteY96" fmla="*/ 5024 h 600018"/>
                <a:gd name="connsiteX97" fmla="*/ 81594 w 579906"/>
                <a:gd name="connsiteY97" fmla="*/ 0 h 60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579906" h="600018">
                  <a:moveTo>
                    <a:pt x="255941" y="386840"/>
                  </a:moveTo>
                  <a:lnTo>
                    <a:pt x="323966" y="386840"/>
                  </a:lnTo>
                  <a:lnTo>
                    <a:pt x="289844" y="504190"/>
                  </a:lnTo>
                  <a:close/>
                  <a:moveTo>
                    <a:pt x="271909" y="342736"/>
                  </a:moveTo>
                  <a:lnTo>
                    <a:pt x="307780" y="342736"/>
                  </a:lnTo>
                  <a:cubicBezTo>
                    <a:pt x="314342" y="342736"/>
                    <a:pt x="319591" y="347975"/>
                    <a:pt x="319591" y="354305"/>
                  </a:cubicBezTo>
                  <a:cubicBezTo>
                    <a:pt x="319591" y="360854"/>
                    <a:pt x="314342" y="366093"/>
                    <a:pt x="307780" y="366093"/>
                  </a:cubicBezTo>
                  <a:lnTo>
                    <a:pt x="271909" y="366093"/>
                  </a:lnTo>
                  <a:cubicBezTo>
                    <a:pt x="265566" y="366093"/>
                    <a:pt x="260316" y="360854"/>
                    <a:pt x="260316" y="354305"/>
                  </a:cubicBezTo>
                  <a:cubicBezTo>
                    <a:pt x="260316" y="347975"/>
                    <a:pt x="265566" y="342736"/>
                    <a:pt x="271909" y="342736"/>
                  </a:cubicBezTo>
                  <a:close/>
                  <a:moveTo>
                    <a:pt x="254411" y="286783"/>
                  </a:moveTo>
                  <a:lnTo>
                    <a:pt x="325495" y="286783"/>
                  </a:lnTo>
                  <a:cubicBezTo>
                    <a:pt x="331619" y="286783"/>
                    <a:pt x="337306" y="290062"/>
                    <a:pt x="340368" y="295307"/>
                  </a:cubicBezTo>
                  <a:lnTo>
                    <a:pt x="357647" y="323502"/>
                  </a:lnTo>
                  <a:lnTo>
                    <a:pt x="405328" y="323502"/>
                  </a:lnTo>
                  <a:lnTo>
                    <a:pt x="420419" y="295963"/>
                  </a:lnTo>
                  <a:cubicBezTo>
                    <a:pt x="425231" y="287439"/>
                    <a:pt x="435730" y="284379"/>
                    <a:pt x="444260" y="288969"/>
                  </a:cubicBezTo>
                  <a:cubicBezTo>
                    <a:pt x="452790" y="293777"/>
                    <a:pt x="455852" y="304269"/>
                    <a:pt x="451259" y="312793"/>
                  </a:cubicBezTo>
                  <a:lnTo>
                    <a:pt x="430918" y="349512"/>
                  </a:lnTo>
                  <a:cubicBezTo>
                    <a:pt x="427856" y="354976"/>
                    <a:pt x="421951" y="358473"/>
                    <a:pt x="415608" y="358473"/>
                  </a:cubicBezTo>
                  <a:lnTo>
                    <a:pt x="347804" y="358473"/>
                  </a:lnTo>
                  <a:cubicBezTo>
                    <a:pt x="341680" y="358473"/>
                    <a:pt x="335994" y="355413"/>
                    <a:pt x="332713" y="350167"/>
                  </a:cubicBezTo>
                  <a:lnTo>
                    <a:pt x="315653" y="321754"/>
                  </a:lnTo>
                  <a:lnTo>
                    <a:pt x="264253" y="321754"/>
                  </a:lnTo>
                  <a:lnTo>
                    <a:pt x="247193" y="350167"/>
                  </a:lnTo>
                  <a:cubicBezTo>
                    <a:pt x="243912" y="355413"/>
                    <a:pt x="238226" y="358473"/>
                    <a:pt x="232102" y="358473"/>
                  </a:cubicBezTo>
                  <a:lnTo>
                    <a:pt x="164298" y="358473"/>
                  </a:lnTo>
                  <a:cubicBezTo>
                    <a:pt x="157737" y="358473"/>
                    <a:pt x="152050" y="354976"/>
                    <a:pt x="148769" y="349512"/>
                  </a:cubicBezTo>
                  <a:lnTo>
                    <a:pt x="128647" y="312793"/>
                  </a:lnTo>
                  <a:cubicBezTo>
                    <a:pt x="124054" y="304269"/>
                    <a:pt x="127116" y="293777"/>
                    <a:pt x="135646" y="288969"/>
                  </a:cubicBezTo>
                  <a:cubicBezTo>
                    <a:pt x="143957" y="284379"/>
                    <a:pt x="154675" y="287439"/>
                    <a:pt x="159268" y="295963"/>
                  </a:cubicBezTo>
                  <a:lnTo>
                    <a:pt x="174578" y="323502"/>
                  </a:lnTo>
                  <a:lnTo>
                    <a:pt x="222259" y="323502"/>
                  </a:lnTo>
                  <a:lnTo>
                    <a:pt x="239319" y="295307"/>
                  </a:lnTo>
                  <a:cubicBezTo>
                    <a:pt x="242600" y="290062"/>
                    <a:pt x="248287" y="286783"/>
                    <a:pt x="254411" y="286783"/>
                  </a:cubicBezTo>
                  <a:close/>
                  <a:moveTo>
                    <a:pt x="379524" y="160325"/>
                  </a:moveTo>
                  <a:lnTo>
                    <a:pt x="425909" y="160325"/>
                  </a:lnTo>
                  <a:cubicBezTo>
                    <a:pt x="432254" y="160325"/>
                    <a:pt x="437505" y="165564"/>
                    <a:pt x="437505" y="172113"/>
                  </a:cubicBezTo>
                  <a:cubicBezTo>
                    <a:pt x="437505" y="178443"/>
                    <a:pt x="432254" y="183682"/>
                    <a:pt x="425909" y="183682"/>
                  </a:cubicBezTo>
                  <a:lnTo>
                    <a:pt x="379524" y="183682"/>
                  </a:lnTo>
                  <a:cubicBezTo>
                    <a:pt x="373179" y="183682"/>
                    <a:pt x="367928" y="178443"/>
                    <a:pt x="367928" y="172113"/>
                  </a:cubicBezTo>
                  <a:cubicBezTo>
                    <a:pt x="367928" y="165564"/>
                    <a:pt x="373179" y="160325"/>
                    <a:pt x="379524" y="160325"/>
                  </a:cubicBezTo>
                  <a:close/>
                  <a:moveTo>
                    <a:pt x="156819" y="160325"/>
                  </a:moveTo>
                  <a:lnTo>
                    <a:pt x="203204" y="160325"/>
                  </a:lnTo>
                  <a:cubicBezTo>
                    <a:pt x="209549" y="160325"/>
                    <a:pt x="214800" y="165564"/>
                    <a:pt x="214800" y="172113"/>
                  </a:cubicBezTo>
                  <a:cubicBezTo>
                    <a:pt x="214800" y="178443"/>
                    <a:pt x="209549" y="183682"/>
                    <a:pt x="203204" y="183682"/>
                  </a:cubicBezTo>
                  <a:lnTo>
                    <a:pt x="156819" y="183682"/>
                  </a:lnTo>
                  <a:cubicBezTo>
                    <a:pt x="150474" y="183682"/>
                    <a:pt x="145223" y="178443"/>
                    <a:pt x="145223" y="172113"/>
                  </a:cubicBezTo>
                  <a:cubicBezTo>
                    <a:pt x="145223" y="165564"/>
                    <a:pt x="150474" y="160325"/>
                    <a:pt x="156819" y="160325"/>
                  </a:cubicBezTo>
                  <a:close/>
                  <a:moveTo>
                    <a:pt x="401161" y="98933"/>
                  </a:moveTo>
                  <a:cubicBezTo>
                    <a:pt x="438788" y="98933"/>
                    <a:pt x="473571" y="119254"/>
                    <a:pt x="492385" y="151593"/>
                  </a:cubicBezTo>
                  <a:cubicBezTo>
                    <a:pt x="497416" y="159896"/>
                    <a:pt x="494353" y="170603"/>
                    <a:pt x="486040" y="175410"/>
                  </a:cubicBezTo>
                  <a:cubicBezTo>
                    <a:pt x="477728" y="180436"/>
                    <a:pt x="467008" y="177377"/>
                    <a:pt x="462196" y="169074"/>
                  </a:cubicBezTo>
                  <a:cubicBezTo>
                    <a:pt x="449726" y="147441"/>
                    <a:pt x="426319" y="133894"/>
                    <a:pt x="401161" y="133894"/>
                  </a:cubicBezTo>
                  <a:cubicBezTo>
                    <a:pt x="376222" y="133894"/>
                    <a:pt x="352815" y="147441"/>
                    <a:pt x="340346" y="169074"/>
                  </a:cubicBezTo>
                  <a:cubicBezTo>
                    <a:pt x="337064" y="174755"/>
                    <a:pt x="331158" y="177814"/>
                    <a:pt x="325032" y="177814"/>
                  </a:cubicBezTo>
                  <a:cubicBezTo>
                    <a:pt x="322188" y="177814"/>
                    <a:pt x="319126" y="177158"/>
                    <a:pt x="316282" y="175410"/>
                  </a:cubicBezTo>
                  <a:cubicBezTo>
                    <a:pt x="307969" y="170603"/>
                    <a:pt x="305125" y="159896"/>
                    <a:pt x="309938" y="151593"/>
                  </a:cubicBezTo>
                  <a:cubicBezTo>
                    <a:pt x="328751" y="119254"/>
                    <a:pt x="363753" y="98933"/>
                    <a:pt x="401161" y="98933"/>
                  </a:cubicBezTo>
                  <a:close/>
                  <a:moveTo>
                    <a:pt x="178527" y="98933"/>
                  </a:moveTo>
                  <a:cubicBezTo>
                    <a:pt x="216154" y="98933"/>
                    <a:pt x="251156" y="119254"/>
                    <a:pt x="269969" y="151593"/>
                  </a:cubicBezTo>
                  <a:cubicBezTo>
                    <a:pt x="274782" y="159896"/>
                    <a:pt x="271938" y="170603"/>
                    <a:pt x="263406" y="175410"/>
                  </a:cubicBezTo>
                  <a:cubicBezTo>
                    <a:pt x="255093" y="180436"/>
                    <a:pt x="244374" y="177377"/>
                    <a:pt x="239561" y="169074"/>
                  </a:cubicBezTo>
                  <a:cubicBezTo>
                    <a:pt x="227092" y="147441"/>
                    <a:pt x="203685" y="133894"/>
                    <a:pt x="178527" y="133894"/>
                  </a:cubicBezTo>
                  <a:cubicBezTo>
                    <a:pt x="153588" y="133894"/>
                    <a:pt x="130181" y="147441"/>
                    <a:pt x="117711" y="169074"/>
                  </a:cubicBezTo>
                  <a:cubicBezTo>
                    <a:pt x="114430" y="174755"/>
                    <a:pt x="108524" y="177814"/>
                    <a:pt x="102398" y="177814"/>
                  </a:cubicBezTo>
                  <a:cubicBezTo>
                    <a:pt x="99554" y="177814"/>
                    <a:pt x="96492" y="177158"/>
                    <a:pt x="93648" y="175410"/>
                  </a:cubicBezTo>
                  <a:cubicBezTo>
                    <a:pt x="85335" y="170603"/>
                    <a:pt x="82491" y="159896"/>
                    <a:pt x="87304" y="151593"/>
                  </a:cubicBezTo>
                  <a:cubicBezTo>
                    <a:pt x="106117" y="119254"/>
                    <a:pt x="141119" y="98933"/>
                    <a:pt x="178527" y="98933"/>
                  </a:cubicBezTo>
                  <a:close/>
                  <a:moveTo>
                    <a:pt x="97344" y="34948"/>
                  </a:moveTo>
                  <a:cubicBezTo>
                    <a:pt x="94062" y="50020"/>
                    <a:pt x="86406" y="63999"/>
                    <a:pt x="75031" y="75357"/>
                  </a:cubicBezTo>
                  <a:cubicBezTo>
                    <a:pt x="63875" y="86497"/>
                    <a:pt x="50094" y="93923"/>
                    <a:pt x="35219" y="97200"/>
                  </a:cubicBezTo>
                  <a:cubicBezTo>
                    <a:pt x="38500" y="218645"/>
                    <a:pt x="78531" y="425058"/>
                    <a:pt x="289844" y="561793"/>
                  </a:cubicBezTo>
                  <a:cubicBezTo>
                    <a:pt x="501375" y="425058"/>
                    <a:pt x="541406" y="218645"/>
                    <a:pt x="544687" y="97200"/>
                  </a:cubicBezTo>
                  <a:cubicBezTo>
                    <a:pt x="529594" y="93923"/>
                    <a:pt x="515812" y="86497"/>
                    <a:pt x="504656" y="75357"/>
                  </a:cubicBezTo>
                  <a:cubicBezTo>
                    <a:pt x="493500" y="63999"/>
                    <a:pt x="485844" y="50020"/>
                    <a:pt x="482562" y="34948"/>
                  </a:cubicBezTo>
                  <a:close/>
                  <a:moveTo>
                    <a:pt x="81594" y="0"/>
                  </a:moveTo>
                  <a:lnTo>
                    <a:pt x="498312" y="0"/>
                  </a:lnTo>
                  <a:cubicBezTo>
                    <a:pt x="502906" y="0"/>
                    <a:pt x="507281" y="1747"/>
                    <a:pt x="510562" y="5024"/>
                  </a:cubicBezTo>
                  <a:cubicBezTo>
                    <a:pt x="513844" y="8300"/>
                    <a:pt x="515812" y="12887"/>
                    <a:pt x="515812" y="17474"/>
                  </a:cubicBezTo>
                  <a:cubicBezTo>
                    <a:pt x="515812" y="29924"/>
                    <a:pt x="520625" y="41719"/>
                    <a:pt x="529375" y="50457"/>
                  </a:cubicBezTo>
                  <a:cubicBezTo>
                    <a:pt x="538125" y="59194"/>
                    <a:pt x="549937" y="63999"/>
                    <a:pt x="562187" y="63999"/>
                  </a:cubicBezTo>
                  <a:cubicBezTo>
                    <a:pt x="562187" y="63999"/>
                    <a:pt x="562406" y="63999"/>
                    <a:pt x="562406" y="63999"/>
                  </a:cubicBezTo>
                  <a:cubicBezTo>
                    <a:pt x="567000" y="63999"/>
                    <a:pt x="571594" y="65965"/>
                    <a:pt x="574875" y="69241"/>
                  </a:cubicBezTo>
                  <a:cubicBezTo>
                    <a:pt x="578156" y="72518"/>
                    <a:pt x="579906" y="76886"/>
                    <a:pt x="579906" y="81692"/>
                  </a:cubicBezTo>
                  <a:cubicBezTo>
                    <a:pt x="579687" y="140448"/>
                    <a:pt x="571375" y="230440"/>
                    <a:pt x="532437" y="325019"/>
                  </a:cubicBezTo>
                  <a:cubicBezTo>
                    <a:pt x="485625" y="438382"/>
                    <a:pt x="407094" y="530121"/>
                    <a:pt x="299250" y="597397"/>
                  </a:cubicBezTo>
                  <a:cubicBezTo>
                    <a:pt x="296406" y="599144"/>
                    <a:pt x="293125" y="600018"/>
                    <a:pt x="289844" y="600018"/>
                  </a:cubicBezTo>
                  <a:cubicBezTo>
                    <a:pt x="286781" y="600018"/>
                    <a:pt x="283500" y="599144"/>
                    <a:pt x="280656" y="597397"/>
                  </a:cubicBezTo>
                  <a:cubicBezTo>
                    <a:pt x="172594" y="530121"/>
                    <a:pt x="94281" y="438382"/>
                    <a:pt x="47469" y="325019"/>
                  </a:cubicBezTo>
                  <a:cubicBezTo>
                    <a:pt x="8531" y="230440"/>
                    <a:pt x="219" y="140448"/>
                    <a:pt x="0" y="81692"/>
                  </a:cubicBezTo>
                  <a:cubicBezTo>
                    <a:pt x="0" y="76886"/>
                    <a:pt x="1750" y="72518"/>
                    <a:pt x="5031" y="69241"/>
                  </a:cubicBezTo>
                  <a:cubicBezTo>
                    <a:pt x="8312" y="65965"/>
                    <a:pt x="12906" y="63999"/>
                    <a:pt x="17500" y="63999"/>
                  </a:cubicBezTo>
                  <a:cubicBezTo>
                    <a:pt x="17500" y="63999"/>
                    <a:pt x="17500" y="63999"/>
                    <a:pt x="17719" y="63999"/>
                  </a:cubicBezTo>
                  <a:cubicBezTo>
                    <a:pt x="29969" y="63999"/>
                    <a:pt x="41562" y="59194"/>
                    <a:pt x="50312" y="50457"/>
                  </a:cubicBezTo>
                  <a:cubicBezTo>
                    <a:pt x="59281" y="41719"/>
                    <a:pt x="64094" y="29924"/>
                    <a:pt x="64094" y="17474"/>
                  </a:cubicBezTo>
                  <a:cubicBezTo>
                    <a:pt x="64094" y="12887"/>
                    <a:pt x="66062" y="8300"/>
                    <a:pt x="69344" y="5024"/>
                  </a:cubicBezTo>
                  <a:cubicBezTo>
                    <a:pt x="72625" y="1747"/>
                    <a:pt x="77000" y="0"/>
                    <a:pt x="81594" y="0"/>
                  </a:cubicBezTo>
                  <a:close/>
                </a:path>
              </a:pathLst>
            </a:custGeom>
            <a:solidFill>
              <a:schemeClr val="bg1"/>
            </a:solidFill>
            <a:ln>
              <a:noFill/>
            </a:ln>
          </p:spPr>
          <p:txBody>
            <a:bodyPr/>
            <a:lstStyle/>
            <a:p>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grpSp>
      <p:sp>
        <p:nvSpPr>
          <p:cNvPr id="57" name="矩形 56">
            <a:extLst>
              <a:ext uri="{FF2B5EF4-FFF2-40B4-BE49-F238E27FC236}">
                <a16:creationId xmlns:a16="http://schemas.microsoft.com/office/drawing/2014/main" id="{FA512131-A6D3-4C57-B8B3-E17E994247D6}"/>
              </a:ext>
            </a:extLst>
          </p:cNvPr>
          <p:cNvSpPr/>
          <p:nvPr/>
        </p:nvSpPr>
        <p:spPr>
          <a:xfrm>
            <a:off x="4948688" y="5260860"/>
            <a:ext cx="444352" cy="523220"/>
          </a:xfrm>
          <a:prstGeom prst="rect">
            <a:avLst/>
          </a:prstGeom>
        </p:spPr>
        <p:txBody>
          <a:bodyPr wrap="none">
            <a:spAutoFit/>
          </a:bodyPr>
          <a:lstStyle/>
          <a:p>
            <a:r>
              <a:rPr lang="en-US" altLang="zh-CN" sz="2800" b="1" dirty="0">
                <a:solidFill>
                  <a:srgbClr val="FF0000"/>
                </a:solidFill>
                <a:latin typeface="Times New Roman" panose="02020603050405020304" pitchFamily="18" charset="0"/>
                <a:ea typeface="楷体" panose="02010609060101010101" pitchFamily="49" charset="-122"/>
                <a:sym typeface="Times New Roman" panose="02020603050405020304" pitchFamily="18" charset="0"/>
              </a:rPr>
              <a:t>X</a:t>
            </a:r>
            <a:endParaRPr lang="zh-CN" altLang="en-US" sz="2800" b="1" dirty="0">
              <a:solidFill>
                <a:srgbClr val="FF0000"/>
              </a:solidFill>
              <a:latin typeface="Times New Roman" panose="02020603050405020304" pitchFamily="18" charset="0"/>
              <a:ea typeface="楷体" panose="02010609060101010101" pitchFamily="49" charset="-122"/>
              <a:sym typeface="Times New Roman" panose="02020603050405020304" pitchFamily="18" charset="0"/>
            </a:endParaRPr>
          </a:p>
        </p:txBody>
      </p:sp>
    </p:spTree>
    <p:custDataLst>
      <p:tags r:id="rId1"/>
    </p:custDataLst>
    <p:extLst>
      <p:ext uri="{BB962C8B-B14F-4D97-AF65-F5344CB8AC3E}">
        <p14:creationId xmlns:p14="http://schemas.microsoft.com/office/powerpoint/2010/main" val="3318652469"/>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359616" y="310243"/>
            <a:ext cx="2816154" cy="52322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背景介绍</a:t>
            </a: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6" name="图片 5">
            <a:extLst>
              <a:ext uri="{FF2B5EF4-FFF2-40B4-BE49-F238E27FC236}">
                <a16:creationId xmlns:a16="http://schemas.microsoft.com/office/drawing/2014/main" id="{B984F175-CD91-4FFF-90F3-5C1C8781D8A1}"/>
              </a:ext>
            </a:extLst>
          </p:cNvPr>
          <p:cNvPicPr>
            <a:picLocks noChangeAspect="1"/>
          </p:cNvPicPr>
          <p:nvPr/>
        </p:nvPicPr>
        <p:blipFill>
          <a:blip r:embed="rId3"/>
          <a:stretch>
            <a:fillRect/>
          </a:stretch>
        </p:blipFill>
        <p:spPr>
          <a:xfrm>
            <a:off x="1661965" y="1175032"/>
            <a:ext cx="8504664" cy="5028250"/>
          </a:xfrm>
          <a:prstGeom prst="rect">
            <a:avLst/>
          </a:prstGeom>
        </p:spPr>
      </p:pic>
    </p:spTree>
    <p:extLst>
      <p:ext uri="{BB962C8B-B14F-4D97-AF65-F5344CB8AC3E}">
        <p14:creationId xmlns:p14="http://schemas.microsoft.com/office/powerpoint/2010/main" val="2529407554"/>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359616" y="310243"/>
            <a:ext cx="2816154" cy="52322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背景介绍</a:t>
            </a: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5" name="图片 4">
            <a:extLst>
              <a:ext uri="{FF2B5EF4-FFF2-40B4-BE49-F238E27FC236}">
                <a16:creationId xmlns:a16="http://schemas.microsoft.com/office/drawing/2014/main" id="{CBC672DB-8597-4B48-8CFF-6F5E0D0F3555}"/>
              </a:ext>
            </a:extLst>
          </p:cNvPr>
          <p:cNvPicPr>
            <a:picLocks noChangeAspect="1"/>
          </p:cNvPicPr>
          <p:nvPr/>
        </p:nvPicPr>
        <p:blipFill>
          <a:blip r:embed="rId3"/>
          <a:stretch>
            <a:fillRect/>
          </a:stretch>
        </p:blipFill>
        <p:spPr>
          <a:xfrm>
            <a:off x="2275591" y="1625507"/>
            <a:ext cx="7563239" cy="3606985"/>
          </a:xfrm>
          <a:prstGeom prst="rect">
            <a:avLst/>
          </a:prstGeom>
        </p:spPr>
      </p:pic>
      <p:sp>
        <p:nvSpPr>
          <p:cNvPr id="22" name="文本框 21">
            <a:extLst>
              <a:ext uri="{FF2B5EF4-FFF2-40B4-BE49-F238E27FC236}">
                <a16:creationId xmlns:a16="http://schemas.microsoft.com/office/drawing/2014/main" id="{177FBE5A-FD3C-473C-A50E-79D06AC9485E}"/>
              </a:ext>
            </a:extLst>
          </p:cNvPr>
          <p:cNvSpPr txBox="1"/>
          <p:nvPr/>
        </p:nvSpPr>
        <p:spPr>
          <a:xfrm>
            <a:off x="4175770" y="4358640"/>
            <a:ext cx="386070" cy="369332"/>
          </a:xfrm>
          <a:prstGeom prst="rect">
            <a:avLst/>
          </a:prstGeom>
          <a:noFill/>
        </p:spPr>
        <p:txBody>
          <a:bodyPr wrap="square" rtlCol="0">
            <a:spAutoFit/>
          </a:bodyPr>
          <a:lstStyle/>
          <a:p>
            <a:r>
              <a:rPr lang="en-US" altLang="zh-CN" b="1" dirty="0">
                <a:latin typeface="Times New Roman" panose="02020603050405020304" pitchFamily="18" charset="0"/>
                <a:ea typeface="楷体" panose="02010609060101010101" pitchFamily="49" charset="-122"/>
                <a:sym typeface="Times New Roman" panose="02020603050405020304" pitchFamily="18" charset="0"/>
              </a:rPr>
              <a:t>A</a:t>
            </a:r>
            <a:endParaRPr lang="zh-CN" altLang="en-US" b="1"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3" name="文本框 22">
            <a:extLst>
              <a:ext uri="{FF2B5EF4-FFF2-40B4-BE49-F238E27FC236}">
                <a16:creationId xmlns:a16="http://schemas.microsoft.com/office/drawing/2014/main" id="{E6F95BE6-3AFE-4760-AD8B-5AB265C93789}"/>
              </a:ext>
            </a:extLst>
          </p:cNvPr>
          <p:cNvSpPr txBox="1"/>
          <p:nvPr/>
        </p:nvSpPr>
        <p:spPr>
          <a:xfrm>
            <a:off x="7081530" y="4727972"/>
            <a:ext cx="386070" cy="369332"/>
          </a:xfrm>
          <a:prstGeom prst="rect">
            <a:avLst/>
          </a:prstGeom>
          <a:noFill/>
        </p:spPr>
        <p:txBody>
          <a:bodyPr wrap="square" rtlCol="0">
            <a:spAutoFit/>
          </a:bodyPr>
          <a:lstStyle/>
          <a:p>
            <a:r>
              <a:rPr lang="en-US" altLang="zh-CN" b="1" dirty="0">
                <a:latin typeface="Times New Roman" panose="02020603050405020304" pitchFamily="18" charset="0"/>
                <a:ea typeface="楷体" panose="02010609060101010101" pitchFamily="49" charset="-122"/>
                <a:sym typeface="Times New Roman" panose="02020603050405020304" pitchFamily="18" charset="0"/>
              </a:rPr>
              <a:t>B</a:t>
            </a:r>
            <a:endParaRPr lang="zh-CN" altLang="en-US" b="1" dirty="0">
              <a:latin typeface="Times New Roman" panose="02020603050405020304" pitchFamily="18" charset="0"/>
              <a:ea typeface="楷体" panose="02010609060101010101" pitchFamily="49" charset="-122"/>
              <a:sym typeface="Times New Roman" panose="02020603050405020304" pitchFamily="18" charset="0"/>
            </a:endParaRPr>
          </a:p>
        </p:txBody>
      </p:sp>
    </p:spTree>
    <p:extLst>
      <p:ext uri="{BB962C8B-B14F-4D97-AF65-F5344CB8AC3E}">
        <p14:creationId xmlns:p14="http://schemas.microsoft.com/office/powerpoint/2010/main" val="1591485910"/>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359616" y="310243"/>
            <a:ext cx="2816154" cy="52322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背景介绍</a:t>
            </a: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5" name="矩形 4">
            <a:extLst>
              <a:ext uri="{FF2B5EF4-FFF2-40B4-BE49-F238E27FC236}">
                <a16:creationId xmlns:a16="http://schemas.microsoft.com/office/drawing/2014/main" id="{0F79BCBC-7511-4AFB-9D9A-457243C24187}"/>
              </a:ext>
            </a:extLst>
          </p:cNvPr>
          <p:cNvSpPr/>
          <p:nvPr/>
        </p:nvSpPr>
        <p:spPr>
          <a:xfrm>
            <a:off x="4618672" y="1993694"/>
            <a:ext cx="2954655" cy="461665"/>
          </a:xfrm>
          <a:prstGeom prst="rect">
            <a:avLst/>
          </a:prstGeom>
        </p:spPr>
        <p:txBody>
          <a:bodyPr wrap="none">
            <a:spAutoFit/>
          </a:bodyPr>
          <a:lstStyle/>
          <a:p>
            <a:r>
              <a:rPr lang="zh-CN" altLang="en-US" sz="2400" b="1" dirty="0">
                <a:latin typeface="Times New Roman" panose="02020603050405020304" pitchFamily="18" charset="0"/>
                <a:ea typeface="楷体" panose="02010609060101010101" pitchFamily="49" charset="-122"/>
                <a:sym typeface="Times New Roman" panose="02020603050405020304" pitchFamily="18" charset="0"/>
              </a:rPr>
              <a:t>已有模型存在的不足</a:t>
            </a:r>
          </a:p>
        </p:txBody>
      </p:sp>
      <p:sp>
        <p:nvSpPr>
          <p:cNvPr id="22" name="矩形 21">
            <a:extLst>
              <a:ext uri="{FF2B5EF4-FFF2-40B4-BE49-F238E27FC236}">
                <a16:creationId xmlns:a16="http://schemas.microsoft.com/office/drawing/2014/main" id="{F58018DC-C01B-402E-840A-122F507E5697}"/>
              </a:ext>
            </a:extLst>
          </p:cNvPr>
          <p:cNvSpPr/>
          <p:nvPr/>
        </p:nvSpPr>
        <p:spPr>
          <a:xfrm>
            <a:off x="2472692" y="2802805"/>
            <a:ext cx="7571303" cy="830997"/>
          </a:xfrm>
          <a:prstGeom prst="rect">
            <a:avLst/>
          </a:prstGeom>
        </p:spPr>
        <p:txBody>
          <a:bodyPr wrap="none">
            <a:spAutoFit/>
          </a:bodyPr>
          <a:lstStyle/>
          <a:p>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只能处理固定结构的交易数据：重新定义交易数据结构</a:t>
            </a:r>
            <a:endParaRPr lang="en-US" altLang="zh-CN" sz="2400" dirty="0">
              <a:latin typeface="Times New Roman" panose="02020603050405020304" pitchFamily="18" charset="0"/>
              <a:ea typeface="楷体" panose="02010609060101010101" pitchFamily="49" charset="-122"/>
              <a:sym typeface="Times New Roman" panose="02020603050405020304" pitchFamily="18" charset="0"/>
            </a:endParaRPr>
          </a:p>
          <a:p>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只能根据数据的</a:t>
            </a:r>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hash</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值查询  ：结合红黑树与</a:t>
            </a:r>
            <a:r>
              <a:rPr lang="en-US" altLang="zh-CN" sz="2400" dirty="0">
                <a:latin typeface="Times New Roman" panose="02020603050405020304" pitchFamily="18" charset="0"/>
                <a:ea typeface="楷体" panose="02010609060101010101" pitchFamily="49" charset="-122"/>
                <a:sym typeface="Times New Roman" panose="02020603050405020304" pitchFamily="18" charset="0"/>
              </a:rPr>
              <a:t>Merkle</a:t>
            </a:r>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树</a:t>
            </a:r>
          </a:p>
        </p:txBody>
      </p:sp>
    </p:spTree>
    <p:extLst>
      <p:ext uri="{BB962C8B-B14F-4D97-AF65-F5344CB8AC3E}">
        <p14:creationId xmlns:p14="http://schemas.microsoft.com/office/powerpoint/2010/main" val="372556536"/>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ICON" val="#17404;#17404;"/>
</p:tagLst>
</file>

<file path=ppt/tags/tag2.xml><?xml version="1.0" encoding="utf-8"?>
<p:tagLst xmlns:a="http://schemas.openxmlformats.org/drawingml/2006/main" xmlns:r="http://schemas.openxmlformats.org/officeDocument/2006/relationships" xmlns:p="http://schemas.openxmlformats.org/presentationml/2006/main">
  <p:tag name="ISLIDE.ICON" val="#17404;#1740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7503</TotalTime>
  <Words>1767</Words>
  <Application>Microsoft Office PowerPoint</Application>
  <PresentationFormat>宽屏</PresentationFormat>
  <Paragraphs>204</Paragraphs>
  <Slides>24</Slides>
  <Notes>24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楷体</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微信搜索：陈西设计之家</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全套毕业答辩PPT模板合集</dc:title>
  <dc:subject>微信搜索：陈西设计之家</dc:subject>
  <dc:creator>西 陈</dc:creator>
  <cp:keywords>微信搜索：陈西设计之家</cp:keywords>
  <dc:description>微信搜索：陈西设计之家</dc:description>
  <cp:lastModifiedBy>黄志锋</cp:lastModifiedBy>
  <cp:revision>377</cp:revision>
  <dcterms:created xsi:type="dcterms:W3CDTF">2020-09-22T07:08:41Z</dcterms:created>
  <dcterms:modified xsi:type="dcterms:W3CDTF">2020-11-18T01:30:20Z</dcterms:modified>
  <cp:category>微信搜索：陈西设计之家</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2052-1.3.0.1676</vt:lpwstr>
  </property>
</Properties>
</file>