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8" r:id="rId2"/>
    <p:sldId id="257" r:id="rId3"/>
    <p:sldId id="262" r:id="rId4"/>
    <p:sldId id="268" r:id="rId5"/>
    <p:sldId id="260" r:id="rId6"/>
    <p:sldId id="259" r:id="rId7"/>
    <p:sldId id="263" r:id="rId8"/>
    <p:sldId id="265" r:id="rId9"/>
    <p:sldId id="270" r:id="rId10"/>
    <p:sldId id="264" r:id="rId11"/>
    <p:sldId id="271" r:id="rId12"/>
    <p:sldId id="266" r:id="rId13"/>
    <p:sldId id="267" r:id="rId14"/>
    <p:sldId id="272" r:id="rId15"/>
    <p:sldId id="273" r:id="rId16"/>
    <p:sldId id="274" r:id="rId17"/>
    <p:sldId id="275" r:id="rId18"/>
    <p:sldId id="277" r:id="rId19"/>
    <p:sldId id="278" r:id="rId20"/>
    <p:sldId id="279" r:id="rId21"/>
    <p:sldId id="280" r:id="rId22"/>
    <p:sldId id="281" r:id="rId23"/>
    <p:sldId id="283" r:id="rId24"/>
    <p:sldId id="284" r:id="rId25"/>
    <p:sldId id="276" r:id="rId26"/>
    <p:sldId id="285" r:id="rId27"/>
    <p:sldId id="28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36" autoAdjust="0"/>
  </p:normalViewPr>
  <p:slideViewPr>
    <p:cSldViewPr snapToGrid="0">
      <p:cViewPr varScale="1">
        <p:scale>
          <a:sx n="101" d="100"/>
          <a:sy n="101" d="100"/>
        </p:scale>
        <p:origin x="17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DB77E-1950-4A94-A0FF-C3779398A132}" type="datetimeFigureOut">
              <a:rPr lang="zh-CN" altLang="en-US" smtClean="0"/>
              <a:t>2020/11/16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581CA-096B-4E63-BD71-2A50B5724512}" type="slidenum">
              <a:rPr lang="zh-CN" altLang="en-US" smtClean="0"/>
              <a:t>‹#›</a:t>
            </a:fld>
            <a:endParaRPr lang="zh-CN" altLang="en-US"/>
          </a:p>
        </p:txBody>
      </p:sp>
    </p:spTree>
    <p:extLst>
      <p:ext uri="{BB962C8B-B14F-4D97-AF65-F5344CB8AC3E}">
        <p14:creationId xmlns:p14="http://schemas.microsoft.com/office/powerpoint/2010/main" val="3974974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区块链与比特币是两个不同的东西。</a:t>
            </a:r>
            <a:endParaRPr lang="en-US" altLang="zh-CN" b="0" dirty="0" smtClean="0"/>
          </a:p>
          <a:p>
            <a:r>
              <a:rPr lang="zh-CN" altLang="en-US" b="0" dirty="0" smtClean="0"/>
              <a:t>区块链是一种技术，涉及密码学、分布式存储、</a:t>
            </a:r>
            <a:r>
              <a:rPr lang="en-US" altLang="zh-CN" b="0" dirty="0" smtClean="0"/>
              <a:t>p2p</a:t>
            </a:r>
            <a:r>
              <a:rPr lang="zh-CN" altLang="en-US" b="0" dirty="0" smtClean="0"/>
              <a:t>传输、哈希链表、共识机制等，它可以实现数据的加密性和不可篡改性，并能够很好地解决互联网的信任危机问题。</a:t>
            </a:r>
            <a:endParaRPr lang="en-US" altLang="zh-CN" b="0" dirty="0" smtClean="0"/>
          </a:p>
          <a:p>
            <a:r>
              <a:rPr lang="zh-CN" altLang="en-US" b="0" dirty="0" smtClean="0"/>
              <a:t>比特币不过是区块链技术的第一次应用，也是最具代表性的一个应用，它是一种虚拟的数字货币。</a:t>
            </a:r>
            <a:endParaRPr lang="en-US" altLang="zh-CN" b="0" dirty="0" smtClean="0"/>
          </a:p>
          <a:p>
            <a:r>
              <a:rPr lang="zh-CN" altLang="en-US" sz="1200" b="0" i="0" kern="1200" dirty="0" smtClean="0">
                <a:solidFill>
                  <a:schemeClr val="tx1"/>
                </a:solidFill>
                <a:effectLst/>
                <a:latin typeface="+mn-lt"/>
                <a:ea typeface="+mn-ea"/>
                <a:cs typeface="+mn-cs"/>
              </a:rPr>
              <a:t>在数据库环境中，区块链可以被视为分布式事务管理的解决方案：节点保留数据的副本并就事务的执行顺序达成一致。</a:t>
            </a:r>
            <a:endParaRPr lang="zh-CN" altLang="en-US" b="0" dirty="0"/>
          </a:p>
        </p:txBody>
      </p:sp>
      <p:sp>
        <p:nvSpPr>
          <p:cNvPr id="4" name="灯片编号占位符 3"/>
          <p:cNvSpPr>
            <a:spLocks noGrp="1"/>
          </p:cNvSpPr>
          <p:nvPr>
            <p:ph type="sldNum" sz="quarter" idx="10"/>
          </p:nvPr>
        </p:nvSpPr>
        <p:spPr/>
        <p:txBody>
          <a:bodyPr/>
          <a:lstStyle/>
          <a:p>
            <a:fld id="{8F2581CA-096B-4E63-BD71-2A50B5724512}" type="slidenum">
              <a:rPr lang="zh-CN" altLang="en-US" smtClean="0"/>
              <a:t>1</a:t>
            </a:fld>
            <a:endParaRPr lang="zh-CN" altLang="en-US"/>
          </a:p>
        </p:txBody>
      </p:sp>
    </p:spTree>
    <p:extLst>
      <p:ext uri="{BB962C8B-B14F-4D97-AF65-F5344CB8AC3E}">
        <p14:creationId xmlns:p14="http://schemas.microsoft.com/office/powerpoint/2010/main" val="3985707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zh-CN" dirty="0" smtClean="0"/>
              <a:t>所有的</a:t>
            </a:r>
            <a:r>
              <a:rPr lang="en-US" altLang="zh-CN" dirty="0" smtClean="0"/>
              <a:t>PoW</a:t>
            </a:r>
            <a:r>
              <a:rPr lang="zh-CN" altLang="zh-CN" dirty="0" smtClean="0"/>
              <a:t>协议都要求挖掘器基于密码散列找到密码谜题的解决方案</a:t>
            </a:r>
            <a:r>
              <a:rPr lang="zh-CN" altLang="en-US" dirty="0" smtClean="0"/>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pos</a:t>
            </a:r>
            <a:r>
              <a:rPr lang="zh-CN" altLang="en-US" sz="1200" b="0" i="0" kern="1200" dirty="0" smtClean="0">
                <a:solidFill>
                  <a:schemeClr val="tx1"/>
                </a:solidFill>
                <a:effectLst/>
                <a:latin typeface="+mn-lt"/>
                <a:ea typeface="+mn-ea"/>
                <a:cs typeface="+mn-cs"/>
              </a:rPr>
              <a:t>挖</a:t>
            </a:r>
            <a:r>
              <a:rPr lang="zh-CN" altLang="zh-CN" sz="1200" kern="1200" dirty="0" smtClean="0">
                <a:solidFill>
                  <a:schemeClr val="tx1"/>
                </a:solidFill>
                <a:effectLst/>
                <a:latin typeface="+mn-lt"/>
                <a:ea typeface="+mn-ea"/>
                <a:cs typeface="+mn-cs"/>
              </a:rPr>
              <a:t>矿非常昂贵。这一过程的能源消耗特别大</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pos</a:t>
            </a:r>
            <a:r>
              <a:rPr lang="zh-CN" altLang="en-US" sz="1200" kern="1200" dirty="0" smtClean="0">
                <a:solidFill>
                  <a:schemeClr val="tx1"/>
                </a:solidFill>
                <a:effectLst/>
                <a:latin typeface="+mn-lt"/>
                <a:ea typeface="+mn-ea"/>
                <a:cs typeface="+mn-cs"/>
              </a:rPr>
              <a:t>的提出</a:t>
            </a:r>
            <a:r>
              <a:rPr lang="zh-CN" altLang="zh-CN" sz="1200" kern="1200" dirty="0" smtClean="0">
                <a:solidFill>
                  <a:schemeClr val="tx1"/>
                </a:solidFill>
                <a:effectLst/>
                <a:latin typeface="+mn-lt"/>
                <a:ea typeface="+mn-ea"/>
                <a:cs typeface="+mn-cs"/>
              </a:rPr>
              <a:t>大幅度降低</a:t>
            </a:r>
            <a:r>
              <a:rPr lang="zh-CN" altLang="en-US" sz="1200" kern="1200" dirty="0" smtClean="0">
                <a:solidFill>
                  <a:schemeClr val="tx1"/>
                </a:solidFill>
                <a:effectLst/>
                <a:latin typeface="+mn-lt"/>
                <a:ea typeface="+mn-ea"/>
                <a:cs typeface="+mn-cs"/>
              </a:rPr>
              <a:t>挖</a:t>
            </a:r>
            <a:r>
              <a:rPr lang="zh-CN" altLang="zh-CN" sz="1200" kern="1200" dirty="0" smtClean="0">
                <a:solidFill>
                  <a:schemeClr val="tx1"/>
                </a:solidFill>
                <a:effectLst/>
                <a:latin typeface="+mn-lt"/>
                <a:ea typeface="+mn-ea"/>
                <a:cs typeface="+mn-cs"/>
              </a:rPr>
              <a:t>矿成本</a:t>
            </a:r>
            <a:r>
              <a:rPr lang="zh-CN" altLang="en-US" sz="1200" kern="1200" dirty="0" smtClean="0">
                <a:solidFill>
                  <a:schemeClr val="tx1"/>
                </a:solidFill>
                <a:effectLst/>
                <a:latin typeface="+mn-lt"/>
                <a:ea typeface="+mn-ea"/>
                <a:cs typeface="+mn-cs"/>
              </a:rPr>
              <a:t>。股东节点</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3</a:t>
            </a:r>
            <a:r>
              <a:rPr lang="zh-CN" altLang="en-US" dirty="0" smtClean="0"/>
              <a:t>）</a:t>
            </a:r>
            <a:r>
              <a:rPr lang="zh-CN" altLang="zh-CN" dirty="0" smtClean="0"/>
              <a:t>原始的</a:t>
            </a:r>
            <a:r>
              <a:rPr lang="en-US" altLang="zh-CN" dirty="0" smtClean="0"/>
              <a:t>PBFT</a:t>
            </a:r>
            <a:r>
              <a:rPr lang="zh-CN" altLang="zh-CN" dirty="0" smtClean="0"/>
              <a:t>协议是确定性</a:t>
            </a:r>
            <a:r>
              <a:rPr lang="zh-CN" altLang="en-US" dirty="0" smtClean="0"/>
              <a:t>的：</a:t>
            </a:r>
            <a:r>
              <a:rPr lang="zh-CN" altLang="zh-CN" dirty="0" smtClean="0"/>
              <a:t>它确保了一旦添加了一个块，它就是最终的，不能被替换或修改。</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8F2581CA-096B-4E63-BD71-2A50B5724512}" type="slidenum">
              <a:rPr lang="zh-CN" altLang="en-US" smtClean="0"/>
              <a:t>10</a:t>
            </a:fld>
            <a:endParaRPr lang="zh-CN" altLang="en-US"/>
          </a:p>
        </p:txBody>
      </p:sp>
    </p:spTree>
    <p:extLst>
      <p:ext uri="{BB962C8B-B14F-4D97-AF65-F5344CB8AC3E}">
        <p14:creationId xmlns:p14="http://schemas.microsoft.com/office/powerpoint/2010/main" val="3729741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4</a:t>
            </a:r>
            <a:r>
              <a:rPr lang="zh-CN" altLang="en-US" dirty="0" smtClean="0"/>
              <a:t>）</a:t>
            </a:r>
            <a:r>
              <a:rPr lang="zh-CN" altLang="zh-CN" sz="1200" kern="1200" dirty="0" smtClean="0">
                <a:solidFill>
                  <a:schemeClr val="tx1"/>
                </a:solidFill>
                <a:effectLst/>
                <a:latin typeface="+mn-lt"/>
                <a:ea typeface="+mn-ea"/>
                <a:cs typeface="+mn-cs"/>
              </a:rPr>
              <a:t>它首先以一个块号作为输入，生成一个持续时间为</a:t>
            </a:r>
            <a:r>
              <a:rPr lang="en-US" altLang="zh-CN" sz="1200"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的随机计时器。之后，它可以生成证书，表明计时器启动后已经经过了多少时间。一个节点的</a:t>
            </a:r>
            <a:r>
              <a:rPr lang="en-US" altLang="zh-CN" sz="1200" kern="1200" dirty="0" smtClean="0">
                <a:solidFill>
                  <a:schemeClr val="tx1"/>
                </a:solidFill>
                <a:effectLst/>
                <a:latin typeface="+mn-lt"/>
                <a:ea typeface="+mn-ea"/>
                <a:cs typeface="+mn-cs"/>
              </a:rPr>
              <a:t>PoET</a:t>
            </a:r>
            <a:r>
              <a:rPr lang="zh-CN" altLang="zh-CN" sz="1200" kern="1200" dirty="0" smtClean="0">
                <a:solidFill>
                  <a:schemeClr val="tx1"/>
                </a:solidFill>
                <a:effectLst/>
                <a:latin typeface="+mn-lt"/>
                <a:ea typeface="+mn-ea"/>
                <a:cs typeface="+mn-cs"/>
              </a:rPr>
              <a:t>生成最小的</a:t>
            </a:r>
            <a:r>
              <a:rPr lang="en-US" altLang="zh-CN" sz="1200"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，它可以在计时器到期时追加这个块。具体来说，节点将其</a:t>
            </a:r>
            <a:r>
              <a:rPr lang="en-US" altLang="zh-CN" sz="1200" kern="1200" dirty="0" smtClean="0">
                <a:solidFill>
                  <a:schemeClr val="tx1"/>
                </a:solidFill>
                <a:effectLst/>
                <a:latin typeface="+mn-lt"/>
                <a:ea typeface="+mn-ea"/>
                <a:cs typeface="+mn-cs"/>
              </a:rPr>
              <a:t>PoET</a:t>
            </a:r>
            <a:r>
              <a:rPr lang="zh-CN" altLang="zh-CN" sz="1200" kern="1200" dirty="0" smtClean="0">
                <a:solidFill>
                  <a:schemeClr val="tx1"/>
                </a:solidFill>
                <a:effectLst/>
                <a:latin typeface="+mn-lt"/>
                <a:ea typeface="+mn-ea"/>
                <a:cs typeface="+mn-cs"/>
              </a:rPr>
              <a:t>证书附加到块，只要</a:t>
            </a:r>
            <a:r>
              <a:rPr lang="en-US" altLang="zh-CN" sz="1200"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小于任何其他节点生成的值，块就被接受。</a:t>
            </a:r>
            <a:r>
              <a:rPr lang="en-US" altLang="zh-CN" sz="1200" kern="1200" dirty="0" smtClean="0">
                <a:solidFill>
                  <a:schemeClr val="tx1"/>
                </a:solidFill>
                <a:effectLst/>
                <a:latin typeface="+mn-lt"/>
                <a:ea typeface="+mn-ea"/>
                <a:cs typeface="+mn-cs"/>
              </a:rPr>
              <a:t>A2M</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Hybster</a:t>
            </a:r>
            <a:r>
              <a:rPr lang="zh-CN" altLang="zh-CN" sz="1200" kern="1200" dirty="0" smtClean="0">
                <a:solidFill>
                  <a:schemeClr val="tx1"/>
                </a:solidFill>
                <a:effectLst/>
                <a:latin typeface="+mn-lt"/>
                <a:ea typeface="+mn-ea"/>
                <a:cs typeface="+mn-cs"/>
              </a:rPr>
              <a:t>的安全性依赖于实现简单功能的可信代码库</a:t>
            </a:r>
            <a:r>
              <a:rPr lang="en-US" altLang="zh-CN" sz="1200" kern="1200" dirty="0" smtClean="0">
                <a:solidFill>
                  <a:schemeClr val="tx1"/>
                </a:solidFill>
                <a:effectLst/>
                <a:latin typeface="+mn-lt"/>
                <a:ea typeface="+mn-ea"/>
                <a:cs typeface="+mn-cs"/>
              </a:rPr>
              <a:t>(TCBs)</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前者是日志数据结构，后者是单调计数器。</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尽管对原始协议进行了许多改进，但基于</a:t>
            </a:r>
            <a:r>
              <a:rPr lang="en-US" altLang="zh-CN" sz="1200" kern="1200" dirty="0" smtClean="0">
                <a:solidFill>
                  <a:schemeClr val="tx1"/>
                </a:solidFill>
                <a:effectLst/>
                <a:latin typeface="+mn-lt"/>
                <a:ea typeface="+mn-ea"/>
                <a:cs typeface="+mn-cs"/>
              </a:rPr>
              <a:t>PBFT</a:t>
            </a:r>
            <a:r>
              <a:rPr lang="zh-CN" altLang="zh-CN" sz="1200" kern="1200" dirty="0" smtClean="0">
                <a:solidFill>
                  <a:schemeClr val="tx1"/>
                </a:solidFill>
                <a:effectLst/>
                <a:latin typeface="+mn-lt"/>
                <a:ea typeface="+mn-ea"/>
                <a:cs typeface="+mn-cs"/>
              </a:rPr>
              <a:t>的共识仍然受到通信的限制，因此它最终无法扩展到一定数量的节点。为了在不损害安全</a:t>
            </a:r>
            <a:r>
              <a:rPr lang="zh-CN" altLang="en-US" sz="1200" kern="1200" dirty="0" smtClean="0">
                <a:solidFill>
                  <a:schemeClr val="tx1"/>
                </a:solidFill>
                <a:effectLst/>
                <a:latin typeface="+mn-lt"/>
                <a:ea typeface="+mn-ea"/>
                <a:cs typeface="+mn-cs"/>
              </a:rPr>
              <a:t>性</a:t>
            </a:r>
            <a:r>
              <a:rPr lang="zh-CN" altLang="zh-CN" sz="1200" kern="1200" dirty="0" smtClean="0">
                <a:solidFill>
                  <a:schemeClr val="tx1"/>
                </a:solidFill>
                <a:effectLst/>
                <a:latin typeface="+mn-lt"/>
                <a:ea typeface="+mn-ea"/>
                <a:cs typeface="+mn-cs"/>
              </a:rPr>
              <a:t>的情况下克服这一限制</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Stellar</a:t>
            </a:r>
            <a:r>
              <a:rPr lang="zh-CN" altLang="en-US" dirty="0" smtClean="0"/>
              <a:t>的</a:t>
            </a:r>
            <a:r>
              <a:rPr lang="zh-CN" altLang="zh-CN" sz="1200" kern="1200" dirty="0" smtClean="0">
                <a:solidFill>
                  <a:schemeClr val="tx1"/>
                </a:solidFill>
                <a:effectLst/>
                <a:latin typeface="+mn-lt"/>
                <a:ea typeface="+mn-ea"/>
                <a:cs typeface="+mn-cs"/>
              </a:rPr>
              <a:t>条件是每两个联邦在非拜占庭节点相交。</a:t>
            </a:r>
            <a:r>
              <a:rPr lang="en-US" altLang="zh-CN" sz="1200" kern="1200" dirty="0" smtClean="0">
                <a:solidFill>
                  <a:schemeClr val="tx1"/>
                </a:solidFill>
                <a:effectLst/>
                <a:latin typeface="+mn-lt"/>
                <a:ea typeface="+mn-ea"/>
                <a:cs typeface="+mn-cs"/>
              </a:rPr>
              <a:t>Ripple</a:t>
            </a:r>
            <a:r>
              <a:rPr lang="zh-CN" altLang="zh-CN" sz="1200" kern="1200" dirty="0" smtClean="0">
                <a:solidFill>
                  <a:schemeClr val="tx1"/>
                </a:solidFill>
                <a:effectLst/>
                <a:latin typeface="+mn-lt"/>
                <a:ea typeface="+mn-ea"/>
                <a:cs typeface="+mn-cs"/>
              </a:rPr>
              <a:t>的条件是每个联邦中存在绝大多数的诚实节点，并且任意两个联邦的交叉点至少包含一个诚实节点。</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a:t>
            </a:r>
            <a:r>
              <a:rPr lang="zh-CN" altLang="en-US" dirty="0" smtClean="0"/>
              <a:t>之前</a:t>
            </a:r>
            <a:r>
              <a:rPr lang="zh-CN" altLang="zh-CN" dirty="0" smtClean="0"/>
              <a:t>描述的系统容忍拜占庭</a:t>
            </a:r>
            <a:r>
              <a:rPr lang="zh-CN" altLang="en-US" dirty="0" smtClean="0"/>
              <a:t>问题</a:t>
            </a:r>
            <a:r>
              <a:rPr lang="zh-CN" altLang="zh-CN" dirty="0" smtClean="0"/>
              <a:t>，这</a:t>
            </a:r>
            <a:r>
              <a:rPr lang="zh-CN" altLang="en-US" dirty="0" smtClean="0"/>
              <a:t>是因为</a:t>
            </a:r>
            <a:r>
              <a:rPr lang="zh-CN" altLang="zh-CN" dirty="0" smtClean="0"/>
              <a:t>引入可信任方的成本</a:t>
            </a:r>
            <a:r>
              <a:rPr lang="zh-CN" altLang="en-US" dirty="0" smtClean="0"/>
              <a:t>很高。</a:t>
            </a:r>
            <a:r>
              <a:rPr lang="zh-CN" altLang="zh-CN" sz="1200" kern="1200" dirty="0" smtClean="0">
                <a:solidFill>
                  <a:schemeClr val="tx1"/>
                </a:solidFill>
                <a:effectLst/>
                <a:latin typeface="+mn-lt"/>
                <a:ea typeface="+mn-ea"/>
                <a:cs typeface="+mn-cs"/>
              </a:rPr>
              <a:t>然而，一些区块链假设受信任的一方，以简化其设计。当任何一方恶意行为时，这些区块链没有安全保证。</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F2581CA-096B-4E63-BD71-2A50B5724512}" type="slidenum">
              <a:rPr lang="zh-CN" altLang="en-US" smtClean="0"/>
              <a:t>11</a:t>
            </a:fld>
            <a:endParaRPr lang="zh-CN" altLang="en-US"/>
          </a:p>
        </p:txBody>
      </p:sp>
    </p:spTree>
    <p:extLst>
      <p:ext uri="{BB962C8B-B14F-4D97-AF65-F5344CB8AC3E}">
        <p14:creationId xmlns:p14="http://schemas.microsoft.com/office/powerpoint/2010/main" val="223317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智能合约：</a:t>
            </a:r>
            <a:r>
              <a:rPr lang="zh-CN" altLang="en-US" sz="1200" b="0" i="0" kern="1200" dirty="0" smtClean="0">
                <a:solidFill>
                  <a:schemeClr val="tx1"/>
                </a:solidFill>
                <a:effectLst/>
                <a:latin typeface="+mn-lt"/>
                <a:ea typeface="+mn-ea"/>
                <a:cs typeface="+mn-cs"/>
              </a:rPr>
              <a:t>通俗讲，就是在一个计算机系统上，当一定条件被满足即可自动执行的合约。</a:t>
            </a:r>
            <a:r>
              <a:rPr lang="zh-CN" altLang="zh-CN" sz="1200" kern="1200" dirty="0" smtClean="0">
                <a:solidFill>
                  <a:schemeClr val="tx1"/>
                </a:solidFill>
                <a:effectLst/>
                <a:latin typeface="+mn-lt"/>
                <a:ea typeface="+mn-ea"/>
                <a:cs typeface="+mn-cs"/>
              </a:rPr>
              <a:t>一个智能合同系统的特征可以是它的语言表达能力或它的执行环境</a:t>
            </a:r>
            <a:r>
              <a:rPr lang="zh-CN" altLang="en-US" sz="1200" kern="1200" dirty="0" smtClean="0">
                <a:solidFill>
                  <a:schemeClr val="tx1"/>
                </a:solidFill>
                <a:effectLst/>
                <a:latin typeface="+mn-lt"/>
                <a:ea typeface="+mn-ea"/>
                <a:cs typeface="+mn-cs"/>
              </a:rPr>
              <a:t>，作者</a:t>
            </a:r>
            <a:r>
              <a:rPr lang="zh-CN" altLang="zh-CN" sz="1200" kern="1200" dirty="0" smtClean="0">
                <a:solidFill>
                  <a:schemeClr val="tx1"/>
                </a:solidFill>
                <a:effectLst/>
                <a:latin typeface="+mn-lt"/>
                <a:ea typeface="+mn-ea"/>
                <a:cs typeface="+mn-cs"/>
              </a:rPr>
              <a:t>根据契约语言的表达性对它们进行分组</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用户可以使用操作码编写基于堆栈的程序。</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一个</a:t>
            </a:r>
            <a:r>
              <a:rPr lang="zh-CN" altLang="en-US" sz="1200" kern="1200" dirty="0" smtClean="0">
                <a:solidFill>
                  <a:schemeClr val="tx1"/>
                </a:solidFill>
                <a:effectLst/>
                <a:latin typeface="+mn-lt"/>
                <a:ea typeface="+mn-ea"/>
                <a:cs typeface="+mn-cs"/>
              </a:rPr>
              <a:t>加密</a:t>
            </a:r>
            <a:r>
              <a:rPr lang="zh-CN" altLang="zh-CN" sz="1200" kern="1200" dirty="0" smtClean="0">
                <a:solidFill>
                  <a:schemeClr val="tx1"/>
                </a:solidFill>
                <a:effectLst/>
                <a:latin typeface="+mn-lt"/>
                <a:ea typeface="+mn-ea"/>
                <a:cs typeface="+mn-cs"/>
              </a:rPr>
              <a:t>条件脚本包含条件和实现，这些条件和实现被当作脚本的输入和输出。</a:t>
            </a:r>
            <a:endParaRPr lang="en-US" altLang="zh-CN" sz="120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具体来说，每个智能</a:t>
            </a:r>
            <a:r>
              <a:rPr lang="zh-CN" altLang="en-US" sz="1200" kern="1200" dirty="0" smtClean="0">
                <a:solidFill>
                  <a:schemeClr val="tx1"/>
                </a:solidFill>
                <a:effectLst/>
                <a:latin typeface="+mn-lt"/>
                <a:ea typeface="+mn-ea"/>
                <a:cs typeface="+mn-cs"/>
              </a:rPr>
              <a:t>合</a:t>
            </a:r>
            <a:r>
              <a:rPr lang="zh-CN" altLang="zh-CN" sz="1200" kern="1200" dirty="0" smtClean="0">
                <a:solidFill>
                  <a:schemeClr val="tx1"/>
                </a:solidFill>
                <a:effectLst/>
                <a:latin typeface="+mn-lt"/>
                <a:ea typeface="+mn-ea"/>
                <a:cs typeface="+mn-cs"/>
              </a:rPr>
              <a:t>约都有自己的内存来存储本地状态。</a:t>
            </a:r>
            <a:r>
              <a:rPr lang="en-US" altLang="zh-CN" sz="1200" kern="1200" dirty="0" smtClean="0">
                <a:solidFill>
                  <a:schemeClr val="tx1"/>
                </a:solidFill>
                <a:effectLst/>
                <a:latin typeface="+mn-lt"/>
                <a:ea typeface="+mn-ea"/>
                <a:cs typeface="+mn-cs"/>
              </a:rPr>
              <a:t>Hawk</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智能合约的执行是透明的。它意味着合同的输入、输出和状态对网络是可见的。</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Kadena</a:t>
            </a:r>
            <a:r>
              <a:rPr lang="zh-CN" altLang="zh-CN" sz="1200" kern="1200" dirty="0" smtClean="0">
                <a:solidFill>
                  <a:schemeClr val="tx1"/>
                </a:solidFill>
                <a:effectLst/>
                <a:latin typeface="+mn-lt"/>
                <a:ea typeface="+mn-ea"/>
                <a:cs typeface="+mn-cs"/>
              </a:rPr>
              <a:t>的语言是一种类似</a:t>
            </a:r>
            <a:r>
              <a:rPr lang="en-US" altLang="zh-CN" sz="1200" kern="1200" dirty="0" smtClean="0">
                <a:solidFill>
                  <a:schemeClr val="tx1"/>
                </a:solidFill>
                <a:effectLst/>
                <a:latin typeface="+mn-lt"/>
                <a:ea typeface="+mn-ea"/>
                <a:cs typeface="+mn-cs"/>
              </a:rPr>
              <a:t>lisp</a:t>
            </a:r>
            <a:r>
              <a:rPr lang="zh-CN" altLang="zh-CN" sz="1200" kern="1200" dirty="0" smtClean="0">
                <a:solidFill>
                  <a:schemeClr val="tx1"/>
                </a:solidFill>
                <a:effectLst/>
                <a:latin typeface="+mn-lt"/>
                <a:ea typeface="+mn-ea"/>
                <a:cs typeface="+mn-cs"/>
              </a:rPr>
              <a:t>的函数式语言，称为</a:t>
            </a:r>
            <a:r>
              <a:rPr lang="en-US" altLang="zh-CN" sz="1200" kern="1200" dirty="0" smtClean="0">
                <a:solidFill>
                  <a:schemeClr val="tx1"/>
                </a:solidFill>
                <a:effectLst/>
                <a:latin typeface="+mn-lt"/>
                <a:ea typeface="+mn-ea"/>
                <a:cs typeface="+mn-cs"/>
              </a:rPr>
              <a:t>Pact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Tezos</a:t>
            </a:r>
            <a:r>
              <a:rPr lang="zh-CN" altLang="en-US" sz="1200" kern="1200" dirty="0" smtClean="0">
                <a:solidFill>
                  <a:schemeClr val="tx1"/>
                </a:solidFill>
                <a:effectLst/>
                <a:latin typeface="+mn-lt"/>
                <a:ea typeface="+mn-ea"/>
                <a:cs typeface="+mn-cs"/>
              </a:rPr>
              <a:t>的语言是</a:t>
            </a:r>
            <a:r>
              <a:rPr lang="zh-CN" altLang="zh-CN" sz="1200" kern="1200" dirty="0" smtClean="0">
                <a:solidFill>
                  <a:schemeClr val="tx1"/>
                </a:solidFill>
                <a:effectLst/>
                <a:latin typeface="+mn-lt"/>
                <a:ea typeface="+mn-ea"/>
                <a:cs typeface="+mn-cs"/>
              </a:rPr>
              <a:t>基于堆栈的</a:t>
            </a:r>
            <a:r>
              <a:rPr lang="en-US" altLang="zh-CN" sz="1200" kern="1200" dirty="0" smtClean="0">
                <a:solidFill>
                  <a:schemeClr val="tx1"/>
                </a:solidFill>
                <a:effectLst/>
                <a:latin typeface="+mn-lt"/>
                <a:ea typeface="+mn-ea"/>
                <a:cs typeface="+mn-cs"/>
              </a:rPr>
              <a:t>Michelson</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提供了一个强大的类型系统和完全指定的语义。在</a:t>
            </a:r>
            <a:r>
              <a:rPr lang="en-US" altLang="zh-CN" sz="1200" kern="1200" dirty="0" smtClean="0">
                <a:solidFill>
                  <a:schemeClr val="tx1"/>
                </a:solidFill>
                <a:effectLst/>
                <a:latin typeface="+mn-lt"/>
                <a:ea typeface="+mn-ea"/>
                <a:cs typeface="+mn-cs"/>
              </a:rPr>
              <a:t>Corda</a:t>
            </a:r>
            <a:r>
              <a:rPr lang="zh-CN" altLang="zh-CN" sz="1200" kern="1200" dirty="0" smtClean="0">
                <a:solidFill>
                  <a:schemeClr val="tx1"/>
                </a:solidFill>
                <a:effectLst/>
                <a:latin typeface="+mn-lt"/>
                <a:ea typeface="+mn-ea"/>
                <a:cs typeface="+mn-cs"/>
              </a:rPr>
              <a:t>中，</a:t>
            </a:r>
            <a:r>
              <a:rPr lang="zh-CN" altLang="en-US" sz="1200" kern="1200" dirty="0" smtClean="0">
                <a:solidFill>
                  <a:schemeClr val="tx1"/>
                </a:solidFill>
                <a:effectLst/>
                <a:latin typeface="+mn-lt"/>
                <a:ea typeface="+mn-ea"/>
                <a:cs typeface="+mn-cs"/>
              </a:rPr>
              <a:t>合约</a:t>
            </a:r>
            <a:r>
              <a:rPr lang="zh-CN" altLang="zh-CN" sz="1200" kern="1200" dirty="0" smtClean="0">
                <a:solidFill>
                  <a:schemeClr val="tx1"/>
                </a:solidFill>
                <a:effectLst/>
                <a:latin typeface="+mn-lt"/>
                <a:ea typeface="+mn-ea"/>
                <a:cs typeface="+mn-cs"/>
              </a:rPr>
              <a:t>是一个不修改状态的纯函数序列。</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12</a:t>
            </a:fld>
            <a:endParaRPr lang="zh-CN" altLang="en-US"/>
          </a:p>
        </p:txBody>
      </p:sp>
    </p:spTree>
    <p:extLst>
      <p:ext uri="{BB962C8B-B14F-4D97-AF65-F5344CB8AC3E}">
        <p14:creationId xmlns:p14="http://schemas.microsoft.com/office/powerpoint/2010/main" val="2638048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Consensus layer</a:t>
            </a:r>
            <a:r>
              <a:rPr lang="zh-CN" altLang="zh-CN" sz="1200" kern="1200" dirty="0" smtClean="0">
                <a:solidFill>
                  <a:schemeClr val="tx1"/>
                </a:solidFill>
                <a:effectLst/>
                <a:latin typeface="+mn-lt"/>
                <a:ea typeface="+mn-ea"/>
                <a:cs typeface="+mn-cs"/>
              </a:rPr>
              <a:t>实现协商协议。</a:t>
            </a:r>
            <a:r>
              <a:rPr lang="en-US" altLang="zh-CN" sz="1200" kern="1200" dirty="0" smtClean="0">
                <a:solidFill>
                  <a:schemeClr val="tx1"/>
                </a:solidFill>
                <a:effectLst/>
                <a:latin typeface="+mn-lt"/>
                <a:ea typeface="+mn-ea"/>
                <a:cs typeface="+mn-cs"/>
              </a:rPr>
              <a:t>Data model layer</a:t>
            </a:r>
            <a:r>
              <a:rPr lang="zh-CN" altLang="zh-CN" sz="1200" kern="1200" dirty="0" smtClean="0">
                <a:solidFill>
                  <a:schemeClr val="tx1"/>
                </a:solidFill>
                <a:effectLst/>
                <a:latin typeface="+mn-lt"/>
                <a:ea typeface="+mn-ea"/>
                <a:cs typeface="+mn-cs"/>
              </a:rPr>
              <a:t>包含对区块链数据的结构、内容和操作。</a:t>
            </a:r>
            <a:r>
              <a:rPr lang="en-US" altLang="zh-CN" sz="1200" kern="1200" dirty="0" smtClean="0">
                <a:solidFill>
                  <a:schemeClr val="tx1"/>
                </a:solidFill>
                <a:effectLst/>
                <a:latin typeface="+mn-lt"/>
                <a:ea typeface="+mn-ea"/>
                <a:cs typeface="+mn-cs"/>
              </a:rPr>
              <a:t>Execution layer</a:t>
            </a:r>
            <a:r>
              <a:rPr lang="zh-CN" altLang="zh-CN" sz="1200" kern="1200" dirty="0" smtClean="0">
                <a:solidFill>
                  <a:schemeClr val="tx1"/>
                </a:solidFill>
                <a:effectLst/>
                <a:latin typeface="+mn-lt"/>
                <a:ea typeface="+mn-ea"/>
                <a:cs typeface="+mn-cs"/>
              </a:rPr>
              <a:t>包括执行智能合约的运行时环境的细节。</a:t>
            </a:r>
            <a:r>
              <a:rPr lang="en-US" altLang="zh-CN" sz="1200" kern="1200" dirty="0" smtClean="0">
                <a:solidFill>
                  <a:schemeClr val="tx1"/>
                </a:solidFill>
                <a:effectLst/>
                <a:latin typeface="+mn-lt"/>
                <a:ea typeface="+mn-ea"/>
                <a:cs typeface="+mn-cs"/>
              </a:rPr>
              <a:t>Application layer</a:t>
            </a:r>
            <a:r>
              <a:rPr lang="zh-CN" altLang="zh-CN" sz="1200" kern="1200" dirty="0" smtClean="0">
                <a:solidFill>
                  <a:schemeClr val="tx1"/>
                </a:solidFill>
                <a:effectLst/>
                <a:latin typeface="+mn-lt"/>
                <a:ea typeface="+mn-ea"/>
                <a:cs typeface="+mn-cs"/>
              </a:rPr>
              <a:t>包括区块链应用程序的类。</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对于每一层，都有多个用于单独评估的</a:t>
            </a:r>
            <a:r>
              <a:rPr lang="en-US" altLang="zh-CN" sz="1200" kern="1200" dirty="0" smtClean="0">
                <a:solidFill>
                  <a:schemeClr val="tx1"/>
                </a:solidFill>
                <a:effectLst/>
                <a:latin typeface="+mn-lt"/>
                <a:ea typeface="+mn-ea"/>
                <a:cs typeface="+mn-cs"/>
              </a:rPr>
              <a:t>blockbench workload</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8F2581CA-096B-4E63-BD71-2A50B5724512}" type="slidenum">
              <a:rPr lang="zh-CN" altLang="en-US" smtClean="0"/>
              <a:t>13</a:t>
            </a:fld>
            <a:endParaRPr lang="zh-CN" altLang="en-US"/>
          </a:p>
        </p:txBody>
      </p:sp>
    </p:spTree>
    <p:extLst>
      <p:ext uri="{BB962C8B-B14F-4D97-AF65-F5344CB8AC3E}">
        <p14:creationId xmlns:p14="http://schemas.microsoft.com/office/powerpoint/2010/main" val="3450245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2581CA-096B-4E63-BD71-2A50B5724512}" type="slidenum">
              <a:rPr lang="zh-CN" altLang="en-US" smtClean="0"/>
              <a:t>14</a:t>
            </a:fld>
            <a:endParaRPr lang="zh-CN" altLang="en-US"/>
          </a:p>
        </p:txBody>
      </p:sp>
    </p:spTree>
    <p:extLst>
      <p:ext uri="{BB962C8B-B14F-4D97-AF65-F5344CB8AC3E}">
        <p14:creationId xmlns:p14="http://schemas.microsoft.com/office/powerpoint/2010/main" val="3456390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2581CA-096B-4E63-BD71-2A50B5724512}" type="slidenum">
              <a:rPr lang="zh-CN" altLang="en-US" smtClean="0"/>
              <a:t>15</a:t>
            </a:fld>
            <a:endParaRPr lang="zh-CN" altLang="en-US"/>
          </a:p>
        </p:txBody>
      </p:sp>
    </p:spTree>
    <p:extLst>
      <p:ext uri="{BB962C8B-B14F-4D97-AF65-F5344CB8AC3E}">
        <p14:creationId xmlns:p14="http://schemas.microsoft.com/office/powerpoint/2010/main" val="1545810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宏：作者</a:t>
            </a:r>
            <a:r>
              <a:rPr lang="zh-CN" altLang="zh-CN" sz="1200" kern="1200" dirty="0" smtClean="0">
                <a:solidFill>
                  <a:schemeClr val="tx1"/>
                </a:solidFill>
                <a:effectLst/>
                <a:latin typeface="+mn-lt"/>
                <a:ea typeface="+mn-ea"/>
                <a:cs typeface="+mn-cs"/>
              </a:rPr>
              <a:t>将两个流行的数据库基准工作负载移植到</a:t>
            </a:r>
            <a:r>
              <a:rPr lang="en-US" altLang="zh-CN" sz="1200" kern="1200" dirty="0" smtClean="0">
                <a:solidFill>
                  <a:schemeClr val="tx1"/>
                </a:solidFill>
                <a:effectLst/>
                <a:latin typeface="+mn-lt"/>
                <a:ea typeface="+mn-ea"/>
                <a:cs typeface="+mn-cs"/>
              </a:rPr>
              <a:t>BLOCKBENCH</a:t>
            </a:r>
            <a:r>
              <a:rPr lang="zh-CN" altLang="en-US" sz="1200" kern="1200" dirty="0" smtClean="0">
                <a:solidFill>
                  <a:schemeClr val="tx1"/>
                </a:solidFill>
                <a:effectLst/>
                <a:latin typeface="+mn-lt"/>
                <a:ea typeface="+mn-ea"/>
                <a:cs typeface="+mn-cs"/>
              </a:rPr>
              <a:t>应用层</a:t>
            </a:r>
            <a:r>
              <a:rPr lang="zh-CN" altLang="zh-CN" sz="1200" kern="1200" dirty="0" smtClean="0">
                <a:solidFill>
                  <a:schemeClr val="tx1"/>
                </a:solidFill>
                <a:effectLst/>
                <a:latin typeface="+mn-lt"/>
                <a:ea typeface="+mn-ea"/>
                <a:cs typeface="+mn-cs"/>
              </a:rPr>
              <a:t>中，即</a:t>
            </a:r>
            <a:r>
              <a:rPr lang="en-US" altLang="zh-CN" sz="1200" kern="1200" dirty="0" smtClean="0">
                <a:solidFill>
                  <a:schemeClr val="tx1"/>
                </a:solidFill>
                <a:effectLst/>
                <a:latin typeface="+mn-lt"/>
                <a:ea typeface="+mn-ea"/>
                <a:cs typeface="+mn-cs"/>
              </a:rPr>
              <a:t>YCSB</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Smallbank</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微：</a:t>
            </a:r>
            <a:r>
              <a:rPr lang="zh-CN" altLang="zh-CN" sz="1200" kern="1200" dirty="0" smtClean="0">
                <a:solidFill>
                  <a:schemeClr val="tx1"/>
                </a:solidFill>
                <a:effectLst/>
                <a:latin typeface="+mn-lt"/>
                <a:ea typeface="+mn-ea"/>
                <a:cs typeface="+mn-cs"/>
              </a:rPr>
              <a:t>对于共识层，</a:t>
            </a:r>
            <a:r>
              <a:rPr lang="en-US" altLang="zh-CN" sz="1200" kern="1200" dirty="0" smtClean="0">
                <a:solidFill>
                  <a:schemeClr val="tx1"/>
                </a:solidFill>
                <a:effectLst/>
                <a:latin typeface="+mn-lt"/>
                <a:ea typeface="+mn-ea"/>
                <a:cs typeface="+mn-cs"/>
              </a:rPr>
              <a:t>BLOCKBENCH</a:t>
            </a:r>
            <a:r>
              <a:rPr lang="zh-CN" altLang="zh-CN" sz="1200" kern="1200" dirty="0" smtClean="0">
                <a:solidFill>
                  <a:schemeClr val="tx1"/>
                </a:solidFill>
                <a:effectLst/>
                <a:latin typeface="+mn-lt"/>
                <a:ea typeface="+mn-ea"/>
                <a:cs typeface="+mn-cs"/>
              </a:rPr>
              <a:t>提供了</a:t>
            </a:r>
            <a:r>
              <a:rPr lang="en-US" altLang="zh-CN" sz="1200" kern="1200" dirty="0" smtClean="0">
                <a:solidFill>
                  <a:schemeClr val="tx1"/>
                </a:solidFill>
                <a:effectLst/>
                <a:latin typeface="+mn-lt"/>
                <a:ea typeface="+mn-ea"/>
                <a:cs typeface="+mn-cs"/>
              </a:rPr>
              <a:t>DoNothing</a:t>
            </a:r>
            <a:r>
              <a:rPr lang="zh-CN" altLang="zh-CN" sz="1200" kern="1200" dirty="0" smtClean="0">
                <a:solidFill>
                  <a:schemeClr val="tx1"/>
                </a:solidFill>
                <a:effectLst/>
                <a:latin typeface="+mn-lt"/>
                <a:ea typeface="+mn-ea"/>
                <a:cs typeface="+mn-cs"/>
              </a:rPr>
              <a:t>工作负载，智能合同在其中接受交易作为输入并简单返回。</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数据模型层的工作负载强调持久存储。</a:t>
            </a:r>
            <a:r>
              <a:rPr lang="en-US" altLang="zh-CN" sz="1200" kern="1200" dirty="0" smtClean="0">
                <a:solidFill>
                  <a:schemeClr val="tx1"/>
                </a:solidFill>
                <a:effectLst/>
                <a:latin typeface="+mn-lt"/>
                <a:ea typeface="+mn-ea"/>
                <a:cs typeface="+mn-cs"/>
              </a:rPr>
              <a:t>IOHeavy</a:t>
            </a:r>
            <a:r>
              <a:rPr lang="zh-CN" altLang="zh-CN" sz="1200" kern="1200" dirty="0" smtClean="0">
                <a:solidFill>
                  <a:schemeClr val="tx1"/>
                </a:solidFill>
                <a:effectLst/>
                <a:latin typeface="+mn-lt"/>
                <a:ea typeface="+mn-ea"/>
                <a:cs typeface="+mn-cs"/>
              </a:rPr>
              <a:t>工作负载通过调用一个</a:t>
            </a:r>
            <a:r>
              <a:rPr lang="zh-CN" altLang="en-US" sz="1200" kern="1200" dirty="0" smtClean="0">
                <a:solidFill>
                  <a:schemeClr val="tx1"/>
                </a:solidFill>
                <a:effectLst/>
                <a:latin typeface="+mn-lt"/>
                <a:ea typeface="+mn-ea"/>
                <a:cs typeface="+mn-cs"/>
              </a:rPr>
              <a:t>合约</a:t>
            </a:r>
            <a:r>
              <a:rPr lang="zh-CN" altLang="zh-CN" sz="1200" kern="1200" dirty="0" smtClean="0">
                <a:solidFill>
                  <a:schemeClr val="tx1"/>
                </a:solidFill>
                <a:effectLst/>
                <a:latin typeface="+mn-lt"/>
                <a:ea typeface="+mn-ea"/>
                <a:cs typeface="+mn-cs"/>
              </a:rPr>
              <a:t>来评估区块链的</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性能，该</a:t>
            </a:r>
            <a:r>
              <a:rPr lang="zh-CN" altLang="en-US" sz="1200" kern="1200" dirty="0" smtClean="0">
                <a:solidFill>
                  <a:schemeClr val="tx1"/>
                </a:solidFill>
                <a:effectLst/>
                <a:latin typeface="+mn-lt"/>
                <a:ea typeface="+mn-ea"/>
                <a:cs typeface="+mn-cs"/>
              </a:rPr>
              <a:t>合约</a:t>
            </a:r>
            <a:r>
              <a:rPr lang="zh-CN" altLang="zh-CN" sz="1200" kern="1200" dirty="0" smtClean="0">
                <a:solidFill>
                  <a:schemeClr val="tx1"/>
                </a:solidFill>
                <a:effectLst/>
                <a:latin typeface="+mn-lt"/>
                <a:ea typeface="+mn-ea"/>
                <a:cs typeface="+mn-cs"/>
              </a:rPr>
              <a:t>对本地状态执行大量的随机写操作和随机读操作</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对于执行层，</a:t>
            </a:r>
            <a:r>
              <a:rPr lang="en-US" altLang="zh-CN" sz="1200" kern="1200" dirty="0" smtClean="0">
                <a:solidFill>
                  <a:schemeClr val="tx1"/>
                </a:solidFill>
                <a:effectLst/>
                <a:latin typeface="+mn-lt"/>
                <a:ea typeface="+mn-ea"/>
                <a:cs typeface="+mn-cs"/>
              </a:rPr>
              <a:t>blockbench</a:t>
            </a:r>
            <a:r>
              <a:rPr lang="zh-CN" altLang="en-US" sz="1200" kern="1200" dirty="0" smtClean="0">
                <a:solidFill>
                  <a:schemeClr val="tx1"/>
                </a:solidFill>
                <a:effectLst/>
                <a:latin typeface="+mn-lt"/>
                <a:ea typeface="+mn-ea"/>
                <a:cs typeface="+mn-cs"/>
              </a:rPr>
              <a:t>提供</a:t>
            </a:r>
            <a:r>
              <a:rPr lang="en-US" altLang="zh-CN" sz="1200" kern="1200" dirty="0" smtClean="0">
                <a:solidFill>
                  <a:schemeClr val="tx1"/>
                </a:solidFill>
                <a:effectLst/>
                <a:latin typeface="+mn-lt"/>
                <a:ea typeface="+mn-ea"/>
                <a:cs typeface="+mn-cs"/>
              </a:rPr>
              <a:t>CPUHeavy</a:t>
            </a:r>
            <a:r>
              <a:rPr lang="zh-CN" altLang="zh-CN" sz="1200" kern="1200" dirty="0" smtClean="0">
                <a:solidFill>
                  <a:schemeClr val="tx1"/>
                </a:solidFill>
                <a:effectLst/>
                <a:latin typeface="+mn-lt"/>
                <a:ea typeface="+mn-ea"/>
                <a:cs typeface="+mn-cs"/>
              </a:rPr>
              <a:t>工作负载</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它通过调用在一个大数组上执行快速排序算法的契约来衡量执行层对于计算量大的任务的效率。</a:t>
            </a:r>
          </a:p>
          <a:p>
            <a:endParaRPr lang="zh-CN" altLang="en-US" dirty="0"/>
          </a:p>
        </p:txBody>
      </p:sp>
      <p:sp>
        <p:nvSpPr>
          <p:cNvPr id="4" name="灯片编号占位符 3"/>
          <p:cNvSpPr>
            <a:spLocks noGrp="1"/>
          </p:cNvSpPr>
          <p:nvPr>
            <p:ph type="sldNum" sz="quarter" idx="10"/>
          </p:nvPr>
        </p:nvSpPr>
        <p:spPr/>
        <p:txBody>
          <a:bodyPr/>
          <a:lstStyle/>
          <a:p>
            <a:fld id="{8F2581CA-096B-4E63-BD71-2A50B5724512}" type="slidenum">
              <a:rPr lang="zh-CN" altLang="en-US" smtClean="0"/>
              <a:t>16</a:t>
            </a:fld>
            <a:endParaRPr lang="zh-CN" altLang="en-US"/>
          </a:p>
        </p:txBody>
      </p:sp>
    </p:spTree>
    <p:extLst>
      <p:ext uri="{BB962C8B-B14F-4D97-AF65-F5344CB8AC3E}">
        <p14:creationId xmlns:p14="http://schemas.microsoft.com/office/powerpoint/2010/main" val="4285259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对于</a:t>
            </a:r>
            <a:r>
              <a:rPr lang="en-US" altLang="zh-CN" sz="1200" b="0" i="0" kern="1200" dirty="0" smtClean="0">
                <a:solidFill>
                  <a:schemeClr val="tx1"/>
                </a:solidFill>
                <a:effectLst/>
                <a:latin typeface="+mn-lt"/>
                <a:ea typeface="+mn-ea"/>
                <a:cs typeface="+mn-cs"/>
              </a:rPr>
              <a:t>Ethereum</a:t>
            </a:r>
            <a:r>
              <a:rPr lang="zh-CN" altLang="en-US" sz="1200" b="0" i="0" kern="1200" dirty="0" smtClean="0">
                <a:solidFill>
                  <a:schemeClr val="tx1"/>
                </a:solidFill>
                <a:effectLst/>
                <a:latin typeface="+mn-lt"/>
                <a:ea typeface="+mn-ea"/>
                <a:cs typeface="+mn-cs"/>
              </a:rPr>
              <a:t>，我们手动调整了起始区块的</a:t>
            </a:r>
            <a:r>
              <a:rPr lang="en-US" altLang="zh-CN" sz="1200" b="0" i="0" kern="1200" dirty="0" smtClean="0">
                <a:solidFill>
                  <a:schemeClr val="tx1"/>
                </a:solidFill>
                <a:effectLst/>
                <a:latin typeface="+mn-lt"/>
                <a:ea typeface="+mn-ea"/>
                <a:cs typeface="+mn-cs"/>
              </a:rPr>
              <a:t>difficulty</a:t>
            </a:r>
            <a:r>
              <a:rPr lang="zh-CN" altLang="en-US" sz="1200" b="0" i="0" kern="1200" dirty="0" smtClean="0">
                <a:solidFill>
                  <a:schemeClr val="tx1"/>
                </a:solidFill>
                <a:effectLst/>
                <a:latin typeface="+mn-lt"/>
                <a:ea typeface="+mn-ea"/>
                <a:cs typeface="+mn-cs"/>
              </a:rPr>
              <a:t>变量，以确保矿工在大型网络中不会分散。对于</a:t>
            </a:r>
            <a:r>
              <a:rPr lang="en-US" altLang="zh-CN" sz="1200" b="0" i="0" kern="1200" dirty="0" smtClean="0">
                <a:solidFill>
                  <a:schemeClr val="tx1"/>
                </a:solidFill>
                <a:effectLst/>
                <a:latin typeface="+mn-lt"/>
                <a:ea typeface="+mn-ea"/>
                <a:cs typeface="+mn-cs"/>
              </a:rPr>
              <a:t>Parity</a:t>
            </a:r>
            <a:r>
              <a:rPr lang="zh-CN" altLang="en-US" sz="1200" b="0" i="0" kern="1200" dirty="0" smtClean="0">
                <a:solidFill>
                  <a:schemeClr val="tx1"/>
                </a:solidFill>
                <a:effectLst/>
                <a:latin typeface="+mn-lt"/>
                <a:ea typeface="+mn-ea"/>
                <a:cs typeface="+mn-cs"/>
              </a:rPr>
              <a:t>，我们将</a:t>
            </a:r>
            <a:r>
              <a:rPr lang="en-US" altLang="zh-CN" sz="1200" b="0" i="0" kern="1200" dirty="0" smtClean="0">
                <a:solidFill>
                  <a:schemeClr val="tx1"/>
                </a:solidFill>
                <a:effectLst/>
                <a:latin typeface="+mn-lt"/>
                <a:ea typeface="+mn-ea"/>
                <a:cs typeface="+mn-cs"/>
              </a:rPr>
              <a:t>stepDuration</a:t>
            </a:r>
            <a:r>
              <a:rPr lang="zh-CN" altLang="en-US" sz="1200" b="0" i="0" kern="1200" dirty="0" smtClean="0">
                <a:solidFill>
                  <a:schemeClr val="tx1"/>
                </a:solidFill>
                <a:effectLst/>
                <a:latin typeface="+mn-lt"/>
                <a:ea typeface="+mn-ea"/>
                <a:cs typeface="+mn-cs"/>
              </a:rPr>
              <a:t>变量设置为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Ethereum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Parity</a:t>
            </a:r>
            <a:r>
              <a:rPr lang="zh-CN" altLang="en-US" sz="1200" b="0" i="0" kern="1200" dirty="0" smtClean="0">
                <a:solidFill>
                  <a:schemeClr val="tx1"/>
                </a:solidFill>
                <a:effectLst/>
                <a:latin typeface="+mn-lt"/>
                <a:ea typeface="+mn-ea"/>
                <a:cs typeface="+mn-cs"/>
              </a:rPr>
              <a:t>中，</a:t>
            </a:r>
            <a:r>
              <a:rPr lang="en-US" altLang="zh-CN" dirty="0" smtClean="0"/>
              <a:t>confirmation-Length</a:t>
            </a:r>
            <a:r>
              <a:rPr lang="zh-CN" altLang="en-US" sz="1200" b="0" i="0" kern="1200" dirty="0" smtClean="0">
                <a:solidFill>
                  <a:schemeClr val="tx1"/>
                </a:solidFill>
                <a:effectLst/>
                <a:latin typeface="+mn-lt"/>
                <a:ea typeface="+mn-ea"/>
                <a:cs typeface="+mn-cs"/>
              </a:rPr>
              <a:t>设置为</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秒。在</a:t>
            </a:r>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中，</a:t>
            </a:r>
            <a:r>
              <a:rPr lang="zh-CN" altLang="en-US" sz="1200" b="0" i="0" kern="1200" dirty="0" smtClean="0">
                <a:solidFill>
                  <a:schemeClr val="tx1"/>
                </a:solidFill>
                <a:effectLst/>
                <a:latin typeface="+mn-lt"/>
                <a:ea typeface="+mn-ea"/>
                <a:cs typeface="+mn-cs"/>
              </a:rPr>
              <a:t>默认的批处理大小</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实验在一个</a:t>
            </a:r>
            <a:r>
              <a:rPr lang="en-US" altLang="zh-CN" sz="1200" b="0" i="0" kern="1200" dirty="0" smtClean="0">
                <a:solidFill>
                  <a:schemeClr val="tx1"/>
                </a:solidFill>
                <a:effectLst/>
                <a:latin typeface="+mn-lt"/>
                <a:ea typeface="+mn-ea"/>
                <a:cs typeface="+mn-cs"/>
              </a:rPr>
              <a:t>48</a:t>
            </a:r>
            <a:r>
              <a:rPr lang="zh-CN" altLang="en-US" sz="1200" b="0" i="0" kern="1200" dirty="0" smtClean="0">
                <a:solidFill>
                  <a:schemeClr val="tx1"/>
                </a:solidFill>
                <a:effectLst/>
                <a:latin typeface="+mn-lt"/>
                <a:ea typeface="+mn-ea"/>
                <a:cs typeface="+mn-cs"/>
              </a:rPr>
              <a:t>节点的商品集群上运行，每个节点都有</a:t>
            </a:r>
            <a:r>
              <a:rPr lang="en-US" altLang="zh-CN" sz="1200" b="0" i="0" kern="1200" dirty="0" smtClean="0">
                <a:solidFill>
                  <a:schemeClr val="tx1"/>
                </a:solidFill>
                <a:effectLst/>
                <a:latin typeface="+mn-lt"/>
                <a:ea typeface="+mn-ea"/>
                <a:cs typeface="+mn-cs"/>
              </a:rPr>
              <a:t>E5-1650 3.5GHz CPU, 32GB RAM, 2TB</a:t>
            </a:r>
            <a:r>
              <a:rPr lang="zh-CN" altLang="en-US" sz="1200" b="0" i="0" kern="1200" dirty="0" smtClean="0">
                <a:solidFill>
                  <a:schemeClr val="tx1"/>
                </a:solidFill>
                <a:effectLst/>
                <a:latin typeface="+mn-lt"/>
                <a:ea typeface="+mn-ea"/>
                <a:cs typeface="+mn-cs"/>
              </a:rPr>
              <a:t>硬盘，运行</a:t>
            </a:r>
            <a:r>
              <a:rPr lang="en-US" altLang="zh-CN" sz="1200" b="0" i="0" kern="1200" dirty="0" smtClean="0">
                <a:solidFill>
                  <a:schemeClr val="tx1"/>
                </a:solidFill>
                <a:effectLst/>
                <a:latin typeface="+mn-lt"/>
                <a:ea typeface="+mn-ea"/>
                <a:cs typeface="+mn-cs"/>
              </a:rPr>
              <a:t>Ubuntu(</a:t>
            </a:r>
            <a:r>
              <a:rPr lang="zh-CN" altLang="en-US" sz="1200" b="0" i="0" kern="1200" dirty="0" smtClean="0">
                <a:solidFill>
                  <a:schemeClr val="tx1"/>
                </a:solidFill>
                <a:effectLst/>
                <a:latin typeface="+mn-lt"/>
                <a:ea typeface="+mn-ea"/>
                <a:cs typeface="+mn-cs"/>
              </a:rPr>
              <a:t>乌班图</a:t>
            </a:r>
            <a:r>
              <a:rPr lang="en-US" altLang="zh-CN" sz="1200" b="0" i="0" kern="1200" dirty="0" smtClean="0">
                <a:solidFill>
                  <a:schemeClr val="tx1"/>
                </a:solidFill>
                <a:effectLst/>
                <a:latin typeface="+mn-lt"/>
                <a:ea typeface="+mn-ea"/>
                <a:cs typeface="+mn-cs"/>
              </a:rPr>
              <a:t>) 14.04 </a:t>
            </a:r>
            <a:r>
              <a:rPr lang="zh-CN" altLang="en-US" sz="1200" b="0" i="0" kern="1200" dirty="0" smtClean="0">
                <a:solidFill>
                  <a:schemeClr val="tx1"/>
                </a:solidFill>
                <a:effectLst/>
                <a:latin typeface="+mn-lt"/>
                <a:ea typeface="+mn-ea"/>
                <a:cs typeface="+mn-cs"/>
              </a:rPr>
              <a:t>可靠版，并通过</a:t>
            </a:r>
            <a:r>
              <a:rPr lang="en-US" altLang="zh-CN" sz="1200" b="0" i="0" kern="1200" dirty="0" smtClean="0">
                <a:solidFill>
                  <a:schemeClr val="tx1"/>
                </a:solidFill>
                <a:effectLst/>
                <a:latin typeface="+mn-lt"/>
                <a:ea typeface="+mn-ea"/>
                <a:cs typeface="+mn-cs"/>
              </a:rPr>
              <a:t>1GB</a:t>
            </a:r>
            <a:r>
              <a:rPr lang="zh-CN" altLang="en-US" sz="1200" b="0" i="0" kern="1200" dirty="0" smtClean="0">
                <a:solidFill>
                  <a:schemeClr val="tx1"/>
                </a:solidFill>
                <a:effectLst/>
                <a:latin typeface="+mn-lt"/>
                <a:ea typeface="+mn-ea"/>
                <a:cs typeface="+mn-cs"/>
              </a:rPr>
              <a:t>交换机连接到其他节点。</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17</a:t>
            </a:fld>
            <a:endParaRPr lang="zh-CN" altLang="en-US"/>
          </a:p>
        </p:txBody>
      </p:sp>
    </p:spTree>
    <p:extLst>
      <p:ext uri="{BB962C8B-B14F-4D97-AF65-F5344CB8AC3E}">
        <p14:creationId xmlns:p14="http://schemas.microsoft.com/office/powerpoint/2010/main" val="2880010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图显示了在</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分钟内</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台服务器和</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个并发客户机的峰值性能。</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我们观察到，在吞吐量方面，</a:t>
            </a:r>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在两个基准上都优于其他两个。</a:t>
            </a:r>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Ethereum</a:t>
            </a:r>
            <a:r>
              <a:rPr lang="zh-CN" altLang="en-US" sz="1200" b="0" i="0" kern="1200" dirty="0" smtClean="0">
                <a:solidFill>
                  <a:schemeClr val="tx1"/>
                </a:solidFill>
                <a:effectLst/>
                <a:latin typeface="+mn-lt"/>
                <a:ea typeface="+mn-ea"/>
                <a:cs typeface="+mn-cs"/>
              </a:rPr>
              <a:t>之间的差距是由于共识协议的不同：一个是基于</a:t>
            </a:r>
            <a:r>
              <a:rPr lang="en-US" altLang="zh-CN" sz="1200" b="0" i="0" kern="1200" dirty="0" smtClean="0">
                <a:solidFill>
                  <a:schemeClr val="tx1"/>
                </a:solidFill>
                <a:effectLst/>
                <a:latin typeface="+mn-lt"/>
                <a:ea typeface="+mn-ea"/>
                <a:cs typeface="+mn-cs"/>
              </a:rPr>
              <a:t>PBFT</a:t>
            </a:r>
            <a:r>
              <a:rPr lang="zh-CN" altLang="en-US" sz="1200" b="0" i="0" kern="1200" dirty="0" smtClean="0">
                <a:solidFill>
                  <a:schemeClr val="tx1"/>
                </a:solidFill>
                <a:effectLst/>
                <a:latin typeface="+mn-lt"/>
                <a:ea typeface="+mn-ea"/>
                <a:cs typeface="+mn-cs"/>
              </a:rPr>
              <a:t>，另一个是基于</a:t>
            </a:r>
            <a:r>
              <a:rPr lang="en-US" altLang="zh-CN" sz="1200" b="0" i="0" kern="1200" dirty="0" smtClean="0">
                <a:solidFill>
                  <a:schemeClr val="tx1"/>
                </a:solidFill>
                <a:effectLst/>
                <a:latin typeface="+mn-lt"/>
                <a:ea typeface="+mn-ea"/>
                <a:cs typeface="+mn-cs"/>
              </a:rPr>
              <a:t>PoW</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Parity</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之间的差距不是由于共识协议，而是因为</a:t>
            </a:r>
            <a:r>
              <a:rPr lang="en-US" altLang="zh-CN" sz="1200" b="0" i="0" kern="1200" dirty="0" smtClean="0">
                <a:solidFill>
                  <a:schemeClr val="tx1"/>
                </a:solidFill>
                <a:effectLst/>
                <a:latin typeface="+mn-lt"/>
                <a:ea typeface="+mn-ea"/>
                <a:cs typeface="+mn-cs"/>
              </a:rPr>
              <a:t>Parity</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PoA</a:t>
            </a:r>
            <a:r>
              <a:rPr lang="zh-CN" altLang="en-US" sz="1200" b="0" i="0" kern="1200" dirty="0" smtClean="0">
                <a:solidFill>
                  <a:schemeClr val="tx1"/>
                </a:solidFill>
                <a:effectLst/>
                <a:latin typeface="+mn-lt"/>
                <a:ea typeface="+mn-ea"/>
                <a:cs typeface="+mn-cs"/>
              </a:rPr>
              <a:t>协议比</a:t>
            </a:r>
            <a:r>
              <a:rPr lang="en-US" altLang="zh-CN" sz="1200" b="0" i="0" kern="1200" dirty="0" smtClean="0">
                <a:solidFill>
                  <a:schemeClr val="tx1"/>
                </a:solidFill>
                <a:effectLst/>
                <a:latin typeface="+mn-lt"/>
                <a:ea typeface="+mn-ea"/>
                <a:cs typeface="+mn-cs"/>
              </a:rPr>
              <a:t>PoW</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PBFT</a:t>
            </a:r>
            <a:r>
              <a:rPr lang="zh-CN" altLang="en-US" sz="1200" b="0" i="0" kern="1200" dirty="0" smtClean="0">
                <a:solidFill>
                  <a:schemeClr val="tx1"/>
                </a:solidFill>
                <a:effectLst/>
                <a:latin typeface="+mn-lt"/>
                <a:ea typeface="+mn-ea"/>
                <a:cs typeface="+mn-cs"/>
              </a:rPr>
              <a:t>更简单和更有效，我们观察到</a:t>
            </a:r>
            <a:r>
              <a:rPr lang="en-US" altLang="zh-CN" sz="1200" b="0" i="0" kern="1200" dirty="0" smtClean="0">
                <a:solidFill>
                  <a:schemeClr val="tx1"/>
                </a:solidFill>
                <a:effectLst/>
                <a:latin typeface="+mn-lt"/>
                <a:ea typeface="+mn-ea"/>
                <a:cs typeface="+mn-cs"/>
              </a:rPr>
              <a:t>Parity</a:t>
            </a:r>
            <a:r>
              <a:rPr lang="zh-CN" altLang="en-US" sz="1200" b="0" i="0" kern="1200" dirty="0" smtClean="0">
                <a:solidFill>
                  <a:schemeClr val="tx1"/>
                </a:solidFill>
                <a:effectLst/>
                <a:latin typeface="+mn-lt"/>
                <a:ea typeface="+mn-ea"/>
                <a:cs typeface="+mn-cs"/>
              </a:rPr>
              <a:t>以固定的速率处理事务，延迟就比其他两个要低很多。</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18</a:t>
            </a:fld>
            <a:endParaRPr lang="zh-CN" altLang="en-US"/>
          </a:p>
        </p:txBody>
      </p:sp>
    </p:spTree>
    <p:extLst>
      <p:ext uri="{BB962C8B-B14F-4D97-AF65-F5344CB8AC3E}">
        <p14:creationId xmlns:p14="http://schemas.microsoft.com/office/powerpoint/2010/main" val="3714307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H-Store</a:t>
            </a:r>
            <a:r>
              <a:rPr lang="zh-CN" altLang="en-US" sz="1200" b="0" i="0" kern="1200" dirty="0" smtClean="0">
                <a:solidFill>
                  <a:schemeClr val="tx1"/>
                </a:solidFill>
                <a:effectLst/>
                <a:latin typeface="+mn-lt"/>
                <a:ea typeface="+mn-ea"/>
                <a:cs typeface="+mn-cs"/>
              </a:rPr>
              <a:t>的比较表明，区块链在当前由数据库系统处理的数据处理任务上表现不佳。尽管数据库的设计没有安全性和对拜占庭式故障的容忍度，但对于区块链而言，差距仍然太大。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H-Store</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Smallbank</a:t>
            </a:r>
            <a:r>
              <a:rPr lang="zh-CN" altLang="en-US" sz="1200" b="0" i="0" kern="1200" dirty="0" smtClean="0">
                <a:solidFill>
                  <a:schemeClr val="tx1"/>
                </a:solidFill>
                <a:effectLst/>
                <a:latin typeface="+mn-lt"/>
                <a:ea typeface="+mn-ea"/>
                <a:cs typeface="+mn-cs"/>
              </a:rPr>
              <a:t>的吞吐量比</a:t>
            </a:r>
            <a:r>
              <a:rPr lang="en-US" altLang="zh-CN" sz="1200" b="0" i="0" kern="1200" dirty="0" smtClean="0">
                <a:solidFill>
                  <a:schemeClr val="tx1"/>
                </a:solidFill>
                <a:effectLst/>
                <a:latin typeface="+mn-lt"/>
                <a:ea typeface="+mn-ea"/>
                <a:cs typeface="+mn-cs"/>
              </a:rPr>
              <a:t>YCSB</a:t>
            </a:r>
            <a:r>
              <a:rPr lang="zh-CN" altLang="en-US" sz="1200" b="0" i="0" kern="1200" dirty="0" smtClean="0">
                <a:solidFill>
                  <a:schemeClr val="tx1"/>
                </a:solidFill>
                <a:effectLst/>
                <a:latin typeface="+mn-lt"/>
                <a:ea typeface="+mn-ea"/>
                <a:cs typeface="+mn-cs"/>
              </a:rPr>
              <a:t>低</a:t>
            </a:r>
            <a:r>
              <a:rPr lang="en-US" altLang="zh-CN" sz="1200" b="0" i="0" kern="1200" dirty="0" smtClean="0">
                <a:solidFill>
                  <a:schemeClr val="tx1"/>
                </a:solidFill>
                <a:effectLst/>
                <a:latin typeface="+mn-lt"/>
                <a:ea typeface="+mn-ea"/>
                <a:cs typeface="+mn-cs"/>
              </a:rPr>
              <a:t>6.6</a:t>
            </a:r>
            <a:r>
              <a:rPr lang="zh-CN" altLang="en-US" sz="1200" b="0" i="0" kern="1200" dirty="0" smtClean="0">
                <a:solidFill>
                  <a:schemeClr val="tx1"/>
                </a:solidFill>
                <a:effectLst/>
                <a:latin typeface="+mn-lt"/>
                <a:ea typeface="+mn-ea"/>
                <a:cs typeface="+mn-cs"/>
              </a:rPr>
              <a:t>倍，这反映了分布式事务管理的成本。相比之下，区块链的性能略有下降：吞吐量下降</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。这是因为区块链中的每个节点维护着完整的状态，因此在协调分布式事务时无需支付开销，因为状态没有被分区。</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19</a:t>
            </a:fld>
            <a:endParaRPr lang="zh-CN" altLang="en-US"/>
          </a:p>
        </p:txBody>
      </p:sp>
    </p:spTree>
    <p:extLst>
      <p:ext uri="{BB962C8B-B14F-4D97-AF65-F5344CB8AC3E}">
        <p14:creationId xmlns:p14="http://schemas.microsoft.com/office/powerpoint/2010/main" val="319187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首先</a:t>
            </a:r>
            <a:r>
              <a:rPr lang="zh-CN" altLang="en-US" sz="1200" b="0" i="0" kern="1200" dirty="0" smtClean="0">
                <a:solidFill>
                  <a:schemeClr val="tx1"/>
                </a:solidFill>
                <a:effectLst/>
                <a:latin typeface="+mn-lt"/>
                <a:ea typeface="+mn-ea"/>
                <a:cs typeface="+mn-cs"/>
              </a:rPr>
              <a:t>，作者区分两大类区块链系统，即公共区块链和私有区块链。</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然后</a:t>
            </a:r>
            <a:r>
              <a:rPr lang="zh-CN" altLang="en-US" sz="1200" b="0" i="0" kern="1200" dirty="0" smtClean="0">
                <a:solidFill>
                  <a:schemeClr val="tx1"/>
                </a:solidFill>
                <a:effectLst/>
                <a:latin typeface="+mn-lt"/>
                <a:ea typeface="+mn-ea"/>
                <a:cs typeface="+mn-cs"/>
              </a:rPr>
              <a:t>，作者解释了当前系统可以分类的四个关键技术概念：分布式账本，加密，共识协议和智能合约。</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接下来</a:t>
            </a:r>
            <a:r>
              <a:rPr lang="zh-CN" altLang="en-US" sz="1200" b="0" i="0" kern="1200" dirty="0" smtClean="0">
                <a:solidFill>
                  <a:schemeClr val="tx1"/>
                </a:solidFill>
                <a:effectLst/>
                <a:latin typeface="+mn-lt"/>
                <a:ea typeface="+mn-ea"/>
                <a:cs typeface="+mn-cs"/>
              </a:rPr>
              <a:t>，作者描述了他们的</a:t>
            </a:r>
            <a:r>
              <a:rPr lang="zh-CN" altLang="en-US" sz="1200" b="0" i="0" kern="1200" dirty="0" smtClean="0">
                <a:solidFill>
                  <a:schemeClr val="tx1"/>
                </a:solidFill>
                <a:effectLst/>
                <a:latin typeface="+mn-lt"/>
                <a:ea typeface="+mn-ea"/>
                <a:cs typeface="+mn-cs"/>
              </a:rPr>
              <a:t>基准框架</a:t>
            </a:r>
            <a:r>
              <a:rPr lang="en-US" altLang="zh-CN" sz="1200" b="0" i="0" kern="1200" dirty="0" smtClean="0">
                <a:solidFill>
                  <a:schemeClr val="tx1"/>
                </a:solidFill>
                <a:effectLst/>
                <a:latin typeface="+mn-lt"/>
                <a:ea typeface="+mn-ea"/>
                <a:cs typeface="+mn-cs"/>
              </a:rPr>
              <a:t>BLOCKBENCH</a:t>
            </a:r>
            <a:r>
              <a:rPr lang="zh-CN" altLang="en-US" sz="1200" b="0" i="0" kern="1200" dirty="0" smtClean="0">
                <a:solidFill>
                  <a:schemeClr val="tx1"/>
                </a:solidFill>
                <a:effectLst/>
                <a:latin typeface="+mn-lt"/>
                <a:ea typeface="+mn-ea"/>
                <a:cs typeface="+mn-cs"/>
              </a:rPr>
              <a:t>，用于定量评估和比较私有区块链。使用</a:t>
            </a:r>
            <a:r>
              <a:rPr lang="en-US" altLang="zh-CN" sz="1200" b="0" i="0" kern="1200" dirty="0" smtClean="0">
                <a:solidFill>
                  <a:schemeClr val="tx1"/>
                </a:solidFill>
                <a:effectLst/>
                <a:latin typeface="+mn-lt"/>
                <a:ea typeface="+mn-ea"/>
                <a:cs typeface="+mn-cs"/>
              </a:rPr>
              <a:t>BLOCKBENCH</a:t>
            </a:r>
            <a:r>
              <a:rPr lang="zh-CN" altLang="en-US" sz="1200" b="0" i="0" kern="1200" dirty="0" smtClean="0">
                <a:solidFill>
                  <a:schemeClr val="tx1"/>
                </a:solidFill>
                <a:effectLst/>
                <a:latin typeface="+mn-lt"/>
                <a:ea typeface="+mn-ea"/>
                <a:cs typeface="+mn-cs"/>
              </a:rPr>
              <a:t>对三个主要区块链系统进行综合评估：以太坊，</a:t>
            </a:r>
            <a:r>
              <a:rPr lang="en-US" altLang="zh-CN" sz="1200" b="0" i="0" kern="1200" dirty="0" smtClean="0">
                <a:solidFill>
                  <a:schemeClr val="tx1"/>
                </a:solidFill>
                <a:effectLst/>
                <a:latin typeface="+mn-lt"/>
                <a:ea typeface="+mn-ea"/>
                <a:cs typeface="+mn-cs"/>
              </a:rPr>
              <a:t>Parity</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。结果表明，目前的区块链性能有限，远低于最先进的数据库系统所能提供的性能。</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rgbClr val="FF0000"/>
                </a:solidFill>
                <a:effectLst/>
                <a:latin typeface="+mn-lt"/>
                <a:ea typeface="+mn-ea"/>
                <a:cs typeface="+mn-cs"/>
              </a:rPr>
              <a:t>最后</a:t>
            </a:r>
            <a:r>
              <a:rPr lang="zh-CN" altLang="en-US" sz="1200" b="0" i="0" kern="1200" dirty="0" smtClean="0">
                <a:solidFill>
                  <a:schemeClr val="tx1"/>
                </a:solidFill>
                <a:effectLst/>
                <a:latin typeface="+mn-lt"/>
                <a:ea typeface="+mn-ea"/>
                <a:cs typeface="+mn-cs"/>
              </a:rPr>
              <a:t>，作者借鉴了以往构建大规模数据库系统的经验，提出了几个可以改进未来区块链的设计原则。</a:t>
            </a:r>
            <a:endParaRPr lang="zh-CN" altLang="en-US" dirty="0"/>
          </a:p>
        </p:txBody>
      </p:sp>
      <p:sp>
        <p:nvSpPr>
          <p:cNvPr id="4" name="灯片编号占位符 3"/>
          <p:cNvSpPr>
            <a:spLocks noGrp="1"/>
          </p:cNvSpPr>
          <p:nvPr>
            <p:ph type="sldNum" sz="quarter" idx="10"/>
          </p:nvPr>
        </p:nvSpPr>
        <p:spPr/>
        <p:txBody>
          <a:bodyPr/>
          <a:lstStyle/>
          <a:p>
            <a:fld id="{8F2581CA-096B-4E63-BD71-2A50B5724512}" type="slidenum">
              <a:rPr lang="zh-CN" altLang="en-US" smtClean="0"/>
              <a:t>2</a:t>
            </a:fld>
            <a:endParaRPr lang="zh-CN" altLang="en-US"/>
          </a:p>
        </p:txBody>
      </p:sp>
    </p:spTree>
    <p:extLst>
      <p:ext uri="{BB962C8B-B14F-4D97-AF65-F5344CB8AC3E}">
        <p14:creationId xmlns:p14="http://schemas.microsoft.com/office/powerpoint/2010/main" val="3580410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我们固定了客户端请求率</a:t>
            </a:r>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每秒</a:t>
            </a:r>
            <a:r>
              <a:rPr lang="en-US" altLang="zh-CN" sz="1200" b="0" i="0" kern="1200" dirty="0" smtClean="0">
                <a:solidFill>
                  <a:schemeClr val="tx1"/>
                </a:solidFill>
                <a:effectLst/>
                <a:latin typeface="+mn-lt"/>
                <a:ea typeface="+mn-ea"/>
                <a:cs typeface="+mn-cs"/>
              </a:rPr>
              <a:t>320</a:t>
            </a:r>
            <a:r>
              <a:rPr lang="zh-CN" altLang="en-US" sz="1200" b="0" i="0" kern="1200" dirty="0" smtClean="0">
                <a:solidFill>
                  <a:schemeClr val="tx1"/>
                </a:solidFill>
                <a:effectLst/>
                <a:latin typeface="+mn-lt"/>
                <a:ea typeface="+mn-ea"/>
                <a:cs typeface="+mn-cs"/>
              </a:rPr>
              <a:t>个请求，</a:t>
            </a:r>
            <a:r>
              <a:rPr lang="en-US" altLang="zh-CN" sz="1200" b="0" i="0" kern="1200" dirty="0" smtClean="0">
                <a:solidFill>
                  <a:schemeClr val="tx1"/>
                </a:solidFill>
                <a:effectLst/>
                <a:latin typeface="+mn-lt"/>
                <a:ea typeface="+mn-ea"/>
                <a:cs typeface="+mn-cs"/>
              </a:rPr>
              <a:t>Ethereum</a:t>
            </a:r>
            <a:r>
              <a:rPr lang="zh-CN" altLang="en-US" sz="1200" b="0" i="0" kern="1200" dirty="0" smtClean="0">
                <a:solidFill>
                  <a:schemeClr val="tx1"/>
                </a:solidFill>
                <a:effectLst/>
                <a:latin typeface="+mn-lt"/>
                <a:ea typeface="+mn-ea"/>
                <a:cs typeface="+mn-cs"/>
              </a:rPr>
              <a:t>和奇偶校验每秒</a:t>
            </a:r>
            <a:r>
              <a:rPr lang="en-US" altLang="zh-CN" sz="1200" b="0" i="0" kern="1200" dirty="0" smtClean="0">
                <a:solidFill>
                  <a:schemeClr val="tx1"/>
                </a:solidFill>
                <a:effectLst/>
                <a:latin typeface="+mn-lt"/>
                <a:ea typeface="+mn-ea"/>
                <a:cs typeface="+mn-cs"/>
              </a:rPr>
              <a:t>160</a:t>
            </a:r>
            <a:r>
              <a:rPr lang="zh-CN" altLang="en-US" sz="1200" b="0" i="0" kern="1200" dirty="0" smtClean="0">
                <a:solidFill>
                  <a:schemeClr val="tx1"/>
                </a:solidFill>
                <a:effectLst/>
                <a:latin typeface="+mn-lt"/>
                <a:ea typeface="+mn-ea"/>
                <a:cs typeface="+mn-cs"/>
              </a:rPr>
              <a:t>个请求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，并增加了客户端数量和服务器数量，左图显示了这三个系统如何扩展以处理更大的</a:t>
            </a:r>
            <a:r>
              <a:rPr lang="en-US" altLang="zh-CN" sz="1200" b="0" i="0" kern="1200" dirty="0" smtClean="0">
                <a:solidFill>
                  <a:schemeClr val="tx1"/>
                </a:solidFill>
                <a:effectLst/>
                <a:latin typeface="+mn-lt"/>
                <a:ea typeface="+mn-ea"/>
                <a:cs typeface="+mn-cs"/>
              </a:rPr>
              <a:t>YCSB</a:t>
            </a:r>
            <a:r>
              <a:rPr lang="zh-CN" altLang="en-US" sz="1200" b="0" i="0" kern="1200" dirty="0" smtClean="0">
                <a:solidFill>
                  <a:schemeClr val="tx1"/>
                </a:solidFill>
                <a:effectLst/>
                <a:latin typeface="+mn-lt"/>
                <a:ea typeface="+mn-ea"/>
                <a:cs typeface="+mn-cs"/>
              </a:rPr>
              <a:t>工作负载。</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由于服务器上事务处理速率不变，当网络大小和提供的负载增加时，</a:t>
            </a:r>
            <a:r>
              <a:rPr lang="en-US" altLang="zh-CN" sz="1200" b="0" i="0" kern="1200" dirty="0" smtClean="0">
                <a:solidFill>
                  <a:schemeClr val="tx1"/>
                </a:solidFill>
                <a:effectLst/>
                <a:latin typeface="+mn-lt"/>
                <a:ea typeface="+mn-ea"/>
                <a:cs typeface="+mn-cs"/>
              </a:rPr>
              <a:t>Parity</a:t>
            </a:r>
            <a:r>
              <a:rPr lang="zh-CN" altLang="en-US" sz="1200" b="0" i="0" kern="1200" dirty="0" smtClean="0">
                <a:solidFill>
                  <a:schemeClr val="tx1"/>
                </a:solidFill>
                <a:effectLst/>
                <a:latin typeface="+mn-lt"/>
                <a:ea typeface="+mn-ea"/>
                <a:cs typeface="+mn-cs"/>
              </a:rPr>
              <a:t>性能保持不变，</a:t>
            </a:r>
            <a:r>
              <a:rPr lang="en-US" altLang="zh-CN" sz="1200" b="0" i="0" kern="1200" dirty="0" smtClean="0">
                <a:solidFill>
                  <a:schemeClr val="tx1"/>
                </a:solidFill>
                <a:effectLst/>
                <a:latin typeface="+mn-lt"/>
                <a:ea typeface="+mn-ea"/>
                <a:cs typeface="+mn-cs"/>
              </a:rPr>
              <a:t>Ethereum</a:t>
            </a:r>
            <a:r>
              <a:rPr lang="zh-CN" altLang="en-US" sz="1200" b="0" i="0" kern="1200" dirty="0" smtClean="0">
                <a:solidFill>
                  <a:schemeClr val="tx1"/>
                </a:solidFill>
                <a:effectLst/>
                <a:latin typeface="+mn-lt"/>
                <a:ea typeface="+mn-ea"/>
                <a:cs typeface="+mn-cs"/>
              </a:rPr>
              <a:t>的吞吐量和延迟在超过</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台服务器时几乎线性下降，而</a:t>
            </a:r>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在超过</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台服务器时停止工作。</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接下来，作者研究了在将客户机数量固定为</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个时，单独增加服务器数量的成本。右图显示随着服务器数量的增加，性能会变得更差，这意味着系统会导致一些网络开销。</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a:t>
            </a:r>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来说，更多的服务器意味着更多的信息交换和更高的管理费用。</a:t>
            </a:r>
          </a:p>
          <a:p>
            <a:r>
              <a:rPr lang="zh-CN" altLang="en-US" sz="1200" b="0" i="0" kern="1200" dirty="0" smtClean="0">
                <a:solidFill>
                  <a:schemeClr val="tx1"/>
                </a:solidFill>
                <a:effectLst/>
                <a:latin typeface="+mn-lt"/>
                <a:ea typeface="+mn-ea"/>
                <a:cs typeface="+mn-cs"/>
              </a:rPr>
              <a:t>对于</a:t>
            </a:r>
            <a:r>
              <a:rPr lang="en-US" altLang="zh-CN" sz="1200" b="0" i="0" kern="1200" dirty="0" smtClean="0">
                <a:solidFill>
                  <a:schemeClr val="tx1"/>
                </a:solidFill>
                <a:effectLst/>
                <a:latin typeface="+mn-lt"/>
                <a:ea typeface="+mn-ea"/>
                <a:cs typeface="+mn-cs"/>
              </a:rPr>
              <a:t>Ethereum</a:t>
            </a:r>
            <a:r>
              <a:rPr lang="zh-CN" altLang="en-US" sz="1200" b="0" i="0" kern="1200" dirty="0" smtClean="0">
                <a:solidFill>
                  <a:schemeClr val="tx1"/>
                </a:solidFill>
                <a:effectLst/>
                <a:latin typeface="+mn-lt"/>
                <a:ea typeface="+mn-ea"/>
                <a:cs typeface="+mn-cs"/>
              </a:rPr>
              <a:t>，吞吐量下降的一个原因是网络大小。纵向上是因为网络挖掘能力没有被完全利用。</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20</a:t>
            </a:fld>
            <a:endParaRPr lang="zh-CN" altLang="en-US"/>
          </a:p>
        </p:txBody>
      </p:sp>
    </p:spTree>
    <p:extLst>
      <p:ext uri="{BB962C8B-B14F-4D97-AF65-F5344CB8AC3E}">
        <p14:creationId xmlns:p14="http://schemas.microsoft.com/office/powerpoint/2010/main" val="2444391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为了评估系统对崩溃故障的弹性，我们用</a:t>
            </a:r>
            <a:r>
              <a:rPr lang="en-US" altLang="zh-CN" sz="1200" b="0"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台和</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台服务器运行系统，</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个客户端运行</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分钟以上，在此期间我们在</a:t>
            </a:r>
            <a:r>
              <a:rPr lang="en-US" altLang="zh-CN" sz="1200" b="0" i="0" kern="1200" dirty="0" smtClean="0">
                <a:solidFill>
                  <a:schemeClr val="tx1"/>
                </a:solidFill>
                <a:effectLst/>
                <a:latin typeface="+mn-lt"/>
                <a:ea typeface="+mn-ea"/>
                <a:cs typeface="+mn-cs"/>
              </a:rPr>
              <a:t>250</a:t>
            </a:r>
            <a:r>
              <a:rPr lang="zh-CN" altLang="en-US" sz="1200" b="0" i="0" kern="1200" dirty="0" smtClean="0">
                <a:solidFill>
                  <a:schemeClr val="tx1"/>
                </a:solidFill>
                <a:effectLst/>
                <a:latin typeface="+mn-lt"/>
                <a:ea typeface="+mn-ea"/>
                <a:cs typeface="+mn-cs"/>
              </a:rPr>
              <a:t>秒内关闭了</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台服务器。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由于篇幅限制，作者直接给出了结论，没有附上实验结果图。</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21</a:t>
            </a:fld>
            <a:endParaRPr lang="zh-CN" altLang="en-US"/>
          </a:p>
        </p:txBody>
      </p:sp>
    </p:spTree>
    <p:extLst>
      <p:ext uri="{BB962C8B-B14F-4D97-AF65-F5344CB8AC3E}">
        <p14:creationId xmlns:p14="http://schemas.microsoft.com/office/powerpoint/2010/main" val="2182023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我们部署了使用给定大小的整数数组初始化的</a:t>
            </a:r>
            <a:r>
              <a:rPr lang="en-US" altLang="zh-CN" sz="1200" b="0" i="0" kern="1200" dirty="0" smtClean="0">
                <a:solidFill>
                  <a:schemeClr val="tx1"/>
                </a:solidFill>
                <a:effectLst/>
                <a:latin typeface="+mn-lt"/>
                <a:ea typeface="+mn-ea"/>
                <a:cs typeface="+mn-cs"/>
              </a:rPr>
              <a:t>CPUHeavy</a:t>
            </a:r>
            <a:r>
              <a:rPr lang="zh-CN" altLang="en-US" sz="1200" b="0" i="0" kern="1200" dirty="0" smtClean="0">
                <a:solidFill>
                  <a:schemeClr val="tx1"/>
                </a:solidFill>
                <a:effectLst/>
                <a:latin typeface="+mn-lt"/>
                <a:ea typeface="+mn-ea"/>
                <a:cs typeface="+mn-cs"/>
              </a:rPr>
              <a:t>智能合约。数组按降序初始化。调用合约来使用快速排序算法对数组进行排序，并测量执行时间和服务器的峰值内存使用量。改变输入大小的结果如图所示。</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Ethereum</a:t>
            </a:r>
            <a:r>
              <a:rPr lang="zh-CN" altLang="en-US" sz="1200" b="0" i="0" kern="1200" dirty="0" smtClean="0">
                <a:solidFill>
                  <a:schemeClr val="tx1"/>
                </a:solidFill>
                <a:effectLst/>
                <a:latin typeface="+mn-lt"/>
                <a:ea typeface="+mn-ea"/>
                <a:cs typeface="+mn-cs"/>
              </a:rPr>
              <a:t>会带来很大的内存开销。在排序</a:t>
            </a:r>
            <a:r>
              <a:rPr lang="en-US" altLang="zh-CN" sz="1200" b="0" i="0" kern="1200" dirty="0" smtClean="0">
                <a:solidFill>
                  <a:schemeClr val="tx1"/>
                </a:solidFill>
                <a:effectLst/>
                <a:latin typeface="+mn-lt"/>
                <a:ea typeface="+mn-ea"/>
                <a:cs typeface="+mn-cs"/>
              </a:rPr>
              <a:t>10 M</a:t>
            </a:r>
            <a:r>
              <a:rPr lang="zh-CN" altLang="en-US" sz="1200" b="0" i="0" kern="1200" dirty="0" smtClean="0">
                <a:solidFill>
                  <a:schemeClr val="tx1"/>
                </a:solidFill>
                <a:effectLst/>
                <a:latin typeface="+mn-lt"/>
                <a:ea typeface="+mn-ea"/>
                <a:cs typeface="+mn-cs"/>
              </a:rPr>
              <a:t>个元素时，它使用了</a:t>
            </a:r>
            <a:r>
              <a:rPr lang="en-US" altLang="zh-CN" sz="1200" b="0" i="0" kern="1200" dirty="0" smtClean="0">
                <a:solidFill>
                  <a:schemeClr val="tx1"/>
                </a:solidFill>
                <a:effectLst/>
                <a:latin typeface="+mn-lt"/>
                <a:ea typeface="+mn-ea"/>
                <a:cs typeface="+mn-cs"/>
              </a:rPr>
              <a:t>22 GB</a:t>
            </a:r>
            <a:r>
              <a:rPr lang="zh-CN" altLang="en-US" sz="1200" b="0" i="0" kern="1200" dirty="0" smtClean="0">
                <a:solidFill>
                  <a:schemeClr val="tx1"/>
                </a:solidFill>
                <a:effectLst/>
                <a:latin typeface="+mn-lt"/>
                <a:ea typeface="+mn-ea"/>
                <a:cs typeface="+mn-cs"/>
              </a:rPr>
              <a:t>的内存，而</a:t>
            </a:r>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使用了</a:t>
            </a:r>
            <a:r>
              <a:rPr lang="en-US" altLang="zh-CN" sz="1200" b="0" i="0" kern="1200" dirty="0" smtClean="0">
                <a:solidFill>
                  <a:schemeClr val="tx1"/>
                </a:solidFill>
                <a:effectLst/>
                <a:latin typeface="+mn-lt"/>
                <a:ea typeface="+mn-ea"/>
                <a:cs typeface="+mn-cs"/>
              </a:rPr>
              <a:t>473 MB</a:t>
            </a:r>
            <a:r>
              <a:rPr lang="zh-CN" altLang="en-US" sz="1200" b="0" i="0" kern="1200" dirty="0" smtClean="0">
                <a:solidFill>
                  <a:schemeClr val="tx1"/>
                </a:solidFill>
                <a:effectLst/>
                <a:latin typeface="+mn-lt"/>
                <a:ea typeface="+mn-ea"/>
                <a:cs typeface="+mn-cs"/>
              </a:rPr>
              <a:t>的内存。当排序超过</a:t>
            </a:r>
            <a:r>
              <a:rPr lang="en-US" altLang="zh-CN" sz="1200" b="0" i="0" kern="1200" dirty="0" smtClean="0">
                <a:solidFill>
                  <a:schemeClr val="tx1"/>
                </a:solidFill>
                <a:effectLst/>
                <a:latin typeface="+mn-lt"/>
                <a:ea typeface="+mn-ea"/>
                <a:cs typeface="+mn-cs"/>
              </a:rPr>
              <a:t>10 M</a:t>
            </a:r>
            <a:r>
              <a:rPr lang="zh-CN" altLang="en-US" sz="1200" b="0" i="0" kern="1200" dirty="0" smtClean="0">
                <a:solidFill>
                  <a:schemeClr val="tx1"/>
                </a:solidFill>
                <a:effectLst/>
                <a:latin typeface="+mn-lt"/>
                <a:ea typeface="+mn-ea"/>
                <a:cs typeface="+mn-cs"/>
              </a:rPr>
              <a:t>个元素时，</a:t>
            </a:r>
            <a:r>
              <a:rPr lang="en-US" altLang="zh-CN" sz="1200" b="0" i="0" kern="1200" dirty="0" smtClean="0">
                <a:solidFill>
                  <a:schemeClr val="tx1"/>
                </a:solidFill>
                <a:effectLst/>
                <a:latin typeface="+mn-lt"/>
                <a:ea typeface="+mn-ea"/>
                <a:cs typeface="+mn-cs"/>
              </a:rPr>
              <a:t>Ethereum</a:t>
            </a:r>
            <a:r>
              <a:rPr lang="zh-CN" altLang="en-US" sz="1200" b="0" i="0" kern="1200" dirty="0" smtClean="0">
                <a:solidFill>
                  <a:schemeClr val="tx1"/>
                </a:solidFill>
                <a:effectLst/>
                <a:latin typeface="+mn-lt"/>
                <a:ea typeface="+mn-ea"/>
                <a:cs typeface="+mn-cs"/>
              </a:rPr>
              <a:t>会耗尽内存（</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中，智能合约是在</a:t>
            </a:r>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环境中直接在本机上编译和运行的，因此它没有与执行高级</a:t>
            </a:r>
            <a:r>
              <a:rPr lang="en-US" altLang="zh-CN" sz="1200" b="0" i="0" kern="1200" dirty="0" smtClean="0">
                <a:solidFill>
                  <a:schemeClr val="tx1"/>
                </a:solidFill>
                <a:effectLst/>
                <a:latin typeface="+mn-lt"/>
                <a:ea typeface="+mn-ea"/>
                <a:cs typeface="+mn-cs"/>
              </a:rPr>
              <a:t>EVM</a:t>
            </a:r>
            <a:r>
              <a:rPr lang="zh-CN" altLang="en-US" sz="1200" b="0" i="0" kern="1200" dirty="0" smtClean="0">
                <a:solidFill>
                  <a:schemeClr val="tx1"/>
                </a:solidFill>
                <a:effectLst/>
                <a:latin typeface="+mn-lt"/>
                <a:ea typeface="+mn-ea"/>
                <a:cs typeface="+mn-cs"/>
              </a:rPr>
              <a:t>（误差向量幅度）字节码相关的开销。因此，</a:t>
            </a:r>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在速度和内存使用方面效率更高。</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22</a:t>
            </a:fld>
            <a:endParaRPr lang="zh-CN" altLang="en-US"/>
          </a:p>
        </p:txBody>
      </p:sp>
    </p:spTree>
    <p:extLst>
      <p:ext uri="{BB962C8B-B14F-4D97-AF65-F5344CB8AC3E}">
        <p14:creationId xmlns:p14="http://schemas.microsoft.com/office/powerpoint/2010/main" val="1780608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我们部署了</a:t>
            </a:r>
            <a:r>
              <a:rPr lang="en-US" altLang="zh-CN" sz="1200" b="0" i="0" kern="1200" dirty="0" smtClean="0">
                <a:solidFill>
                  <a:schemeClr val="tx1"/>
                </a:solidFill>
                <a:effectLst/>
                <a:latin typeface="+mn-lt"/>
                <a:ea typeface="+mn-ea"/>
                <a:cs typeface="+mn-cs"/>
              </a:rPr>
              <a:t>IOHeavy</a:t>
            </a:r>
            <a:r>
              <a:rPr lang="zh-CN" altLang="en-US" sz="1200" b="0" i="0" kern="1200" dirty="0" smtClean="0">
                <a:solidFill>
                  <a:schemeClr val="tx1"/>
                </a:solidFill>
                <a:effectLst/>
                <a:latin typeface="+mn-lt"/>
                <a:ea typeface="+mn-ea"/>
                <a:cs typeface="+mn-cs"/>
              </a:rPr>
              <a:t>智能契约，执行键值元组的大量读写操作。我们使用了</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字节的键和</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字节的值。图显示了这些操作的吞吐量和磁盘使用情况。</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Ethereum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Parity</a:t>
            </a:r>
            <a:r>
              <a:rPr lang="zh-CN" altLang="en-US" sz="1200" b="0" i="0" kern="1200" dirty="0" smtClean="0">
                <a:solidFill>
                  <a:schemeClr val="tx1"/>
                </a:solidFill>
                <a:effectLst/>
                <a:latin typeface="+mn-lt"/>
                <a:ea typeface="+mn-ea"/>
                <a:cs typeface="+mn-cs"/>
              </a:rPr>
              <a:t>使用相同的数据模型和内部索引结构，因此它们产生类似的空间开销。两者都比使用简单键值数据模型的</a:t>
            </a:r>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使用了一个数量级的存储空间。</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Parity</a:t>
            </a:r>
            <a:r>
              <a:rPr lang="zh-CN" altLang="en-US" sz="1200" b="0" i="0" kern="1200" dirty="0" smtClean="0">
                <a:solidFill>
                  <a:schemeClr val="tx1"/>
                </a:solidFill>
                <a:effectLst/>
                <a:latin typeface="+mn-lt"/>
                <a:ea typeface="+mn-ea"/>
                <a:cs typeface="+mn-cs"/>
              </a:rPr>
              <a:t>在内存中保存所有的状态信息，所以它有更好的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性能，但不能处理大数据。相反，</a:t>
            </a:r>
            <a:r>
              <a:rPr lang="en-US" altLang="zh-CN" sz="1200" b="0" i="0" kern="1200" dirty="0" smtClean="0">
                <a:solidFill>
                  <a:schemeClr val="tx1"/>
                </a:solidFill>
                <a:effectLst/>
                <a:latin typeface="+mn-lt"/>
                <a:ea typeface="+mn-ea"/>
                <a:cs typeface="+mn-cs"/>
              </a:rPr>
              <a:t>Ethereum</a:t>
            </a:r>
            <a:r>
              <a:rPr lang="zh-CN" altLang="en-US" sz="1200" b="0" i="0" kern="1200" dirty="0" smtClean="0">
                <a:solidFill>
                  <a:schemeClr val="tx1"/>
                </a:solidFill>
                <a:effectLst/>
                <a:latin typeface="+mn-lt"/>
                <a:ea typeface="+mn-ea"/>
                <a:cs typeface="+mn-cs"/>
              </a:rPr>
              <a:t>只在内存中缓存状态的一部分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进行驱逐策略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，因此它可以以吞吐量为代价处理比</a:t>
            </a:r>
            <a:r>
              <a:rPr lang="en-US" altLang="zh-CN" sz="1200" b="0" i="0" kern="1200" dirty="0" smtClean="0">
                <a:solidFill>
                  <a:schemeClr val="tx1"/>
                </a:solidFill>
                <a:effectLst/>
                <a:latin typeface="+mn-lt"/>
                <a:ea typeface="+mn-ea"/>
                <a:cs typeface="+mn-cs"/>
              </a:rPr>
              <a:t>Parity</a:t>
            </a:r>
            <a:r>
              <a:rPr lang="zh-CN" altLang="en-US" sz="1200" b="0" i="0" kern="1200" dirty="0" smtClean="0">
                <a:solidFill>
                  <a:schemeClr val="tx1"/>
                </a:solidFill>
                <a:effectLst/>
                <a:latin typeface="+mn-lt"/>
                <a:ea typeface="+mn-ea"/>
                <a:cs typeface="+mn-cs"/>
              </a:rPr>
              <a:t>更多的数据。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Hyperledger</a:t>
            </a:r>
            <a:r>
              <a:rPr lang="zh-CN" altLang="en-US" sz="1200" b="0" i="0" kern="1200" dirty="0" smtClean="0">
                <a:solidFill>
                  <a:schemeClr val="tx1"/>
                </a:solidFill>
                <a:effectLst/>
                <a:latin typeface="+mn-lt"/>
                <a:ea typeface="+mn-ea"/>
                <a:cs typeface="+mn-cs"/>
              </a:rPr>
              <a:t>利用</a:t>
            </a:r>
            <a:r>
              <a:rPr lang="en-US" altLang="zh-CN" sz="1200" b="0" i="0" kern="1200" dirty="0" smtClean="0">
                <a:solidFill>
                  <a:schemeClr val="tx1"/>
                </a:solidFill>
                <a:effectLst/>
                <a:latin typeface="+mn-lt"/>
                <a:ea typeface="+mn-ea"/>
                <a:cs typeface="+mn-cs"/>
              </a:rPr>
              <a:t>RocksDB</a:t>
            </a:r>
            <a:r>
              <a:rPr lang="zh-CN" altLang="en-US" sz="1200" b="0" i="0" kern="1200" dirty="0" smtClean="0">
                <a:solidFill>
                  <a:schemeClr val="tx1"/>
                </a:solidFill>
                <a:effectLst/>
                <a:latin typeface="+mn-lt"/>
                <a:ea typeface="+mn-ea"/>
                <a:cs typeface="+mn-cs"/>
              </a:rPr>
              <a:t>来管理它的状态，这使得它在规模上更有效率。</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23</a:t>
            </a:fld>
            <a:endParaRPr lang="zh-CN" altLang="en-US"/>
          </a:p>
        </p:txBody>
      </p:sp>
    </p:spTree>
    <p:extLst>
      <p:ext uri="{BB962C8B-B14F-4D97-AF65-F5344CB8AC3E}">
        <p14:creationId xmlns:p14="http://schemas.microsoft.com/office/powerpoint/2010/main" val="848757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我们部署了</a:t>
            </a:r>
            <a:r>
              <a:rPr lang="en-US" altLang="zh-CN" sz="1200" b="0" i="0" kern="1200" dirty="0" smtClean="0">
                <a:solidFill>
                  <a:schemeClr val="tx1"/>
                </a:solidFill>
                <a:effectLst/>
                <a:latin typeface="+mn-lt"/>
                <a:ea typeface="+mn-ea"/>
                <a:cs typeface="+mn-cs"/>
              </a:rPr>
              <a:t>DoNothing</a:t>
            </a:r>
            <a:r>
              <a:rPr lang="zh-CN" altLang="en-US" sz="1200" b="0" i="0" kern="1200" dirty="0" smtClean="0">
                <a:solidFill>
                  <a:schemeClr val="tx1"/>
                </a:solidFill>
                <a:effectLst/>
                <a:latin typeface="+mn-lt"/>
                <a:ea typeface="+mn-ea"/>
                <a:cs typeface="+mn-cs"/>
              </a:rPr>
              <a:t>智能合同，它接受交易并立即返回。我们测量了这个工作负载的吞吐量，并将其与</a:t>
            </a:r>
            <a:r>
              <a:rPr lang="en-US" altLang="zh-CN" sz="1200" b="0" i="0" kern="1200" dirty="0" smtClean="0">
                <a:solidFill>
                  <a:schemeClr val="tx1"/>
                </a:solidFill>
                <a:effectLst/>
                <a:latin typeface="+mn-lt"/>
                <a:ea typeface="+mn-ea"/>
                <a:cs typeface="+mn-cs"/>
              </a:rPr>
              <a:t>YCSB</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Smallbank</a:t>
            </a:r>
            <a:r>
              <a:rPr lang="zh-CN" altLang="en-US" sz="1200" b="0" i="0" kern="1200" dirty="0" smtClean="0">
                <a:solidFill>
                  <a:schemeClr val="tx1"/>
                </a:solidFill>
                <a:effectLst/>
                <a:latin typeface="+mn-lt"/>
                <a:ea typeface="+mn-ea"/>
                <a:cs typeface="+mn-cs"/>
              </a:rPr>
              <a:t>进行了比较。图显示了与其他工作负载相比的差异，表明了协商协议相对于软件堆栈的其余部分的成本。</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a:t>
            </a:r>
            <a:r>
              <a:rPr lang="en-US" altLang="zh-CN" sz="1200" b="0" i="0" kern="1200" dirty="0" smtClean="0">
                <a:solidFill>
                  <a:schemeClr val="tx1"/>
                </a:solidFill>
                <a:effectLst/>
                <a:latin typeface="+mn-lt"/>
                <a:ea typeface="+mn-ea"/>
                <a:cs typeface="+mn-cs"/>
              </a:rPr>
              <a:t>Ethereum</a:t>
            </a:r>
            <a:r>
              <a:rPr lang="zh-CN" altLang="en-US" sz="1200" b="0" i="0" kern="1200" dirty="0" smtClean="0">
                <a:solidFill>
                  <a:schemeClr val="tx1"/>
                </a:solidFill>
                <a:effectLst/>
                <a:latin typeface="+mn-lt"/>
                <a:ea typeface="+mn-ea"/>
                <a:cs typeface="+mn-cs"/>
              </a:rPr>
              <a:t>，我们观察到与</a:t>
            </a:r>
            <a:r>
              <a:rPr lang="en-US" altLang="zh-CN" sz="1200" b="0" i="0" kern="1200" dirty="0" smtClean="0">
                <a:solidFill>
                  <a:schemeClr val="tx1"/>
                </a:solidFill>
                <a:effectLst/>
                <a:latin typeface="+mn-lt"/>
                <a:ea typeface="+mn-ea"/>
                <a:cs typeface="+mn-cs"/>
              </a:rPr>
              <a:t>YCSB</a:t>
            </a:r>
            <a:r>
              <a:rPr lang="zh-CN" altLang="en-US" sz="1200" b="0" i="0" kern="1200" dirty="0" smtClean="0">
                <a:solidFill>
                  <a:schemeClr val="tx1"/>
                </a:solidFill>
                <a:effectLst/>
                <a:latin typeface="+mn-lt"/>
                <a:ea typeface="+mn-ea"/>
                <a:cs typeface="+mn-cs"/>
              </a:rPr>
              <a:t>相比吞吐量增加了</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，这意味着</a:t>
            </a:r>
            <a:r>
              <a:rPr lang="en-US" altLang="zh-CN" sz="1200" b="0" i="0" kern="1200" dirty="0" smtClean="0">
                <a:solidFill>
                  <a:schemeClr val="tx1"/>
                </a:solidFill>
                <a:effectLst/>
                <a:latin typeface="+mn-lt"/>
                <a:ea typeface="+mn-ea"/>
                <a:cs typeface="+mn-cs"/>
              </a:rPr>
              <a:t>YCSB</a:t>
            </a:r>
            <a:r>
              <a:rPr lang="zh-CN" altLang="en-US" sz="1200" b="0" i="0" kern="1200" dirty="0" smtClean="0">
                <a:solidFill>
                  <a:schemeClr val="tx1"/>
                </a:solidFill>
                <a:effectLst/>
                <a:latin typeface="+mn-lt"/>
                <a:ea typeface="+mn-ea"/>
                <a:cs typeface="+mn-cs"/>
              </a:rPr>
              <a:t>事务的执行占了</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的开销。</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a:t>
            </a:r>
            <a:r>
              <a:rPr lang="en-US" altLang="zh-CN" sz="1200" b="0" i="0" kern="1200" dirty="0" smtClean="0">
                <a:solidFill>
                  <a:schemeClr val="tx1"/>
                </a:solidFill>
                <a:effectLst/>
                <a:latin typeface="+mn-lt"/>
                <a:ea typeface="+mn-ea"/>
                <a:cs typeface="+mn-cs"/>
              </a:rPr>
              <a:t>Parity</a:t>
            </a:r>
            <a:r>
              <a:rPr lang="zh-CN" altLang="en-US" sz="1200" b="0" i="0" kern="1200" dirty="0" smtClean="0">
                <a:solidFill>
                  <a:schemeClr val="tx1"/>
                </a:solidFill>
                <a:effectLst/>
                <a:latin typeface="+mn-lt"/>
                <a:ea typeface="+mn-ea"/>
                <a:cs typeface="+mn-cs"/>
              </a:rPr>
              <a:t>，我们没有观察到这些工作负载之间的差异，因为它的瓶颈是由于事务签名造成的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即使是空事务也需要签名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，而不是由于事务执行导致的。</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24</a:t>
            </a:fld>
            <a:endParaRPr lang="zh-CN" altLang="en-US"/>
          </a:p>
        </p:txBody>
      </p:sp>
    </p:spTree>
    <p:extLst>
      <p:ext uri="{BB962C8B-B14F-4D97-AF65-F5344CB8AC3E}">
        <p14:creationId xmlns:p14="http://schemas.microsoft.com/office/powerpoint/2010/main" val="1896979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从前面的实验中吸取经验，我们将讨论数据库系统的设计原则如何有助于提高区块链性能。（</a:t>
            </a:r>
            <a:r>
              <a:rPr lang="en-US" altLang="zh-CN" sz="1200" b="0" i="0" kern="1200" dirty="0" smtClean="0">
                <a:solidFill>
                  <a:schemeClr val="tx1"/>
                </a:solidFill>
                <a:effectLst/>
                <a:latin typeface="+mn-lt"/>
                <a:ea typeface="+mn-ea"/>
                <a:cs typeface="+mn-cs"/>
              </a:rPr>
              <a:t>2018</a:t>
            </a:r>
            <a:r>
              <a:rPr lang="zh-CN" altLang="en-US" sz="1200" b="0" i="0" kern="1200" dirty="0" smtClean="0">
                <a:solidFill>
                  <a:schemeClr val="tx1"/>
                </a:solidFill>
                <a:effectLst/>
                <a:latin typeface="+mn-lt"/>
                <a:ea typeface="+mn-ea"/>
                <a:cs typeface="+mn-cs"/>
              </a:rPr>
              <a:t>年的结论）</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25</a:t>
            </a:fld>
            <a:endParaRPr lang="zh-CN" altLang="en-US"/>
          </a:p>
        </p:txBody>
      </p:sp>
    </p:spTree>
    <p:extLst>
      <p:ext uri="{BB962C8B-B14F-4D97-AF65-F5344CB8AC3E}">
        <p14:creationId xmlns:p14="http://schemas.microsoft.com/office/powerpoint/2010/main" val="1579996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通过优化共识协议来提升区块链的性能已经在最近的许多著作中得到了解决。然而，我们在比较研究中表明，除了共识协议之外，还有其他性能瓶颈。一个事务在被认为提交给区块链之前所经历的不同阶段，每个阶段都可能是一个潜在的瓶颈。我们注意到区块链事务过程提交与分布式数据库中的事务流惊人的相似之处。事实上，唯一的区别是共识协议：数据库使用两阶段提交或</a:t>
            </a:r>
            <a:r>
              <a:rPr lang="en-US" altLang="zh-CN" sz="1200" b="0" i="0" kern="1200" dirty="0" smtClean="0">
                <a:solidFill>
                  <a:schemeClr val="tx1"/>
                </a:solidFill>
                <a:effectLst/>
                <a:latin typeface="+mn-lt"/>
                <a:ea typeface="+mn-ea"/>
                <a:cs typeface="+mn-cs"/>
              </a:rPr>
              <a:t>Paxos</a:t>
            </a:r>
            <a:r>
              <a:rPr lang="zh-CN" altLang="en-US" sz="1200" b="0" i="0" kern="1200" dirty="0" smtClean="0">
                <a:solidFill>
                  <a:schemeClr val="tx1"/>
                </a:solidFill>
                <a:effectLst/>
                <a:latin typeface="+mn-lt"/>
                <a:ea typeface="+mn-ea"/>
                <a:cs typeface="+mn-cs"/>
              </a:rPr>
              <a:t>（让参与分布式处理的每个参与者逐步达成一致意见），而区块链使用拜占庭容忍协议或其变体。鉴于这种相似性，作者根据数据库中的设计原则提出了四种改进区块链性能的方法。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③区块链本质上是一个复制的状态机系统，其中每个节点维护相同的数据。</a:t>
            </a:r>
            <a:r>
              <a:rPr lang="zh-CN" altLang="en-US" sz="1200" b="0" i="0" kern="1200" dirty="0" smtClean="0">
                <a:solidFill>
                  <a:schemeClr val="tx1"/>
                </a:solidFill>
                <a:effectLst/>
                <a:latin typeface="+mn-lt"/>
                <a:ea typeface="+mn-ea"/>
                <a:cs typeface="+mn-cs"/>
              </a:rPr>
              <a:t>因此，区块链与像</a:t>
            </a:r>
            <a:r>
              <a:rPr lang="en-US" altLang="zh-CN" sz="1200" b="0" i="0" kern="1200" dirty="0" smtClean="0">
                <a:solidFill>
                  <a:schemeClr val="tx1"/>
                </a:solidFill>
                <a:effectLst/>
                <a:latin typeface="+mn-lt"/>
                <a:ea typeface="+mn-ea"/>
                <a:cs typeface="+mn-cs"/>
              </a:rPr>
              <a:t>H-Store</a:t>
            </a:r>
            <a:r>
              <a:rPr lang="zh-CN" altLang="en-US" sz="1200" b="0" i="0" kern="1200" dirty="0" smtClean="0">
                <a:solidFill>
                  <a:schemeClr val="tx1"/>
                </a:solidFill>
                <a:effectLst/>
                <a:latin typeface="+mn-lt"/>
                <a:ea typeface="+mn-ea"/>
                <a:cs typeface="+mn-cs"/>
              </a:rPr>
              <a:t>这样的数据库系统有着本质上的不同</a:t>
            </a:r>
            <a:r>
              <a:rPr lang="zh-CN" altLang="en-US" sz="1200" b="0" i="0" kern="1200" dirty="0" smtClean="0">
                <a:solidFill>
                  <a:schemeClr val="tx1"/>
                </a:solidFill>
                <a:effectLst/>
                <a:latin typeface="+mn-lt"/>
                <a:ea typeface="+mn-ea"/>
                <a:cs typeface="+mn-cs"/>
              </a:rPr>
              <a:t>。然而，数据库系统中使用的现有一致性协议在拜占庭式故障下无法工作，他们的设计可以为区块链实现更可扩展的分片协议提供见解。</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26</a:t>
            </a:fld>
            <a:endParaRPr lang="zh-CN" altLang="en-US"/>
          </a:p>
        </p:txBody>
      </p:sp>
    </p:spTree>
    <p:extLst>
      <p:ext uri="{BB962C8B-B14F-4D97-AF65-F5344CB8AC3E}">
        <p14:creationId xmlns:p14="http://schemas.microsoft.com/office/powerpoint/2010/main" val="3939326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27</a:t>
            </a:fld>
            <a:endParaRPr lang="zh-CN" altLang="en-US"/>
          </a:p>
        </p:txBody>
      </p:sp>
    </p:spTree>
    <p:extLst>
      <p:ext uri="{BB962C8B-B14F-4D97-AF65-F5344CB8AC3E}">
        <p14:creationId xmlns:p14="http://schemas.microsoft.com/office/powerpoint/2010/main" val="263034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显示了区块链的数据结构，其中每个块都通过一个密码指针链接到它的前任，一直到第一个</a:t>
            </a:r>
            <a:r>
              <a:rPr lang="en-US" altLang="zh-CN" sz="1200" b="0" i="0" kern="1200" dirty="0" smtClean="0">
                <a:solidFill>
                  <a:schemeClr val="tx1"/>
                </a:solidFill>
                <a:effectLst/>
                <a:latin typeface="+mn-lt"/>
                <a:ea typeface="+mn-ea"/>
                <a:cs typeface="+mn-cs"/>
              </a:rPr>
              <a:t>(genesis)</a:t>
            </a:r>
            <a:r>
              <a:rPr lang="zh-CN" altLang="en-US" sz="1200" b="0" i="0" kern="1200" dirty="0" smtClean="0">
                <a:solidFill>
                  <a:schemeClr val="tx1"/>
                </a:solidFill>
                <a:effectLst/>
                <a:latin typeface="+mn-lt"/>
                <a:ea typeface="+mn-ea"/>
                <a:cs typeface="+mn-cs"/>
              </a:rPr>
              <a:t>块。正因为如此，区块链经常被称为分布式账本。</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一个区块分为</a:t>
            </a:r>
            <a:r>
              <a:rPr lang="en-US" altLang="zh-CN" sz="1200" b="0" i="0" kern="1200" dirty="0" smtClean="0">
                <a:solidFill>
                  <a:schemeClr val="tx1"/>
                </a:solidFill>
                <a:effectLst/>
                <a:latin typeface="+mn-lt"/>
                <a:ea typeface="+mn-ea"/>
                <a:cs typeface="+mn-cs"/>
              </a:rPr>
              <a:t>head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body</a:t>
            </a:r>
            <a:r>
              <a:rPr lang="zh-CN" altLang="en-US" sz="1200" b="0" i="0" kern="1200" dirty="0" smtClean="0">
                <a:solidFill>
                  <a:schemeClr val="tx1"/>
                </a:solidFill>
                <a:effectLst/>
                <a:latin typeface="+mn-lt"/>
                <a:ea typeface="+mn-ea"/>
                <a:cs typeface="+mn-cs"/>
              </a:rPr>
              <a:t>两部分，</a:t>
            </a:r>
            <a:r>
              <a:rPr lang="en-US" altLang="zh-CN" sz="1200" b="0" i="0" kern="1200" dirty="0" smtClean="0">
                <a:solidFill>
                  <a:schemeClr val="tx1"/>
                </a:solidFill>
                <a:effectLst/>
                <a:latin typeface="+mn-lt"/>
                <a:ea typeface="+mn-ea"/>
                <a:cs typeface="+mn-cs"/>
              </a:rPr>
              <a:t>head</a:t>
            </a:r>
            <a:r>
              <a:rPr lang="zh-CN" altLang="en-US" sz="1200" b="0" i="0" kern="1200" dirty="0" smtClean="0">
                <a:solidFill>
                  <a:schemeClr val="tx1"/>
                </a:solidFill>
                <a:effectLst/>
                <a:latin typeface="+mn-lt"/>
                <a:ea typeface="+mn-ea"/>
                <a:cs typeface="+mn-cs"/>
              </a:rPr>
              <a:t>还有版本号、时间戳、</a:t>
            </a:r>
            <a:r>
              <a:rPr lang="en-US" altLang="zh-CN" sz="1200" b="0" i="0" kern="1200" dirty="0" smtClean="0">
                <a:solidFill>
                  <a:schemeClr val="tx1"/>
                </a:solidFill>
                <a:effectLst/>
                <a:latin typeface="+mn-lt"/>
                <a:ea typeface="+mn-ea"/>
                <a:cs typeface="+mn-cs"/>
              </a:rPr>
              <a:t>merkle root</a:t>
            </a:r>
            <a:r>
              <a:rPr lang="zh-CN" altLang="en-US" sz="1200" b="0" i="0" kern="1200" dirty="0" smtClean="0">
                <a:solidFill>
                  <a:schemeClr val="tx1"/>
                </a:solidFill>
                <a:effectLst/>
                <a:latin typeface="+mn-lt"/>
                <a:ea typeface="+mn-ea"/>
                <a:cs typeface="+mn-cs"/>
              </a:rPr>
              <a:t>（获得</a:t>
            </a:r>
            <a:r>
              <a:rPr lang="en-US" altLang="zh-CN" sz="1200" b="0" i="0" kern="1200" dirty="0" smtClean="0">
                <a:solidFill>
                  <a:schemeClr val="tx1"/>
                </a:solidFill>
                <a:effectLst/>
                <a:latin typeface="+mn-lt"/>
                <a:ea typeface="+mn-ea"/>
                <a:cs typeface="+mn-cs"/>
              </a:rPr>
              <a:t>body</a:t>
            </a:r>
            <a:r>
              <a:rPr lang="zh-CN" altLang="en-US" sz="1200" b="0" i="0" kern="1200" dirty="0" smtClean="0">
                <a:solidFill>
                  <a:schemeClr val="tx1"/>
                </a:solidFill>
                <a:effectLst/>
                <a:latin typeface="+mn-lt"/>
                <a:ea typeface="+mn-ea"/>
                <a:cs typeface="+mn-cs"/>
              </a:rPr>
              <a:t>的哈希值，防篡改</a:t>
            </a:r>
            <a:r>
              <a:rPr lang="en-US" altLang="zh-CN" sz="1200" b="0" i="0" kern="1200" dirty="0" smtClean="0">
                <a:solidFill>
                  <a:schemeClr val="tx1"/>
                </a:solidFill>
                <a:effectLst/>
                <a:latin typeface="+mn-lt"/>
                <a:ea typeface="+mn-ea"/>
                <a:cs typeface="+mn-cs"/>
              </a:rPr>
              <a:t>body</a:t>
            </a:r>
            <a:r>
              <a:rPr lang="zh-CN" altLang="en-US" sz="1200" b="0" i="0" kern="1200" dirty="0" smtClean="0">
                <a:solidFill>
                  <a:schemeClr val="tx1"/>
                </a:solidFill>
                <a:effectLst/>
                <a:latin typeface="+mn-lt"/>
                <a:ea typeface="+mn-ea"/>
                <a:cs typeface="+mn-cs"/>
              </a:rPr>
              <a:t>信息）、当前难度，</a:t>
            </a:r>
            <a:r>
              <a:rPr lang="en-US" altLang="zh-CN" sz="1200" b="0" i="0" kern="1200" dirty="0" smtClean="0">
                <a:solidFill>
                  <a:schemeClr val="tx1"/>
                </a:solidFill>
                <a:effectLst/>
                <a:latin typeface="+mn-lt"/>
                <a:ea typeface="+mn-ea"/>
                <a:cs typeface="+mn-cs"/>
              </a:rPr>
              <a:t>body</a:t>
            </a:r>
            <a:r>
              <a:rPr lang="zh-CN" altLang="en-US" sz="1200" b="0" i="0" kern="1200" dirty="0" smtClean="0">
                <a:solidFill>
                  <a:schemeClr val="tx1"/>
                </a:solidFill>
                <a:effectLst/>
                <a:latin typeface="+mn-lt"/>
                <a:ea typeface="+mn-ea"/>
                <a:cs typeface="+mn-cs"/>
              </a:rPr>
              <a:t>存放的是交易信息，不能超过</a:t>
            </a:r>
            <a:r>
              <a:rPr lang="en-US" altLang="zh-CN" sz="1200" b="0" i="0" kern="1200" dirty="0" smtClean="0">
                <a:solidFill>
                  <a:schemeClr val="tx1"/>
                </a:solidFill>
                <a:effectLst/>
                <a:latin typeface="+mn-lt"/>
                <a:ea typeface="+mn-ea"/>
                <a:cs typeface="+mn-cs"/>
              </a:rPr>
              <a:t>1MB</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3</a:t>
            </a:fld>
            <a:endParaRPr lang="zh-CN" altLang="en-US"/>
          </a:p>
        </p:txBody>
      </p:sp>
    </p:spTree>
    <p:extLst>
      <p:ext uri="{BB962C8B-B14F-4D97-AF65-F5344CB8AC3E}">
        <p14:creationId xmlns:p14="http://schemas.microsoft.com/office/powerpoint/2010/main" val="8274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2</a:t>
            </a:r>
            <a:r>
              <a:rPr lang="zh-CN" altLang="en-US" dirty="0" smtClean="0"/>
              <a:t>）</a:t>
            </a:r>
            <a:r>
              <a:rPr lang="en-US" altLang="zh-CN" dirty="0" smtClean="0"/>
              <a:t>Hyperledger</a:t>
            </a:r>
            <a:r>
              <a:rPr lang="zh-CN" altLang="en-US" dirty="0" smtClean="0"/>
              <a:t>直接使用</a:t>
            </a:r>
            <a:r>
              <a:rPr lang="en-US" altLang="zh-CN" dirty="0" smtClean="0"/>
              <a:t>PBFT</a:t>
            </a:r>
            <a:r>
              <a:rPr lang="zh-CN" altLang="en-US" dirty="0" smtClean="0"/>
              <a:t>（实际拜占庭容错算法），</a:t>
            </a:r>
            <a:r>
              <a:rPr lang="en-US" altLang="zh-CN" dirty="0" smtClean="0"/>
              <a:t>PBFT</a:t>
            </a:r>
            <a:r>
              <a:rPr lang="zh-CN" altLang="en-US" dirty="0" smtClean="0"/>
              <a:t>是一个三阶段协议，在预准备阶段，</a:t>
            </a:r>
            <a:r>
              <a:rPr lang="en-US" altLang="zh-CN" dirty="0" smtClean="0"/>
              <a:t>leader</a:t>
            </a:r>
            <a:r>
              <a:rPr lang="zh-CN" altLang="en-US" dirty="0" smtClean="0"/>
              <a:t>广播一个值，由其他节点提交。接下来，在准备阶段，节点广播它们将要提交的值。最后，当上一阶段有超过三分之二的节点同意提交时，提交阶段将确认提交值。</a:t>
            </a:r>
            <a:r>
              <a:rPr lang="en-US" altLang="zh-CN" dirty="0" smtClean="0"/>
              <a:t>PBFT</a:t>
            </a:r>
            <a:r>
              <a:rPr lang="zh-CN" altLang="en-US" dirty="0" smtClean="0"/>
              <a:t>具有一定的通信约束，但它在部分同步网络中实现了安全性和活动性。除了确定性共识之外，私有区块链的另一个关键属性是它们支持智能合约，智能合约可以表达高度复杂的交易逻辑。</a:t>
            </a:r>
            <a:endParaRPr lang="en-US" altLang="zh-CN" dirty="0" smtClean="0"/>
          </a:p>
          <a:p>
            <a:r>
              <a:rPr lang="zh-CN" altLang="en-US" dirty="0" smtClean="0"/>
              <a:t>这些特性在商业和金融系统中尤其可取。私有区块链引起了主要银行和金融机构的兴趣，一些机构甚至声称，它们有潜力颠覆当前的数据管理实践。</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2581CA-096B-4E63-BD71-2A50B5724512}" type="slidenum">
              <a:rPr lang="zh-CN" altLang="en-US" smtClean="0"/>
              <a:t>4</a:t>
            </a:fld>
            <a:endParaRPr lang="zh-CN" altLang="en-US"/>
          </a:p>
        </p:txBody>
      </p:sp>
    </p:spTree>
    <p:extLst>
      <p:ext uri="{BB962C8B-B14F-4D97-AF65-F5344CB8AC3E}">
        <p14:creationId xmlns:p14="http://schemas.microsoft.com/office/powerpoint/2010/main" val="4275657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将区块链划分为公共或私有有助于识别许多区块链的主要特征。然而，了解它们之间的细微差别有助于更好地进行分类。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本节介绍四个基本概念，在此基础上可以对系统进行更详细的分类：</a:t>
            </a:r>
            <a:r>
              <a:rPr lang="zh-CN" altLang="en-US" dirty="0" smtClean="0"/>
              <a:t>分布式账本，共识协议，加密算法，智能合约。</a:t>
            </a:r>
            <a:endParaRPr lang="en-US" altLang="zh-CN" dirty="0" smtClean="0"/>
          </a:p>
        </p:txBody>
      </p:sp>
      <p:sp>
        <p:nvSpPr>
          <p:cNvPr id="4" name="灯片编号占位符 3"/>
          <p:cNvSpPr>
            <a:spLocks noGrp="1"/>
          </p:cNvSpPr>
          <p:nvPr>
            <p:ph type="sldNum" sz="quarter" idx="10"/>
          </p:nvPr>
        </p:nvSpPr>
        <p:spPr/>
        <p:txBody>
          <a:bodyPr/>
          <a:lstStyle/>
          <a:p>
            <a:fld id="{8F2581CA-096B-4E63-BD71-2A50B5724512}" type="slidenum">
              <a:rPr lang="zh-CN" altLang="en-US" smtClean="0"/>
              <a:t>5</a:t>
            </a:fld>
            <a:endParaRPr lang="zh-CN" altLang="en-US"/>
          </a:p>
        </p:txBody>
      </p:sp>
    </p:spTree>
    <p:extLst>
      <p:ext uri="{BB962C8B-B14F-4D97-AF65-F5344CB8AC3E}">
        <p14:creationId xmlns:p14="http://schemas.microsoft.com/office/powerpoint/2010/main" val="109202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表中列出了区块链及其属性，该列表并不全面，特别是考虑到商业和学术对区块链的兴趣日益增长。</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斜体显示的系统要么不再处于活跃的开发中，要么仍处于开发的初始阶段。</a:t>
            </a:r>
            <a:endParaRPr lang="en-US" altLang="zh-CN" sz="1200" b="0" i="0" kern="1200" dirty="0" smtClean="0">
              <a:solidFill>
                <a:schemeClr val="tx1"/>
              </a:solidFill>
              <a:effectLst/>
              <a:latin typeface="+mn-lt"/>
              <a:ea typeface="+mn-ea"/>
              <a:cs typeface="+mn-cs"/>
            </a:endParaRPr>
          </a:p>
          <a:p>
            <a:r>
              <a:rPr lang="zh-CN" altLang="en-US" dirty="0" smtClean="0"/>
              <a:t>将使用刚刚讨论的四个概念来比较当前的区块链，更详细地解释了它们的设计，并强调了它们之间的细微差别。</a:t>
            </a:r>
            <a:endParaRPr lang="zh-CN" altLang="en-US" dirty="0"/>
          </a:p>
        </p:txBody>
      </p:sp>
      <p:sp>
        <p:nvSpPr>
          <p:cNvPr id="4" name="灯片编号占位符 3"/>
          <p:cNvSpPr>
            <a:spLocks noGrp="1"/>
          </p:cNvSpPr>
          <p:nvPr>
            <p:ph type="sldNum" sz="quarter" idx="10"/>
          </p:nvPr>
        </p:nvSpPr>
        <p:spPr/>
        <p:txBody>
          <a:bodyPr/>
          <a:lstStyle/>
          <a:p>
            <a:fld id="{8F2581CA-096B-4E63-BD71-2A50B5724512}" type="slidenum">
              <a:rPr lang="zh-CN" altLang="en-US" smtClean="0"/>
              <a:t>6</a:t>
            </a:fld>
            <a:endParaRPr lang="zh-CN" altLang="en-US"/>
          </a:p>
        </p:txBody>
      </p:sp>
    </p:spTree>
    <p:extLst>
      <p:ext uri="{BB962C8B-B14F-4D97-AF65-F5344CB8AC3E}">
        <p14:creationId xmlns:p14="http://schemas.microsoft.com/office/powerpoint/2010/main" val="2582956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分布式账本：</a:t>
            </a:r>
            <a:r>
              <a:rPr lang="zh-CN" altLang="en-US" sz="1200" b="0" i="0" kern="1200" dirty="0" smtClean="0">
                <a:solidFill>
                  <a:schemeClr val="tx1"/>
                </a:solidFill>
                <a:effectLst/>
                <a:latin typeface="+mn-lt"/>
                <a:ea typeface="+mn-ea"/>
                <a:cs typeface="+mn-cs"/>
              </a:rPr>
              <a:t>在区块链中，分类帐作为仅追加数据结构在所有节点上复制。区块链以一些初始状态开始，分类账记录对状态进行的更新操作的全部历史记录。</a:t>
            </a:r>
            <a:endParaRPr lang="en-US" altLang="zh-CN" sz="1200" b="0" i="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随着比特币的成功，多种竞争性货币出现了。莱特币或道奇币等大多数替代货币</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或代币</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采用了与比特币类似的数据模型。</a:t>
            </a:r>
            <a:r>
              <a:rPr lang="zh-CN" altLang="zh-CN" sz="1200" b="1" kern="1200" dirty="0" smtClean="0">
                <a:solidFill>
                  <a:schemeClr val="tx1"/>
                </a:solidFill>
                <a:effectLst/>
                <a:latin typeface="+mn-lt"/>
                <a:ea typeface="+mn-ea"/>
                <a:cs typeface="+mn-cs"/>
              </a:rPr>
              <a:t>以太坊脱离了比特币的基于交易的模型，而是实现了基于账户的模型。</a:t>
            </a:r>
            <a:endParaRPr lang="en-US" altLang="zh-CN" sz="1200" b="1" kern="1200" dirty="0" smtClean="0">
              <a:solidFill>
                <a:schemeClr val="tx1"/>
              </a:solidFill>
              <a:effectLst/>
              <a:latin typeface="+mn-lt"/>
              <a:ea typeface="+mn-ea"/>
              <a:cs typeface="+mn-cs"/>
            </a:endParaRPr>
          </a:p>
          <a:p>
            <a:r>
              <a:rPr lang="zh-CN" altLang="en-US"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2</a:t>
            </a:r>
            <a:r>
              <a:rPr lang="zh-CN" altLang="en-US" sz="1200" b="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与直接从区块链中获得价值并在其基础上创建的加密货币不同，数字资产通常是由现实世界实体发行的，而区块链只是记录它们存在和交换的媒介</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3</a:t>
            </a:r>
            <a:r>
              <a:rPr lang="zh-CN" altLang="en-US" sz="1200" b="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衍生系统：</a:t>
            </a:r>
            <a:r>
              <a:rPr lang="zh-CN" altLang="zh-CN" dirty="0" smtClean="0"/>
              <a:t>即</a:t>
            </a:r>
            <a:r>
              <a:rPr lang="en-US" altLang="zh-CN" dirty="0" smtClean="0"/>
              <a:t>Hydrachain</a:t>
            </a:r>
            <a:r>
              <a:rPr lang="zh-CN" altLang="zh-CN" dirty="0" smtClean="0"/>
              <a:t>、</a:t>
            </a:r>
            <a:r>
              <a:rPr lang="en-US" altLang="zh-CN" dirty="0" smtClean="0"/>
              <a:t>Quorum</a:t>
            </a:r>
            <a:r>
              <a:rPr lang="zh-CN" altLang="zh-CN" dirty="0" smtClean="0"/>
              <a:t>、</a:t>
            </a:r>
            <a:r>
              <a:rPr lang="en-US" altLang="zh-CN" dirty="0" smtClean="0"/>
              <a:t>Monax</a:t>
            </a:r>
            <a:r>
              <a:rPr lang="zh-CN" altLang="zh-CN" dirty="0" smtClean="0"/>
              <a:t>、</a:t>
            </a:r>
            <a:r>
              <a:rPr lang="en-US" altLang="zh-CN" dirty="0" smtClean="0"/>
              <a:t>Parity</a:t>
            </a:r>
            <a:r>
              <a:rPr lang="zh-CN" altLang="en-US" dirty="0" smtClean="0"/>
              <a:t>、</a:t>
            </a:r>
            <a:r>
              <a:rPr lang="en-US" altLang="zh-CN" dirty="0" smtClean="0"/>
              <a:t>Dfinity</a:t>
            </a:r>
            <a:r>
              <a:rPr lang="zh-CN" altLang="en-US" dirty="0" smtClean="0"/>
              <a:t>。</a:t>
            </a:r>
            <a:endParaRPr lang="zh-CN" altLang="en-US" b="0" dirty="0" smtClean="0"/>
          </a:p>
          <a:p>
            <a:endParaRPr lang="zh-CN" altLang="en-US" b="0" dirty="0"/>
          </a:p>
        </p:txBody>
      </p:sp>
      <p:sp>
        <p:nvSpPr>
          <p:cNvPr id="4" name="灯片编号占位符 3"/>
          <p:cNvSpPr>
            <a:spLocks noGrp="1"/>
          </p:cNvSpPr>
          <p:nvPr>
            <p:ph type="sldNum" sz="quarter" idx="10"/>
          </p:nvPr>
        </p:nvSpPr>
        <p:spPr/>
        <p:txBody>
          <a:bodyPr/>
          <a:lstStyle/>
          <a:p>
            <a:fld id="{8F2581CA-096B-4E63-BD71-2A50B5724512}" type="slidenum">
              <a:rPr lang="zh-CN" altLang="en-US" smtClean="0"/>
              <a:t>7</a:t>
            </a:fld>
            <a:endParaRPr lang="zh-CN" altLang="en-US"/>
          </a:p>
        </p:txBody>
      </p:sp>
    </p:spTree>
    <p:extLst>
      <p:ext uri="{BB962C8B-B14F-4D97-AF65-F5344CB8AC3E}">
        <p14:creationId xmlns:p14="http://schemas.microsoft.com/office/powerpoint/2010/main" val="131463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加密算法：用于确保分类账的完整性，用于确保区块链数据不被篡改。全局状态受哈希（</a:t>
            </a:r>
            <a:r>
              <a:rPr lang="en-US" altLang="zh-CN" dirty="0" smtClean="0"/>
              <a:t>Merkle</a:t>
            </a:r>
            <a:r>
              <a:rPr lang="zh-CN" altLang="en-US" dirty="0" smtClean="0"/>
              <a:t>）树保护，该树的根</a:t>
            </a:r>
            <a:r>
              <a:rPr lang="en-US" altLang="zh-CN" dirty="0" smtClean="0"/>
              <a:t>merkle root</a:t>
            </a:r>
            <a:r>
              <a:rPr lang="zh-CN" altLang="en-US" dirty="0" smtClean="0"/>
              <a:t>哈希存储在块头中。</a:t>
            </a:r>
            <a:endParaRPr lang="en-US" altLang="zh-CN" dirty="0" smtClean="0"/>
          </a:p>
          <a:p>
            <a:r>
              <a:rPr lang="zh-CN" altLang="en-US" dirty="0" smtClean="0"/>
              <a:t>通过使用加密哈希指针链链接块可以保护块历史记录：块编号</a:t>
            </a:r>
            <a:r>
              <a:rPr lang="en-US" altLang="zh-CN" dirty="0" smtClean="0"/>
              <a:t>n + 1</a:t>
            </a:r>
            <a:r>
              <a:rPr lang="zh-CN" altLang="en-US" dirty="0" smtClean="0"/>
              <a:t>的内容包含块编号</a:t>
            </a:r>
            <a:r>
              <a:rPr lang="en-US" altLang="zh-CN" dirty="0" smtClean="0"/>
              <a:t>n</a:t>
            </a:r>
            <a:r>
              <a:rPr lang="zh-CN" altLang="en-US" dirty="0" smtClean="0"/>
              <a:t>的哈希。</a:t>
            </a:r>
            <a:endParaRPr lang="en-US" altLang="zh-CN" dirty="0" smtClean="0"/>
          </a:p>
          <a:p>
            <a:r>
              <a:rPr lang="zh-CN" altLang="en-US" dirty="0" smtClean="0"/>
              <a:t>（</a:t>
            </a:r>
            <a:r>
              <a:rPr lang="en-US" altLang="zh-CN" dirty="0" smtClean="0"/>
              <a:t>1</a:t>
            </a:r>
            <a:r>
              <a:rPr lang="zh-CN" altLang="en-US" dirty="0" smtClean="0"/>
              <a:t>）私钥</a:t>
            </a:r>
            <a:r>
              <a:rPr lang="en-US" altLang="zh-CN" dirty="0" smtClean="0"/>
              <a:t>K</a:t>
            </a:r>
            <a:r>
              <a:rPr lang="zh-CN" altLang="en-US" dirty="0" smtClean="0"/>
              <a:t>系统随机生成</a:t>
            </a:r>
            <a:r>
              <a:rPr lang="en-US" altLang="zh-CN" dirty="0" smtClean="0"/>
              <a:t>256</a:t>
            </a:r>
            <a:r>
              <a:rPr lang="zh-CN" altLang="en-US" dirty="0" smtClean="0"/>
              <a:t>个</a:t>
            </a:r>
            <a:r>
              <a:rPr lang="en-US" altLang="zh-CN" dirty="0" smtClean="0"/>
              <a:t>bit</a:t>
            </a:r>
            <a:r>
              <a:rPr lang="zh-CN" altLang="en-US" dirty="0" smtClean="0"/>
              <a:t>，私钥生成公钥</a:t>
            </a:r>
            <a:r>
              <a:rPr lang="en-US" altLang="zh-CN" dirty="0" smtClean="0"/>
              <a:t>P=K*G</a:t>
            </a:r>
            <a:r>
              <a:rPr lang="zh-CN" altLang="en-US" dirty="0" smtClean="0"/>
              <a:t>（*为</a:t>
            </a:r>
            <a:r>
              <a:rPr lang="en-US" altLang="zh-CN" sz="1200" kern="1200" dirty="0" smtClean="0">
                <a:solidFill>
                  <a:schemeClr val="tx1"/>
                </a:solidFill>
                <a:effectLst/>
                <a:latin typeface="+mn-lt"/>
                <a:ea typeface="+mn-ea"/>
                <a:cs typeface="+mn-cs"/>
              </a:rPr>
              <a:t>Secp256k1</a:t>
            </a:r>
            <a:r>
              <a:rPr lang="zh-CN" altLang="zh-CN" sz="1200" kern="1200" dirty="0" smtClean="0">
                <a:solidFill>
                  <a:schemeClr val="tx1"/>
                </a:solidFill>
                <a:effectLst/>
                <a:latin typeface="+mn-lt"/>
                <a:ea typeface="+mn-ea"/>
                <a:cs typeface="+mn-cs"/>
              </a:rPr>
              <a:t>标准</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ECDSA</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椭圆曲线数字签名算法</a:t>
            </a:r>
            <a:r>
              <a:rPr lang="zh-CN" altLang="en-US" dirty="0" smtClean="0"/>
              <a:t>，</a:t>
            </a:r>
            <a:r>
              <a:rPr lang="en-US" altLang="zh-CN" dirty="0" smtClean="0"/>
              <a:t>G</a:t>
            </a:r>
            <a:r>
              <a:rPr lang="zh-CN" altLang="en-US" dirty="0" smtClean="0"/>
              <a:t>为基准点），公钥经过两次哈希运算得到地址。</a:t>
            </a:r>
            <a:r>
              <a:rPr lang="en-US" altLang="zh-CN" dirty="0" smtClean="0"/>
              <a:t>(</a:t>
            </a:r>
            <a:r>
              <a:rPr lang="zh-CN" altLang="en-US" dirty="0" smtClean="0"/>
              <a:t>单向的</a:t>
            </a:r>
            <a:r>
              <a:rPr lang="en-US" altLang="zh-CN" dirty="0" smtClean="0"/>
              <a:t>)</a:t>
            </a:r>
          </a:p>
          <a:p>
            <a:r>
              <a:rPr lang="zh-CN" altLang="en-US" dirty="0" smtClean="0"/>
              <a:t>（</a:t>
            </a:r>
            <a:r>
              <a:rPr lang="en-US" altLang="zh-CN" dirty="0" smtClean="0"/>
              <a:t>2</a:t>
            </a:r>
            <a:r>
              <a:rPr lang="zh-CN" altLang="en-US" dirty="0" smtClean="0"/>
              <a:t>）</a:t>
            </a:r>
            <a:r>
              <a:rPr lang="zh-CN" altLang="zh-CN" sz="1200" kern="1200" dirty="0" smtClean="0">
                <a:solidFill>
                  <a:schemeClr val="tx1"/>
                </a:solidFill>
                <a:effectLst/>
                <a:latin typeface="+mn-lt"/>
                <a:ea typeface="+mn-ea"/>
                <a:cs typeface="+mn-cs"/>
              </a:rPr>
              <a:t>它们的安全性依赖于运行在可信硬件内部的可信计算基</a:t>
            </a:r>
            <a:r>
              <a:rPr lang="en-US" altLang="zh-CN" sz="1200" kern="1200" dirty="0" smtClean="0">
                <a:solidFill>
                  <a:schemeClr val="tx1"/>
                </a:solidFill>
                <a:effectLst/>
                <a:latin typeface="+mn-lt"/>
                <a:ea typeface="+mn-ea"/>
                <a:cs typeface="+mn-cs"/>
              </a:rPr>
              <a:t>(TCB)</a:t>
            </a:r>
            <a:r>
              <a:rPr lang="zh-CN" altLang="zh-CN" sz="1200" kern="1200" dirty="0" smtClean="0">
                <a:solidFill>
                  <a:schemeClr val="tx1"/>
                </a:solidFill>
                <a:effectLst/>
                <a:latin typeface="+mn-lt"/>
                <a:ea typeface="+mn-ea"/>
                <a:cs typeface="+mn-cs"/>
              </a:rPr>
              <a:t>。较小的</a:t>
            </a:r>
            <a:r>
              <a:rPr lang="en-US" altLang="zh-CN" sz="1200" kern="1200" dirty="0" smtClean="0">
                <a:solidFill>
                  <a:schemeClr val="tx1"/>
                </a:solidFill>
                <a:effectLst/>
                <a:latin typeface="+mn-lt"/>
                <a:ea typeface="+mn-ea"/>
                <a:cs typeface="+mn-cs"/>
              </a:rPr>
              <a:t>TCB</a:t>
            </a:r>
            <a:r>
              <a:rPr lang="zh-CN" altLang="zh-CN" sz="1200" kern="1200" dirty="0" smtClean="0">
                <a:solidFill>
                  <a:schemeClr val="tx1"/>
                </a:solidFill>
                <a:effectLst/>
                <a:latin typeface="+mn-lt"/>
                <a:ea typeface="+mn-ea"/>
                <a:cs typeface="+mn-cs"/>
              </a:rPr>
              <a:t>意味着更好的安全性。</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zerocoin</a:t>
            </a:r>
            <a:r>
              <a:rPr lang="zh-CN" altLang="zh-CN" sz="1200" kern="1200" dirty="0" smtClean="0">
                <a:solidFill>
                  <a:schemeClr val="tx1"/>
                </a:solidFill>
                <a:effectLst/>
                <a:latin typeface="+mn-lt"/>
                <a:ea typeface="+mn-ea"/>
                <a:cs typeface="+mn-cs"/>
              </a:rPr>
              <a:t>本质上实现了一个加密混合器，它隐藏了</a:t>
            </a:r>
            <a:r>
              <a:rPr lang="zh-CN" altLang="en-US" sz="1200" kern="1200" dirty="0" smtClean="0">
                <a:solidFill>
                  <a:schemeClr val="tx1"/>
                </a:solidFill>
                <a:effectLst/>
                <a:latin typeface="+mn-lt"/>
                <a:ea typeface="+mn-ea"/>
                <a:cs typeface="+mn-cs"/>
              </a:rPr>
              <a:t>自身</a:t>
            </a:r>
            <a:r>
              <a:rPr lang="zh-CN" altLang="zh-CN" sz="1200" kern="1200" dirty="0" smtClean="0">
                <a:solidFill>
                  <a:schemeClr val="tx1"/>
                </a:solidFill>
                <a:effectLst/>
                <a:latin typeface="+mn-lt"/>
                <a:ea typeface="+mn-ea"/>
                <a:cs typeface="+mn-cs"/>
              </a:rPr>
              <a:t>和相应比特币之间的可链接性。</a:t>
            </a:r>
            <a:r>
              <a:rPr lang="en-US" altLang="zh-CN" sz="1200" kern="1200" dirty="0" smtClean="0">
                <a:solidFill>
                  <a:schemeClr val="tx1"/>
                </a:solidFill>
                <a:effectLst/>
                <a:latin typeface="+mn-lt"/>
                <a:ea typeface="+mn-ea"/>
                <a:cs typeface="+mn-cs"/>
              </a:rPr>
              <a:t>zerocash</a:t>
            </a:r>
            <a:r>
              <a:rPr lang="zh-CN" altLang="zh-CN" sz="1200" kern="1200" dirty="0" smtClean="0">
                <a:solidFill>
                  <a:schemeClr val="tx1"/>
                </a:solidFill>
                <a:effectLst/>
                <a:latin typeface="+mn-lt"/>
                <a:ea typeface="+mn-ea"/>
                <a:cs typeface="+mn-cs"/>
              </a:rPr>
              <a:t>是一个独立的区块链，而</a:t>
            </a:r>
            <a:r>
              <a:rPr lang="en-US" altLang="zh-CN" sz="1200" kern="1200" dirty="0" smtClean="0">
                <a:solidFill>
                  <a:schemeClr val="tx1"/>
                </a:solidFill>
                <a:effectLst/>
                <a:latin typeface="+mn-lt"/>
                <a:ea typeface="+mn-ea"/>
                <a:cs typeface="+mn-cs"/>
              </a:rPr>
              <a:t>zercoin</a:t>
            </a:r>
            <a:r>
              <a:rPr lang="zh-CN" altLang="zh-CN" sz="1200" kern="1200" dirty="0" smtClean="0">
                <a:solidFill>
                  <a:schemeClr val="tx1"/>
                </a:solidFill>
                <a:effectLst/>
                <a:latin typeface="+mn-lt"/>
                <a:ea typeface="+mn-ea"/>
                <a:cs typeface="+mn-cs"/>
              </a:rPr>
              <a:t>是比特币的延伸。</a:t>
            </a:r>
            <a:r>
              <a:rPr lang="en-US" altLang="zh-CN" sz="1200" kern="1200" dirty="0" smtClean="0">
                <a:solidFill>
                  <a:schemeClr val="tx1"/>
                </a:solidFill>
                <a:effectLst/>
                <a:latin typeface="+mn-lt"/>
                <a:ea typeface="+mn-ea"/>
                <a:cs typeface="+mn-cs"/>
              </a:rPr>
              <a:t>zerocash</a:t>
            </a:r>
            <a:r>
              <a:rPr lang="zh-CN" altLang="zh-CN" sz="1200" kern="1200" dirty="0" smtClean="0">
                <a:solidFill>
                  <a:schemeClr val="tx1"/>
                </a:solidFill>
                <a:effectLst/>
                <a:latin typeface="+mn-lt"/>
                <a:ea typeface="+mn-ea"/>
                <a:cs typeface="+mn-cs"/>
              </a:rPr>
              <a:t>中的事务，包括拆分和合并，都是完全私有的。</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F2581CA-096B-4E63-BD71-2A50B5724512}" type="slidenum">
              <a:rPr lang="zh-CN" altLang="en-US" smtClean="0"/>
              <a:t>8</a:t>
            </a:fld>
            <a:endParaRPr lang="zh-CN" altLang="en-US"/>
          </a:p>
        </p:txBody>
      </p:sp>
    </p:spTree>
    <p:extLst>
      <p:ext uri="{BB962C8B-B14F-4D97-AF65-F5344CB8AC3E}">
        <p14:creationId xmlns:p14="http://schemas.microsoft.com/office/powerpoint/2010/main" val="913286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共识协议：</a:t>
            </a:r>
            <a:r>
              <a:rPr lang="zh-CN" altLang="en-US" sz="1200" b="0" i="0" kern="1200" dirty="0" smtClean="0">
                <a:solidFill>
                  <a:schemeClr val="tx1"/>
                </a:solidFill>
                <a:effectLst/>
                <a:latin typeface="+mn-lt"/>
                <a:ea typeface="+mn-ea"/>
                <a:cs typeface="+mn-cs"/>
              </a:rPr>
              <a:t>在分布式账本复制的过程中，对账本的更新必须得到各方的同意。换句话说，多方必须达成共识。</a:t>
            </a:r>
            <a:endParaRPr lang="zh-CN" altLang="en-US" dirty="0"/>
          </a:p>
        </p:txBody>
      </p:sp>
      <p:sp>
        <p:nvSpPr>
          <p:cNvPr id="4" name="灯片编号占位符 3"/>
          <p:cNvSpPr>
            <a:spLocks noGrp="1"/>
          </p:cNvSpPr>
          <p:nvPr>
            <p:ph type="sldNum" sz="quarter" idx="10"/>
          </p:nvPr>
        </p:nvSpPr>
        <p:spPr/>
        <p:txBody>
          <a:bodyPr/>
          <a:lstStyle/>
          <a:p>
            <a:fld id="{8F2581CA-096B-4E63-BD71-2A50B5724512}" type="slidenum">
              <a:rPr lang="zh-CN" altLang="en-US" smtClean="0"/>
              <a:t>9</a:t>
            </a:fld>
            <a:endParaRPr lang="zh-CN" altLang="en-US"/>
          </a:p>
        </p:txBody>
      </p:sp>
    </p:spTree>
    <p:extLst>
      <p:ext uri="{BB962C8B-B14F-4D97-AF65-F5344CB8AC3E}">
        <p14:creationId xmlns:p14="http://schemas.microsoft.com/office/powerpoint/2010/main" val="35518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338236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2"/>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42387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40"/>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711512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600200"/>
            <a:ext cx="8229600" cy="21859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 y="3938590"/>
            <a:ext cx="8229600" cy="2187575"/>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2034758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457200" y="1600202"/>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61828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a:xfrm>
            <a:off x="457200" y="1600202"/>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Rectangle 4"/>
          <p:cNvSpPr>
            <a:spLocks noGrp="1" noChangeArrowheads="1"/>
          </p:cNvSpPr>
          <p:nvPr>
            <p:ph type="dt" sz="half" idx="2"/>
          </p:nvPr>
        </p:nvSpPr>
        <p:spPr>
          <a:xfrm>
            <a:off x="457200" y="6245225"/>
            <a:ext cx="2133600" cy="476250"/>
          </a:xfrm>
          <a:prstGeom prst="rect">
            <a:avLst/>
          </a:prstGeom>
        </p:spPr>
        <p:txBody>
          <a:bodyPr/>
          <a:lstStyle>
            <a:lvl1pPr eaLnBrk="1" hangingPunct="1">
              <a:defRPr/>
            </a:lvl1pPr>
          </a:lstStyle>
          <a:p>
            <a:pPr fontAlgn="base">
              <a:spcBef>
                <a:spcPct val="0"/>
              </a:spcBef>
              <a:spcAft>
                <a:spcPct val="0"/>
              </a:spcAft>
              <a:defRPr/>
            </a:pPr>
            <a:endParaRPr lang="en-US" altLang="zh-CN" sz="2400" b="1" dirty="0">
              <a:solidFill>
                <a:srgbClr val="000000"/>
              </a:solidFill>
              <a:latin typeface="华文仿宋" panose="02010600040101010101" pitchFamily="2" charset="-122"/>
            </a:endParaRPr>
          </a:p>
        </p:txBody>
      </p:sp>
      <p:sp>
        <p:nvSpPr>
          <p:cNvPr id="5" name="Rectangle 5"/>
          <p:cNvSpPr>
            <a:spLocks noGrp="1" noChangeArrowheads="1"/>
          </p:cNvSpPr>
          <p:nvPr>
            <p:ph type="ftr" sz="quarter" idx="3"/>
          </p:nvPr>
        </p:nvSpPr>
        <p:spPr>
          <a:xfrm>
            <a:off x="3124200" y="6245225"/>
            <a:ext cx="2895600" cy="476250"/>
          </a:xfrm>
          <a:prstGeom prst="rect">
            <a:avLst/>
          </a:prstGeom>
        </p:spPr>
        <p:txBody>
          <a:bodyPr/>
          <a:lstStyle>
            <a:lvl1pPr eaLnBrk="1" hangingPunct="1">
              <a:defRPr/>
            </a:lvl1pPr>
          </a:lstStyle>
          <a:p>
            <a:pPr fontAlgn="base">
              <a:spcBef>
                <a:spcPct val="0"/>
              </a:spcBef>
              <a:spcAft>
                <a:spcPct val="0"/>
              </a:spcAft>
              <a:defRPr/>
            </a:pPr>
            <a:r>
              <a:rPr lang="en-US" altLang="zh-CN" sz="2400" b="1" smtClean="0">
                <a:solidFill>
                  <a:srgbClr val="000000"/>
                </a:solidFill>
                <a:latin typeface="华文仿宋" panose="02010600040101010101" pitchFamily="2" charset="-122"/>
              </a:rPr>
              <a:t>1</a:t>
            </a:r>
            <a:endParaRPr lang="en-US" altLang="zh-CN" sz="2400" b="1" dirty="0">
              <a:solidFill>
                <a:srgbClr val="000000"/>
              </a:solidFill>
              <a:latin typeface="华文仿宋" panose="02010600040101010101" pitchFamily="2" charset="-122"/>
            </a:endParaRPr>
          </a:p>
        </p:txBody>
      </p:sp>
      <p:sp>
        <p:nvSpPr>
          <p:cNvPr id="6" name="Rectangle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59C554E8-B2C4-4C74-AEBB-B17876C8A587}" type="slidenum">
              <a:rPr lang="en-US" altLang="zh-CN" sz="2400" b="1" smtClean="0">
                <a:solidFill>
                  <a:srgbClr val="000000"/>
                </a:solidFill>
                <a:latin typeface="华文仿宋" panose="02010600040101010101" pitchFamily="2" charset="-122"/>
              </a:rPr>
              <a:pPr fontAlgn="base">
                <a:spcBef>
                  <a:spcPct val="0"/>
                </a:spcBef>
                <a:spcAft>
                  <a:spcPct val="0"/>
                </a:spcAft>
                <a:defRPr/>
              </a:pPr>
              <a:t>‹#›</a:t>
            </a:fld>
            <a:endParaRPr lang="en-US" altLang="zh-CN" sz="2400" b="1" dirty="0">
              <a:solidFill>
                <a:srgbClr val="000000"/>
              </a:solidFill>
              <a:latin typeface="华文仿宋" panose="02010600040101010101" pitchFamily="2" charset="-122"/>
            </a:endParaRPr>
          </a:p>
        </p:txBody>
      </p:sp>
    </p:spTree>
    <p:extLst>
      <p:ext uri="{BB962C8B-B14F-4D97-AF65-F5344CB8AC3E}">
        <p14:creationId xmlns:p14="http://schemas.microsoft.com/office/powerpoint/2010/main" val="100229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2"/>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97421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1794930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9853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09513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Tree>
    <p:extLst>
      <p:ext uri="{BB962C8B-B14F-4D97-AF65-F5344CB8AC3E}">
        <p14:creationId xmlns:p14="http://schemas.microsoft.com/office/powerpoint/2010/main" val="37473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06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182179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370738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校庆ECNU2 (1)"/>
          <p:cNvPicPr>
            <a:picLocks noChangeAspect="1"/>
          </p:cNvPicPr>
          <p:nvPr/>
        </p:nvPicPr>
        <p:blipFill>
          <a:blip r:embed="rId16"/>
          <a:stretch>
            <a:fillRect/>
          </a:stretch>
        </p:blipFill>
        <p:spPr>
          <a:xfrm>
            <a:off x="0" y="0"/>
            <a:ext cx="9144000" cy="6861175"/>
          </a:xfrm>
          <a:prstGeom prst="rect">
            <a:avLst/>
          </a:prstGeom>
          <a:noFill/>
          <a:ln w="9525">
            <a:noFill/>
          </a:ln>
        </p:spPr>
      </p:pic>
    </p:spTree>
    <p:extLst>
      <p:ext uri="{BB962C8B-B14F-4D97-AF65-F5344CB8AC3E}">
        <p14:creationId xmlns:p14="http://schemas.microsoft.com/office/powerpoint/2010/main" val="8681882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5425" y="1653118"/>
            <a:ext cx="8604252" cy="4442242"/>
          </a:xfrm>
          <a:prstGeom prst="rect">
            <a:avLst/>
          </a:prstGeom>
          <a:noFill/>
        </p:spPr>
        <p:txBody>
          <a:bodyPr wrap="square" rtlCol="0">
            <a:spAutoFit/>
          </a:bodyPr>
          <a:lstStyle/>
          <a:p>
            <a:pPr lvl="0" algn="ctr" defTabSz="914400">
              <a:lnSpc>
                <a:spcPts val="3600"/>
              </a:lnSpc>
            </a:pPr>
            <a:r>
              <a:rPr lang="en-US" altLang="zh-CN" sz="3200" b="1" dirty="0"/>
              <a:t>Untangling Blockchain: A Data Processing View of Blockchain </a:t>
            </a:r>
            <a:r>
              <a:rPr lang="en-US" altLang="zh-CN" sz="3200" b="1" dirty="0" smtClean="0"/>
              <a:t>Systems</a:t>
            </a:r>
          </a:p>
          <a:p>
            <a:pPr lvl="0" algn="ctr" defTabSz="914400"/>
            <a:endParaRPr lang="en-US" altLang="zh-CN" sz="2000" dirty="0" smtClean="0">
              <a:solidFill>
                <a:srgbClr val="000000"/>
              </a:solidFill>
            </a:endParaRPr>
          </a:p>
          <a:p>
            <a:pPr lvl="0" algn="ctr" defTabSz="914400"/>
            <a:r>
              <a:rPr lang="en-US" altLang="zh-CN" sz="2000" dirty="0" smtClean="0">
                <a:solidFill>
                  <a:srgbClr val="000000"/>
                </a:solidFill>
              </a:rPr>
              <a:t>Tien </a:t>
            </a:r>
            <a:r>
              <a:rPr lang="en-US" altLang="zh-CN" sz="2000" dirty="0">
                <a:solidFill>
                  <a:srgbClr val="000000"/>
                </a:solidFill>
              </a:rPr>
              <a:t>Tuan Anh </a:t>
            </a:r>
            <a:r>
              <a:rPr lang="en-US" altLang="zh-CN" sz="2000" dirty="0" smtClean="0">
                <a:solidFill>
                  <a:srgbClr val="000000"/>
                </a:solidFill>
              </a:rPr>
              <a:t>Dinh, </a:t>
            </a:r>
            <a:r>
              <a:rPr lang="en-US" altLang="zh-CN" sz="2000" dirty="0">
                <a:solidFill>
                  <a:srgbClr val="000000"/>
                </a:solidFill>
              </a:rPr>
              <a:t>Rui Liu, Meihui </a:t>
            </a:r>
            <a:r>
              <a:rPr lang="en-US" altLang="zh-CN" sz="2000" dirty="0" smtClean="0">
                <a:solidFill>
                  <a:srgbClr val="000000"/>
                </a:solidFill>
              </a:rPr>
              <a:t>Zhang, </a:t>
            </a:r>
          </a:p>
          <a:p>
            <a:pPr lvl="0" algn="ctr" defTabSz="914400"/>
            <a:r>
              <a:rPr lang="en-US" altLang="zh-CN" sz="2000" dirty="0" smtClean="0">
                <a:solidFill>
                  <a:srgbClr val="000000"/>
                </a:solidFill>
              </a:rPr>
              <a:t>Gang Chen, Beng </a:t>
            </a:r>
            <a:r>
              <a:rPr lang="en-US" altLang="zh-CN" sz="2000" dirty="0">
                <a:solidFill>
                  <a:srgbClr val="000000"/>
                </a:solidFill>
              </a:rPr>
              <a:t>Chin </a:t>
            </a:r>
            <a:r>
              <a:rPr lang="en-US" altLang="zh-CN" sz="2000" dirty="0" smtClean="0">
                <a:solidFill>
                  <a:srgbClr val="000000"/>
                </a:solidFill>
              </a:rPr>
              <a:t>Ooi and </a:t>
            </a:r>
            <a:r>
              <a:rPr lang="en-US" altLang="zh-CN" sz="2000" dirty="0">
                <a:solidFill>
                  <a:srgbClr val="000000"/>
                </a:solidFill>
              </a:rPr>
              <a:t>Ji </a:t>
            </a:r>
            <a:r>
              <a:rPr lang="en-US" altLang="zh-CN" sz="2000" dirty="0" smtClean="0">
                <a:solidFill>
                  <a:srgbClr val="000000"/>
                </a:solidFill>
              </a:rPr>
              <a:t>Wang</a:t>
            </a:r>
          </a:p>
          <a:p>
            <a:pPr lvl="0" algn="ctr" defTabSz="914400">
              <a:lnSpc>
                <a:spcPts val="3200"/>
              </a:lnSpc>
            </a:pPr>
            <a:r>
              <a:rPr kumimoji="0" lang="en-US" altLang="zh-CN" sz="2000" i="0" u="sng" strike="noStrike" kern="1200" cap="none" spc="0" normalizeH="0" baseline="0" noProof="0" dirty="0" smtClean="0">
                <a:ln>
                  <a:noFill/>
                </a:ln>
                <a:solidFill>
                  <a:srgbClr val="000000"/>
                </a:solidFill>
                <a:effectLst/>
                <a:uLnTx/>
                <a:uFillTx/>
                <a:latin typeface="Arial"/>
                <a:ea typeface="宋体"/>
              </a:rPr>
              <a:t>IEEE 2018</a:t>
            </a:r>
            <a:endParaRPr kumimoji="0" lang="en-US" altLang="zh-CN" sz="2000" i="0" u="sng" strike="noStrike" kern="1200" cap="none" spc="0" normalizeH="0" baseline="0" noProof="0" dirty="0">
              <a:ln>
                <a:noFill/>
              </a:ln>
              <a:solidFill>
                <a:srgbClr val="000000"/>
              </a:solidFill>
              <a:effectLst/>
              <a:uLnTx/>
              <a:uFillTx/>
              <a:latin typeface="Arial"/>
              <a:ea typeface="宋体"/>
            </a:endParaRPr>
          </a:p>
          <a:p>
            <a:pPr lvl="0" algn="ctr" defTabSz="914400"/>
            <a:endParaRPr lang="en-US" altLang="zh-CN" sz="2000" dirty="0" smtClean="0">
              <a:solidFill>
                <a:srgbClr val="000000"/>
              </a:solidFill>
              <a:latin typeface="Arial"/>
              <a:ea typeface="宋体"/>
            </a:endParaRPr>
          </a:p>
          <a:p>
            <a:pPr lvl="0" algn="ctr" defTabSz="914400"/>
            <a:endParaRPr kumimoji="0" lang="en-US" altLang="zh-CN" sz="2000" i="0" u="none" strike="noStrike" kern="1200" cap="none" spc="0" normalizeH="0" baseline="0" noProof="0" dirty="0">
              <a:ln>
                <a:noFill/>
              </a:ln>
              <a:solidFill>
                <a:srgbClr val="000000"/>
              </a:solidFill>
              <a:effectLst/>
              <a:uLnTx/>
              <a:uFillTx/>
              <a:latin typeface="Arial"/>
              <a:ea typeface="宋体"/>
            </a:endParaRPr>
          </a:p>
          <a:p>
            <a:pPr lvl="8" defTabSz="914400"/>
            <a:endParaRPr lang="en-US" altLang="zh-CN" sz="2400" dirty="0" smtClean="0">
              <a:solidFill>
                <a:srgbClr val="000000"/>
              </a:solidFill>
              <a:latin typeface="微软雅黑" panose="020B0503020204020204" pitchFamily="34" charset="-122"/>
              <a:ea typeface="微软雅黑" panose="020B0503020204020204" pitchFamily="34" charset="-122"/>
            </a:endParaRPr>
          </a:p>
          <a:p>
            <a:pPr lvl="8" defTabSz="914400"/>
            <a:r>
              <a:rPr lang="en-US" altLang="zh-CN" sz="2400" dirty="0" smtClean="0">
                <a:solidFill>
                  <a:srgbClr val="000000"/>
                </a:solidFill>
                <a:latin typeface="微软雅黑" panose="020B0503020204020204" pitchFamily="34" charset="-122"/>
                <a:ea typeface="微软雅黑" panose="020B0503020204020204" pitchFamily="34" charset="-122"/>
              </a:rPr>
              <a:t>	</a:t>
            </a:r>
            <a:r>
              <a:rPr lang="zh-CN" altLang="en-US" sz="2400" dirty="0" smtClean="0">
                <a:solidFill>
                  <a:srgbClr val="000000"/>
                </a:solidFill>
                <a:latin typeface="微软雅黑" panose="020B0503020204020204" pitchFamily="34" charset="-122"/>
                <a:ea typeface="微软雅黑" panose="020B0503020204020204" pitchFamily="34" charset="-122"/>
              </a:rPr>
              <a:t>姓名：周浩  </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lvl="8" defTabSz="914400"/>
            <a:r>
              <a:rPr lang="en-US" altLang="zh-CN" sz="2400" dirty="0" smtClean="0">
                <a:solidFill>
                  <a:srgbClr val="000000"/>
                </a:solidFill>
                <a:latin typeface="微软雅黑" panose="020B0503020204020204" pitchFamily="34" charset="-122"/>
                <a:ea typeface="微软雅黑" panose="020B0503020204020204" pitchFamily="34" charset="-122"/>
              </a:rPr>
              <a:t>	</a:t>
            </a:r>
            <a:r>
              <a:rPr lang="zh-CN" altLang="en-US" sz="2400" dirty="0" smtClean="0">
                <a:solidFill>
                  <a:srgbClr val="000000"/>
                </a:solidFill>
                <a:latin typeface="微软雅黑" panose="020B0503020204020204" pitchFamily="34" charset="-122"/>
                <a:ea typeface="微软雅黑" panose="020B0503020204020204" pitchFamily="34" charset="-122"/>
              </a:rPr>
              <a:t>学号：</a:t>
            </a:r>
            <a:r>
              <a:rPr lang="en-US" altLang="zh-CN" sz="2400" dirty="0" smtClean="0">
                <a:solidFill>
                  <a:srgbClr val="000000"/>
                </a:solidFill>
                <a:latin typeface="微软雅黑" panose="020B0503020204020204" pitchFamily="34" charset="-122"/>
                <a:ea typeface="微软雅黑" panose="020B0503020204020204" pitchFamily="34" charset="-122"/>
              </a:rPr>
              <a:t>51205901121</a:t>
            </a:r>
          </a:p>
          <a:p>
            <a:pPr lvl="8" defTabSz="914400"/>
            <a:r>
              <a:rPr kumimoji="0" lang="en-US" altLang="zh-CN" sz="240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a:t>
            </a:r>
            <a:r>
              <a:rPr kumimoji="0" lang="zh-CN" altLang="en-US" sz="240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日期：</a:t>
            </a:r>
            <a:r>
              <a:rPr kumimoji="0" lang="en-US" altLang="zh-CN" sz="240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2020</a:t>
            </a:r>
            <a:r>
              <a:rPr kumimoji="0" lang="zh-CN" altLang="en-US" sz="240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年</a:t>
            </a:r>
            <a:r>
              <a:rPr kumimoji="0" lang="en-US" altLang="zh-CN" sz="240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11</a:t>
            </a:r>
            <a:r>
              <a:rPr kumimoji="0" lang="zh-CN" altLang="en-US" sz="240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月</a:t>
            </a:r>
            <a:r>
              <a:rPr kumimoji="0" lang="en-US" altLang="zh-CN" sz="240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18</a:t>
            </a:r>
            <a:r>
              <a:rPr kumimoji="0" lang="zh-CN" altLang="en-US" sz="240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日</a:t>
            </a:r>
            <a:endPar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2458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9677" y="6235565"/>
            <a:ext cx="3143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noProof="0" dirty="0">
                <a:solidFill>
                  <a:srgbClr val="000000"/>
                </a:solidFill>
                <a:latin typeface="Arial"/>
                <a:ea typeface="宋体"/>
              </a:rPr>
              <a:t>9</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20" y="268605"/>
            <a:ext cx="378333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2.3 </a:t>
            </a:r>
            <a:r>
              <a:rPr lang="zh-CN" altLang="en-US" sz="4000" b="1" dirty="0" smtClean="0">
                <a:solidFill>
                  <a:srgbClr val="FFFFFF"/>
                </a:solidFill>
                <a:latin typeface="Arial"/>
                <a:ea typeface="宋体"/>
              </a:rPr>
              <a:t>共识</a:t>
            </a:r>
            <a:r>
              <a:rPr lang="zh-CN" altLang="en-US" sz="4000" b="1" dirty="0">
                <a:solidFill>
                  <a:srgbClr val="FFFFFF"/>
                </a:solidFill>
                <a:latin typeface="Arial"/>
                <a:ea typeface="宋体"/>
              </a:rPr>
              <a:t>协议</a:t>
            </a:r>
            <a:endParaRPr kumimoji="0" lang="zh-CN" altLang="en-US" sz="4000" b="1" i="0" u="none" strike="noStrike" kern="1200" cap="none" spc="0" normalizeH="0" baseline="0" noProof="0" dirty="0">
              <a:ln>
                <a:noFill/>
              </a:ln>
              <a:solidFill>
                <a:srgbClr val="FFFFFF"/>
              </a:solidFill>
              <a:effectLst/>
              <a:uLnTx/>
              <a:uFillTx/>
              <a:latin typeface="Arial"/>
              <a:ea typeface="宋体"/>
              <a:cs typeface="+mn-cs"/>
            </a:endParaRPr>
          </a:p>
        </p:txBody>
      </p:sp>
      <p:sp>
        <p:nvSpPr>
          <p:cNvPr id="4" name="文本框 3"/>
          <p:cNvSpPr txBox="1"/>
          <p:nvPr/>
        </p:nvSpPr>
        <p:spPr>
          <a:xfrm>
            <a:off x="581025" y="1562719"/>
            <a:ext cx="7800975" cy="4606389"/>
          </a:xfrm>
          <a:prstGeom prst="rect">
            <a:avLst/>
          </a:prstGeom>
          <a:noFill/>
        </p:spPr>
        <p:txBody>
          <a:bodyPr wrap="square" rtlCol="0">
            <a:spAutoFit/>
          </a:bodyPr>
          <a:lstStyle/>
          <a:p>
            <a:pPr>
              <a:lnSpc>
                <a:spcPts val="3200"/>
              </a:lnSpc>
            </a:pPr>
            <a:r>
              <a:rPr lang="zh-CN" altLang="en-US" b="1" dirty="0" smtClean="0"/>
              <a:t>（</a:t>
            </a:r>
            <a:r>
              <a:rPr lang="en-US" altLang="zh-CN" b="1" dirty="0" smtClean="0"/>
              <a:t>1</a:t>
            </a:r>
            <a:r>
              <a:rPr lang="zh-CN" altLang="en-US" b="1" dirty="0" smtClean="0"/>
              <a:t>）</a:t>
            </a:r>
            <a:r>
              <a:rPr lang="en-US" altLang="zh-CN" b="1" dirty="0"/>
              <a:t>Proof of </a:t>
            </a:r>
            <a:r>
              <a:rPr lang="en-US" altLang="zh-CN" b="1" dirty="0" smtClean="0"/>
              <a:t>Work(PoW)</a:t>
            </a:r>
            <a:r>
              <a:rPr lang="zh-CN" altLang="en-US" b="1" dirty="0" smtClean="0"/>
              <a:t>：</a:t>
            </a:r>
            <a:endParaRPr lang="en-US" altLang="zh-CN" b="1" dirty="0"/>
          </a:p>
          <a:p>
            <a:pPr>
              <a:lnSpc>
                <a:spcPts val="3200"/>
              </a:lnSpc>
            </a:pPr>
            <a:r>
              <a:rPr lang="en-US" altLang="zh-CN" b="1" dirty="0"/>
              <a:t>	</a:t>
            </a:r>
            <a:r>
              <a:rPr lang="zh-CN" altLang="zh-CN" dirty="0" smtClean="0"/>
              <a:t>比特</a:t>
            </a:r>
            <a:r>
              <a:rPr lang="zh-CN" altLang="zh-CN" dirty="0"/>
              <a:t>币中实现的原始协议使用</a:t>
            </a:r>
            <a:r>
              <a:rPr lang="en-US" altLang="zh-CN" dirty="0"/>
              <a:t>SHA-256</a:t>
            </a:r>
            <a:r>
              <a:rPr lang="zh-CN" altLang="zh-CN" dirty="0"/>
              <a:t>作为哈希</a:t>
            </a:r>
            <a:r>
              <a:rPr lang="zh-CN" altLang="zh-CN" dirty="0" smtClean="0"/>
              <a:t>函数</a:t>
            </a:r>
            <a:r>
              <a:rPr lang="zh-CN" altLang="en-US" dirty="0" smtClean="0"/>
              <a:t>，</a:t>
            </a:r>
            <a:r>
              <a:rPr lang="en-US" altLang="zh-CN" dirty="0"/>
              <a:t>Ethereum</a:t>
            </a:r>
            <a:r>
              <a:rPr lang="zh-CN" altLang="zh-CN" dirty="0" smtClean="0"/>
              <a:t>使用</a:t>
            </a:r>
            <a:r>
              <a:rPr lang="en-US" altLang="zh-CN" dirty="0" smtClean="0"/>
              <a:t>Dagger-</a:t>
            </a:r>
            <a:r>
              <a:rPr lang="en-US" altLang="zh-CN" dirty="0"/>
              <a:t>H</a:t>
            </a:r>
            <a:r>
              <a:rPr lang="en-US" altLang="zh-CN" dirty="0" smtClean="0"/>
              <a:t>ashimoto</a:t>
            </a:r>
            <a:r>
              <a:rPr lang="zh-CN" altLang="zh-CN" dirty="0" smtClean="0"/>
              <a:t>函数</a:t>
            </a:r>
            <a:r>
              <a:rPr lang="zh-CN" altLang="en-US" dirty="0" smtClean="0"/>
              <a:t>，</a:t>
            </a:r>
            <a:r>
              <a:rPr lang="en-US" altLang="zh-CN" dirty="0" smtClean="0"/>
              <a:t>Litecoin</a:t>
            </a:r>
            <a:r>
              <a:rPr lang="zh-CN" altLang="zh-CN" dirty="0"/>
              <a:t>和</a:t>
            </a:r>
            <a:r>
              <a:rPr lang="en-US" altLang="zh-CN" dirty="0"/>
              <a:t>Dodgecoin</a:t>
            </a:r>
            <a:r>
              <a:rPr lang="zh-CN" altLang="zh-CN" dirty="0"/>
              <a:t>使用</a:t>
            </a:r>
            <a:r>
              <a:rPr lang="en-US" altLang="zh-CN" dirty="0" smtClean="0"/>
              <a:t>scrypt</a:t>
            </a:r>
            <a:r>
              <a:rPr lang="zh-CN" altLang="en-US" dirty="0" smtClean="0"/>
              <a:t>函数</a:t>
            </a:r>
            <a:r>
              <a:rPr lang="zh-CN" altLang="en-US" dirty="0"/>
              <a:t>，</a:t>
            </a:r>
            <a:r>
              <a:rPr lang="en-US" altLang="zh-CN" dirty="0" smtClean="0"/>
              <a:t>Zcash</a:t>
            </a:r>
            <a:r>
              <a:rPr lang="zh-CN" altLang="zh-CN" dirty="0"/>
              <a:t>使用</a:t>
            </a:r>
            <a:r>
              <a:rPr lang="en-US" altLang="zh-CN" dirty="0"/>
              <a:t>Equihash</a:t>
            </a:r>
            <a:r>
              <a:rPr lang="zh-CN" altLang="zh-CN" dirty="0"/>
              <a:t>函数。</a:t>
            </a:r>
            <a:endParaRPr lang="en-US" altLang="zh-CN" dirty="0" smtClean="0"/>
          </a:p>
          <a:p>
            <a:pPr>
              <a:lnSpc>
                <a:spcPts val="3200"/>
              </a:lnSpc>
            </a:pPr>
            <a:r>
              <a:rPr lang="zh-CN" altLang="en-US" b="1" dirty="0" smtClean="0"/>
              <a:t>（</a:t>
            </a:r>
            <a:r>
              <a:rPr lang="en-US" altLang="zh-CN" b="1" dirty="0" smtClean="0"/>
              <a:t>2</a:t>
            </a:r>
            <a:r>
              <a:rPr lang="zh-CN" altLang="en-US" b="1" dirty="0" smtClean="0"/>
              <a:t>）</a:t>
            </a:r>
            <a:r>
              <a:rPr lang="en-US" altLang="zh-CN" b="1" dirty="0"/>
              <a:t>Proof of </a:t>
            </a:r>
            <a:r>
              <a:rPr lang="en-US" altLang="zh-CN" b="1" dirty="0" smtClean="0"/>
              <a:t>Stake(PoS)</a:t>
            </a:r>
            <a:r>
              <a:rPr lang="zh-CN" altLang="en-US" b="1" dirty="0" smtClean="0"/>
              <a:t>：</a:t>
            </a:r>
            <a:endParaRPr lang="en-US" altLang="zh-CN" b="1" dirty="0" smtClean="0"/>
          </a:p>
          <a:p>
            <a:pPr>
              <a:lnSpc>
                <a:spcPts val="3200"/>
              </a:lnSpc>
            </a:pPr>
            <a:r>
              <a:rPr lang="en-US" altLang="zh-CN" dirty="0"/>
              <a:t>	PoS</a:t>
            </a:r>
            <a:r>
              <a:rPr lang="zh-CN" altLang="en-US" dirty="0"/>
              <a:t>保留了一个分支，但改变</a:t>
            </a:r>
            <a:r>
              <a:rPr lang="zh-CN" altLang="en-US" dirty="0" smtClean="0"/>
              <a:t>了“挖矿”的</a:t>
            </a:r>
            <a:r>
              <a:rPr lang="zh-CN" altLang="en-US" dirty="0"/>
              <a:t>难度，使其与矿工在网络中的股份成反比。股份本质上是一个锁定的帐户，其中</a:t>
            </a:r>
            <a:r>
              <a:rPr lang="zh-CN" altLang="en-US" dirty="0" smtClean="0"/>
              <a:t>的余额</a:t>
            </a:r>
            <a:r>
              <a:rPr lang="zh-CN" altLang="en-US" dirty="0"/>
              <a:t>代表了</a:t>
            </a:r>
            <a:r>
              <a:rPr lang="zh-CN" altLang="en-US" dirty="0" smtClean="0"/>
              <a:t>矿工保持</a:t>
            </a:r>
            <a:r>
              <a:rPr lang="zh-CN" altLang="en-US" dirty="0"/>
              <a:t>网络健康的承诺</a:t>
            </a:r>
            <a:r>
              <a:rPr lang="zh-CN" altLang="en-US" dirty="0" smtClean="0"/>
              <a:t>。</a:t>
            </a:r>
            <a:endParaRPr lang="en-US" altLang="zh-CN" dirty="0" smtClean="0"/>
          </a:p>
          <a:p>
            <a:pPr>
              <a:lnSpc>
                <a:spcPts val="3200"/>
              </a:lnSpc>
            </a:pPr>
            <a:r>
              <a:rPr lang="zh-CN" altLang="en-US" b="1" dirty="0" smtClean="0"/>
              <a:t>（</a:t>
            </a:r>
            <a:r>
              <a:rPr lang="en-US" altLang="zh-CN" b="1" dirty="0" smtClean="0"/>
              <a:t>3</a:t>
            </a:r>
            <a:r>
              <a:rPr lang="zh-CN" altLang="en-US" b="1" dirty="0" smtClean="0"/>
              <a:t>）</a:t>
            </a:r>
            <a:r>
              <a:rPr lang="en-US" altLang="zh-CN" b="1" dirty="0"/>
              <a:t>PBFT </a:t>
            </a:r>
            <a:r>
              <a:rPr lang="en-US" altLang="zh-CN" b="1" dirty="0" smtClean="0"/>
              <a:t>Variants</a:t>
            </a:r>
            <a:r>
              <a:rPr lang="zh-CN" altLang="en-US" b="1" dirty="0" smtClean="0"/>
              <a:t>：</a:t>
            </a:r>
            <a:endParaRPr lang="en-US" altLang="zh-CN" b="1" dirty="0" smtClean="0"/>
          </a:p>
          <a:p>
            <a:pPr>
              <a:lnSpc>
                <a:spcPts val="3200"/>
              </a:lnSpc>
            </a:pPr>
            <a:r>
              <a:rPr lang="en-US" altLang="zh-CN" dirty="0"/>
              <a:t>	</a:t>
            </a:r>
            <a:r>
              <a:rPr lang="en-US" altLang="zh-CN" dirty="0" smtClean="0"/>
              <a:t>Tendermint</a:t>
            </a:r>
            <a:r>
              <a:rPr lang="zh-CN" altLang="en-US" dirty="0" smtClean="0"/>
              <a:t>在</a:t>
            </a:r>
            <a:r>
              <a:rPr lang="en-US" altLang="zh-CN" dirty="0"/>
              <a:t>PBFT</a:t>
            </a:r>
            <a:r>
              <a:rPr lang="zh-CN" altLang="en-US" dirty="0" smtClean="0"/>
              <a:t>上做了一点修改。在</a:t>
            </a:r>
            <a:r>
              <a:rPr lang="en-US" altLang="zh-CN" dirty="0"/>
              <a:t>Tendermint</a:t>
            </a:r>
            <a:r>
              <a:rPr lang="zh-CN" altLang="en-US" dirty="0"/>
              <a:t>中，每个节点可能有不同的投票权，与他们在网络中的股份成比例</a:t>
            </a:r>
            <a:r>
              <a:rPr lang="zh-CN" altLang="en-US" dirty="0" smtClean="0"/>
              <a:t>。（</a:t>
            </a:r>
            <a:r>
              <a:rPr lang="zh-CN" altLang="zh-CN" dirty="0"/>
              <a:t>超过</a:t>
            </a:r>
            <a:r>
              <a:rPr lang="en-US" altLang="zh-CN" dirty="0" smtClean="0"/>
              <a:t>2</a:t>
            </a:r>
            <a:r>
              <a:rPr lang="en-US" altLang="zh-CN" dirty="0"/>
              <a:t>/</a:t>
            </a:r>
            <a:r>
              <a:rPr lang="en-US" altLang="zh-CN" dirty="0" smtClean="0"/>
              <a:t>3</a:t>
            </a:r>
            <a:r>
              <a:rPr lang="zh-CN" altLang="zh-CN" dirty="0"/>
              <a:t>的总投票权</a:t>
            </a:r>
            <a:r>
              <a:rPr lang="zh-CN" altLang="en-US" dirty="0" smtClean="0"/>
              <a:t>）</a:t>
            </a:r>
            <a:endParaRPr lang="zh-CN" altLang="en-US" b="1" dirty="0"/>
          </a:p>
        </p:txBody>
      </p:sp>
    </p:spTree>
    <p:extLst>
      <p:ext uri="{BB962C8B-B14F-4D97-AF65-F5344CB8AC3E}">
        <p14:creationId xmlns:p14="http://schemas.microsoft.com/office/powerpoint/2010/main" val="203727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705849" y="6235565"/>
            <a:ext cx="4381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noProof="0" dirty="0" smtClean="0">
                <a:solidFill>
                  <a:srgbClr val="000000"/>
                </a:solidFill>
                <a:latin typeface="Arial"/>
                <a:ea typeface="宋体"/>
              </a:rPr>
              <a:t>10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20" y="268605"/>
            <a:ext cx="378333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2.3 </a:t>
            </a:r>
            <a:r>
              <a:rPr lang="zh-CN" altLang="en-US" sz="4000" b="1" dirty="0" smtClean="0">
                <a:solidFill>
                  <a:srgbClr val="FFFFFF"/>
                </a:solidFill>
                <a:latin typeface="Arial"/>
                <a:ea typeface="宋体"/>
              </a:rPr>
              <a:t>共识</a:t>
            </a:r>
            <a:r>
              <a:rPr lang="zh-CN" altLang="en-US" sz="4000" b="1" dirty="0">
                <a:solidFill>
                  <a:srgbClr val="FFFFFF"/>
                </a:solidFill>
                <a:latin typeface="Arial"/>
                <a:ea typeface="宋体"/>
              </a:rPr>
              <a:t>协议</a:t>
            </a:r>
            <a:endParaRPr kumimoji="0" lang="zh-CN" altLang="en-US" sz="4000" b="1" i="0" u="none" strike="noStrike" kern="1200" cap="none" spc="0" normalizeH="0" baseline="0" noProof="0" dirty="0">
              <a:ln>
                <a:noFill/>
              </a:ln>
              <a:solidFill>
                <a:srgbClr val="FFFFFF"/>
              </a:solidFill>
              <a:effectLst/>
              <a:uLnTx/>
              <a:uFillTx/>
              <a:latin typeface="Arial"/>
              <a:ea typeface="宋体"/>
              <a:cs typeface="+mn-cs"/>
            </a:endParaRPr>
          </a:p>
        </p:txBody>
      </p:sp>
      <p:sp>
        <p:nvSpPr>
          <p:cNvPr id="4" name="文本框 3"/>
          <p:cNvSpPr txBox="1"/>
          <p:nvPr/>
        </p:nvSpPr>
        <p:spPr>
          <a:xfrm>
            <a:off x="523874" y="1562719"/>
            <a:ext cx="8181975" cy="5016758"/>
          </a:xfrm>
          <a:prstGeom prst="rect">
            <a:avLst/>
          </a:prstGeom>
          <a:noFill/>
        </p:spPr>
        <p:txBody>
          <a:bodyPr wrap="square" rtlCol="0">
            <a:spAutoFit/>
          </a:bodyPr>
          <a:lstStyle/>
          <a:p>
            <a:pPr>
              <a:lnSpc>
                <a:spcPts val="3200"/>
              </a:lnSpc>
            </a:pPr>
            <a:r>
              <a:rPr lang="zh-CN" altLang="en-US" b="1" dirty="0" smtClean="0"/>
              <a:t>（</a:t>
            </a:r>
            <a:r>
              <a:rPr lang="en-US" altLang="zh-CN" b="1" dirty="0"/>
              <a:t>4</a:t>
            </a:r>
            <a:r>
              <a:rPr lang="zh-CN" altLang="en-US" b="1" dirty="0" smtClean="0"/>
              <a:t>）可信硬件：</a:t>
            </a:r>
            <a:endParaRPr lang="en-US" altLang="zh-CN" b="1" dirty="0"/>
          </a:p>
          <a:p>
            <a:pPr>
              <a:lnSpc>
                <a:spcPts val="3200"/>
              </a:lnSpc>
            </a:pPr>
            <a:r>
              <a:rPr lang="en-US" altLang="zh-CN" b="1" dirty="0"/>
              <a:t>	</a:t>
            </a:r>
            <a:r>
              <a:rPr lang="en-US" altLang="zh-CN" dirty="0"/>
              <a:t>Sawtooth Lake</a:t>
            </a:r>
            <a:r>
              <a:rPr lang="zh-CN" altLang="en-US" dirty="0"/>
              <a:t>利用</a:t>
            </a:r>
            <a:r>
              <a:rPr lang="en-US" altLang="zh-CN" dirty="0"/>
              <a:t>SGX</a:t>
            </a:r>
            <a:r>
              <a:rPr lang="zh-CN" altLang="en-US" dirty="0"/>
              <a:t>，用一种更有效的协议</a:t>
            </a:r>
            <a:r>
              <a:rPr lang="en-US" altLang="zh-CN" dirty="0"/>
              <a:t>——</a:t>
            </a:r>
            <a:r>
              <a:rPr lang="en-US" altLang="zh-CN" dirty="0" smtClean="0"/>
              <a:t>PoET</a:t>
            </a:r>
            <a:r>
              <a:rPr lang="zh-CN" altLang="en-US" dirty="0" smtClean="0"/>
              <a:t>。</a:t>
            </a:r>
            <a:endParaRPr lang="en-US" altLang="zh-CN" dirty="0" smtClean="0"/>
          </a:p>
          <a:p>
            <a:pPr>
              <a:lnSpc>
                <a:spcPts val="3200"/>
              </a:lnSpc>
            </a:pPr>
            <a:r>
              <a:rPr lang="en-US" altLang="zh-CN" dirty="0" smtClean="0"/>
              <a:t>	A2M</a:t>
            </a:r>
            <a:r>
              <a:rPr lang="zh-CN" altLang="zh-CN" dirty="0"/>
              <a:t>和</a:t>
            </a:r>
            <a:r>
              <a:rPr lang="en-US" altLang="zh-CN" dirty="0" smtClean="0"/>
              <a:t>Hybster</a:t>
            </a:r>
            <a:r>
              <a:rPr lang="zh-CN" altLang="zh-CN" dirty="0" smtClean="0"/>
              <a:t>利用</a:t>
            </a:r>
            <a:r>
              <a:rPr lang="zh-CN" altLang="zh-CN" dirty="0"/>
              <a:t>可信</a:t>
            </a:r>
            <a:r>
              <a:rPr lang="zh-CN" altLang="zh-CN" dirty="0" smtClean="0"/>
              <a:t>硬件</a:t>
            </a:r>
            <a:r>
              <a:rPr lang="zh-CN" altLang="en-US" dirty="0"/>
              <a:t>将</a:t>
            </a:r>
            <a:r>
              <a:rPr lang="zh-CN" altLang="zh-CN" dirty="0" smtClean="0"/>
              <a:t>容忍故障</a:t>
            </a:r>
            <a:r>
              <a:rPr lang="zh-CN" altLang="zh-CN" dirty="0"/>
              <a:t>从</a:t>
            </a:r>
            <a:r>
              <a:rPr lang="en-US" altLang="zh-CN" dirty="0" smtClean="0"/>
              <a:t>3f+1</a:t>
            </a:r>
            <a:r>
              <a:rPr lang="zh-CN" altLang="en-US" dirty="0" smtClean="0"/>
              <a:t>减少</a:t>
            </a:r>
            <a:r>
              <a:rPr lang="zh-CN" altLang="zh-CN" dirty="0" smtClean="0"/>
              <a:t>到</a:t>
            </a:r>
            <a:r>
              <a:rPr lang="en-US" altLang="zh-CN" dirty="0" smtClean="0"/>
              <a:t>2f+1</a:t>
            </a:r>
            <a:r>
              <a:rPr lang="zh-CN" altLang="zh-CN" dirty="0" smtClean="0"/>
              <a:t>。</a:t>
            </a:r>
            <a:endParaRPr lang="en-US" altLang="zh-CN" dirty="0" smtClean="0"/>
          </a:p>
          <a:p>
            <a:pPr>
              <a:lnSpc>
                <a:spcPts val="3200"/>
              </a:lnSpc>
            </a:pPr>
            <a:r>
              <a:rPr lang="zh-CN" altLang="en-US" b="1" dirty="0" smtClean="0"/>
              <a:t>（</a:t>
            </a:r>
            <a:r>
              <a:rPr lang="en-US" altLang="zh-CN" b="1" dirty="0"/>
              <a:t>5</a:t>
            </a:r>
            <a:r>
              <a:rPr lang="zh-CN" altLang="en-US" b="1" dirty="0" smtClean="0"/>
              <a:t>）联盟：</a:t>
            </a:r>
            <a:endParaRPr lang="en-US" altLang="zh-CN" b="1" dirty="0" smtClean="0"/>
          </a:p>
          <a:p>
            <a:pPr>
              <a:lnSpc>
                <a:spcPts val="3200"/>
              </a:lnSpc>
            </a:pPr>
            <a:r>
              <a:rPr lang="en-US" altLang="zh-CN" dirty="0"/>
              <a:t>	</a:t>
            </a:r>
            <a:r>
              <a:rPr lang="en-US" altLang="zh-CN" dirty="0"/>
              <a:t>Stellar</a:t>
            </a:r>
            <a:r>
              <a:rPr lang="zh-CN" altLang="zh-CN" dirty="0"/>
              <a:t>和</a:t>
            </a:r>
            <a:r>
              <a:rPr lang="en-US" altLang="zh-CN" dirty="0"/>
              <a:t>Ripple</a:t>
            </a:r>
            <a:r>
              <a:rPr lang="zh-CN" altLang="zh-CN" dirty="0"/>
              <a:t>采用了一种方法，将网络划分为称为</a:t>
            </a:r>
            <a:r>
              <a:rPr lang="en-US" altLang="zh-CN" dirty="0"/>
              <a:t>federates</a:t>
            </a:r>
            <a:r>
              <a:rPr lang="zh-CN" altLang="zh-CN" dirty="0"/>
              <a:t>的更小的</a:t>
            </a:r>
            <a:r>
              <a:rPr lang="zh-CN" altLang="zh-CN" dirty="0" smtClean="0"/>
              <a:t>组</a:t>
            </a:r>
            <a:r>
              <a:rPr lang="zh-CN" altLang="en-US" dirty="0" smtClean="0"/>
              <a:t>。</a:t>
            </a:r>
            <a:r>
              <a:rPr lang="zh-CN" altLang="zh-CN" dirty="0" smtClean="0"/>
              <a:t>每个</a:t>
            </a:r>
            <a:r>
              <a:rPr lang="en-US" altLang="zh-CN" dirty="0"/>
              <a:t>federate</a:t>
            </a:r>
            <a:r>
              <a:rPr lang="zh-CN" altLang="zh-CN" dirty="0" smtClean="0"/>
              <a:t>在</a:t>
            </a:r>
            <a:r>
              <a:rPr lang="zh-CN" altLang="zh-CN" dirty="0"/>
              <a:t>其成员之间运行一个本地共识协议</a:t>
            </a:r>
            <a:r>
              <a:rPr lang="zh-CN" altLang="zh-CN" dirty="0" smtClean="0"/>
              <a:t>，本地</a:t>
            </a:r>
            <a:r>
              <a:rPr lang="zh-CN" altLang="zh-CN" dirty="0"/>
              <a:t>协议通过</a:t>
            </a:r>
            <a:r>
              <a:rPr lang="zh-CN" altLang="zh-CN" dirty="0" smtClean="0"/>
              <a:t>位于</a:t>
            </a:r>
            <a:r>
              <a:rPr lang="en-US" altLang="zh-CN" dirty="0" smtClean="0"/>
              <a:t>federates</a:t>
            </a:r>
            <a:r>
              <a:rPr lang="zh-CN" altLang="zh-CN" dirty="0" smtClean="0"/>
              <a:t>节点</a:t>
            </a:r>
            <a:r>
              <a:rPr lang="zh-CN" altLang="zh-CN" dirty="0"/>
              <a:t>交叉处的节点传播到整个</a:t>
            </a:r>
            <a:r>
              <a:rPr lang="zh-CN" altLang="zh-CN" dirty="0" smtClean="0"/>
              <a:t>网络</a:t>
            </a:r>
            <a:r>
              <a:rPr lang="zh-CN" altLang="en-US" dirty="0" smtClean="0"/>
              <a:t>，</a:t>
            </a:r>
            <a:r>
              <a:rPr lang="zh-CN" altLang="zh-CN" dirty="0" smtClean="0"/>
              <a:t>在</a:t>
            </a:r>
            <a:r>
              <a:rPr lang="zh-CN" altLang="zh-CN" dirty="0"/>
              <a:t>一定条件下可以达成全球共识。</a:t>
            </a:r>
            <a:endParaRPr lang="en-US" altLang="zh-CN" dirty="0" smtClean="0"/>
          </a:p>
          <a:p>
            <a:pPr>
              <a:lnSpc>
                <a:spcPts val="3200"/>
              </a:lnSpc>
            </a:pPr>
            <a:r>
              <a:rPr lang="zh-CN" altLang="en-US" b="1" dirty="0" smtClean="0"/>
              <a:t>（</a:t>
            </a:r>
            <a:r>
              <a:rPr lang="en-US" altLang="zh-CN" b="1" dirty="0"/>
              <a:t>6</a:t>
            </a:r>
            <a:r>
              <a:rPr lang="zh-CN" altLang="en-US" b="1" dirty="0" smtClean="0"/>
              <a:t>）</a:t>
            </a:r>
            <a:r>
              <a:rPr lang="en-US" altLang="zh-CN" b="1" dirty="0"/>
              <a:t> </a:t>
            </a:r>
            <a:r>
              <a:rPr lang="en-US" altLang="zh-CN" b="1" dirty="0" smtClean="0"/>
              <a:t>Non-Byzantine</a:t>
            </a:r>
            <a:r>
              <a:rPr lang="zh-CN" altLang="en-US" b="1" dirty="0" smtClean="0"/>
              <a:t>：</a:t>
            </a:r>
            <a:endParaRPr lang="en-US" altLang="zh-CN" b="1" dirty="0" smtClean="0"/>
          </a:p>
          <a:p>
            <a:pPr>
              <a:lnSpc>
                <a:spcPts val="3200"/>
              </a:lnSpc>
            </a:pPr>
            <a:r>
              <a:rPr lang="en-US" altLang="zh-CN" dirty="0" smtClean="0"/>
              <a:t>	</a:t>
            </a:r>
            <a:r>
              <a:rPr lang="en-US" altLang="zh-CN" dirty="0"/>
              <a:t>Openchain</a:t>
            </a:r>
            <a:r>
              <a:rPr lang="zh-CN" altLang="zh-CN" dirty="0"/>
              <a:t>依赖于一个受信任方</a:t>
            </a:r>
            <a:r>
              <a:rPr lang="en-US" altLang="zh-CN" dirty="0"/>
              <a:t>(</a:t>
            </a:r>
            <a:r>
              <a:rPr lang="zh-CN" altLang="zh-CN" dirty="0"/>
              <a:t>称为验证器</a:t>
            </a:r>
            <a:r>
              <a:rPr lang="en-US" altLang="zh-CN" dirty="0"/>
              <a:t>)</a:t>
            </a:r>
            <a:r>
              <a:rPr lang="zh-CN" altLang="zh-CN" dirty="0"/>
              <a:t>来确定下一个块</a:t>
            </a:r>
            <a:r>
              <a:rPr lang="zh-CN" altLang="zh-CN" dirty="0" smtClean="0"/>
              <a:t>。</a:t>
            </a:r>
            <a:endParaRPr lang="en-US" altLang="zh-CN" dirty="0" smtClean="0"/>
          </a:p>
          <a:p>
            <a:pPr>
              <a:lnSpc>
                <a:spcPts val="3200"/>
              </a:lnSpc>
            </a:pPr>
            <a:r>
              <a:rPr lang="en-US" altLang="zh-CN" b="1" dirty="0"/>
              <a:t>	</a:t>
            </a:r>
            <a:r>
              <a:rPr lang="en-US" altLang="zh-CN" dirty="0" smtClean="0"/>
              <a:t>Multichain</a:t>
            </a:r>
            <a:r>
              <a:rPr lang="zh-CN" altLang="en-US" dirty="0" smtClean="0"/>
              <a:t>和</a:t>
            </a:r>
            <a:r>
              <a:rPr lang="en-US" altLang="zh-CN" dirty="0" smtClean="0"/>
              <a:t>Parity</a:t>
            </a:r>
            <a:r>
              <a:rPr lang="zh-CN" altLang="zh-CN" dirty="0"/>
              <a:t>有多个可信方，在它们的系统中称为授权</a:t>
            </a:r>
            <a:r>
              <a:rPr lang="zh-CN" altLang="zh-CN" dirty="0" smtClean="0"/>
              <a:t>方</a:t>
            </a:r>
            <a:r>
              <a:rPr lang="zh-CN" altLang="en-US" dirty="0" smtClean="0"/>
              <a:t>。</a:t>
            </a:r>
            <a:endParaRPr lang="en-US" altLang="zh-CN" dirty="0" smtClean="0"/>
          </a:p>
          <a:p>
            <a:pPr>
              <a:lnSpc>
                <a:spcPts val="3200"/>
              </a:lnSpc>
            </a:pPr>
            <a:r>
              <a:rPr lang="en-US" altLang="zh-CN" dirty="0" smtClean="0"/>
              <a:t>	HydraChain</a:t>
            </a:r>
            <a:r>
              <a:rPr lang="zh-CN" altLang="zh-CN" dirty="0"/>
              <a:t>和</a:t>
            </a:r>
            <a:r>
              <a:rPr lang="en-US" altLang="zh-CN" dirty="0" err="1" smtClean="0"/>
              <a:t>BigChainDB</a:t>
            </a:r>
            <a:r>
              <a:rPr lang="zh-CN" altLang="zh-CN" dirty="0" smtClean="0"/>
              <a:t>也</a:t>
            </a:r>
            <a:r>
              <a:rPr lang="zh-CN" altLang="zh-CN" dirty="0"/>
              <a:t>拥有多个权限，但一个权限不能单方面决定下一个</a:t>
            </a:r>
            <a:r>
              <a:rPr lang="zh-CN" altLang="zh-CN" dirty="0" smtClean="0"/>
              <a:t>区块</a:t>
            </a:r>
            <a:r>
              <a:rPr lang="zh-CN" altLang="en-US" dirty="0" smtClean="0"/>
              <a:t>，而</a:t>
            </a:r>
            <a:r>
              <a:rPr lang="zh-CN" altLang="zh-CN" dirty="0" smtClean="0"/>
              <a:t>是</a:t>
            </a:r>
            <a:r>
              <a:rPr lang="zh-CN" altLang="zh-CN" dirty="0"/>
              <a:t>通过多数投票决定的。</a:t>
            </a:r>
            <a:endParaRPr lang="zh-CN" altLang="en-US" dirty="0"/>
          </a:p>
        </p:txBody>
      </p:sp>
    </p:spTree>
    <p:extLst>
      <p:ext uri="{BB962C8B-B14F-4D97-AF65-F5344CB8AC3E}">
        <p14:creationId xmlns:p14="http://schemas.microsoft.com/office/powerpoint/2010/main" val="2515051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715375" y="6235565"/>
            <a:ext cx="42862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11</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20" y="268605"/>
            <a:ext cx="378333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2.4 </a:t>
            </a:r>
            <a:r>
              <a:rPr lang="zh-CN" altLang="en-US" sz="4000" b="1" dirty="0" smtClean="0">
                <a:solidFill>
                  <a:srgbClr val="FFFFFF"/>
                </a:solidFill>
                <a:latin typeface="Arial"/>
                <a:ea typeface="宋体"/>
              </a:rPr>
              <a:t>智能合约</a:t>
            </a:r>
            <a:endParaRPr kumimoji="0" lang="zh-CN" altLang="en-US" sz="4000" b="1" i="0" u="none" strike="noStrike" kern="1200" cap="none" spc="0" normalizeH="0" baseline="0" noProof="0" dirty="0">
              <a:ln>
                <a:noFill/>
              </a:ln>
              <a:solidFill>
                <a:srgbClr val="FFFFFF"/>
              </a:solidFill>
              <a:effectLst/>
              <a:uLnTx/>
              <a:uFillTx/>
              <a:latin typeface="Arial"/>
              <a:ea typeface="宋体"/>
              <a:cs typeface="+mn-cs"/>
            </a:endParaRPr>
          </a:p>
        </p:txBody>
      </p:sp>
      <p:sp>
        <p:nvSpPr>
          <p:cNvPr id="4" name="文本框 3"/>
          <p:cNvSpPr txBox="1"/>
          <p:nvPr/>
        </p:nvSpPr>
        <p:spPr>
          <a:xfrm>
            <a:off x="581025" y="1457944"/>
            <a:ext cx="8248652" cy="4606389"/>
          </a:xfrm>
          <a:prstGeom prst="rect">
            <a:avLst/>
          </a:prstGeom>
          <a:noFill/>
        </p:spPr>
        <p:txBody>
          <a:bodyPr wrap="square" rtlCol="0">
            <a:spAutoFit/>
          </a:bodyPr>
          <a:lstStyle/>
          <a:p>
            <a:pPr>
              <a:lnSpc>
                <a:spcPts val="3200"/>
              </a:lnSpc>
            </a:pPr>
            <a:r>
              <a:rPr lang="zh-CN" altLang="en-US" b="1" dirty="0" smtClean="0"/>
              <a:t>（</a:t>
            </a:r>
            <a:r>
              <a:rPr lang="en-US" altLang="zh-CN" b="1" dirty="0" smtClean="0"/>
              <a:t>1</a:t>
            </a:r>
            <a:r>
              <a:rPr lang="zh-CN" altLang="en-US" b="1" dirty="0" smtClean="0"/>
              <a:t>）</a:t>
            </a:r>
            <a:r>
              <a:rPr lang="en-US" altLang="zh-CN" b="1" dirty="0" smtClean="0"/>
              <a:t>Scripts</a:t>
            </a:r>
            <a:r>
              <a:rPr lang="zh-CN" altLang="en-US" b="1" dirty="0" smtClean="0"/>
              <a:t>：</a:t>
            </a:r>
            <a:endParaRPr lang="en-US" altLang="zh-CN" b="1" dirty="0" smtClean="0"/>
          </a:p>
          <a:p>
            <a:pPr>
              <a:lnSpc>
                <a:spcPts val="3200"/>
              </a:lnSpc>
            </a:pPr>
            <a:r>
              <a:rPr lang="en-US" altLang="zh-CN" b="1" dirty="0" smtClean="0"/>
              <a:t>	  </a:t>
            </a:r>
            <a:r>
              <a:rPr lang="zh-CN" altLang="zh-CN" dirty="0" smtClean="0"/>
              <a:t>比特</a:t>
            </a:r>
            <a:r>
              <a:rPr lang="zh-CN" altLang="zh-CN" dirty="0"/>
              <a:t>币提供了大约</a:t>
            </a:r>
            <a:r>
              <a:rPr lang="en-US" altLang="zh-CN" dirty="0"/>
              <a:t>200</a:t>
            </a:r>
            <a:r>
              <a:rPr lang="zh-CN" altLang="zh-CN" dirty="0"/>
              <a:t>种操作码，但在最新的实现中，许多操作码是禁用</a:t>
            </a:r>
            <a:r>
              <a:rPr lang="zh-CN" altLang="zh-CN" dirty="0" smtClean="0"/>
              <a:t>的</a:t>
            </a:r>
            <a:r>
              <a:rPr lang="zh-CN" altLang="en-US" dirty="0" smtClean="0"/>
              <a:t>。</a:t>
            </a:r>
            <a:endParaRPr lang="en-US" altLang="zh-CN" dirty="0"/>
          </a:p>
          <a:p>
            <a:pPr>
              <a:lnSpc>
                <a:spcPts val="3200"/>
              </a:lnSpc>
            </a:pPr>
            <a:r>
              <a:rPr lang="en-US" altLang="zh-CN" dirty="0"/>
              <a:t> </a:t>
            </a:r>
            <a:r>
              <a:rPr lang="en-US" altLang="zh-CN" dirty="0" smtClean="0"/>
              <a:t>     BigchainDB</a:t>
            </a:r>
            <a:r>
              <a:rPr lang="zh-CN" altLang="zh-CN" dirty="0"/>
              <a:t>采用了一种更有表现力的语言，称为加密条件。</a:t>
            </a:r>
            <a:endParaRPr lang="en-US" altLang="zh-CN" dirty="0"/>
          </a:p>
          <a:p>
            <a:pPr>
              <a:lnSpc>
                <a:spcPts val="3200"/>
              </a:lnSpc>
            </a:pPr>
            <a:r>
              <a:rPr lang="zh-CN" altLang="en-US" b="1" dirty="0" smtClean="0"/>
              <a:t>（</a:t>
            </a:r>
            <a:r>
              <a:rPr lang="en-US" altLang="zh-CN" b="1" dirty="0" smtClean="0"/>
              <a:t>2</a:t>
            </a:r>
            <a:r>
              <a:rPr lang="zh-CN" altLang="en-US" b="1" dirty="0" smtClean="0"/>
              <a:t>）</a:t>
            </a:r>
            <a:r>
              <a:rPr lang="en-US" altLang="zh-CN" b="1" dirty="0"/>
              <a:t>Turing Complete</a:t>
            </a:r>
            <a:r>
              <a:rPr lang="zh-CN" altLang="en-US" b="1" dirty="0" smtClean="0"/>
              <a:t>：</a:t>
            </a:r>
            <a:endParaRPr lang="en-US" altLang="zh-CN" b="1" dirty="0" smtClean="0"/>
          </a:p>
          <a:p>
            <a:pPr>
              <a:lnSpc>
                <a:spcPts val="3200"/>
              </a:lnSpc>
            </a:pPr>
            <a:r>
              <a:rPr lang="en-US" altLang="zh-CN" dirty="0" smtClean="0"/>
              <a:t>	</a:t>
            </a:r>
            <a:r>
              <a:rPr lang="zh-CN" altLang="zh-CN" dirty="0"/>
              <a:t>以太坊是首批提供</a:t>
            </a:r>
            <a:r>
              <a:rPr lang="en-US" altLang="zh-CN" dirty="0" smtClean="0"/>
              <a:t>Turing complete</a:t>
            </a:r>
            <a:r>
              <a:rPr lang="zh-CN" altLang="zh-CN" dirty="0"/>
              <a:t>智能合约的区块链</a:t>
            </a:r>
            <a:r>
              <a:rPr lang="zh-CN" altLang="zh-CN" dirty="0" smtClean="0"/>
              <a:t>之一</a:t>
            </a:r>
            <a:r>
              <a:rPr lang="zh-CN" altLang="en-US" dirty="0" smtClean="0"/>
              <a:t>。</a:t>
            </a:r>
            <a:endParaRPr lang="en-US" altLang="zh-CN" dirty="0" smtClean="0"/>
          </a:p>
          <a:p>
            <a:pPr>
              <a:lnSpc>
                <a:spcPts val="3200"/>
              </a:lnSpc>
            </a:pPr>
            <a:r>
              <a:rPr lang="en-US" altLang="zh-CN" dirty="0" smtClean="0"/>
              <a:t>	Hyperledger</a:t>
            </a:r>
            <a:r>
              <a:rPr lang="zh-CN" altLang="zh-CN" dirty="0"/>
              <a:t>没有自己的字节码</a:t>
            </a:r>
            <a:r>
              <a:rPr lang="zh-CN" altLang="zh-CN" dirty="0" smtClean="0"/>
              <a:t>。它</a:t>
            </a:r>
            <a:r>
              <a:rPr lang="zh-CN" altLang="zh-CN" dirty="0"/>
              <a:t>在</a:t>
            </a:r>
            <a:r>
              <a:rPr lang="en-US" altLang="zh-CN" dirty="0"/>
              <a:t>Docker</a:t>
            </a:r>
            <a:r>
              <a:rPr lang="zh-CN" altLang="zh-CN" dirty="0"/>
              <a:t>容器中运行与语言无关的智能合约</a:t>
            </a:r>
            <a:r>
              <a:rPr lang="zh-CN" altLang="zh-CN" dirty="0" smtClean="0"/>
              <a:t>。</a:t>
            </a:r>
            <a:endParaRPr lang="en-US" altLang="zh-CN" dirty="0" smtClean="0"/>
          </a:p>
          <a:p>
            <a:pPr>
              <a:lnSpc>
                <a:spcPts val="3200"/>
              </a:lnSpc>
            </a:pPr>
            <a:r>
              <a:rPr lang="en-US" altLang="zh-CN" dirty="0" smtClean="0"/>
              <a:t>	Hawk</a:t>
            </a:r>
            <a:r>
              <a:rPr lang="zh-CN" altLang="zh-CN" dirty="0"/>
              <a:t>扩展了</a:t>
            </a:r>
            <a:r>
              <a:rPr lang="en-US" altLang="zh-CN" dirty="0"/>
              <a:t>Zerocash</a:t>
            </a:r>
            <a:r>
              <a:rPr lang="zh-CN" altLang="zh-CN" dirty="0"/>
              <a:t>，为智能合约提供交易</a:t>
            </a:r>
            <a:r>
              <a:rPr lang="zh-CN" altLang="zh-CN" dirty="0" smtClean="0"/>
              <a:t>隐私</a:t>
            </a:r>
            <a:r>
              <a:rPr lang="zh-CN" altLang="en-US" dirty="0" smtClean="0"/>
              <a:t>。</a:t>
            </a:r>
            <a:endParaRPr lang="en-US" altLang="zh-CN" dirty="0" smtClean="0"/>
          </a:p>
          <a:p>
            <a:pPr>
              <a:lnSpc>
                <a:spcPts val="3200"/>
              </a:lnSpc>
            </a:pPr>
            <a:r>
              <a:rPr lang="zh-CN" altLang="en-US" b="1" dirty="0" smtClean="0"/>
              <a:t>（</a:t>
            </a:r>
            <a:r>
              <a:rPr lang="en-US" altLang="zh-CN" b="1" dirty="0" smtClean="0"/>
              <a:t>3</a:t>
            </a:r>
            <a:r>
              <a:rPr lang="zh-CN" altLang="en-US" b="1" dirty="0" smtClean="0"/>
              <a:t>）</a:t>
            </a:r>
            <a:r>
              <a:rPr lang="en-US" altLang="zh-CN" b="1" dirty="0"/>
              <a:t>Verifiable</a:t>
            </a:r>
            <a:r>
              <a:rPr lang="zh-CN" altLang="en-US" b="1" dirty="0" smtClean="0"/>
              <a:t>：</a:t>
            </a:r>
            <a:endParaRPr lang="en-US" altLang="zh-CN" b="1" dirty="0"/>
          </a:p>
          <a:p>
            <a:pPr>
              <a:lnSpc>
                <a:spcPts val="3200"/>
              </a:lnSpc>
            </a:pPr>
            <a:r>
              <a:rPr lang="en-US" altLang="zh-CN" dirty="0"/>
              <a:t>	</a:t>
            </a:r>
            <a:r>
              <a:rPr lang="en-US" altLang="zh-CN" dirty="0"/>
              <a:t>Kadena</a:t>
            </a:r>
            <a:r>
              <a:rPr lang="zh-CN" altLang="zh-CN" dirty="0"/>
              <a:t>、</a:t>
            </a:r>
            <a:r>
              <a:rPr lang="en-US" altLang="zh-CN" dirty="0"/>
              <a:t>Tezos</a:t>
            </a:r>
            <a:r>
              <a:rPr lang="zh-CN" altLang="zh-CN" dirty="0"/>
              <a:t>和</a:t>
            </a:r>
            <a:r>
              <a:rPr lang="en-US" altLang="zh-CN" dirty="0"/>
              <a:t>Corda</a:t>
            </a:r>
            <a:r>
              <a:rPr lang="zh-CN" altLang="zh-CN" dirty="0"/>
              <a:t>的</a:t>
            </a:r>
            <a:r>
              <a:rPr lang="zh-CN" altLang="zh-CN" dirty="0" smtClean="0"/>
              <a:t>语言</a:t>
            </a:r>
            <a:r>
              <a:rPr lang="zh-CN" altLang="en-US" dirty="0" smtClean="0"/>
              <a:t>相对于</a:t>
            </a:r>
            <a:r>
              <a:rPr lang="zh-CN" altLang="zh-CN" dirty="0" smtClean="0"/>
              <a:t>比特</a:t>
            </a:r>
            <a:r>
              <a:rPr lang="zh-CN" altLang="zh-CN" dirty="0"/>
              <a:t>币脚本更强大，但它们</a:t>
            </a:r>
            <a:r>
              <a:rPr lang="zh-CN" altLang="zh-CN" dirty="0" smtClean="0"/>
              <a:t>以</a:t>
            </a:r>
            <a:r>
              <a:rPr lang="zh-CN" altLang="en-US" dirty="0" smtClean="0"/>
              <a:t>图灵完备性</a:t>
            </a:r>
            <a:r>
              <a:rPr lang="zh-CN" altLang="zh-CN" dirty="0" smtClean="0"/>
              <a:t>换取安全性</a:t>
            </a:r>
            <a:r>
              <a:rPr lang="zh-CN" altLang="en-US" dirty="0" smtClean="0"/>
              <a:t>。</a:t>
            </a:r>
            <a:endParaRPr lang="zh-CN" altLang="en-US" b="1" dirty="0"/>
          </a:p>
        </p:txBody>
      </p:sp>
    </p:spTree>
    <p:extLst>
      <p:ext uri="{BB962C8B-B14F-4D97-AF65-F5344CB8AC3E}">
        <p14:creationId xmlns:p14="http://schemas.microsoft.com/office/powerpoint/2010/main" val="421029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512569" y="2134839"/>
            <a:ext cx="6297931" cy="4470058"/>
          </a:xfrm>
          <a:prstGeom prst="rect">
            <a:avLst/>
          </a:prstGeom>
        </p:spPr>
      </p:pic>
      <p:sp>
        <p:nvSpPr>
          <p:cNvPr id="5" name="文本框 4"/>
          <p:cNvSpPr txBox="1"/>
          <p:nvPr/>
        </p:nvSpPr>
        <p:spPr>
          <a:xfrm>
            <a:off x="8696325" y="6235565"/>
            <a:ext cx="44767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12</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3. </a:t>
            </a:r>
            <a:r>
              <a:rPr lang="zh-CN" altLang="en-US" sz="4000" b="1" dirty="0" smtClean="0">
                <a:solidFill>
                  <a:srgbClr val="FFFFFF"/>
                </a:solidFill>
                <a:latin typeface="Arial"/>
                <a:ea typeface="宋体"/>
              </a:rPr>
              <a:t>基准框架</a:t>
            </a:r>
            <a:r>
              <a:rPr lang="en-US" altLang="zh-CN" sz="4000" dirty="0" smtClean="0">
                <a:solidFill>
                  <a:srgbClr val="FFFFFF"/>
                </a:solidFill>
                <a:latin typeface="Arial"/>
                <a:ea typeface="宋体"/>
              </a:rPr>
              <a:t>BLOCKBENCH</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563401" y="1328825"/>
            <a:ext cx="8196266" cy="1323439"/>
          </a:xfrm>
          <a:prstGeom prst="rect">
            <a:avLst/>
          </a:prstGeom>
          <a:noFill/>
        </p:spPr>
        <p:txBody>
          <a:bodyPr wrap="square" rtlCol="0">
            <a:spAutoFit/>
          </a:bodyPr>
          <a:lstStyle/>
          <a:p>
            <a:pPr>
              <a:lnSpc>
                <a:spcPts val="3200"/>
              </a:lnSpc>
            </a:pPr>
            <a:r>
              <a:rPr lang="en-US" altLang="zh-CN" dirty="0"/>
              <a:t>	</a:t>
            </a:r>
            <a:r>
              <a:rPr lang="zh-CN" altLang="en-US" dirty="0" smtClean="0"/>
              <a:t>该</a:t>
            </a:r>
            <a:r>
              <a:rPr lang="zh-CN" altLang="en-US" dirty="0"/>
              <a:t>框架旨在作为数据处理平台对区块链进行定量分析，以图灵</a:t>
            </a:r>
            <a:r>
              <a:rPr lang="zh-CN" altLang="en-US" dirty="0" smtClean="0"/>
              <a:t>完</a:t>
            </a:r>
            <a:r>
              <a:rPr lang="zh-CN" altLang="en-US" dirty="0"/>
              <a:t>备</a:t>
            </a:r>
            <a:r>
              <a:rPr lang="zh-CN" altLang="en-US" dirty="0" smtClean="0"/>
              <a:t>的</a:t>
            </a:r>
            <a:r>
              <a:rPr lang="zh-CN" altLang="en-US" dirty="0"/>
              <a:t>智能合同为目标</a:t>
            </a:r>
            <a:r>
              <a:rPr lang="zh-CN" altLang="en-US" dirty="0" smtClean="0"/>
              <a:t>。该框架</a:t>
            </a:r>
            <a:r>
              <a:rPr lang="zh-CN" altLang="zh-CN" dirty="0" smtClean="0"/>
              <a:t>是</a:t>
            </a:r>
            <a:r>
              <a:rPr lang="zh-CN" altLang="zh-CN" dirty="0"/>
              <a:t>开源的，包含数据库基准测试中常见的数据处理工作负载。</a:t>
            </a:r>
          </a:p>
          <a:p>
            <a:pPr>
              <a:lnSpc>
                <a:spcPts val="3200"/>
              </a:lnSpc>
            </a:pPr>
            <a:endParaRPr lang="zh-CN" altLang="zh-CN" dirty="0"/>
          </a:p>
        </p:txBody>
      </p:sp>
    </p:spTree>
    <p:extLst>
      <p:ext uri="{BB962C8B-B14F-4D97-AF65-F5344CB8AC3E}">
        <p14:creationId xmlns:p14="http://schemas.microsoft.com/office/powerpoint/2010/main" val="337097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13</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3. </a:t>
            </a:r>
            <a:r>
              <a:rPr lang="zh-CN" altLang="en-US" sz="4000" b="1" dirty="0" smtClean="0">
                <a:solidFill>
                  <a:srgbClr val="FFFFFF"/>
                </a:solidFill>
                <a:latin typeface="Arial"/>
                <a:ea typeface="宋体"/>
              </a:rPr>
              <a:t>基准框架</a:t>
            </a:r>
            <a:r>
              <a:rPr lang="en-US" altLang="zh-CN" sz="4000" dirty="0" smtClean="0">
                <a:solidFill>
                  <a:srgbClr val="FFFFFF"/>
                </a:solidFill>
                <a:latin typeface="Arial"/>
                <a:ea typeface="宋体"/>
              </a:rPr>
              <a:t>BLOCKBENCH</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847724" y="1549088"/>
            <a:ext cx="7277101" cy="4196020"/>
          </a:xfrm>
          <a:prstGeom prst="rect">
            <a:avLst/>
          </a:prstGeom>
          <a:noFill/>
        </p:spPr>
        <p:txBody>
          <a:bodyPr wrap="square" rtlCol="0">
            <a:spAutoFit/>
          </a:bodyPr>
          <a:lstStyle/>
          <a:p>
            <a:pPr>
              <a:lnSpc>
                <a:spcPts val="3200"/>
              </a:lnSpc>
            </a:pPr>
            <a:r>
              <a:rPr lang="zh-CN" altLang="en-US" b="1" dirty="0" smtClean="0"/>
              <a:t>（</a:t>
            </a:r>
            <a:r>
              <a:rPr lang="en-US" altLang="zh-CN" b="1" dirty="0" smtClean="0"/>
              <a:t>1</a:t>
            </a:r>
            <a:r>
              <a:rPr lang="zh-CN" altLang="en-US" b="1" dirty="0" smtClean="0"/>
              <a:t>）实现：</a:t>
            </a:r>
            <a:endParaRPr lang="en-US" altLang="zh-CN" b="1" dirty="0" smtClean="0"/>
          </a:p>
          <a:p>
            <a:pPr>
              <a:lnSpc>
                <a:spcPts val="3200"/>
              </a:lnSpc>
            </a:pPr>
            <a:r>
              <a:rPr lang="en-US" altLang="zh-CN" dirty="0" smtClean="0"/>
              <a:t>	BLOCKBENCH </a:t>
            </a:r>
            <a:r>
              <a:rPr lang="en-US" altLang="zh-CN" dirty="0"/>
              <a:t>stack</a:t>
            </a:r>
            <a:r>
              <a:rPr lang="zh-CN" altLang="zh-CN" dirty="0"/>
              <a:t>由用于集成新的基准工作负载的</a:t>
            </a:r>
            <a:r>
              <a:rPr lang="zh-CN" altLang="zh-CN" dirty="0">
                <a:solidFill>
                  <a:srgbClr val="FF0000"/>
                </a:solidFill>
              </a:rPr>
              <a:t>前端接口</a:t>
            </a:r>
            <a:r>
              <a:rPr lang="zh-CN" altLang="zh-CN" dirty="0"/>
              <a:t>、用于集成新的区块链的</a:t>
            </a:r>
            <a:r>
              <a:rPr lang="zh-CN" altLang="zh-CN" dirty="0">
                <a:solidFill>
                  <a:srgbClr val="FF0000"/>
                </a:solidFill>
              </a:rPr>
              <a:t>后端接口</a:t>
            </a:r>
            <a:r>
              <a:rPr lang="zh-CN" altLang="zh-CN" dirty="0"/>
              <a:t>和驱动工作负载的</a:t>
            </a:r>
            <a:r>
              <a:rPr lang="zh-CN" altLang="zh-CN" dirty="0">
                <a:solidFill>
                  <a:srgbClr val="FF0000"/>
                </a:solidFill>
              </a:rPr>
              <a:t>驱动程序</a:t>
            </a:r>
            <a:r>
              <a:rPr lang="zh-CN" altLang="zh-CN" dirty="0" smtClean="0"/>
              <a:t>组成</a:t>
            </a:r>
            <a:r>
              <a:rPr lang="zh-CN" altLang="en-US" dirty="0" smtClean="0"/>
              <a:t>。</a:t>
            </a:r>
            <a:endParaRPr lang="en-US" altLang="zh-CN" dirty="0" smtClean="0"/>
          </a:p>
          <a:p>
            <a:pPr>
              <a:lnSpc>
                <a:spcPts val="3200"/>
              </a:lnSpc>
            </a:pPr>
            <a:r>
              <a:rPr lang="en-US" altLang="zh-CN" b="1" dirty="0"/>
              <a:t>	</a:t>
            </a:r>
            <a:r>
              <a:rPr lang="zh-CN" altLang="en-US" dirty="0"/>
              <a:t>通过实现</a:t>
            </a:r>
            <a:r>
              <a:rPr lang="en-US" altLang="zh-CN" dirty="0" smtClean="0"/>
              <a:t>IBlockchain-Connector</a:t>
            </a:r>
            <a:r>
              <a:rPr lang="zh-CN" altLang="en-US" dirty="0" smtClean="0"/>
              <a:t>接口</a:t>
            </a:r>
            <a:r>
              <a:rPr lang="zh-CN" altLang="en-US" dirty="0"/>
              <a:t>，可以将新的区块链集成到框架的后端。该接口包含部署</a:t>
            </a:r>
            <a:r>
              <a:rPr lang="en-US" altLang="zh-CN" dirty="0"/>
              <a:t>smart contract</a:t>
            </a:r>
            <a:r>
              <a:rPr lang="zh-CN" altLang="en-US" dirty="0" smtClean="0"/>
              <a:t>应用程序和</a:t>
            </a:r>
            <a:r>
              <a:rPr lang="zh-CN" altLang="en-US" dirty="0"/>
              <a:t>查询区块链状态的</a:t>
            </a:r>
            <a:r>
              <a:rPr lang="zh-CN" altLang="en-US" dirty="0" smtClean="0"/>
              <a:t>操作。</a:t>
            </a:r>
            <a:r>
              <a:rPr lang="en-US" altLang="zh-CN" dirty="0" smtClean="0"/>
              <a:t>Ethereum</a:t>
            </a:r>
            <a:r>
              <a:rPr lang="zh-CN" altLang="en-US" dirty="0"/>
              <a:t>、</a:t>
            </a:r>
            <a:r>
              <a:rPr lang="en-US" altLang="zh-CN" dirty="0"/>
              <a:t>Parity</a:t>
            </a:r>
            <a:r>
              <a:rPr lang="zh-CN" altLang="en-US" dirty="0"/>
              <a:t>和</a:t>
            </a:r>
            <a:r>
              <a:rPr lang="en-US" altLang="zh-CN" dirty="0"/>
              <a:t>Hyperledger</a:t>
            </a:r>
            <a:r>
              <a:rPr lang="zh-CN" altLang="en-US" dirty="0"/>
              <a:t>是当前的</a:t>
            </a:r>
            <a:r>
              <a:rPr lang="zh-CN" altLang="en-US" dirty="0" smtClean="0"/>
              <a:t>后端。</a:t>
            </a:r>
            <a:r>
              <a:rPr lang="zh-CN" altLang="en-US" dirty="0"/>
              <a:t>可以通过实现</a:t>
            </a:r>
            <a:r>
              <a:rPr lang="en-US" altLang="zh-CN" dirty="0" smtClean="0"/>
              <a:t>IWorkload-Connector</a:t>
            </a:r>
            <a:r>
              <a:rPr lang="zh-CN" altLang="en-US" dirty="0"/>
              <a:t>接口来添加新的基准测试工作负载</a:t>
            </a:r>
            <a:r>
              <a:rPr lang="zh-CN" altLang="en-US" dirty="0" smtClean="0"/>
              <a:t>。</a:t>
            </a:r>
            <a:endParaRPr lang="en-US" altLang="zh-CN" dirty="0" smtClean="0"/>
          </a:p>
          <a:p>
            <a:pPr>
              <a:lnSpc>
                <a:spcPts val="3200"/>
              </a:lnSpc>
            </a:pPr>
            <a:r>
              <a:rPr lang="en-US" altLang="zh-CN" dirty="0" smtClean="0"/>
              <a:t>	</a:t>
            </a:r>
            <a:r>
              <a:rPr lang="zh-CN" altLang="zh-CN" dirty="0" smtClean="0"/>
              <a:t>驱动程序</a:t>
            </a:r>
            <a:r>
              <a:rPr lang="zh-CN" altLang="zh-CN" dirty="0"/>
              <a:t>接受一个工作负载作为输入，并根据用户定义的配置</a:t>
            </a:r>
            <a:r>
              <a:rPr lang="en-US" altLang="zh-CN" dirty="0"/>
              <a:t>(</a:t>
            </a:r>
            <a:r>
              <a:rPr lang="zh-CN" altLang="zh-CN" dirty="0"/>
              <a:t>操作数量、客户端数量、线程数量等</a:t>
            </a:r>
            <a:r>
              <a:rPr lang="en-US" altLang="zh-CN" dirty="0"/>
              <a:t>)</a:t>
            </a:r>
            <a:r>
              <a:rPr lang="zh-CN" altLang="zh-CN" dirty="0"/>
              <a:t>向区块链发送事务</a:t>
            </a:r>
            <a:r>
              <a:rPr lang="zh-CN" altLang="zh-CN" dirty="0" smtClean="0"/>
              <a:t>。</a:t>
            </a:r>
            <a:r>
              <a:rPr lang="zh-CN" altLang="zh-CN" dirty="0"/>
              <a:t>它收集用于计算五个重要指标的</a:t>
            </a:r>
            <a:r>
              <a:rPr lang="zh-CN" altLang="zh-CN" dirty="0" smtClean="0"/>
              <a:t>运行</a:t>
            </a:r>
            <a:r>
              <a:rPr lang="zh-CN" altLang="en-US" dirty="0" smtClean="0"/>
              <a:t>时间</a:t>
            </a:r>
            <a:r>
              <a:rPr lang="zh-CN" altLang="zh-CN" dirty="0" smtClean="0"/>
              <a:t>统计</a:t>
            </a:r>
            <a:r>
              <a:rPr lang="zh-CN" altLang="en-US" dirty="0" smtClean="0"/>
              <a:t>量</a:t>
            </a:r>
            <a:r>
              <a:rPr lang="zh-CN" altLang="zh-CN" dirty="0" smtClean="0"/>
              <a:t>。</a:t>
            </a:r>
            <a:endParaRPr lang="zh-CN" altLang="zh-CN" dirty="0"/>
          </a:p>
        </p:txBody>
      </p:sp>
    </p:spTree>
    <p:extLst>
      <p:ext uri="{BB962C8B-B14F-4D97-AF65-F5344CB8AC3E}">
        <p14:creationId xmlns:p14="http://schemas.microsoft.com/office/powerpoint/2010/main" val="415119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14</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3. </a:t>
            </a:r>
            <a:r>
              <a:rPr lang="zh-CN" altLang="en-US" sz="4000" b="1" dirty="0" smtClean="0">
                <a:solidFill>
                  <a:srgbClr val="FFFFFF"/>
                </a:solidFill>
                <a:latin typeface="Arial"/>
                <a:ea typeface="宋体"/>
              </a:rPr>
              <a:t>基准框架</a:t>
            </a:r>
            <a:r>
              <a:rPr lang="en-US" altLang="zh-CN" sz="4000" dirty="0" smtClean="0">
                <a:solidFill>
                  <a:srgbClr val="FFFFFF"/>
                </a:solidFill>
                <a:latin typeface="Arial"/>
                <a:ea typeface="宋体"/>
              </a:rPr>
              <a:t>BLOCKBENCH</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847724" y="1549088"/>
            <a:ext cx="7877176" cy="4196020"/>
          </a:xfrm>
          <a:prstGeom prst="rect">
            <a:avLst/>
          </a:prstGeom>
          <a:noFill/>
        </p:spPr>
        <p:txBody>
          <a:bodyPr wrap="square" rtlCol="0">
            <a:spAutoFit/>
          </a:bodyPr>
          <a:lstStyle/>
          <a:p>
            <a:pPr>
              <a:lnSpc>
                <a:spcPts val="3200"/>
              </a:lnSpc>
            </a:pPr>
            <a:r>
              <a:rPr lang="zh-CN" altLang="en-US" b="1" dirty="0" smtClean="0"/>
              <a:t>（</a:t>
            </a:r>
            <a:r>
              <a:rPr lang="en-US" altLang="zh-CN" b="1" dirty="0"/>
              <a:t>2</a:t>
            </a:r>
            <a:r>
              <a:rPr lang="zh-CN" altLang="en-US" b="1" dirty="0" smtClean="0"/>
              <a:t>）五个重要指标：</a:t>
            </a:r>
            <a:endParaRPr lang="en-US" altLang="zh-CN" b="1" dirty="0" smtClean="0"/>
          </a:p>
          <a:p>
            <a:pPr>
              <a:lnSpc>
                <a:spcPts val="3200"/>
              </a:lnSpc>
            </a:pPr>
            <a:r>
              <a:rPr lang="zh-CN" altLang="en-US" dirty="0" smtClean="0">
                <a:solidFill>
                  <a:srgbClr val="FF0000"/>
                </a:solidFill>
              </a:rPr>
              <a:t>①</a:t>
            </a:r>
            <a:r>
              <a:rPr lang="zh-CN" altLang="zh-CN" dirty="0" smtClean="0">
                <a:solidFill>
                  <a:srgbClr val="FF0000"/>
                </a:solidFill>
              </a:rPr>
              <a:t>吞吐量</a:t>
            </a:r>
            <a:r>
              <a:rPr lang="zh-CN" altLang="en-US" dirty="0"/>
              <a:t>：</a:t>
            </a:r>
            <a:r>
              <a:rPr lang="zh-CN" altLang="zh-CN" dirty="0" smtClean="0"/>
              <a:t>每秒</a:t>
            </a:r>
            <a:r>
              <a:rPr lang="zh-CN" altLang="zh-CN" dirty="0"/>
              <a:t>成功的事务数。工作负载可以配置为多个客户机和每个客户机的线程，以使区块链吞吐量达到饱和。</a:t>
            </a:r>
          </a:p>
          <a:p>
            <a:pPr>
              <a:lnSpc>
                <a:spcPts val="3200"/>
              </a:lnSpc>
            </a:pPr>
            <a:r>
              <a:rPr lang="zh-CN" altLang="en-US" dirty="0" smtClean="0">
                <a:solidFill>
                  <a:srgbClr val="FF0000"/>
                </a:solidFill>
              </a:rPr>
              <a:t>②</a:t>
            </a:r>
            <a:r>
              <a:rPr lang="zh-CN" altLang="zh-CN" dirty="0" smtClean="0">
                <a:solidFill>
                  <a:srgbClr val="FF0000"/>
                </a:solidFill>
              </a:rPr>
              <a:t>延迟</a:t>
            </a:r>
            <a:r>
              <a:rPr lang="zh-CN" altLang="en-US" dirty="0"/>
              <a:t>：</a:t>
            </a:r>
            <a:r>
              <a:rPr lang="zh-CN" altLang="zh-CN" dirty="0" smtClean="0"/>
              <a:t>每个</a:t>
            </a:r>
            <a:r>
              <a:rPr lang="zh-CN" altLang="zh-CN" dirty="0"/>
              <a:t>事务的响应时间。驱动程序实现阻塞事务</a:t>
            </a:r>
            <a:r>
              <a:rPr lang="zh-CN" altLang="zh-CN" dirty="0" smtClean="0"/>
              <a:t>。它</a:t>
            </a:r>
            <a:r>
              <a:rPr lang="zh-CN" altLang="zh-CN" dirty="0"/>
              <a:t>等待一个事务完成，然后才开始另一个事务</a:t>
            </a:r>
            <a:r>
              <a:rPr lang="zh-CN" altLang="zh-CN" dirty="0" smtClean="0"/>
              <a:t>。</a:t>
            </a:r>
            <a:endParaRPr lang="en-US" altLang="zh-CN" dirty="0" smtClean="0"/>
          </a:p>
          <a:p>
            <a:pPr>
              <a:lnSpc>
                <a:spcPts val="3200"/>
              </a:lnSpc>
            </a:pPr>
            <a:r>
              <a:rPr lang="zh-CN" altLang="en-US" dirty="0" smtClean="0">
                <a:solidFill>
                  <a:srgbClr val="FF0000"/>
                </a:solidFill>
              </a:rPr>
              <a:t>③</a:t>
            </a:r>
            <a:r>
              <a:rPr lang="zh-CN" altLang="zh-CN" dirty="0" smtClean="0">
                <a:solidFill>
                  <a:srgbClr val="FF0000"/>
                </a:solidFill>
              </a:rPr>
              <a:t>可伸缩性</a:t>
            </a:r>
            <a:r>
              <a:rPr lang="zh-CN" altLang="en-US" dirty="0"/>
              <a:t>：</a:t>
            </a:r>
            <a:r>
              <a:rPr lang="zh-CN" altLang="zh-CN" dirty="0" smtClean="0"/>
              <a:t>增加</a:t>
            </a:r>
            <a:r>
              <a:rPr lang="zh-CN" altLang="zh-CN" dirty="0"/>
              <a:t>节点数量和并发工作负载数量时吞吐量和延迟的变化。</a:t>
            </a:r>
          </a:p>
          <a:p>
            <a:pPr>
              <a:lnSpc>
                <a:spcPts val="3200"/>
              </a:lnSpc>
            </a:pPr>
            <a:r>
              <a:rPr lang="zh-CN" altLang="en-US" dirty="0" smtClean="0">
                <a:solidFill>
                  <a:srgbClr val="FF0000"/>
                </a:solidFill>
              </a:rPr>
              <a:t>④</a:t>
            </a:r>
            <a:r>
              <a:rPr lang="zh-CN" altLang="zh-CN" dirty="0" smtClean="0">
                <a:solidFill>
                  <a:srgbClr val="FF0000"/>
                </a:solidFill>
              </a:rPr>
              <a:t>容错</a:t>
            </a:r>
            <a:r>
              <a:rPr lang="zh-CN" altLang="en-US" dirty="0" smtClean="0"/>
              <a:t>：</a:t>
            </a:r>
            <a:r>
              <a:rPr lang="zh-CN" altLang="zh-CN" dirty="0" smtClean="0"/>
              <a:t>节点</a:t>
            </a:r>
            <a:r>
              <a:rPr lang="zh-CN" altLang="zh-CN" dirty="0"/>
              <a:t>故障期间吞吐量和延迟的变化</a:t>
            </a:r>
            <a:r>
              <a:rPr lang="zh-CN" altLang="zh-CN" dirty="0" smtClean="0"/>
              <a:t>。</a:t>
            </a:r>
            <a:r>
              <a:rPr lang="zh-CN" altLang="en-US" dirty="0"/>
              <a:t>作者</a:t>
            </a:r>
            <a:r>
              <a:rPr lang="zh-CN" altLang="zh-CN" dirty="0" smtClean="0"/>
              <a:t>模拟</a:t>
            </a:r>
            <a:r>
              <a:rPr lang="zh-CN" altLang="zh-CN" dirty="0"/>
              <a:t>崩溃、网络延迟和随机消息破坏。</a:t>
            </a:r>
          </a:p>
          <a:p>
            <a:pPr>
              <a:lnSpc>
                <a:spcPts val="3200"/>
              </a:lnSpc>
            </a:pPr>
            <a:r>
              <a:rPr lang="zh-CN" altLang="en-US" dirty="0" smtClean="0">
                <a:solidFill>
                  <a:srgbClr val="FF0000"/>
                </a:solidFill>
              </a:rPr>
              <a:t>⑤</a:t>
            </a:r>
            <a:r>
              <a:rPr lang="zh-CN" altLang="zh-CN" dirty="0" smtClean="0">
                <a:solidFill>
                  <a:srgbClr val="FF0000"/>
                </a:solidFill>
              </a:rPr>
              <a:t>安全度</a:t>
            </a:r>
            <a:r>
              <a:rPr lang="zh-CN" altLang="en-US" dirty="0" smtClean="0"/>
              <a:t>：</a:t>
            </a:r>
            <a:r>
              <a:rPr lang="zh-CN" altLang="zh-CN" dirty="0" smtClean="0"/>
              <a:t>主</a:t>
            </a:r>
            <a:r>
              <a:rPr lang="zh-CN" altLang="zh-CN" dirty="0"/>
              <a:t>分支中包含的块总数与已确认块总数之间的比率。这个比例越低，这个体系就越不容易受到双倍消费或自私采矿的影响</a:t>
            </a:r>
            <a:r>
              <a:rPr lang="zh-CN" altLang="zh-CN" dirty="0" smtClean="0"/>
              <a:t>。</a:t>
            </a:r>
            <a:endParaRPr lang="zh-CN" altLang="zh-CN" dirty="0"/>
          </a:p>
        </p:txBody>
      </p:sp>
    </p:spTree>
    <p:extLst>
      <p:ext uri="{BB962C8B-B14F-4D97-AF65-F5344CB8AC3E}">
        <p14:creationId xmlns:p14="http://schemas.microsoft.com/office/powerpoint/2010/main" val="1276310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15</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3. </a:t>
            </a:r>
            <a:r>
              <a:rPr lang="zh-CN" altLang="en-US" sz="4000" b="1" dirty="0" smtClean="0">
                <a:solidFill>
                  <a:srgbClr val="FFFFFF"/>
                </a:solidFill>
                <a:latin typeface="Arial"/>
                <a:ea typeface="宋体"/>
              </a:rPr>
              <a:t>基准框架</a:t>
            </a:r>
            <a:r>
              <a:rPr lang="en-US" altLang="zh-CN" sz="4000" dirty="0" smtClean="0">
                <a:solidFill>
                  <a:srgbClr val="FFFFFF"/>
                </a:solidFill>
                <a:latin typeface="Arial"/>
                <a:ea typeface="宋体"/>
              </a:rPr>
              <a:t>BLOCKBENCH</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781049" y="1501463"/>
            <a:ext cx="7877176" cy="1733808"/>
          </a:xfrm>
          <a:prstGeom prst="rect">
            <a:avLst/>
          </a:prstGeom>
          <a:noFill/>
        </p:spPr>
        <p:txBody>
          <a:bodyPr wrap="square" rtlCol="0">
            <a:spAutoFit/>
          </a:bodyPr>
          <a:lstStyle/>
          <a:p>
            <a:pPr>
              <a:lnSpc>
                <a:spcPts val="3200"/>
              </a:lnSpc>
            </a:pPr>
            <a:r>
              <a:rPr lang="zh-CN" altLang="en-US" b="1" dirty="0" smtClean="0"/>
              <a:t>（</a:t>
            </a:r>
            <a:r>
              <a:rPr lang="en-US" altLang="zh-CN" b="1" dirty="0" smtClean="0"/>
              <a:t>3</a:t>
            </a:r>
            <a:r>
              <a:rPr lang="zh-CN" altLang="en-US" b="1" dirty="0" smtClean="0"/>
              <a:t>）工作负载：</a:t>
            </a:r>
            <a:endParaRPr lang="en-US" altLang="zh-CN" b="1" dirty="0" smtClean="0"/>
          </a:p>
          <a:p>
            <a:pPr>
              <a:lnSpc>
                <a:spcPts val="3200"/>
              </a:lnSpc>
            </a:pPr>
            <a:r>
              <a:rPr lang="en-US" altLang="zh-CN" dirty="0" smtClean="0"/>
              <a:t>	BLOCKBENCH</a:t>
            </a:r>
            <a:r>
              <a:rPr lang="zh-CN" altLang="en-US" dirty="0"/>
              <a:t>提供了用于评估应用层的</a:t>
            </a:r>
            <a:r>
              <a:rPr lang="zh-CN" altLang="en-US" dirty="0" smtClean="0">
                <a:solidFill>
                  <a:srgbClr val="FF0000"/>
                </a:solidFill>
              </a:rPr>
              <a:t>宏基准测试</a:t>
            </a:r>
            <a:r>
              <a:rPr lang="zh-CN" altLang="en-US" dirty="0">
                <a:solidFill>
                  <a:srgbClr val="FF0000"/>
                </a:solidFill>
              </a:rPr>
              <a:t>工作负载</a:t>
            </a:r>
            <a:r>
              <a:rPr lang="zh-CN" altLang="en-US" dirty="0"/>
              <a:t>，以及用于分析较低层的</a:t>
            </a:r>
            <a:r>
              <a:rPr lang="zh-CN" altLang="en-US" dirty="0">
                <a:solidFill>
                  <a:srgbClr val="FF0000"/>
                </a:solidFill>
              </a:rPr>
              <a:t>微基准测试工作负载</a:t>
            </a:r>
            <a:r>
              <a:rPr lang="zh-CN" altLang="en-US" dirty="0" smtClean="0"/>
              <a:t>。</a:t>
            </a:r>
            <a:r>
              <a:rPr lang="zh-CN" altLang="en-US" dirty="0"/>
              <a:t>如图</a:t>
            </a:r>
            <a:r>
              <a:rPr lang="zh-CN" altLang="en-US" dirty="0" smtClean="0"/>
              <a:t>所</a:t>
            </a:r>
            <a:r>
              <a:rPr lang="zh-CN" altLang="en-US" dirty="0"/>
              <a:t>示的工作负载的智能合同实现是可用的，并且可以很容易地部署在</a:t>
            </a:r>
            <a:r>
              <a:rPr lang="en-US" altLang="zh-CN" dirty="0"/>
              <a:t>Ethereum</a:t>
            </a:r>
            <a:r>
              <a:rPr lang="zh-CN" altLang="en-US" dirty="0"/>
              <a:t>、</a:t>
            </a:r>
            <a:r>
              <a:rPr lang="en-US" altLang="zh-CN" dirty="0"/>
              <a:t>Parity</a:t>
            </a:r>
            <a:r>
              <a:rPr lang="zh-CN" altLang="en-US" dirty="0" smtClean="0"/>
              <a:t>和</a:t>
            </a:r>
            <a:r>
              <a:rPr lang="en-US" altLang="zh-CN" dirty="0" smtClean="0"/>
              <a:t>Hyperledger</a:t>
            </a:r>
            <a:r>
              <a:rPr lang="zh-CN" altLang="en-US" dirty="0"/>
              <a:t>上。</a:t>
            </a:r>
            <a:endParaRPr lang="zh-CN" altLang="zh-CN" dirty="0"/>
          </a:p>
        </p:txBody>
      </p:sp>
      <p:pic>
        <p:nvPicPr>
          <p:cNvPr id="3" name="图片 2"/>
          <p:cNvPicPr>
            <a:picLocks noChangeAspect="1"/>
          </p:cNvPicPr>
          <p:nvPr/>
        </p:nvPicPr>
        <p:blipFill>
          <a:blip r:embed="rId3"/>
          <a:stretch>
            <a:fillRect/>
          </a:stretch>
        </p:blipFill>
        <p:spPr>
          <a:xfrm>
            <a:off x="971550" y="3199505"/>
            <a:ext cx="7505214" cy="3338717"/>
          </a:xfrm>
          <a:prstGeom prst="rect">
            <a:avLst/>
          </a:prstGeom>
        </p:spPr>
      </p:pic>
      <p:sp>
        <p:nvSpPr>
          <p:cNvPr id="6" name="矩形 5"/>
          <p:cNvSpPr/>
          <p:nvPr/>
        </p:nvSpPr>
        <p:spPr>
          <a:xfrm>
            <a:off x="6934645" y="3486150"/>
            <a:ext cx="1342580" cy="466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704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16</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Arial"/>
                <a:ea typeface="宋体"/>
              </a:rPr>
              <a:t>4</a:t>
            </a:r>
            <a:r>
              <a:rPr lang="en-US" altLang="zh-CN" sz="4000" b="1" dirty="0" smtClean="0">
                <a:solidFill>
                  <a:srgbClr val="FFFFFF"/>
                </a:solidFill>
                <a:latin typeface="Arial"/>
                <a:ea typeface="宋体"/>
              </a:rPr>
              <a:t>. </a:t>
            </a:r>
            <a:r>
              <a:rPr lang="zh-CN" altLang="en-US" sz="4000" b="1" dirty="0" smtClean="0">
                <a:solidFill>
                  <a:srgbClr val="FFFFFF"/>
                </a:solidFill>
                <a:latin typeface="Arial"/>
                <a:ea typeface="宋体"/>
              </a:rPr>
              <a:t>性能评估</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595312" y="1482413"/>
            <a:ext cx="7958138" cy="5016758"/>
          </a:xfrm>
          <a:prstGeom prst="rect">
            <a:avLst/>
          </a:prstGeom>
          <a:noFill/>
        </p:spPr>
        <p:txBody>
          <a:bodyPr wrap="square" rtlCol="0">
            <a:spAutoFit/>
          </a:bodyPr>
          <a:lstStyle/>
          <a:p>
            <a:pPr>
              <a:lnSpc>
                <a:spcPts val="3200"/>
              </a:lnSpc>
            </a:pPr>
            <a:r>
              <a:rPr lang="en-US" altLang="zh-CN" dirty="0" smtClean="0"/>
              <a:t>	</a:t>
            </a:r>
            <a:r>
              <a:rPr lang="zh-CN" altLang="en-US" dirty="0" smtClean="0"/>
              <a:t>我们选择了</a:t>
            </a:r>
            <a:r>
              <a:rPr lang="en-US" altLang="zh-CN" dirty="0" smtClean="0"/>
              <a:t>Ethereum</a:t>
            </a:r>
            <a:r>
              <a:rPr lang="en-US" altLang="zh-CN" dirty="0"/>
              <a:t>(</a:t>
            </a:r>
            <a:r>
              <a:rPr lang="en-US" altLang="zh-CN" i="1" dirty="0" smtClean="0"/>
              <a:t>geth v1.4.18</a:t>
            </a:r>
            <a:r>
              <a:rPr lang="en-US" altLang="zh-CN" dirty="0"/>
              <a:t>), Parity(</a:t>
            </a:r>
            <a:r>
              <a:rPr lang="en-US" altLang="zh-CN" i="1" dirty="0"/>
              <a:t>v1.6.0</a:t>
            </a:r>
            <a:r>
              <a:rPr lang="en-US" altLang="zh-CN" dirty="0"/>
              <a:t>)</a:t>
            </a:r>
            <a:r>
              <a:rPr lang="zh-CN" altLang="en-US" dirty="0" smtClean="0"/>
              <a:t>和</a:t>
            </a:r>
            <a:r>
              <a:rPr lang="en-US" altLang="zh-CN" dirty="0"/>
              <a:t>Hyperledger(</a:t>
            </a:r>
            <a:r>
              <a:rPr lang="en-US" altLang="zh-CN" i="1" dirty="0"/>
              <a:t>v0.6.0</a:t>
            </a:r>
            <a:r>
              <a:rPr lang="en-US" altLang="zh-CN" dirty="0"/>
              <a:t>)</a:t>
            </a:r>
            <a:r>
              <a:rPr lang="zh-CN" altLang="en-US" dirty="0" smtClean="0"/>
              <a:t>三个区块链系统使用</a:t>
            </a:r>
            <a:r>
              <a:rPr lang="en-US" altLang="zh-CN" dirty="0"/>
              <a:t>BLOCKBENCH</a:t>
            </a:r>
            <a:r>
              <a:rPr lang="zh-CN" altLang="en-US" dirty="0"/>
              <a:t>进行比较</a:t>
            </a:r>
            <a:r>
              <a:rPr lang="zh-CN" altLang="en-US" dirty="0" smtClean="0"/>
              <a:t>研究。主要发现如下：</a:t>
            </a:r>
            <a:endParaRPr lang="en-US" altLang="zh-CN" dirty="0" smtClean="0"/>
          </a:p>
          <a:p>
            <a:pPr>
              <a:lnSpc>
                <a:spcPts val="3200"/>
              </a:lnSpc>
            </a:pPr>
            <a:r>
              <a:rPr lang="en-US" altLang="zh-CN" dirty="0" smtClean="0"/>
              <a:t>	</a:t>
            </a:r>
            <a:r>
              <a:rPr lang="zh-CN" altLang="en-US" dirty="0" smtClean="0"/>
              <a:t>①</a:t>
            </a:r>
            <a:r>
              <a:rPr lang="en-US" altLang="zh-CN" dirty="0" smtClean="0"/>
              <a:t>Hyperledger</a:t>
            </a:r>
            <a:r>
              <a:rPr lang="zh-CN" altLang="en-US" dirty="0"/>
              <a:t>的</a:t>
            </a:r>
            <a:r>
              <a:rPr lang="zh-CN" altLang="en-US" dirty="0" smtClean="0"/>
              <a:t>表现在各基准测试上始终</a:t>
            </a:r>
            <a:r>
              <a:rPr lang="zh-CN" altLang="en-US" dirty="0"/>
              <a:t>优于</a:t>
            </a:r>
            <a:r>
              <a:rPr lang="en-US" altLang="zh-CN" dirty="0" smtClean="0"/>
              <a:t>Ethereum</a:t>
            </a:r>
            <a:r>
              <a:rPr lang="zh-CN" altLang="en-US" dirty="0" smtClean="0"/>
              <a:t>和</a:t>
            </a:r>
            <a:r>
              <a:rPr lang="en-US" altLang="zh-CN" dirty="0" smtClean="0"/>
              <a:t>Parity</a:t>
            </a:r>
            <a:r>
              <a:rPr lang="zh-CN" altLang="en-US" dirty="0" smtClean="0"/>
              <a:t>。</a:t>
            </a:r>
            <a:r>
              <a:rPr lang="zh-CN" altLang="en-US" dirty="0"/>
              <a:t>但是它不能扩展到超过</a:t>
            </a:r>
            <a:r>
              <a:rPr lang="en-US" altLang="zh-CN" dirty="0"/>
              <a:t>16</a:t>
            </a:r>
            <a:r>
              <a:rPr lang="zh-CN" altLang="en-US" dirty="0"/>
              <a:t>个节点。</a:t>
            </a:r>
          </a:p>
          <a:p>
            <a:pPr>
              <a:lnSpc>
                <a:spcPts val="3200"/>
              </a:lnSpc>
            </a:pPr>
            <a:r>
              <a:rPr lang="en-US" altLang="zh-CN" dirty="0" smtClean="0"/>
              <a:t>	</a:t>
            </a:r>
            <a:r>
              <a:rPr lang="zh-CN" altLang="en-US" dirty="0" smtClean="0"/>
              <a:t>②以太</a:t>
            </a:r>
            <a:r>
              <a:rPr lang="zh-CN" altLang="en-US" dirty="0"/>
              <a:t>坊</a:t>
            </a:r>
            <a:r>
              <a:rPr lang="zh-CN" altLang="en-US" dirty="0" smtClean="0"/>
              <a:t>和</a:t>
            </a:r>
            <a:r>
              <a:rPr lang="en-US" altLang="zh-CN" dirty="0" smtClean="0"/>
              <a:t>Parity</a:t>
            </a:r>
            <a:r>
              <a:rPr lang="zh-CN" altLang="en-US" dirty="0" smtClean="0"/>
              <a:t>对</a:t>
            </a:r>
            <a:r>
              <a:rPr lang="zh-CN" altLang="en-US" dirty="0"/>
              <a:t>节点故障更有弹性，但它们在分叉区块链的安全攻击面前很脆弱。</a:t>
            </a:r>
          </a:p>
          <a:p>
            <a:pPr>
              <a:lnSpc>
                <a:spcPts val="3200"/>
              </a:lnSpc>
            </a:pPr>
            <a:r>
              <a:rPr lang="en-US" altLang="zh-CN" dirty="0" smtClean="0"/>
              <a:t>	</a:t>
            </a:r>
            <a:r>
              <a:rPr lang="zh-CN" altLang="en-US" dirty="0" smtClean="0"/>
              <a:t>③</a:t>
            </a:r>
            <a:r>
              <a:rPr lang="en-US" altLang="zh-CN" dirty="0"/>
              <a:t> Hyperledger</a:t>
            </a:r>
            <a:r>
              <a:rPr lang="zh-CN" altLang="en-US" dirty="0" smtClean="0"/>
              <a:t>和以太坊的</a:t>
            </a:r>
            <a:r>
              <a:rPr lang="zh-CN" altLang="en-US" dirty="0"/>
              <a:t>主要瓶颈</a:t>
            </a:r>
            <a:r>
              <a:rPr lang="zh-CN" altLang="en-US" dirty="0" smtClean="0"/>
              <a:t>是共识协议</a:t>
            </a:r>
            <a:r>
              <a:rPr lang="zh-CN" altLang="en-US" dirty="0"/>
              <a:t>，而</a:t>
            </a:r>
            <a:r>
              <a:rPr lang="zh-CN" altLang="en-US" dirty="0" smtClean="0"/>
              <a:t>对于</a:t>
            </a:r>
            <a:r>
              <a:rPr lang="en-US" altLang="zh-CN" dirty="0" smtClean="0"/>
              <a:t>Parity</a:t>
            </a:r>
            <a:r>
              <a:rPr lang="zh-CN" altLang="en-US" dirty="0" smtClean="0"/>
              <a:t>，主要</a:t>
            </a:r>
            <a:r>
              <a:rPr lang="zh-CN" altLang="en-US" dirty="0"/>
              <a:t>瓶颈是交易签名。</a:t>
            </a:r>
          </a:p>
          <a:p>
            <a:pPr>
              <a:lnSpc>
                <a:spcPts val="3200"/>
              </a:lnSpc>
            </a:pPr>
            <a:r>
              <a:rPr lang="en-US" altLang="zh-CN" dirty="0" smtClean="0"/>
              <a:t>	</a:t>
            </a:r>
            <a:r>
              <a:rPr lang="zh-CN" altLang="en-US" dirty="0" smtClean="0"/>
              <a:t>④</a:t>
            </a:r>
            <a:r>
              <a:rPr lang="en-US" altLang="zh-CN" dirty="0" smtClean="0"/>
              <a:t>Ethereum</a:t>
            </a:r>
            <a:r>
              <a:rPr lang="zh-CN" altLang="en-US" dirty="0" smtClean="0"/>
              <a:t>和</a:t>
            </a:r>
            <a:r>
              <a:rPr lang="en-US" altLang="zh-CN" dirty="0" smtClean="0"/>
              <a:t>Parity</a:t>
            </a:r>
            <a:r>
              <a:rPr lang="zh-CN" altLang="en-US" dirty="0" smtClean="0"/>
              <a:t>在</a:t>
            </a:r>
            <a:r>
              <a:rPr lang="zh-CN" altLang="en-US" dirty="0"/>
              <a:t>内存和磁盘使用方面产生了很大的开销。它们的执行引擎的效率也不如</a:t>
            </a:r>
            <a:r>
              <a:rPr lang="en-US" altLang="zh-CN" dirty="0"/>
              <a:t>Hyperledger</a:t>
            </a:r>
            <a:r>
              <a:rPr lang="zh-CN" altLang="en-US" dirty="0"/>
              <a:t>。</a:t>
            </a:r>
          </a:p>
          <a:p>
            <a:pPr>
              <a:lnSpc>
                <a:spcPts val="3200"/>
              </a:lnSpc>
            </a:pPr>
            <a:r>
              <a:rPr lang="en-US" altLang="zh-CN" dirty="0" smtClean="0"/>
              <a:t>	</a:t>
            </a:r>
            <a:r>
              <a:rPr lang="zh-CN" altLang="en-US" dirty="0" smtClean="0"/>
              <a:t>⑤</a:t>
            </a:r>
            <a:r>
              <a:rPr lang="en-US" altLang="zh-CN" dirty="0" smtClean="0"/>
              <a:t>Hyperledger</a:t>
            </a:r>
            <a:r>
              <a:rPr lang="zh-CN" altLang="en-US" dirty="0"/>
              <a:t>的数据模型是低级的，但是它的灵活性</a:t>
            </a:r>
            <a:r>
              <a:rPr lang="zh-CN" altLang="en-US" dirty="0" smtClean="0"/>
              <a:t>可以使分析查询具有特定的优化方案。</a:t>
            </a:r>
            <a:endParaRPr lang="en-US" altLang="zh-CN" dirty="0" smtClean="0"/>
          </a:p>
        </p:txBody>
      </p:sp>
    </p:spTree>
    <p:extLst>
      <p:ext uri="{BB962C8B-B14F-4D97-AF65-F5344CB8AC3E}">
        <p14:creationId xmlns:p14="http://schemas.microsoft.com/office/powerpoint/2010/main" val="266916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l="3211"/>
          <a:stretch/>
        </p:blipFill>
        <p:spPr>
          <a:xfrm>
            <a:off x="1430993" y="2395483"/>
            <a:ext cx="6690455" cy="4005317"/>
          </a:xfrm>
          <a:prstGeom prst="rect">
            <a:avLst/>
          </a:prstGeom>
        </p:spPr>
      </p:pic>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17</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Arial"/>
                <a:ea typeface="宋体"/>
              </a:rPr>
              <a:t>4</a:t>
            </a:r>
            <a:r>
              <a:rPr lang="en-US" altLang="zh-CN" sz="4000" b="1" dirty="0" smtClean="0">
                <a:solidFill>
                  <a:srgbClr val="FFFFFF"/>
                </a:solidFill>
                <a:latin typeface="Arial"/>
                <a:ea typeface="宋体"/>
              </a:rPr>
              <a:t>. </a:t>
            </a:r>
            <a:r>
              <a:rPr lang="zh-CN" altLang="en-US" sz="4000" b="1" dirty="0" smtClean="0">
                <a:solidFill>
                  <a:srgbClr val="FFFFFF"/>
                </a:solidFill>
                <a:latin typeface="Arial"/>
                <a:ea typeface="宋体"/>
              </a:rPr>
              <a:t>性能评估</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595312" y="1482413"/>
            <a:ext cx="7958138" cy="913070"/>
          </a:xfrm>
          <a:prstGeom prst="rect">
            <a:avLst/>
          </a:prstGeom>
          <a:noFill/>
        </p:spPr>
        <p:txBody>
          <a:bodyPr wrap="square" rtlCol="0">
            <a:spAutoFit/>
          </a:bodyPr>
          <a:lstStyle/>
          <a:p>
            <a:pPr>
              <a:lnSpc>
                <a:spcPts val="3200"/>
              </a:lnSpc>
            </a:pPr>
            <a:r>
              <a:rPr lang="zh-CN" altLang="en-US" b="1" dirty="0" smtClean="0"/>
              <a:t>（</a:t>
            </a:r>
            <a:r>
              <a:rPr lang="en-US" altLang="zh-CN" b="1" dirty="0" smtClean="0"/>
              <a:t>1</a:t>
            </a:r>
            <a:r>
              <a:rPr lang="zh-CN" altLang="en-US" b="1" dirty="0" smtClean="0"/>
              <a:t>）宏观基准指标</a:t>
            </a:r>
            <a:endParaRPr lang="en-US" altLang="zh-CN" b="1" dirty="0" smtClean="0"/>
          </a:p>
          <a:p>
            <a:pPr>
              <a:lnSpc>
                <a:spcPts val="3200"/>
              </a:lnSpc>
            </a:pPr>
            <a:r>
              <a:rPr lang="en-US" altLang="zh-CN" dirty="0" smtClean="0"/>
              <a:t>	</a:t>
            </a:r>
            <a:r>
              <a:rPr lang="zh-CN" altLang="en-US" dirty="0" smtClean="0"/>
              <a:t>①</a:t>
            </a:r>
            <a:r>
              <a:rPr lang="zh-CN" altLang="en-US" dirty="0"/>
              <a:t>吞吐量和延迟</a:t>
            </a:r>
            <a:endParaRPr lang="en-US" altLang="zh-CN" dirty="0" smtClean="0"/>
          </a:p>
        </p:txBody>
      </p:sp>
    </p:spTree>
    <p:extLst>
      <p:ext uri="{BB962C8B-B14F-4D97-AF65-F5344CB8AC3E}">
        <p14:creationId xmlns:p14="http://schemas.microsoft.com/office/powerpoint/2010/main" val="3938553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l="6357" t="6751" r="2368" b="2643"/>
          <a:stretch/>
        </p:blipFill>
        <p:spPr>
          <a:xfrm>
            <a:off x="1092262" y="2395482"/>
            <a:ext cx="6737287" cy="3965531"/>
          </a:xfrm>
          <a:prstGeom prst="rect">
            <a:avLst/>
          </a:prstGeom>
        </p:spPr>
      </p:pic>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18</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Arial"/>
                <a:ea typeface="宋体"/>
              </a:rPr>
              <a:t>4</a:t>
            </a:r>
            <a:r>
              <a:rPr lang="en-US" altLang="zh-CN" sz="4000" b="1" dirty="0" smtClean="0">
                <a:solidFill>
                  <a:srgbClr val="FFFFFF"/>
                </a:solidFill>
                <a:latin typeface="Arial"/>
                <a:ea typeface="宋体"/>
              </a:rPr>
              <a:t>. </a:t>
            </a:r>
            <a:r>
              <a:rPr lang="zh-CN" altLang="en-US" sz="4000" b="1" dirty="0" smtClean="0">
                <a:solidFill>
                  <a:srgbClr val="FFFFFF"/>
                </a:solidFill>
                <a:latin typeface="Arial"/>
                <a:ea typeface="宋体"/>
              </a:rPr>
              <a:t>性能评估</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595312" y="1482413"/>
            <a:ext cx="7958138" cy="913070"/>
          </a:xfrm>
          <a:prstGeom prst="rect">
            <a:avLst/>
          </a:prstGeom>
          <a:noFill/>
        </p:spPr>
        <p:txBody>
          <a:bodyPr wrap="square" rtlCol="0">
            <a:spAutoFit/>
          </a:bodyPr>
          <a:lstStyle/>
          <a:p>
            <a:pPr>
              <a:lnSpc>
                <a:spcPts val="3200"/>
              </a:lnSpc>
            </a:pPr>
            <a:r>
              <a:rPr lang="en-US" altLang="zh-CN" dirty="0" smtClean="0"/>
              <a:t>	</a:t>
            </a:r>
            <a:r>
              <a:rPr lang="zh-CN" altLang="en-US" dirty="0"/>
              <a:t>使用</a:t>
            </a:r>
            <a:r>
              <a:rPr lang="en-US" altLang="zh-CN" dirty="0"/>
              <a:t>YCSB</a:t>
            </a:r>
            <a:r>
              <a:rPr lang="zh-CN" altLang="en-US" dirty="0"/>
              <a:t>和</a:t>
            </a:r>
            <a:r>
              <a:rPr lang="en-US" altLang="zh-CN" dirty="0"/>
              <a:t>Smallbank</a:t>
            </a:r>
            <a:r>
              <a:rPr lang="zh-CN" altLang="en-US" dirty="0"/>
              <a:t>工作负载，将这三种区块链与一个流行的内存数据库系统</a:t>
            </a:r>
            <a:r>
              <a:rPr lang="en-US" altLang="zh-CN" dirty="0"/>
              <a:t>(</a:t>
            </a:r>
            <a:r>
              <a:rPr lang="zh-CN" altLang="en-US" dirty="0"/>
              <a:t>即</a:t>
            </a:r>
            <a:r>
              <a:rPr lang="en-US" altLang="zh-CN" dirty="0"/>
              <a:t>H-Store)</a:t>
            </a:r>
            <a:r>
              <a:rPr lang="zh-CN" altLang="en-US" dirty="0"/>
              <a:t>进行</a:t>
            </a:r>
            <a:r>
              <a:rPr lang="zh-CN" altLang="en-US" dirty="0" smtClean="0"/>
              <a:t>比较。</a:t>
            </a:r>
            <a:endParaRPr lang="en-US" altLang="zh-CN" dirty="0" smtClean="0"/>
          </a:p>
        </p:txBody>
      </p:sp>
    </p:spTree>
    <p:extLst>
      <p:ext uri="{BB962C8B-B14F-4D97-AF65-F5344CB8AC3E}">
        <p14:creationId xmlns:p14="http://schemas.microsoft.com/office/powerpoint/2010/main" val="269299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9677" y="6235565"/>
            <a:ext cx="3143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宋体"/>
                <a:cs typeface="+mn-cs"/>
              </a:rPr>
              <a:t>1</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6" name="文本框 5"/>
          <p:cNvSpPr txBox="1"/>
          <p:nvPr/>
        </p:nvSpPr>
        <p:spPr>
          <a:xfrm>
            <a:off x="2114550" y="257175"/>
            <a:ext cx="132397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FFFFFF"/>
                </a:solidFill>
                <a:effectLst/>
                <a:uLnTx/>
                <a:uFillTx/>
                <a:latin typeface="Arial"/>
                <a:ea typeface="宋体"/>
                <a:cs typeface="+mn-cs"/>
              </a:rPr>
              <a:t>目录</a:t>
            </a:r>
            <a:endParaRPr kumimoji="0" lang="zh-CN" altLang="en-US" sz="4000" b="1" i="0" u="none" strike="noStrike" kern="1200" cap="none" spc="0" normalizeH="0" baseline="0" noProof="0" dirty="0">
              <a:ln>
                <a:noFill/>
              </a:ln>
              <a:solidFill>
                <a:srgbClr val="FFFFFF"/>
              </a:solidFill>
              <a:effectLst/>
              <a:uLnTx/>
              <a:uFillTx/>
              <a:latin typeface="Arial"/>
              <a:ea typeface="宋体"/>
              <a:cs typeface="+mn-cs"/>
            </a:endParaRPr>
          </a:p>
        </p:txBody>
      </p:sp>
      <p:sp>
        <p:nvSpPr>
          <p:cNvPr id="7" name="文本框 6"/>
          <p:cNvSpPr txBox="1"/>
          <p:nvPr/>
        </p:nvSpPr>
        <p:spPr>
          <a:xfrm>
            <a:off x="1724025" y="1543050"/>
            <a:ext cx="5781675" cy="378565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200" b="1" i="0" u="none" strike="noStrike" kern="1200" cap="none" spc="0" normalizeH="0" baseline="0" noProof="0" dirty="0" smtClean="0">
                <a:ln>
                  <a:noFill/>
                </a:ln>
                <a:solidFill>
                  <a:srgbClr val="000000"/>
                </a:solidFill>
                <a:effectLst/>
                <a:uLnTx/>
                <a:uFillTx/>
                <a:latin typeface="Arial"/>
                <a:ea typeface="宋体"/>
                <a:cs typeface="+mn-cs"/>
              </a:rPr>
              <a:t>1.</a:t>
            </a:r>
            <a:r>
              <a:rPr kumimoji="0" lang="zh-CN" altLang="en-US" sz="3200" b="1" i="0" u="none" strike="noStrike" kern="1200" cap="none" spc="0" normalizeH="0" baseline="0" noProof="0" dirty="0" smtClean="0">
                <a:ln>
                  <a:noFill/>
                </a:ln>
                <a:solidFill>
                  <a:srgbClr val="000000"/>
                </a:solidFill>
                <a:effectLst/>
                <a:uLnTx/>
                <a:uFillTx/>
                <a:latin typeface="Arial"/>
                <a:ea typeface="宋体"/>
                <a:cs typeface="+mn-cs"/>
              </a:rPr>
              <a:t>区块链简介</a:t>
            </a:r>
            <a:endParaRPr kumimoji="0" lang="en-US" altLang="zh-CN" sz="3200" b="1" i="0" u="none" strike="noStrike" kern="1200" cap="none" spc="0" normalizeH="0" baseline="0" noProof="0" dirty="0" smtClean="0">
              <a:ln>
                <a:noFill/>
              </a:ln>
              <a:solidFill>
                <a:srgbClr val="000000"/>
              </a:solidFill>
              <a:effectLst/>
              <a:uLnTx/>
              <a:uFillTx/>
              <a:latin typeface="Arial"/>
              <a:ea typeface="宋体"/>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200" b="1" i="0" u="none" strike="noStrike" kern="1200" cap="none" spc="0" normalizeH="0" baseline="0" noProof="0" dirty="0" smtClean="0">
                <a:ln>
                  <a:noFill/>
                </a:ln>
                <a:solidFill>
                  <a:srgbClr val="000000"/>
                </a:solidFill>
                <a:effectLst/>
                <a:uLnTx/>
                <a:uFillTx/>
                <a:latin typeface="Arial"/>
                <a:ea typeface="宋体"/>
                <a:cs typeface="+mn-cs"/>
              </a:rPr>
              <a:t>2.</a:t>
            </a:r>
            <a:r>
              <a:rPr lang="zh-CN" altLang="en-US" sz="3200" b="1" dirty="0" smtClean="0">
                <a:solidFill>
                  <a:srgbClr val="000000"/>
                </a:solidFill>
                <a:latin typeface="Arial"/>
                <a:ea typeface="宋体"/>
              </a:rPr>
              <a:t>关键技术</a:t>
            </a:r>
            <a:endParaRPr kumimoji="0" lang="en-US" altLang="zh-CN" sz="3200" b="1" i="0" u="none" strike="noStrike" kern="1200" cap="none" spc="0" normalizeH="0" baseline="0" noProof="0" dirty="0" smtClean="0">
              <a:ln>
                <a:noFill/>
              </a:ln>
              <a:solidFill>
                <a:srgbClr val="000000"/>
              </a:solidFill>
              <a:effectLst/>
              <a:uLnTx/>
              <a:uFillTx/>
              <a:latin typeface="Arial"/>
              <a:ea typeface="宋体"/>
              <a:cs typeface="+mn-cs"/>
            </a:endParaRPr>
          </a:p>
          <a:p>
            <a:pPr defTabSz="914400">
              <a:lnSpc>
                <a:spcPct val="150000"/>
              </a:lnSpc>
            </a:pPr>
            <a:r>
              <a:rPr kumimoji="0" lang="en-US" altLang="zh-CN" sz="3200" b="1" i="0" u="none" strike="noStrike" kern="1200" cap="none" spc="0" normalizeH="0" baseline="0" noProof="0" dirty="0" smtClean="0">
                <a:ln>
                  <a:noFill/>
                </a:ln>
                <a:solidFill>
                  <a:srgbClr val="000000"/>
                </a:solidFill>
                <a:effectLst/>
                <a:uLnTx/>
                <a:uFillTx/>
                <a:latin typeface="Arial"/>
                <a:ea typeface="宋体"/>
                <a:cs typeface="+mn-cs"/>
              </a:rPr>
              <a:t>3.</a:t>
            </a:r>
            <a:r>
              <a:rPr lang="zh-CN" altLang="en-US" sz="3200" b="1" dirty="0">
                <a:solidFill>
                  <a:srgbClr val="000000"/>
                </a:solidFill>
              </a:rPr>
              <a:t>基准框架</a:t>
            </a:r>
            <a:r>
              <a:rPr lang="en-US" altLang="zh-CN" sz="3200" dirty="0" smtClean="0">
                <a:solidFill>
                  <a:srgbClr val="000000"/>
                </a:solidFill>
              </a:rPr>
              <a:t>BLOCKBENCH</a:t>
            </a:r>
            <a:endParaRPr kumimoji="0" lang="en-US" altLang="zh-CN" sz="3200" b="1" i="0" u="none" strike="noStrike" kern="1200" cap="none" spc="0" normalizeH="0" baseline="0" noProof="0" dirty="0" smtClean="0">
              <a:ln>
                <a:noFill/>
              </a:ln>
              <a:solidFill>
                <a:srgbClr val="000000"/>
              </a:solidFill>
              <a:effectLst/>
              <a:uLnTx/>
              <a:uFillTx/>
              <a:latin typeface="Arial"/>
              <a:ea typeface="宋体"/>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200" b="1" i="0" u="none" strike="noStrike" kern="1200" cap="none" spc="0" normalizeH="0" baseline="0" noProof="0" dirty="0" smtClean="0">
                <a:ln>
                  <a:noFill/>
                </a:ln>
                <a:solidFill>
                  <a:srgbClr val="000000"/>
                </a:solidFill>
                <a:effectLst/>
                <a:uLnTx/>
                <a:uFillTx/>
                <a:latin typeface="Arial"/>
                <a:ea typeface="宋体"/>
                <a:cs typeface="+mn-cs"/>
              </a:rPr>
              <a:t>4.</a:t>
            </a:r>
            <a:r>
              <a:rPr kumimoji="0" lang="zh-CN" altLang="en-US" sz="3200" b="1" i="0" u="none" strike="noStrike" kern="1200" cap="none" spc="0" normalizeH="0" baseline="0" noProof="0" dirty="0" smtClean="0">
                <a:ln>
                  <a:noFill/>
                </a:ln>
                <a:solidFill>
                  <a:srgbClr val="000000"/>
                </a:solidFill>
                <a:effectLst/>
                <a:uLnTx/>
                <a:uFillTx/>
                <a:latin typeface="Arial"/>
                <a:ea typeface="宋体"/>
                <a:cs typeface="+mn-cs"/>
              </a:rPr>
              <a:t>性能评估</a:t>
            </a:r>
            <a:endParaRPr kumimoji="0" lang="en-US" altLang="zh-CN" sz="3200" b="1" i="0" u="none" strike="noStrike" kern="1200" cap="none" spc="0" normalizeH="0" baseline="0" noProof="0" dirty="0" smtClean="0">
              <a:ln>
                <a:noFill/>
              </a:ln>
              <a:solidFill>
                <a:srgbClr val="000000"/>
              </a:solidFill>
              <a:effectLst/>
              <a:uLnTx/>
              <a:uFillTx/>
              <a:latin typeface="Arial"/>
              <a:ea typeface="宋体"/>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200" b="1" i="0" u="none" strike="noStrike" kern="1200" cap="none" spc="0" normalizeH="0" baseline="0" noProof="0" dirty="0" smtClean="0">
                <a:ln>
                  <a:noFill/>
                </a:ln>
                <a:solidFill>
                  <a:srgbClr val="000000"/>
                </a:solidFill>
                <a:effectLst/>
                <a:uLnTx/>
                <a:uFillTx/>
                <a:latin typeface="Arial"/>
                <a:ea typeface="宋体"/>
                <a:cs typeface="+mn-cs"/>
              </a:rPr>
              <a:t>5.</a:t>
            </a:r>
            <a:r>
              <a:rPr kumimoji="0" lang="zh-CN" altLang="en-US" sz="3200" b="1" i="0" u="none" strike="noStrike" kern="1200" cap="none" spc="0" normalizeH="0" baseline="0" noProof="0" dirty="0" smtClean="0">
                <a:ln>
                  <a:noFill/>
                </a:ln>
                <a:solidFill>
                  <a:srgbClr val="000000"/>
                </a:solidFill>
                <a:effectLst/>
                <a:uLnTx/>
                <a:uFillTx/>
                <a:latin typeface="Arial"/>
                <a:ea typeface="宋体"/>
                <a:cs typeface="+mn-cs"/>
              </a:rPr>
              <a:t>分析与改进</a:t>
            </a:r>
            <a:endParaRPr kumimoji="0" lang="zh-CN" altLang="en-US" sz="3200" b="1"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684628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19</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Arial"/>
                <a:ea typeface="宋体"/>
              </a:rPr>
              <a:t>4</a:t>
            </a:r>
            <a:r>
              <a:rPr lang="en-US" altLang="zh-CN" sz="4000" b="1" dirty="0" smtClean="0">
                <a:solidFill>
                  <a:srgbClr val="FFFFFF"/>
                </a:solidFill>
                <a:latin typeface="Arial"/>
                <a:ea typeface="宋体"/>
              </a:rPr>
              <a:t>. </a:t>
            </a:r>
            <a:r>
              <a:rPr lang="zh-CN" altLang="en-US" sz="4000" b="1" dirty="0" smtClean="0">
                <a:solidFill>
                  <a:srgbClr val="FFFFFF"/>
                </a:solidFill>
                <a:latin typeface="Arial"/>
                <a:ea typeface="宋体"/>
              </a:rPr>
              <a:t>性能评估</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595312" y="1501463"/>
            <a:ext cx="7958138" cy="502702"/>
          </a:xfrm>
          <a:prstGeom prst="rect">
            <a:avLst/>
          </a:prstGeom>
          <a:noFill/>
        </p:spPr>
        <p:txBody>
          <a:bodyPr wrap="square" rtlCol="0">
            <a:spAutoFit/>
          </a:bodyPr>
          <a:lstStyle/>
          <a:p>
            <a:pPr>
              <a:lnSpc>
                <a:spcPts val="3200"/>
              </a:lnSpc>
            </a:pPr>
            <a:r>
              <a:rPr lang="zh-CN" altLang="en-US" dirty="0" smtClean="0"/>
              <a:t>②可伸缩性</a:t>
            </a:r>
            <a:endParaRPr lang="en-US" altLang="zh-CN" dirty="0" smtClean="0"/>
          </a:p>
        </p:txBody>
      </p:sp>
      <p:pic>
        <p:nvPicPr>
          <p:cNvPr id="3" name="图片 2"/>
          <p:cNvPicPr>
            <a:picLocks noChangeAspect="1"/>
          </p:cNvPicPr>
          <p:nvPr/>
        </p:nvPicPr>
        <p:blipFill>
          <a:blip r:embed="rId3"/>
          <a:stretch>
            <a:fillRect/>
          </a:stretch>
        </p:blipFill>
        <p:spPr>
          <a:xfrm>
            <a:off x="-1" y="2169240"/>
            <a:ext cx="4613873" cy="2724729"/>
          </a:xfrm>
          <a:prstGeom prst="rect">
            <a:avLst/>
          </a:prstGeom>
        </p:spPr>
      </p:pic>
      <p:pic>
        <p:nvPicPr>
          <p:cNvPr id="6" name="图片 5"/>
          <p:cNvPicPr>
            <a:picLocks noChangeAspect="1"/>
          </p:cNvPicPr>
          <p:nvPr/>
        </p:nvPicPr>
        <p:blipFill>
          <a:blip r:embed="rId4"/>
          <a:stretch>
            <a:fillRect/>
          </a:stretch>
        </p:blipFill>
        <p:spPr>
          <a:xfrm>
            <a:off x="4648200" y="2169240"/>
            <a:ext cx="4495802" cy="2724729"/>
          </a:xfrm>
          <a:prstGeom prst="rect">
            <a:avLst/>
          </a:prstGeom>
        </p:spPr>
      </p:pic>
    </p:spTree>
    <p:extLst>
      <p:ext uri="{BB962C8B-B14F-4D97-AF65-F5344CB8AC3E}">
        <p14:creationId xmlns:p14="http://schemas.microsoft.com/office/powerpoint/2010/main" val="4240731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20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Arial"/>
                <a:ea typeface="宋体"/>
              </a:rPr>
              <a:t>4</a:t>
            </a:r>
            <a:r>
              <a:rPr lang="en-US" altLang="zh-CN" sz="4000" b="1" dirty="0" smtClean="0">
                <a:solidFill>
                  <a:srgbClr val="FFFFFF"/>
                </a:solidFill>
                <a:latin typeface="Arial"/>
                <a:ea typeface="宋体"/>
              </a:rPr>
              <a:t>. </a:t>
            </a:r>
            <a:r>
              <a:rPr lang="zh-CN" altLang="en-US" sz="4000" b="1" dirty="0" smtClean="0">
                <a:solidFill>
                  <a:srgbClr val="FFFFFF"/>
                </a:solidFill>
                <a:latin typeface="Arial"/>
                <a:ea typeface="宋体"/>
              </a:rPr>
              <a:t>性能评估</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595312" y="1530038"/>
            <a:ext cx="7958138" cy="3375283"/>
          </a:xfrm>
          <a:prstGeom prst="rect">
            <a:avLst/>
          </a:prstGeom>
          <a:noFill/>
        </p:spPr>
        <p:txBody>
          <a:bodyPr wrap="square" rtlCol="0">
            <a:spAutoFit/>
          </a:bodyPr>
          <a:lstStyle/>
          <a:p>
            <a:pPr>
              <a:lnSpc>
                <a:spcPts val="3200"/>
              </a:lnSpc>
            </a:pPr>
            <a:r>
              <a:rPr lang="zh-CN" altLang="en-US" dirty="0" smtClean="0"/>
              <a:t>③容错与安全</a:t>
            </a:r>
            <a:endParaRPr lang="en-US" altLang="zh-CN" dirty="0" smtClean="0"/>
          </a:p>
          <a:p>
            <a:pPr>
              <a:lnSpc>
                <a:spcPts val="3200"/>
              </a:lnSpc>
            </a:pPr>
            <a:r>
              <a:rPr lang="en-US" altLang="zh-CN" dirty="0"/>
              <a:t>	</a:t>
            </a:r>
            <a:r>
              <a:rPr lang="en-US" altLang="zh-CN" dirty="0" smtClean="0"/>
              <a:t>Ethereum</a:t>
            </a:r>
            <a:r>
              <a:rPr lang="zh-CN" altLang="en-US" dirty="0"/>
              <a:t>不受更改的影响，这意味着失败的服务器对挖掘过程没有显著贡献</a:t>
            </a:r>
            <a:r>
              <a:rPr lang="zh-CN" altLang="en-US" dirty="0" smtClean="0"/>
              <a:t>。</a:t>
            </a:r>
            <a:endParaRPr lang="en-US" altLang="zh-CN" dirty="0" smtClean="0"/>
          </a:p>
          <a:p>
            <a:pPr>
              <a:lnSpc>
                <a:spcPts val="3200"/>
              </a:lnSpc>
            </a:pPr>
            <a:r>
              <a:rPr lang="en-US" altLang="zh-CN" dirty="0"/>
              <a:t>	</a:t>
            </a:r>
            <a:r>
              <a:rPr lang="en-US" altLang="zh-CN" dirty="0" smtClean="0"/>
              <a:t>Parity</a:t>
            </a:r>
            <a:r>
              <a:rPr lang="zh-CN" altLang="en-US" dirty="0" smtClean="0"/>
              <a:t>的</a:t>
            </a:r>
            <a:r>
              <a:rPr lang="zh-CN" altLang="en-US" dirty="0"/>
              <a:t>吞吐量也不受影响。因为每个节点都被给予相等的时间片，在此期间可以产生块</a:t>
            </a:r>
            <a:r>
              <a:rPr lang="zh-CN" altLang="en-US" dirty="0" smtClean="0"/>
              <a:t>，因此当有</a:t>
            </a:r>
            <a:r>
              <a:rPr lang="en-US" altLang="zh-CN" dirty="0" smtClean="0"/>
              <a:t>4</a:t>
            </a:r>
            <a:r>
              <a:rPr lang="zh-CN" altLang="en-US" dirty="0" smtClean="0"/>
              <a:t>个节点出错时，就</a:t>
            </a:r>
            <a:r>
              <a:rPr lang="zh-CN" altLang="en-US" dirty="0"/>
              <a:t>意味着剩下的</a:t>
            </a:r>
            <a:r>
              <a:rPr lang="en-US" altLang="zh-CN" dirty="0"/>
              <a:t>8</a:t>
            </a:r>
            <a:r>
              <a:rPr lang="zh-CN" altLang="en-US" dirty="0"/>
              <a:t>个节点被给予更大的时间片</a:t>
            </a:r>
            <a:r>
              <a:rPr lang="zh-CN" altLang="en-US" dirty="0" smtClean="0"/>
              <a:t>。</a:t>
            </a:r>
            <a:endParaRPr lang="en-US" altLang="zh-CN" dirty="0" smtClean="0"/>
          </a:p>
          <a:p>
            <a:pPr>
              <a:lnSpc>
                <a:spcPts val="3200"/>
              </a:lnSpc>
            </a:pPr>
            <a:r>
              <a:rPr lang="en-US" altLang="zh-CN" dirty="0"/>
              <a:t>	</a:t>
            </a:r>
            <a:r>
              <a:rPr lang="en-US" altLang="zh-CN" dirty="0" smtClean="0"/>
              <a:t>Hyperledger</a:t>
            </a:r>
            <a:r>
              <a:rPr lang="zh-CN" altLang="en-US" dirty="0"/>
              <a:t>在</a:t>
            </a:r>
            <a:r>
              <a:rPr lang="en-US" altLang="zh-CN" dirty="0"/>
              <a:t>12</a:t>
            </a:r>
            <a:r>
              <a:rPr lang="zh-CN" altLang="en-US" dirty="0"/>
              <a:t>台服务器网络出现故障后停止生成块，这是意料之中的，因为在一个</a:t>
            </a:r>
            <a:r>
              <a:rPr lang="en-US" altLang="zh-CN" dirty="0"/>
              <a:t>12</a:t>
            </a:r>
            <a:r>
              <a:rPr lang="zh-CN" altLang="en-US" dirty="0"/>
              <a:t>台服务器网络中</a:t>
            </a:r>
            <a:r>
              <a:rPr lang="en-US" altLang="zh-CN" dirty="0"/>
              <a:t>PBFT</a:t>
            </a:r>
            <a:r>
              <a:rPr lang="zh-CN" altLang="en-US" dirty="0"/>
              <a:t>只能容忍少于</a:t>
            </a:r>
            <a:r>
              <a:rPr lang="en-US" altLang="zh-CN" dirty="0"/>
              <a:t>4</a:t>
            </a:r>
            <a:r>
              <a:rPr lang="zh-CN" altLang="en-US" dirty="0"/>
              <a:t>台</a:t>
            </a:r>
            <a:r>
              <a:rPr lang="zh-CN" altLang="en-US" dirty="0" smtClean="0"/>
              <a:t>故障（</a:t>
            </a:r>
            <a:r>
              <a:rPr lang="en-US" altLang="zh-CN" dirty="0" smtClean="0"/>
              <a:t>1/3</a:t>
            </a:r>
            <a:r>
              <a:rPr lang="zh-CN" altLang="en-US" dirty="0" smtClean="0"/>
              <a:t>）。</a:t>
            </a:r>
            <a:endParaRPr lang="en-US" altLang="zh-CN" dirty="0" smtClean="0"/>
          </a:p>
        </p:txBody>
      </p:sp>
    </p:spTree>
    <p:extLst>
      <p:ext uri="{BB962C8B-B14F-4D97-AF65-F5344CB8AC3E}">
        <p14:creationId xmlns:p14="http://schemas.microsoft.com/office/powerpoint/2010/main" val="1660049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21</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Arial"/>
                <a:ea typeface="宋体"/>
              </a:rPr>
              <a:t>4</a:t>
            </a:r>
            <a:r>
              <a:rPr lang="en-US" altLang="zh-CN" sz="4000" b="1" dirty="0" smtClean="0">
                <a:solidFill>
                  <a:srgbClr val="FFFFFF"/>
                </a:solidFill>
                <a:latin typeface="Arial"/>
                <a:ea typeface="宋体"/>
              </a:rPr>
              <a:t>. </a:t>
            </a:r>
            <a:r>
              <a:rPr lang="zh-CN" altLang="en-US" sz="4000" b="1" dirty="0" smtClean="0">
                <a:solidFill>
                  <a:srgbClr val="FFFFFF"/>
                </a:solidFill>
                <a:latin typeface="Arial"/>
                <a:ea typeface="宋体"/>
              </a:rPr>
              <a:t>性能评估</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595312" y="1482413"/>
            <a:ext cx="7958138" cy="913070"/>
          </a:xfrm>
          <a:prstGeom prst="rect">
            <a:avLst/>
          </a:prstGeom>
          <a:noFill/>
        </p:spPr>
        <p:txBody>
          <a:bodyPr wrap="square" rtlCol="0">
            <a:spAutoFit/>
          </a:bodyPr>
          <a:lstStyle/>
          <a:p>
            <a:pPr>
              <a:lnSpc>
                <a:spcPts val="3200"/>
              </a:lnSpc>
            </a:pPr>
            <a:r>
              <a:rPr lang="zh-CN" altLang="en-US" b="1" dirty="0" smtClean="0"/>
              <a:t>（</a:t>
            </a:r>
            <a:r>
              <a:rPr lang="en-US" altLang="zh-CN" b="1" dirty="0" smtClean="0"/>
              <a:t>2</a:t>
            </a:r>
            <a:r>
              <a:rPr lang="zh-CN" altLang="en-US" b="1" dirty="0" smtClean="0"/>
              <a:t>）微观基准指标</a:t>
            </a:r>
            <a:endParaRPr lang="en-US" altLang="zh-CN" b="1" dirty="0" smtClean="0"/>
          </a:p>
          <a:p>
            <a:pPr>
              <a:lnSpc>
                <a:spcPts val="3200"/>
              </a:lnSpc>
            </a:pPr>
            <a:r>
              <a:rPr lang="en-US" altLang="zh-CN" dirty="0" smtClean="0"/>
              <a:t>	</a:t>
            </a:r>
            <a:r>
              <a:rPr lang="zh-CN" altLang="en-US" dirty="0" smtClean="0"/>
              <a:t>①</a:t>
            </a:r>
            <a:r>
              <a:rPr lang="en-US" altLang="zh-CN" dirty="0"/>
              <a:t> Execution Layer</a:t>
            </a:r>
            <a:endParaRPr lang="en-US" altLang="zh-CN" dirty="0" smtClean="0"/>
          </a:p>
        </p:txBody>
      </p:sp>
      <p:pic>
        <p:nvPicPr>
          <p:cNvPr id="4" name="图片 3"/>
          <p:cNvPicPr>
            <a:picLocks noChangeAspect="1"/>
          </p:cNvPicPr>
          <p:nvPr/>
        </p:nvPicPr>
        <p:blipFill>
          <a:blip r:embed="rId3"/>
          <a:stretch>
            <a:fillRect/>
          </a:stretch>
        </p:blipFill>
        <p:spPr>
          <a:xfrm>
            <a:off x="1417238" y="2395483"/>
            <a:ext cx="6314286" cy="3723809"/>
          </a:xfrm>
          <a:prstGeom prst="rect">
            <a:avLst/>
          </a:prstGeom>
        </p:spPr>
      </p:pic>
    </p:spTree>
    <p:extLst>
      <p:ext uri="{BB962C8B-B14F-4D97-AF65-F5344CB8AC3E}">
        <p14:creationId xmlns:p14="http://schemas.microsoft.com/office/powerpoint/2010/main" val="435908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00"/>
                </a:solidFill>
                <a:latin typeface="Arial"/>
                <a:ea typeface="宋体"/>
              </a:rPr>
              <a:t>22</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Arial"/>
                <a:ea typeface="宋体"/>
              </a:rPr>
              <a:t>4</a:t>
            </a:r>
            <a:r>
              <a:rPr lang="en-US" altLang="zh-CN" sz="4000" b="1" dirty="0" smtClean="0">
                <a:solidFill>
                  <a:srgbClr val="FFFFFF"/>
                </a:solidFill>
                <a:latin typeface="Arial"/>
                <a:ea typeface="宋体"/>
              </a:rPr>
              <a:t>. </a:t>
            </a:r>
            <a:r>
              <a:rPr lang="zh-CN" altLang="en-US" sz="4000" b="1" dirty="0" smtClean="0">
                <a:solidFill>
                  <a:srgbClr val="FFFFFF"/>
                </a:solidFill>
                <a:latin typeface="Arial"/>
                <a:ea typeface="宋体"/>
              </a:rPr>
              <a:t>性能评估</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595312" y="1482413"/>
            <a:ext cx="7958138" cy="913070"/>
          </a:xfrm>
          <a:prstGeom prst="rect">
            <a:avLst/>
          </a:prstGeom>
          <a:noFill/>
        </p:spPr>
        <p:txBody>
          <a:bodyPr wrap="square" rtlCol="0">
            <a:spAutoFit/>
          </a:bodyPr>
          <a:lstStyle/>
          <a:p>
            <a:pPr>
              <a:lnSpc>
                <a:spcPts val="3200"/>
              </a:lnSpc>
            </a:pPr>
            <a:r>
              <a:rPr lang="zh-CN" altLang="en-US" b="1" dirty="0" smtClean="0"/>
              <a:t>（</a:t>
            </a:r>
            <a:r>
              <a:rPr lang="en-US" altLang="zh-CN" b="1" dirty="0" smtClean="0"/>
              <a:t>2</a:t>
            </a:r>
            <a:r>
              <a:rPr lang="zh-CN" altLang="en-US" b="1" dirty="0" smtClean="0"/>
              <a:t>）微观基准指标</a:t>
            </a:r>
            <a:endParaRPr lang="en-US" altLang="zh-CN" b="1" dirty="0" smtClean="0"/>
          </a:p>
          <a:p>
            <a:pPr>
              <a:lnSpc>
                <a:spcPts val="3200"/>
              </a:lnSpc>
            </a:pPr>
            <a:r>
              <a:rPr lang="en-US" altLang="zh-CN" dirty="0" smtClean="0"/>
              <a:t>	</a:t>
            </a:r>
            <a:r>
              <a:rPr lang="zh-CN" altLang="en-US" dirty="0" smtClean="0"/>
              <a:t>② </a:t>
            </a:r>
            <a:r>
              <a:rPr lang="en-US" altLang="zh-CN" dirty="0" smtClean="0"/>
              <a:t>Data </a:t>
            </a:r>
            <a:r>
              <a:rPr lang="en-US" altLang="zh-CN" dirty="0"/>
              <a:t>Model - IOHeavy</a:t>
            </a:r>
            <a:endParaRPr lang="en-US" altLang="zh-CN" dirty="0" smtClean="0"/>
          </a:p>
        </p:txBody>
      </p:sp>
      <p:pic>
        <p:nvPicPr>
          <p:cNvPr id="3" name="图片 2"/>
          <p:cNvPicPr>
            <a:picLocks noChangeAspect="1"/>
          </p:cNvPicPr>
          <p:nvPr/>
        </p:nvPicPr>
        <p:blipFill>
          <a:blip r:embed="rId3"/>
          <a:stretch>
            <a:fillRect/>
          </a:stretch>
        </p:blipFill>
        <p:spPr>
          <a:xfrm>
            <a:off x="2380" y="2695762"/>
            <a:ext cx="9144002" cy="2193442"/>
          </a:xfrm>
          <a:prstGeom prst="rect">
            <a:avLst/>
          </a:prstGeom>
        </p:spPr>
      </p:pic>
    </p:spTree>
    <p:extLst>
      <p:ext uri="{BB962C8B-B14F-4D97-AF65-F5344CB8AC3E}">
        <p14:creationId xmlns:p14="http://schemas.microsoft.com/office/powerpoint/2010/main" val="221327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宋体"/>
              </a:rPr>
              <a:t>2</a:t>
            </a: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3</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Arial"/>
                <a:ea typeface="宋体"/>
              </a:rPr>
              <a:t>4</a:t>
            </a:r>
            <a:r>
              <a:rPr lang="en-US" altLang="zh-CN" sz="4000" b="1" dirty="0" smtClean="0">
                <a:solidFill>
                  <a:srgbClr val="FFFFFF"/>
                </a:solidFill>
                <a:latin typeface="Arial"/>
                <a:ea typeface="宋体"/>
              </a:rPr>
              <a:t>. </a:t>
            </a:r>
            <a:r>
              <a:rPr lang="zh-CN" altLang="en-US" sz="4000" b="1" dirty="0" smtClean="0">
                <a:solidFill>
                  <a:srgbClr val="FFFFFF"/>
                </a:solidFill>
                <a:latin typeface="Arial"/>
                <a:ea typeface="宋体"/>
              </a:rPr>
              <a:t>性能评估</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595312" y="1482413"/>
            <a:ext cx="7958138" cy="913070"/>
          </a:xfrm>
          <a:prstGeom prst="rect">
            <a:avLst/>
          </a:prstGeom>
          <a:noFill/>
        </p:spPr>
        <p:txBody>
          <a:bodyPr wrap="square" rtlCol="0">
            <a:spAutoFit/>
          </a:bodyPr>
          <a:lstStyle/>
          <a:p>
            <a:pPr>
              <a:lnSpc>
                <a:spcPts val="3200"/>
              </a:lnSpc>
            </a:pPr>
            <a:r>
              <a:rPr lang="zh-CN" altLang="en-US" b="1" dirty="0" smtClean="0"/>
              <a:t>（</a:t>
            </a:r>
            <a:r>
              <a:rPr lang="en-US" altLang="zh-CN" b="1" dirty="0" smtClean="0"/>
              <a:t>2</a:t>
            </a:r>
            <a:r>
              <a:rPr lang="zh-CN" altLang="en-US" b="1" dirty="0" smtClean="0"/>
              <a:t>）微观基准指标</a:t>
            </a:r>
            <a:endParaRPr lang="en-US" altLang="zh-CN" b="1" dirty="0" smtClean="0"/>
          </a:p>
          <a:p>
            <a:pPr>
              <a:lnSpc>
                <a:spcPts val="3200"/>
              </a:lnSpc>
            </a:pPr>
            <a:r>
              <a:rPr lang="en-US" altLang="zh-CN" dirty="0"/>
              <a:t>	 </a:t>
            </a:r>
            <a:r>
              <a:rPr lang="zh-CN" altLang="en-US" dirty="0" smtClean="0"/>
              <a:t>③ </a:t>
            </a:r>
            <a:r>
              <a:rPr lang="en-US" altLang="zh-CN" dirty="0" smtClean="0"/>
              <a:t>Consensus layer</a:t>
            </a:r>
          </a:p>
        </p:txBody>
      </p:sp>
      <p:pic>
        <p:nvPicPr>
          <p:cNvPr id="6" name="图片 5"/>
          <p:cNvPicPr>
            <a:picLocks noChangeAspect="1"/>
          </p:cNvPicPr>
          <p:nvPr/>
        </p:nvPicPr>
        <p:blipFill>
          <a:blip r:embed="rId3"/>
          <a:stretch>
            <a:fillRect/>
          </a:stretch>
        </p:blipFill>
        <p:spPr>
          <a:xfrm>
            <a:off x="2074544" y="2543314"/>
            <a:ext cx="4859656" cy="3334778"/>
          </a:xfrm>
          <a:prstGeom prst="rect">
            <a:avLst/>
          </a:prstGeom>
        </p:spPr>
      </p:pic>
    </p:spTree>
    <p:extLst>
      <p:ext uri="{BB962C8B-B14F-4D97-AF65-F5344CB8AC3E}">
        <p14:creationId xmlns:p14="http://schemas.microsoft.com/office/powerpoint/2010/main" val="48831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24</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5. </a:t>
            </a:r>
            <a:r>
              <a:rPr lang="zh-CN" altLang="en-US" sz="4000" b="1" dirty="0" smtClean="0">
                <a:solidFill>
                  <a:srgbClr val="FFFFFF"/>
                </a:solidFill>
                <a:latin typeface="Arial"/>
                <a:ea typeface="宋体"/>
              </a:rPr>
              <a:t>分析与改进</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500061" y="1501463"/>
            <a:ext cx="8015289" cy="5016758"/>
          </a:xfrm>
          <a:prstGeom prst="rect">
            <a:avLst/>
          </a:prstGeom>
          <a:noFill/>
        </p:spPr>
        <p:txBody>
          <a:bodyPr wrap="square" rtlCol="0">
            <a:spAutoFit/>
          </a:bodyPr>
          <a:lstStyle/>
          <a:p>
            <a:pPr>
              <a:lnSpc>
                <a:spcPts val="3200"/>
              </a:lnSpc>
            </a:pPr>
            <a:r>
              <a:rPr lang="zh-CN" altLang="en-US" b="1" dirty="0" smtClean="0"/>
              <a:t>（</a:t>
            </a:r>
            <a:r>
              <a:rPr lang="en-US" altLang="zh-CN" b="1" dirty="0" smtClean="0"/>
              <a:t>1</a:t>
            </a:r>
            <a:r>
              <a:rPr lang="zh-CN" altLang="en-US" b="1" dirty="0" smtClean="0"/>
              <a:t>）性能研究的经验</a:t>
            </a:r>
            <a:endParaRPr lang="en-US" altLang="zh-CN" b="1" dirty="0" smtClean="0"/>
          </a:p>
          <a:p>
            <a:pPr>
              <a:lnSpc>
                <a:spcPts val="3200"/>
              </a:lnSpc>
            </a:pPr>
            <a:r>
              <a:rPr lang="en-US" altLang="zh-CN" dirty="0" smtClean="0"/>
              <a:t>	</a:t>
            </a:r>
            <a:r>
              <a:rPr lang="zh-CN" altLang="en-US" dirty="0"/>
              <a:t>我们</a:t>
            </a:r>
            <a:r>
              <a:rPr lang="zh-CN" altLang="en-US" dirty="0" smtClean="0"/>
              <a:t>使用</a:t>
            </a:r>
            <a:r>
              <a:rPr lang="en-US" altLang="zh-CN" dirty="0"/>
              <a:t>IOHeavy</a:t>
            </a:r>
            <a:r>
              <a:rPr lang="zh-CN" altLang="en-US" dirty="0"/>
              <a:t>工作负载</a:t>
            </a:r>
            <a:r>
              <a:rPr lang="zh-CN" altLang="en-US" dirty="0" smtClean="0"/>
              <a:t>，确定了</a:t>
            </a:r>
            <a:r>
              <a:rPr lang="en-US" altLang="zh-CN" dirty="0" smtClean="0"/>
              <a:t>Parity</a:t>
            </a:r>
            <a:r>
              <a:rPr lang="zh-CN" altLang="en-US" dirty="0" smtClean="0"/>
              <a:t>通过</a:t>
            </a:r>
            <a:r>
              <a:rPr lang="zh-CN" altLang="en-US" dirty="0"/>
              <a:t>在内存中保存状态来换取性能的可</a:t>
            </a:r>
            <a:r>
              <a:rPr lang="zh-CN" altLang="en-US" dirty="0" smtClean="0"/>
              <a:t>伸缩性，它也揭示</a:t>
            </a:r>
            <a:r>
              <a:rPr lang="zh-CN" altLang="en-US" dirty="0"/>
              <a:t>了最新版本</a:t>
            </a:r>
            <a:r>
              <a:rPr lang="en-US" altLang="zh-CN" dirty="0"/>
              <a:t>Hyperledger</a:t>
            </a:r>
            <a:r>
              <a:rPr lang="zh-CN" altLang="en-US" dirty="0"/>
              <a:t>潜在的性能</a:t>
            </a:r>
            <a:r>
              <a:rPr lang="zh-CN" altLang="en-US" dirty="0" smtClean="0"/>
              <a:t>问题。另</a:t>
            </a:r>
            <a:r>
              <a:rPr lang="zh-CN" altLang="en-US" dirty="0"/>
              <a:t>一个例子</a:t>
            </a:r>
            <a:r>
              <a:rPr lang="zh-CN" altLang="en-US" dirty="0" smtClean="0"/>
              <a:t>是</a:t>
            </a:r>
            <a:r>
              <a:rPr lang="en-US" altLang="zh-CN" dirty="0"/>
              <a:t>Analytics</a:t>
            </a:r>
            <a:r>
              <a:rPr lang="zh-CN" altLang="en-US" dirty="0" smtClean="0"/>
              <a:t>工作</a:t>
            </a:r>
            <a:r>
              <a:rPr lang="zh-CN" altLang="en-US" dirty="0"/>
              <a:t>负载，</a:t>
            </a:r>
            <a:r>
              <a:rPr lang="zh-CN" altLang="en-US" dirty="0" smtClean="0"/>
              <a:t>它显示了</a:t>
            </a:r>
            <a:r>
              <a:rPr lang="zh-CN" altLang="en-US" dirty="0"/>
              <a:t>数据模型中的</a:t>
            </a:r>
            <a:r>
              <a:rPr lang="zh-CN" altLang="en-US" dirty="0" smtClean="0"/>
              <a:t>权衡。</a:t>
            </a:r>
            <a:r>
              <a:rPr lang="en-US" altLang="zh-CN" dirty="0" smtClean="0"/>
              <a:t>Hyperledger</a:t>
            </a:r>
            <a:r>
              <a:rPr lang="zh-CN" altLang="en-US" dirty="0" smtClean="0"/>
              <a:t>的简</a:t>
            </a:r>
            <a:r>
              <a:rPr lang="zh-CN" altLang="en-US" dirty="0"/>
              <a:t>单键值模型意味着一些分析查询不能被直接</a:t>
            </a:r>
            <a:r>
              <a:rPr lang="zh-CN" altLang="en-US" dirty="0" smtClean="0"/>
              <a:t>支持</a:t>
            </a:r>
            <a:r>
              <a:rPr lang="zh-CN" altLang="en-US" dirty="0"/>
              <a:t>，</a:t>
            </a:r>
            <a:r>
              <a:rPr lang="zh-CN" altLang="en-US" dirty="0" smtClean="0"/>
              <a:t>但是它</a:t>
            </a:r>
            <a:r>
              <a:rPr lang="zh-CN" altLang="en-US" dirty="0"/>
              <a:t>支持帮助更有效地回答分析查询的优化</a:t>
            </a:r>
            <a:r>
              <a:rPr lang="zh-CN" altLang="en-US" dirty="0" smtClean="0"/>
              <a:t>。最后</a:t>
            </a:r>
            <a:r>
              <a:rPr lang="zh-CN" altLang="en-US" dirty="0"/>
              <a:t>，我们确定</a:t>
            </a:r>
            <a:r>
              <a:rPr lang="zh-CN" altLang="en-US" dirty="0" smtClean="0"/>
              <a:t>了</a:t>
            </a:r>
            <a:r>
              <a:rPr lang="en-US" altLang="zh-CN" dirty="0" smtClean="0"/>
              <a:t>Parity</a:t>
            </a:r>
            <a:r>
              <a:rPr lang="zh-CN" altLang="en-US" dirty="0" smtClean="0"/>
              <a:t>的瓶颈</a:t>
            </a:r>
            <a:r>
              <a:rPr lang="zh-CN" altLang="en-US" dirty="0"/>
              <a:t>不是</a:t>
            </a:r>
            <a:r>
              <a:rPr lang="zh-CN" altLang="en-US" dirty="0" smtClean="0"/>
              <a:t>由于共识协议</a:t>
            </a:r>
            <a:r>
              <a:rPr lang="zh-CN" altLang="en-US" dirty="0"/>
              <a:t>，而是由于服务器的事务签名</a:t>
            </a:r>
            <a:r>
              <a:rPr lang="zh-CN" altLang="en-US" dirty="0" smtClean="0"/>
              <a:t>。</a:t>
            </a:r>
            <a:endParaRPr lang="en-US" altLang="zh-CN" dirty="0" smtClean="0"/>
          </a:p>
          <a:p>
            <a:pPr>
              <a:lnSpc>
                <a:spcPts val="3200"/>
              </a:lnSpc>
            </a:pPr>
            <a:r>
              <a:rPr lang="en-US" altLang="zh-CN" dirty="0" smtClean="0"/>
              <a:t>	</a:t>
            </a:r>
            <a:r>
              <a:rPr lang="zh-CN" altLang="en-US" dirty="0" smtClean="0"/>
              <a:t>在</a:t>
            </a:r>
            <a:r>
              <a:rPr lang="zh-CN" altLang="en-US" dirty="0"/>
              <a:t>目前的状态下，区块链还没有准备好大规模使用。他们的设计和代码库仍在不断改进，除了加密货币之外，没有其他已建立的应用程序</a:t>
            </a:r>
            <a:r>
              <a:rPr lang="zh-CN" altLang="en-US" dirty="0" smtClean="0"/>
              <a:t>。</a:t>
            </a:r>
            <a:r>
              <a:rPr lang="zh-CN" altLang="en-US" dirty="0"/>
              <a:t>区块链在当前数据库系统处理的数据处理任务中表现不佳。尽管数据库在设计上缺乏安全性和对拜占庭式故障的容忍度，但我们注意到，区块链对于现有的数据库系统来说</a:t>
            </a:r>
            <a:r>
              <a:rPr lang="zh-CN" altLang="en-US" dirty="0" smtClean="0"/>
              <a:t>，</a:t>
            </a:r>
            <a:r>
              <a:rPr lang="zh-CN" altLang="en-US" dirty="0"/>
              <a:t>性能</a:t>
            </a:r>
            <a:r>
              <a:rPr lang="zh-CN" altLang="en-US" dirty="0" smtClean="0"/>
              <a:t>差距</a:t>
            </a:r>
            <a:r>
              <a:rPr lang="zh-CN" altLang="en-US" dirty="0"/>
              <a:t>仍然太大。</a:t>
            </a:r>
            <a:endParaRPr lang="zh-CN" altLang="en-US" b="1" dirty="0" smtClean="0"/>
          </a:p>
        </p:txBody>
      </p:sp>
    </p:spTree>
    <p:extLst>
      <p:ext uri="{BB962C8B-B14F-4D97-AF65-F5344CB8AC3E}">
        <p14:creationId xmlns:p14="http://schemas.microsoft.com/office/powerpoint/2010/main" val="1740064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58225" y="6235565"/>
            <a:ext cx="4857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25</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19" y="268605"/>
            <a:ext cx="65170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5. </a:t>
            </a:r>
            <a:r>
              <a:rPr lang="zh-CN" altLang="en-US" sz="4000" b="1" dirty="0" smtClean="0">
                <a:solidFill>
                  <a:srgbClr val="FFFFFF"/>
                </a:solidFill>
                <a:latin typeface="Arial"/>
                <a:ea typeface="宋体"/>
              </a:rPr>
              <a:t>分析与改进</a:t>
            </a:r>
            <a:endParaRPr kumimoji="0" lang="zh-CN" altLang="en-US" sz="4000" i="0" u="none" strike="noStrike" kern="1200" cap="none" spc="0" normalizeH="0" baseline="0" noProof="0" dirty="0">
              <a:ln>
                <a:noFill/>
              </a:ln>
              <a:solidFill>
                <a:srgbClr val="FFFFFF"/>
              </a:solidFill>
              <a:effectLst/>
              <a:uLnTx/>
              <a:uFillTx/>
              <a:latin typeface="Arial"/>
              <a:ea typeface="宋体"/>
            </a:endParaRPr>
          </a:p>
        </p:txBody>
      </p:sp>
      <p:sp>
        <p:nvSpPr>
          <p:cNvPr id="2" name="文本框 1"/>
          <p:cNvSpPr txBox="1"/>
          <p:nvPr/>
        </p:nvSpPr>
        <p:spPr>
          <a:xfrm>
            <a:off x="500061" y="1501463"/>
            <a:ext cx="8015289" cy="4196020"/>
          </a:xfrm>
          <a:prstGeom prst="rect">
            <a:avLst/>
          </a:prstGeom>
          <a:noFill/>
        </p:spPr>
        <p:txBody>
          <a:bodyPr wrap="square" rtlCol="0">
            <a:spAutoFit/>
          </a:bodyPr>
          <a:lstStyle/>
          <a:p>
            <a:pPr>
              <a:lnSpc>
                <a:spcPts val="3200"/>
              </a:lnSpc>
            </a:pPr>
            <a:r>
              <a:rPr lang="zh-CN" altLang="en-US" b="1" dirty="0" smtClean="0"/>
              <a:t>（</a:t>
            </a:r>
            <a:r>
              <a:rPr lang="en-US" altLang="zh-CN" b="1" dirty="0"/>
              <a:t>2</a:t>
            </a:r>
            <a:r>
              <a:rPr lang="zh-CN" altLang="en-US" b="1" dirty="0" smtClean="0"/>
              <a:t>）将数据库设计引入区块链</a:t>
            </a:r>
            <a:endParaRPr lang="en-US" altLang="zh-CN" b="1" dirty="0" smtClean="0"/>
          </a:p>
          <a:p>
            <a:pPr>
              <a:lnSpc>
                <a:spcPts val="3200"/>
              </a:lnSpc>
            </a:pPr>
            <a:r>
              <a:rPr lang="en-US" altLang="zh-CN" dirty="0" smtClean="0"/>
              <a:t>	</a:t>
            </a:r>
            <a:r>
              <a:rPr lang="zh-CN" altLang="en-US" dirty="0" smtClean="0"/>
              <a:t>①</a:t>
            </a:r>
            <a:r>
              <a:rPr lang="zh-CN" altLang="en-US" dirty="0">
                <a:solidFill>
                  <a:srgbClr val="FF0000"/>
                </a:solidFill>
              </a:rPr>
              <a:t>将各个层解耦并分别对它们进行优化</a:t>
            </a:r>
            <a:r>
              <a:rPr lang="zh-CN" altLang="en-US" dirty="0" smtClean="0"/>
              <a:t>。</a:t>
            </a:r>
            <a:r>
              <a:rPr lang="zh-CN" altLang="en-US" dirty="0"/>
              <a:t>一个可能的方向是将存储、执行引擎和共识层彼此解耦，然后分别对它们进行优化和伸缩</a:t>
            </a:r>
            <a:r>
              <a:rPr lang="zh-CN" altLang="en-US" dirty="0" smtClean="0"/>
              <a:t>。</a:t>
            </a:r>
            <a:endParaRPr lang="en-US" altLang="zh-CN" dirty="0" smtClean="0"/>
          </a:p>
          <a:p>
            <a:pPr>
              <a:lnSpc>
                <a:spcPts val="3200"/>
              </a:lnSpc>
            </a:pPr>
            <a:r>
              <a:rPr lang="en-US" altLang="zh-CN" dirty="0" smtClean="0"/>
              <a:t>	</a:t>
            </a:r>
            <a:r>
              <a:rPr lang="zh-CN" altLang="en-US" dirty="0" smtClean="0"/>
              <a:t>②</a:t>
            </a:r>
            <a:r>
              <a:rPr lang="zh-CN" altLang="en-US" dirty="0" smtClean="0">
                <a:solidFill>
                  <a:srgbClr val="FF0000"/>
                </a:solidFill>
              </a:rPr>
              <a:t>采用可信硬件</a:t>
            </a:r>
            <a:r>
              <a:rPr lang="zh-CN" altLang="en-US" dirty="0" smtClean="0"/>
              <a:t>。</a:t>
            </a:r>
            <a:r>
              <a:rPr lang="zh-CN" altLang="en-US" dirty="0"/>
              <a:t>对于区块链，使用可信硬件，底层的拜占庭容错协议可以被修改来产生更少的网络</a:t>
            </a:r>
            <a:r>
              <a:rPr lang="zh-CN" altLang="en-US" dirty="0" smtClean="0"/>
              <a:t>消息。</a:t>
            </a:r>
            <a:r>
              <a:rPr lang="zh-CN" altLang="en-US" dirty="0"/>
              <a:t>有了可信的硬件，区块链可以容忍更多的故障，并且由于网络消息更少，它可以更好地扩展。</a:t>
            </a:r>
            <a:endParaRPr lang="en-US" altLang="zh-CN" dirty="0" smtClean="0"/>
          </a:p>
          <a:p>
            <a:pPr>
              <a:lnSpc>
                <a:spcPts val="3200"/>
              </a:lnSpc>
            </a:pPr>
            <a:r>
              <a:rPr lang="en-US" altLang="zh-CN" dirty="0" smtClean="0"/>
              <a:t>	</a:t>
            </a:r>
            <a:r>
              <a:rPr lang="zh-CN" altLang="en-US" dirty="0" smtClean="0"/>
              <a:t>③</a:t>
            </a:r>
            <a:r>
              <a:rPr lang="zh-CN" altLang="en-US" dirty="0" smtClean="0">
                <a:solidFill>
                  <a:srgbClr val="FF0000"/>
                </a:solidFill>
              </a:rPr>
              <a:t>分片</a:t>
            </a:r>
            <a:r>
              <a:rPr lang="zh-CN" altLang="en-US" dirty="0" smtClean="0"/>
              <a:t>。分片有助于</a:t>
            </a:r>
            <a:r>
              <a:rPr lang="zh-CN" altLang="en-US" dirty="0"/>
              <a:t>降低计算成本，使事务处理速度更快。切分的主要挑战是确保多个切分之间的一致性。</a:t>
            </a:r>
            <a:endParaRPr lang="en-US" altLang="zh-CN" dirty="0" smtClean="0"/>
          </a:p>
          <a:p>
            <a:pPr>
              <a:lnSpc>
                <a:spcPts val="3200"/>
              </a:lnSpc>
            </a:pPr>
            <a:r>
              <a:rPr lang="en-US" altLang="zh-CN" dirty="0" smtClean="0"/>
              <a:t>	</a:t>
            </a:r>
            <a:r>
              <a:rPr lang="zh-CN" altLang="en-US" dirty="0" smtClean="0"/>
              <a:t>④</a:t>
            </a:r>
            <a:r>
              <a:rPr lang="zh-CN" altLang="en-US" dirty="0">
                <a:solidFill>
                  <a:srgbClr val="FF0000"/>
                </a:solidFill>
              </a:rPr>
              <a:t>支持声明性语言</a:t>
            </a:r>
            <a:r>
              <a:rPr lang="zh-CN" altLang="en-US" dirty="0" smtClean="0"/>
              <a:t>。</a:t>
            </a:r>
            <a:r>
              <a:rPr lang="zh-CN" altLang="en-US" dirty="0"/>
              <a:t>拥有一组可以以声明方式组合的高级操作，可以轻松定义复杂的</a:t>
            </a:r>
            <a:r>
              <a:rPr lang="zh-CN" altLang="en-US" dirty="0" smtClean="0"/>
              <a:t>智能合约。</a:t>
            </a:r>
          </a:p>
        </p:txBody>
      </p:sp>
    </p:spTree>
    <p:extLst>
      <p:ext uri="{BB962C8B-B14F-4D97-AF65-F5344CB8AC3E}">
        <p14:creationId xmlns:p14="http://schemas.microsoft.com/office/powerpoint/2010/main" val="2796533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3386" y="2596838"/>
            <a:ext cx="8015289" cy="1733808"/>
          </a:xfrm>
          <a:prstGeom prst="rect">
            <a:avLst/>
          </a:prstGeom>
          <a:noFill/>
        </p:spPr>
        <p:txBody>
          <a:bodyPr wrap="square" rtlCol="0">
            <a:spAutoFit/>
          </a:bodyPr>
          <a:lstStyle/>
          <a:p>
            <a:pPr algn="ctr">
              <a:lnSpc>
                <a:spcPts val="3200"/>
              </a:lnSpc>
            </a:pPr>
            <a:r>
              <a:rPr lang="en-US" altLang="zh-CN" sz="3600" b="1" dirty="0" smtClean="0"/>
              <a:t>Thanks for your listening.</a:t>
            </a:r>
          </a:p>
          <a:p>
            <a:pPr algn="ctr">
              <a:lnSpc>
                <a:spcPts val="3200"/>
              </a:lnSpc>
            </a:pPr>
            <a:endParaRPr lang="en-US" altLang="zh-CN" sz="3600" b="1" dirty="0"/>
          </a:p>
          <a:p>
            <a:pPr algn="ctr">
              <a:lnSpc>
                <a:spcPts val="3200"/>
              </a:lnSpc>
            </a:pPr>
            <a:r>
              <a:rPr lang="en-US" altLang="zh-CN" sz="2400" dirty="0"/>
              <a:t>z</a:t>
            </a:r>
            <a:r>
              <a:rPr lang="en-US" altLang="zh-CN" sz="2400" dirty="0" smtClean="0"/>
              <a:t>houhao</a:t>
            </a:r>
          </a:p>
          <a:p>
            <a:pPr algn="ctr">
              <a:lnSpc>
                <a:spcPts val="3200"/>
              </a:lnSpc>
            </a:pPr>
            <a:r>
              <a:rPr lang="en-US" altLang="zh-CN" sz="2400" dirty="0" smtClean="0"/>
              <a:t>2020.11.18</a:t>
            </a:r>
            <a:endParaRPr lang="zh-CN" altLang="en-US" sz="2400" dirty="0" smtClean="0"/>
          </a:p>
        </p:txBody>
      </p:sp>
    </p:spTree>
    <p:extLst>
      <p:ext uri="{BB962C8B-B14F-4D97-AF65-F5344CB8AC3E}">
        <p14:creationId xmlns:p14="http://schemas.microsoft.com/office/powerpoint/2010/main" val="233724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165265" y="1459201"/>
            <a:ext cx="6792445" cy="4098449"/>
          </a:xfrm>
          <a:prstGeom prst="rect">
            <a:avLst/>
          </a:prstGeom>
        </p:spPr>
      </p:pic>
      <p:sp>
        <p:nvSpPr>
          <p:cNvPr id="5" name="文本框 4"/>
          <p:cNvSpPr txBox="1"/>
          <p:nvPr/>
        </p:nvSpPr>
        <p:spPr>
          <a:xfrm>
            <a:off x="8829677" y="6235565"/>
            <a:ext cx="3143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宋体"/>
              </a:rPr>
              <a:t>2</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4" name="文本框 3"/>
          <p:cNvSpPr txBox="1"/>
          <p:nvPr/>
        </p:nvSpPr>
        <p:spPr>
          <a:xfrm>
            <a:off x="1760220" y="268605"/>
            <a:ext cx="378333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Arial"/>
                <a:ea typeface="宋体"/>
              </a:rPr>
              <a:t>1</a:t>
            </a:r>
            <a:r>
              <a:rPr lang="en-US" altLang="zh-CN" sz="4000" b="1" dirty="0" smtClean="0">
                <a:solidFill>
                  <a:srgbClr val="FFFFFF"/>
                </a:solidFill>
                <a:latin typeface="Arial"/>
                <a:ea typeface="宋体"/>
              </a:rPr>
              <a:t>.</a:t>
            </a:r>
            <a:r>
              <a:rPr lang="zh-CN" altLang="en-US" sz="4000" b="1" dirty="0" smtClean="0">
                <a:solidFill>
                  <a:srgbClr val="FFFFFF"/>
                </a:solidFill>
                <a:latin typeface="Arial"/>
                <a:ea typeface="宋体"/>
              </a:rPr>
              <a:t>区块链简介</a:t>
            </a:r>
            <a:endParaRPr kumimoji="0" lang="zh-CN" altLang="en-US" sz="4000" b="1" i="0" u="none" strike="noStrike" kern="1200" cap="none" spc="0" normalizeH="0" baseline="0" noProof="0" dirty="0">
              <a:ln>
                <a:noFill/>
              </a:ln>
              <a:solidFill>
                <a:srgbClr val="FFFFFF"/>
              </a:solidFill>
              <a:effectLst/>
              <a:uLnTx/>
              <a:uFillTx/>
              <a:latin typeface="Arial"/>
              <a:ea typeface="宋体"/>
              <a:cs typeface="+mn-cs"/>
            </a:endParaRPr>
          </a:p>
        </p:txBody>
      </p:sp>
      <p:sp>
        <p:nvSpPr>
          <p:cNvPr id="8" name="文本框 7"/>
          <p:cNvSpPr txBox="1"/>
          <p:nvPr/>
        </p:nvSpPr>
        <p:spPr>
          <a:xfrm>
            <a:off x="2109232" y="5835455"/>
            <a:ext cx="4904509" cy="400110"/>
          </a:xfrm>
          <a:prstGeom prst="rect">
            <a:avLst/>
          </a:prstGeom>
          <a:noFill/>
        </p:spPr>
        <p:txBody>
          <a:bodyPr wrap="square" rtlCol="0">
            <a:spAutoFit/>
          </a:bodyPr>
          <a:lstStyle/>
          <a:p>
            <a:pPr algn="ctr"/>
            <a:r>
              <a:rPr lang="en-US" altLang="zh-CN" sz="2000" dirty="0"/>
              <a:t>b</a:t>
            </a:r>
            <a:r>
              <a:rPr lang="en-US" altLang="zh-CN" sz="2000" dirty="0" smtClean="0"/>
              <a:t>lockchain </a:t>
            </a:r>
            <a:r>
              <a:rPr lang="en-US" altLang="zh-CN" sz="2000" dirty="0"/>
              <a:t>data </a:t>
            </a:r>
            <a:r>
              <a:rPr lang="en-US" altLang="zh-CN" sz="2000" dirty="0" smtClean="0"/>
              <a:t>structure</a:t>
            </a:r>
            <a:endParaRPr lang="zh-CN" altLang="en-US" sz="2000" dirty="0"/>
          </a:p>
        </p:txBody>
      </p:sp>
    </p:spTree>
    <p:extLst>
      <p:ext uri="{BB962C8B-B14F-4D97-AF65-F5344CB8AC3E}">
        <p14:creationId xmlns:p14="http://schemas.microsoft.com/office/powerpoint/2010/main" val="600126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9677" y="6235565"/>
            <a:ext cx="3143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宋体"/>
              </a:rPr>
              <a:t>3</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4" name="文本框 3"/>
          <p:cNvSpPr txBox="1"/>
          <p:nvPr/>
        </p:nvSpPr>
        <p:spPr>
          <a:xfrm>
            <a:off x="1760220" y="268605"/>
            <a:ext cx="378333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Arial"/>
                <a:ea typeface="宋体"/>
              </a:rPr>
              <a:t>1</a:t>
            </a:r>
            <a:r>
              <a:rPr lang="en-US" altLang="zh-CN" sz="4000" b="1" dirty="0" smtClean="0">
                <a:solidFill>
                  <a:srgbClr val="FFFFFF"/>
                </a:solidFill>
                <a:latin typeface="Arial"/>
                <a:ea typeface="宋体"/>
              </a:rPr>
              <a:t>.</a:t>
            </a:r>
            <a:r>
              <a:rPr lang="zh-CN" altLang="en-US" sz="4000" b="1" dirty="0" smtClean="0">
                <a:solidFill>
                  <a:srgbClr val="FFFFFF"/>
                </a:solidFill>
                <a:latin typeface="Arial"/>
                <a:ea typeface="宋体"/>
              </a:rPr>
              <a:t>区块链简介</a:t>
            </a:r>
            <a:endParaRPr kumimoji="0" lang="zh-CN" altLang="en-US" sz="4000" b="1" i="0" u="none" strike="noStrike" kern="1200" cap="none" spc="0" normalizeH="0" baseline="0" noProof="0" dirty="0">
              <a:ln>
                <a:noFill/>
              </a:ln>
              <a:solidFill>
                <a:srgbClr val="FFFFFF"/>
              </a:solidFill>
              <a:effectLst/>
              <a:uLnTx/>
              <a:uFillTx/>
              <a:latin typeface="Arial"/>
              <a:ea typeface="宋体"/>
              <a:cs typeface="+mn-cs"/>
            </a:endParaRPr>
          </a:p>
        </p:txBody>
      </p:sp>
      <p:sp>
        <p:nvSpPr>
          <p:cNvPr id="7" name="文本框 6"/>
          <p:cNvSpPr txBox="1"/>
          <p:nvPr/>
        </p:nvSpPr>
        <p:spPr>
          <a:xfrm>
            <a:off x="889023" y="1739878"/>
            <a:ext cx="7316826" cy="4093428"/>
          </a:xfrm>
          <a:prstGeom prst="rect">
            <a:avLst/>
          </a:prstGeom>
          <a:noFill/>
        </p:spPr>
        <p:txBody>
          <a:bodyPr wrap="square" rtlCol="0">
            <a:spAutoFit/>
          </a:bodyPr>
          <a:lstStyle/>
          <a:p>
            <a:pPr>
              <a:lnSpc>
                <a:spcPts val="3200"/>
              </a:lnSpc>
            </a:pPr>
            <a:r>
              <a:rPr lang="zh-CN" altLang="en-US" sz="2400" b="1" dirty="0" smtClean="0"/>
              <a:t>（</a:t>
            </a:r>
            <a:r>
              <a:rPr lang="en-US" altLang="zh-CN" sz="2400" b="1" dirty="0" smtClean="0"/>
              <a:t>1</a:t>
            </a:r>
            <a:r>
              <a:rPr lang="zh-CN" altLang="en-US" sz="2400" b="1" dirty="0" smtClean="0"/>
              <a:t>）</a:t>
            </a:r>
            <a:r>
              <a:rPr lang="en-US" altLang="zh-CN" sz="2400" b="1" dirty="0" smtClean="0"/>
              <a:t>Public Blockchain</a:t>
            </a:r>
            <a:r>
              <a:rPr lang="zh-CN" altLang="en-US" sz="2400" b="1" dirty="0" smtClean="0"/>
              <a:t>：</a:t>
            </a:r>
            <a:endParaRPr lang="en-US" altLang="zh-CN" sz="2400" b="1" dirty="0" smtClean="0"/>
          </a:p>
          <a:p>
            <a:pPr>
              <a:lnSpc>
                <a:spcPts val="3200"/>
              </a:lnSpc>
            </a:pPr>
            <a:r>
              <a:rPr lang="zh-CN" altLang="en-US" sz="2000" dirty="0"/>
              <a:t> </a:t>
            </a:r>
            <a:r>
              <a:rPr lang="zh-CN" altLang="en-US" sz="2000" dirty="0" smtClean="0"/>
              <a:t>      任何</a:t>
            </a:r>
            <a:r>
              <a:rPr lang="zh-CN" altLang="en-US" sz="2000" dirty="0"/>
              <a:t>节点都可以加入和离开系统，</a:t>
            </a:r>
            <a:r>
              <a:rPr lang="zh-CN" altLang="en-US" sz="2000" dirty="0" smtClean="0"/>
              <a:t>因此公共区</a:t>
            </a:r>
            <a:r>
              <a:rPr lang="zh-CN" altLang="en-US" sz="2000" dirty="0"/>
              <a:t>块链是完全去中心化的，类似于对等</a:t>
            </a:r>
            <a:r>
              <a:rPr lang="zh-CN" altLang="en-US" sz="2000" dirty="0" smtClean="0"/>
              <a:t>系统。</a:t>
            </a:r>
            <a:endParaRPr lang="en-US" altLang="zh-CN" sz="2000" dirty="0" smtClean="0"/>
          </a:p>
          <a:p>
            <a:pPr>
              <a:lnSpc>
                <a:spcPts val="3200"/>
              </a:lnSpc>
            </a:pPr>
            <a:r>
              <a:rPr lang="zh-CN" altLang="en-US" sz="2000" dirty="0" smtClean="0"/>
              <a:t>       </a:t>
            </a:r>
            <a:r>
              <a:rPr lang="zh-CN" altLang="en-US" sz="2000" dirty="0" smtClean="0">
                <a:solidFill>
                  <a:srgbClr val="FF0000"/>
                </a:solidFill>
              </a:rPr>
              <a:t>比特</a:t>
            </a:r>
            <a:r>
              <a:rPr lang="zh-CN" altLang="en-US" sz="2000" dirty="0">
                <a:solidFill>
                  <a:srgbClr val="FF0000"/>
                </a:solidFill>
              </a:rPr>
              <a:t>币</a:t>
            </a:r>
            <a:r>
              <a:rPr lang="zh-CN" altLang="en-US" sz="2000" dirty="0"/>
              <a:t>是最著名的公共区块链的</a:t>
            </a:r>
            <a:r>
              <a:rPr lang="zh-CN" altLang="en-US" sz="2000" dirty="0" smtClean="0"/>
              <a:t>例子。</a:t>
            </a:r>
            <a:endParaRPr lang="en-US" altLang="zh-CN" sz="2000" b="1" dirty="0" smtClean="0"/>
          </a:p>
          <a:p>
            <a:endParaRPr lang="en-US" altLang="zh-CN" sz="2000" b="1" dirty="0" smtClean="0"/>
          </a:p>
          <a:p>
            <a:pPr>
              <a:lnSpc>
                <a:spcPts val="3200"/>
              </a:lnSpc>
            </a:pPr>
            <a:r>
              <a:rPr lang="zh-CN" altLang="en-US" sz="2400" b="1" dirty="0" smtClean="0"/>
              <a:t>（</a:t>
            </a:r>
            <a:r>
              <a:rPr lang="en-US" altLang="zh-CN" sz="2400" b="1" dirty="0" smtClean="0"/>
              <a:t>2</a:t>
            </a:r>
            <a:r>
              <a:rPr lang="zh-CN" altLang="en-US" sz="2400" b="1" dirty="0" smtClean="0"/>
              <a:t>）</a:t>
            </a:r>
            <a:r>
              <a:rPr lang="en-US" altLang="zh-CN" sz="2400" b="1" dirty="0" smtClean="0"/>
              <a:t>Private Blockchain</a:t>
            </a:r>
            <a:r>
              <a:rPr lang="zh-CN" altLang="en-US" sz="2400" b="1" dirty="0" smtClean="0"/>
              <a:t>：</a:t>
            </a:r>
            <a:endParaRPr lang="en-US" altLang="zh-CN" sz="2400" b="1" dirty="0" smtClean="0"/>
          </a:p>
          <a:p>
            <a:pPr>
              <a:lnSpc>
                <a:spcPts val="3200"/>
              </a:lnSpc>
            </a:pPr>
            <a:r>
              <a:rPr lang="zh-CN" altLang="en-US" sz="2000" dirty="0" smtClean="0"/>
              <a:t>       私有区</a:t>
            </a:r>
            <a:r>
              <a:rPr lang="zh-CN" altLang="en-US" sz="2000" dirty="0"/>
              <a:t>块链强制执行严格的成员资格。更具体地说，有一个访问控制机制来确定</a:t>
            </a:r>
            <a:r>
              <a:rPr lang="zh-CN" altLang="en-US" sz="2000" dirty="0" smtClean="0"/>
              <a:t>谁（哪些节点）可以</a:t>
            </a:r>
            <a:r>
              <a:rPr lang="zh-CN" altLang="en-US" sz="2000" dirty="0"/>
              <a:t>加入系统</a:t>
            </a:r>
            <a:r>
              <a:rPr lang="zh-CN" altLang="en-US" sz="2000" dirty="0" smtClean="0"/>
              <a:t>。每个</a:t>
            </a:r>
            <a:r>
              <a:rPr lang="zh-CN" altLang="en-US" sz="2000" dirty="0"/>
              <a:t>节点都经过身份验证，其他节点也知道它的身份</a:t>
            </a:r>
            <a:r>
              <a:rPr lang="zh-CN" altLang="en-US" sz="2000" dirty="0" smtClean="0"/>
              <a:t>。</a:t>
            </a:r>
            <a:endParaRPr lang="en-US" altLang="zh-CN" sz="2000" dirty="0" smtClean="0"/>
          </a:p>
          <a:p>
            <a:pPr>
              <a:lnSpc>
                <a:spcPts val="3200"/>
              </a:lnSpc>
            </a:pPr>
            <a:r>
              <a:rPr lang="en-US" altLang="zh-CN" sz="2000" dirty="0" smtClean="0"/>
              <a:t>        </a:t>
            </a:r>
            <a:r>
              <a:rPr lang="en-US" altLang="zh-CN" sz="2000" dirty="0" smtClean="0">
                <a:solidFill>
                  <a:srgbClr val="FF0000"/>
                </a:solidFill>
              </a:rPr>
              <a:t>Hyperledger</a:t>
            </a:r>
            <a:r>
              <a:rPr lang="zh-CN" altLang="en-US" sz="2000" dirty="0"/>
              <a:t>是最流行的私有区块链</a:t>
            </a:r>
            <a:r>
              <a:rPr lang="zh-CN" altLang="en-US" sz="2000" dirty="0" smtClean="0"/>
              <a:t>之一。</a:t>
            </a:r>
            <a:endParaRPr lang="zh-CN" altLang="en-US" sz="2000" dirty="0"/>
          </a:p>
        </p:txBody>
      </p:sp>
    </p:spTree>
    <p:extLst>
      <p:ext uri="{BB962C8B-B14F-4D97-AF65-F5344CB8AC3E}">
        <p14:creationId xmlns:p14="http://schemas.microsoft.com/office/powerpoint/2010/main" val="1471977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9677" y="6235565"/>
            <a:ext cx="3143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宋体"/>
              </a:rPr>
              <a:t>4</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pic>
        <p:nvPicPr>
          <p:cNvPr id="2" name="图片 1"/>
          <p:cNvPicPr>
            <a:picLocks noChangeAspect="1"/>
          </p:cNvPicPr>
          <p:nvPr/>
        </p:nvPicPr>
        <p:blipFill>
          <a:blip r:embed="rId3"/>
          <a:stretch>
            <a:fillRect/>
          </a:stretch>
        </p:blipFill>
        <p:spPr>
          <a:xfrm>
            <a:off x="-2" y="1867663"/>
            <a:ext cx="9144002" cy="3840480"/>
          </a:xfrm>
          <a:prstGeom prst="rect">
            <a:avLst/>
          </a:prstGeom>
        </p:spPr>
      </p:pic>
      <p:sp>
        <p:nvSpPr>
          <p:cNvPr id="8" name="文本框 7"/>
          <p:cNvSpPr txBox="1"/>
          <p:nvPr/>
        </p:nvSpPr>
        <p:spPr>
          <a:xfrm>
            <a:off x="1760220" y="268605"/>
            <a:ext cx="378333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2.</a:t>
            </a:r>
            <a:r>
              <a:rPr lang="zh-CN" altLang="en-US" sz="4000" b="1" dirty="0" smtClean="0">
                <a:solidFill>
                  <a:srgbClr val="FFFFFF"/>
                </a:solidFill>
                <a:latin typeface="Arial"/>
                <a:ea typeface="宋体"/>
              </a:rPr>
              <a:t>关键技术</a:t>
            </a:r>
            <a:endParaRPr kumimoji="0" lang="zh-CN" altLang="en-US" sz="4000" b="1" i="0" u="none" strike="noStrike" kern="1200" cap="none" spc="0" normalizeH="0" baseline="0" noProof="0" dirty="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715915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57645" y="1444054"/>
            <a:ext cx="8258177" cy="5137093"/>
          </a:xfrm>
          <a:prstGeom prst="rect">
            <a:avLst/>
          </a:prstGeom>
        </p:spPr>
      </p:pic>
      <p:sp>
        <p:nvSpPr>
          <p:cNvPr id="5" name="文本框 4"/>
          <p:cNvSpPr txBox="1"/>
          <p:nvPr/>
        </p:nvSpPr>
        <p:spPr>
          <a:xfrm>
            <a:off x="8829677" y="6235565"/>
            <a:ext cx="3143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宋体"/>
              </a:rPr>
              <a:t>5</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6" name="文本框 5"/>
          <p:cNvSpPr txBox="1"/>
          <p:nvPr/>
        </p:nvSpPr>
        <p:spPr>
          <a:xfrm>
            <a:off x="1783080" y="257175"/>
            <a:ext cx="501777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b="1" dirty="0" smtClean="0">
                <a:solidFill>
                  <a:srgbClr val="FFFFFF"/>
                </a:solidFill>
                <a:latin typeface="Arial"/>
                <a:ea typeface="宋体"/>
              </a:rPr>
              <a:t>现有区块链系统对比</a:t>
            </a:r>
            <a:endParaRPr kumimoji="0" lang="zh-CN" altLang="en-US" sz="4000" b="1" i="0" u="none" strike="noStrike" kern="1200" cap="none" spc="0" normalizeH="0" baseline="0" noProof="0" dirty="0">
              <a:ln>
                <a:noFill/>
              </a:ln>
              <a:solidFill>
                <a:srgbClr val="FFFFFF"/>
              </a:solidFill>
              <a:effectLst/>
              <a:uLnTx/>
              <a:uFillTx/>
              <a:latin typeface="Arial"/>
              <a:ea typeface="宋体"/>
              <a:cs typeface="+mn-cs"/>
            </a:endParaRPr>
          </a:p>
        </p:txBody>
      </p:sp>
      <p:sp>
        <p:nvSpPr>
          <p:cNvPr id="9" name="矩形 8"/>
          <p:cNvSpPr/>
          <p:nvPr/>
        </p:nvSpPr>
        <p:spPr>
          <a:xfrm>
            <a:off x="457645" y="2124074"/>
            <a:ext cx="828232" cy="6477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67170" y="3222194"/>
            <a:ext cx="828231" cy="201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57645" y="5755844"/>
            <a:ext cx="723455" cy="206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3274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9677" y="6235565"/>
            <a:ext cx="3143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宋体"/>
              </a:rPr>
              <a:t>6</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20" y="268605"/>
            <a:ext cx="378333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2.1 </a:t>
            </a:r>
            <a:r>
              <a:rPr lang="zh-CN" altLang="en-US" sz="4000" b="1" dirty="0" smtClean="0">
                <a:solidFill>
                  <a:srgbClr val="FFFFFF"/>
                </a:solidFill>
                <a:latin typeface="Arial"/>
                <a:ea typeface="宋体"/>
              </a:rPr>
              <a:t>分布式账本</a:t>
            </a:r>
            <a:endParaRPr kumimoji="0" lang="zh-CN" altLang="en-US" sz="4000" b="1" i="0" u="none" strike="noStrike" kern="1200" cap="none" spc="0" normalizeH="0" baseline="0" noProof="0" dirty="0">
              <a:ln>
                <a:noFill/>
              </a:ln>
              <a:solidFill>
                <a:srgbClr val="FFFFFF"/>
              </a:solidFill>
              <a:effectLst/>
              <a:uLnTx/>
              <a:uFillTx/>
              <a:latin typeface="Arial"/>
              <a:ea typeface="宋体"/>
              <a:cs typeface="+mn-cs"/>
            </a:endParaRPr>
          </a:p>
        </p:txBody>
      </p:sp>
      <p:sp>
        <p:nvSpPr>
          <p:cNvPr id="3" name="文本框 2"/>
          <p:cNvSpPr txBox="1"/>
          <p:nvPr/>
        </p:nvSpPr>
        <p:spPr>
          <a:xfrm>
            <a:off x="581025" y="1486519"/>
            <a:ext cx="8248652" cy="5016758"/>
          </a:xfrm>
          <a:prstGeom prst="rect">
            <a:avLst/>
          </a:prstGeom>
          <a:noFill/>
        </p:spPr>
        <p:txBody>
          <a:bodyPr wrap="square" rtlCol="0">
            <a:spAutoFit/>
          </a:bodyPr>
          <a:lstStyle/>
          <a:p>
            <a:pPr>
              <a:lnSpc>
                <a:spcPts val="3200"/>
              </a:lnSpc>
            </a:pPr>
            <a:r>
              <a:rPr lang="zh-CN" altLang="en-US" b="1" dirty="0" smtClean="0"/>
              <a:t>（</a:t>
            </a:r>
            <a:r>
              <a:rPr lang="en-US" altLang="zh-CN" b="1" dirty="0" smtClean="0"/>
              <a:t>1</a:t>
            </a:r>
            <a:r>
              <a:rPr lang="zh-CN" altLang="en-US" b="1" dirty="0" smtClean="0"/>
              <a:t>）加密货币：</a:t>
            </a:r>
            <a:endParaRPr lang="en-US" altLang="zh-CN" b="1" dirty="0"/>
          </a:p>
          <a:p>
            <a:pPr>
              <a:lnSpc>
                <a:spcPts val="3200"/>
              </a:lnSpc>
            </a:pPr>
            <a:r>
              <a:rPr lang="en-US" altLang="zh-CN" b="1" dirty="0" smtClean="0"/>
              <a:t>	</a:t>
            </a:r>
            <a:r>
              <a:rPr lang="zh-CN" altLang="zh-CN" dirty="0" smtClean="0"/>
              <a:t>区</a:t>
            </a:r>
            <a:r>
              <a:rPr lang="zh-CN" altLang="zh-CN" dirty="0"/>
              <a:t>块链技术最成功的应用是加密货币</a:t>
            </a:r>
            <a:r>
              <a:rPr lang="zh-CN" altLang="zh-CN" dirty="0" smtClean="0"/>
              <a:t>。</a:t>
            </a:r>
            <a:endParaRPr lang="en-US" altLang="zh-CN" dirty="0" smtClean="0"/>
          </a:p>
          <a:p>
            <a:pPr>
              <a:lnSpc>
                <a:spcPts val="3200"/>
              </a:lnSpc>
            </a:pPr>
            <a:r>
              <a:rPr lang="en-US" altLang="zh-CN" dirty="0" smtClean="0"/>
              <a:t>	</a:t>
            </a:r>
            <a:r>
              <a:rPr lang="zh-CN" altLang="en-US" dirty="0" smtClean="0"/>
              <a:t>比特币</a:t>
            </a:r>
            <a:r>
              <a:rPr lang="en-US" altLang="zh-CN" dirty="0" smtClean="0"/>
              <a:t>(Bitcoin</a:t>
            </a:r>
            <a:r>
              <a:rPr lang="en-US" altLang="zh-CN" dirty="0"/>
              <a:t>)</a:t>
            </a:r>
            <a:r>
              <a:rPr lang="zh-CN" altLang="en-US" dirty="0" smtClean="0"/>
              <a:t>、</a:t>
            </a:r>
            <a:r>
              <a:rPr lang="zh-CN" altLang="zh-CN" dirty="0" smtClean="0"/>
              <a:t>莱特</a:t>
            </a:r>
            <a:r>
              <a:rPr lang="zh-CN" altLang="zh-CN" dirty="0"/>
              <a:t>币</a:t>
            </a:r>
            <a:r>
              <a:rPr lang="en-US" altLang="zh-CN" dirty="0"/>
              <a:t>(Litecoin</a:t>
            </a:r>
            <a:r>
              <a:rPr lang="en-US" altLang="zh-CN" dirty="0" smtClean="0"/>
              <a:t>)</a:t>
            </a:r>
            <a:r>
              <a:rPr lang="zh-CN" altLang="en-US" dirty="0"/>
              <a:t>、</a:t>
            </a:r>
            <a:r>
              <a:rPr lang="zh-CN" altLang="zh-CN" dirty="0" smtClean="0"/>
              <a:t>道</a:t>
            </a:r>
            <a:r>
              <a:rPr lang="zh-CN" altLang="zh-CN" dirty="0"/>
              <a:t>奇币</a:t>
            </a:r>
            <a:r>
              <a:rPr lang="en-US" altLang="zh-CN" dirty="0"/>
              <a:t>(Dodgecoin</a:t>
            </a:r>
            <a:r>
              <a:rPr lang="en-US" altLang="zh-CN" dirty="0" smtClean="0"/>
              <a:t>)</a:t>
            </a:r>
            <a:r>
              <a:rPr lang="zh-CN" altLang="en-US" dirty="0" smtClean="0"/>
              <a:t>等</a:t>
            </a:r>
            <a:endParaRPr lang="en-US" altLang="zh-CN" dirty="0" smtClean="0"/>
          </a:p>
          <a:p>
            <a:pPr>
              <a:lnSpc>
                <a:spcPts val="3200"/>
              </a:lnSpc>
            </a:pPr>
            <a:r>
              <a:rPr lang="zh-CN" altLang="en-US" b="1" dirty="0" smtClean="0"/>
              <a:t>（</a:t>
            </a:r>
            <a:r>
              <a:rPr lang="en-US" altLang="zh-CN" b="1" dirty="0" smtClean="0"/>
              <a:t>2</a:t>
            </a:r>
            <a:r>
              <a:rPr lang="zh-CN" altLang="en-US" b="1" dirty="0" smtClean="0"/>
              <a:t>）数字资产</a:t>
            </a:r>
            <a:r>
              <a:rPr lang="zh-CN" altLang="en-US" b="1" dirty="0"/>
              <a:t>：</a:t>
            </a:r>
            <a:endParaRPr lang="en-US" altLang="zh-CN" b="1" dirty="0" smtClean="0"/>
          </a:p>
          <a:p>
            <a:pPr>
              <a:lnSpc>
                <a:spcPts val="3200"/>
              </a:lnSpc>
            </a:pPr>
            <a:r>
              <a:rPr lang="en-US" altLang="zh-CN" dirty="0" smtClean="0"/>
              <a:t>	</a:t>
            </a:r>
            <a:r>
              <a:rPr lang="zh-CN" altLang="zh-CN" dirty="0" smtClean="0"/>
              <a:t>加密</a:t>
            </a:r>
            <a:r>
              <a:rPr lang="zh-CN" altLang="zh-CN" dirty="0"/>
              <a:t>货币是数字资产的一个</a:t>
            </a:r>
            <a:r>
              <a:rPr lang="zh-CN" altLang="zh-CN" dirty="0" smtClean="0"/>
              <a:t>例子</a:t>
            </a:r>
            <a:r>
              <a:rPr lang="zh-CN" altLang="en-US" dirty="0" smtClean="0"/>
              <a:t>。</a:t>
            </a:r>
            <a:endParaRPr lang="en-US" altLang="zh-CN" dirty="0" smtClean="0"/>
          </a:p>
          <a:p>
            <a:pPr>
              <a:lnSpc>
                <a:spcPts val="3200"/>
              </a:lnSpc>
            </a:pPr>
            <a:r>
              <a:rPr lang="en-US" altLang="zh-CN" dirty="0"/>
              <a:t>	</a:t>
            </a:r>
            <a:r>
              <a:rPr lang="en-US" altLang="zh-CN" dirty="0" smtClean="0"/>
              <a:t>Multichain</a:t>
            </a:r>
            <a:r>
              <a:rPr lang="en-US" altLang="zh-CN" dirty="0"/>
              <a:t>, BigchainDB</a:t>
            </a:r>
            <a:r>
              <a:rPr lang="zh-CN" altLang="zh-CN" dirty="0"/>
              <a:t>和</a:t>
            </a:r>
            <a:r>
              <a:rPr lang="en-US" altLang="zh-CN" dirty="0"/>
              <a:t>Corda</a:t>
            </a:r>
            <a:r>
              <a:rPr lang="zh-CN" altLang="zh-CN" dirty="0"/>
              <a:t>提供用于存储</a:t>
            </a:r>
            <a:r>
              <a:rPr lang="zh-CN" altLang="zh-CN" dirty="0" smtClean="0"/>
              <a:t>和</a:t>
            </a:r>
            <a:r>
              <a:rPr lang="zh-CN" altLang="en-US" dirty="0"/>
              <a:t>追踪</a:t>
            </a:r>
            <a:r>
              <a:rPr lang="zh-CN" altLang="zh-CN" dirty="0" smtClean="0"/>
              <a:t>资产</a:t>
            </a:r>
            <a:r>
              <a:rPr lang="zh-CN" altLang="zh-CN" dirty="0"/>
              <a:t>历史的总</a:t>
            </a:r>
            <a:r>
              <a:rPr lang="zh-CN" altLang="zh-CN" dirty="0" smtClean="0"/>
              <a:t>账</a:t>
            </a:r>
            <a:r>
              <a:rPr lang="zh-CN" altLang="en-US" dirty="0" smtClean="0"/>
              <a:t>本</a:t>
            </a:r>
            <a:r>
              <a:rPr lang="zh-CN" altLang="zh-CN" dirty="0" smtClean="0"/>
              <a:t>。</a:t>
            </a:r>
            <a:endParaRPr lang="en-US" altLang="zh-CN" dirty="0" smtClean="0"/>
          </a:p>
          <a:p>
            <a:pPr>
              <a:lnSpc>
                <a:spcPts val="3200"/>
              </a:lnSpc>
            </a:pPr>
            <a:r>
              <a:rPr lang="en-US" altLang="zh-CN" dirty="0"/>
              <a:t>	</a:t>
            </a:r>
            <a:r>
              <a:rPr lang="en-US" altLang="zh-CN" dirty="0" smtClean="0"/>
              <a:t>Stellar</a:t>
            </a:r>
            <a:r>
              <a:rPr lang="zh-CN" altLang="zh-CN" dirty="0"/>
              <a:t>、</a:t>
            </a:r>
            <a:r>
              <a:rPr lang="en-US" altLang="zh-CN" dirty="0"/>
              <a:t>Ripple</a:t>
            </a:r>
            <a:r>
              <a:rPr lang="zh-CN" altLang="zh-CN" dirty="0"/>
              <a:t>和</a:t>
            </a:r>
            <a:r>
              <a:rPr lang="en-US" altLang="zh-CN" dirty="0"/>
              <a:t>IOTA</a:t>
            </a:r>
            <a:r>
              <a:rPr lang="zh-CN" altLang="zh-CN" dirty="0"/>
              <a:t>发行他们自己的资产</a:t>
            </a:r>
            <a:r>
              <a:rPr lang="en-US" altLang="zh-CN" dirty="0"/>
              <a:t>(</a:t>
            </a:r>
            <a:r>
              <a:rPr lang="zh-CN" altLang="zh-CN" dirty="0"/>
              <a:t>代币</a:t>
            </a:r>
            <a:r>
              <a:rPr lang="en-US" altLang="zh-CN" dirty="0" smtClean="0"/>
              <a:t>)</a:t>
            </a:r>
            <a:r>
              <a:rPr lang="zh-CN" altLang="en-US" dirty="0"/>
              <a:t>，</a:t>
            </a:r>
            <a:r>
              <a:rPr lang="zh-CN" altLang="zh-CN" dirty="0" smtClean="0"/>
              <a:t>并</a:t>
            </a:r>
            <a:r>
              <a:rPr lang="zh-CN" altLang="zh-CN" dirty="0"/>
              <a:t>提供他们的账本作为交换媒介或微支付平台。</a:t>
            </a:r>
            <a:endParaRPr lang="en-US" altLang="zh-CN" dirty="0" smtClean="0"/>
          </a:p>
          <a:p>
            <a:pPr>
              <a:lnSpc>
                <a:spcPts val="3200"/>
              </a:lnSpc>
            </a:pPr>
            <a:r>
              <a:rPr lang="zh-CN" altLang="en-US" b="1" dirty="0" smtClean="0"/>
              <a:t>（</a:t>
            </a:r>
            <a:r>
              <a:rPr lang="en-US" altLang="zh-CN" b="1" dirty="0" smtClean="0"/>
              <a:t>3</a:t>
            </a:r>
            <a:r>
              <a:rPr lang="zh-CN" altLang="en-US" b="1" dirty="0" smtClean="0"/>
              <a:t>）通用应用程序：</a:t>
            </a:r>
            <a:endParaRPr lang="en-US" altLang="zh-CN" b="1" dirty="0" smtClean="0"/>
          </a:p>
          <a:p>
            <a:pPr>
              <a:lnSpc>
                <a:spcPts val="3200"/>
              </a:lnSpc>
            </a:pPr>
            <a:r>
              <a:rPr lang="en-US" altLang="zh-CN" dirty="0" smtClean="0"/>
              <a:t>	</a:t>
            </a:r>
            <a:r>
              <a:rPr lang="zh-CN" altLang="zh-CN" dirty="0" smtClean="0"/>
              <a:t>以太</a:t>
            </a:r>
            <a:r>
              <a:rPr lang="zh-CN" altLang="zh-CN" dirty="0"/>
              <a:t>坊及其衍生</a:t>
            </a:r>
            <a:r>
              <a:rPr lang="zh-CN" altLang="en-US" dirty="0"/>
              <a:t>系统</a:t>
            </a:r>
            <a:r>
              <a:rPr lang="zh-CN" altLang="zh-CN" dirty="0"/>
              <a:t>，让用户可以在账本上编写任意的业务逻辑</a:t>
            </a:r>
            <a:r>
              <a:rPr lang="zh-CN" altLang="en-US" dirty="0" smtClean="0"/>
              <a:t>。</a:t>
            </a:r>
            <a:endParaRPr lang="en-US" altLang="zh-CN" dirty="0" smtClean="0"/>
          </a:p>
          <a:p>
            <a:pPr>
              <a:lnSpc>
                <a:spcPts val="3200"/>
              </a:lnSpc>
            </a:pPr>
            <a:r>
              <a:rPr lang="en-US" altLang="zh-CN" dirty="0" smtClean="0"/>
              <a:t>	Hyperledger</a:t>
            </a:r>
            <a:r>
              <a:rPr lang="zh-CN" altLang="zh-CN" dirty="0" smtClean="0"/>
              <a:t>提供</a:t>
            </a:r>
            <a:r>
              <a:rPr lang="en-US" altLang="zh-CN" dirty="0" smtClean="0"/>
              <a:t>key-value</a:t>
            </a:r>
            <a:r>
              <a:rPr lang="zh-CN" altLang="zh-CN" dirty="0" smtClean="0"/>
              <a:t>数据模型</a:t>
            </a:r>
            <a:r>
              <a:rPr lang="zh-CN" altLang="zh-CN" dirty="0"/>
              <a:t>，应用程序可以使用该模型在区块链上创建和</a:t>
            </a:r>
            <a:r>
              <a:rPr lang="zh-CN" altLang="zh-CN" dirty="0" smtClean="0"/>
              <a:t>更新</a:t>
            </a:r>
            <a:r>
              <a:rPr lang="en-US" altLang="zh-CN" dirty="0"/>
              <a:t>key-value</a:t>
            </a:r>
            <a:r>
              <a:rPr lang="zh-CN" altLang="zh-CN" dirty="0" smtClean="0"/>
              <a:t>元组</a:t>
            </a:r>
            <a:r>
              <a:rPr lang="zh-CN" altLang="zh-CN" dirty="0"/>
              <a:t>。</a:t>
            </a:r>
            <a:endParaRPr lang="zh-CN" altLang="en-US" b="1" dirty="0"/>
          </a:p>
        </p:txBody>
      </p:sp>
    </p:spTree>
    <p:extLst>
      <p:ext uri="{BB962C8B-B14F-4D97-AF65-F5344CB8AC3E}">
        <p14:creationId xmlns:p14="http://schemas.microsoft.com/office/powerpoint/2010/main" val="1677787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9677" y="6235565"/>
            <a:ext cx="3143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noProof="0" dirty="0">
                <a:solidFill>
                  <a:srgbClr val="000000"/>
                </a:solidFill>
                <a:latin typeface="Arial"/>
                <a:ea typeface="宋体"/>
              </a:rPr>
              <a:t>7</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20" y="268605"/>
            <a:ext cx="378333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2.2 </a:t>
            </a:r>
            <a:r>
              <a:rPr lang="zh-CN" altLang="en-US" sz="4000" b="1" dirty="0" smtClean="0">
                <a:solidFill>
                  <a:srgbClr val="FFFFFF"/>
                </a:solidFill>
                <a:latin typeface="Arial"/>
                <a:ea typeface="宋体"/>
              </a:rPr>
              <a:t>加密算法</a:t>
            </a:r>
            <a:endParaRPr kumimoji="0" lang="zh-CN" altLang="en-US" sz="4000" b="1" i="0" u="none" strike="noStrike" kern="1200" cap="none" spc="0" normalizeH="0" baseline="0" noProof="0" dirty="0">
              <a:ln>
                <a:noFill/>
              </a:ln>
              <a:solidFill>
                <a:srgbClr val="FFFFFF"/>
              </a:solidFill>
              <a:effectLst/>
              <a:uLnTx/>
              <a:uFillTx/>
              <a:latin typeface="Arial"/>
              <a:ea typeface="宋体"/>
              <a:cs typeface="+mn-cs"/>
            </a:endParaRPr>
          </a:p>
        </p:txBody>
      </p:sp>
      <p:sp>
        <p:nvSpPr>
          <p:cNvPr id="4" name="文本框 3"/>
          <p:cNvSpPr txBox="1"/>
          <p:nvPr/>
        </p:nvSpPr>
        <p:spPr>
          <a:xfrm>
            <a:off x="428625" y="1505569"/>
            <a:ext cx="8248652" cy="5016758"/>
          </a:xfrm>
          <a:prstGeom prst="rect">
            <a:avLst/>
          </a:prstGeom>
          <a:noFill/>
        </p:spPr>
        <p:txBody>
          <a:bodyPr wrap="square" rtlCol="0">
            <a:spAutoFit/>
          </a:bodyPr>
          <a:lstStyle/>
          <a:p>
            <a:pPr>
              <a:lnSpc>
                <a:spcPts val="3200"/>
              </a:lnSpc>
            </a:pPr>
            <a:r>
              <a:rPr lang="zh-CN" altLang="en-US" b="1" dirty="0" smtClean="0"/>
              <a:t>（</a:t>
            </a:r>
            <a:r>
              <a:rPr lang="en-US" altLang="zh-CN" b="1" dirty="0" smtClean="0"/>
              <a:t>1</a:t>
            </a:r>
            <a:r>
              <a:rPr lang="zh-CN" altLang="en-US" b="1" dirty="0" smtClean="0"/>
              <a:t>）身份管理：</a:t>
            </a:r>
            <a:endParaRPr lang="en-US" altLang="zh-CN" b="1" dirty="0"/>
          </a:p>
          <a:p>
            <a:pPr>
              <a:lnSpc>
                <a:spcPts val="3200"/>
              </a:lnSpc>
            </a:pPr>
            <a:r>
              <a:rPr lang="en-US" altLang="zh-CN" b="1" dirty="0" smtClean="0"/>
              <a:t>	</a:t>
            </a:r>
            <a:r>
              <a:rPr lang="zh-CN" altLang="zh-CN" dirty="0" smtClean="0"/>
              <a:t>区块链中</a:t>
            </a:r>
            <a:r>
              <a:rPr lang="zh-CN" altLang="zh-CN" dirty="0"/>
              <a:t>的</a:t>
            </a:r>
            <a:r>
              <a:rPr lang="zh-CN" altLang="zh-CN" dirty="0" smtClean="0"/>
              <a:t>用户</a:t>
            </a:r>
            <a:r>
              <a:rPr lang="zh-CN" altLang="en-US" dirty="0" smtClean="0"/>
              <a:t>身份</a:t>
            </a:r>
            <a:r>
              <a:rPr lang="zh-CN" altLang="zh-CN" dirty="0" smtClean="0"/>
              <a:t>是</a:t>
            </a:r>
            <a:r>
              <a:rPr lang="zh-CN" altLang="zh-CN" dirty="0"/>
              <a:t>由其</a:t>
            </a:r>
            <a:r>
              <a:rPr lang="zh-CN" altLang="zh-CN" dirty="0">
                <a:solidFill>
                  <a:srgbClr val="FF0000"/>
                </a:solidFill>
              </a:rPr>
              <a:t>公钥证书</a:t>
            </a:r>
            <a:r>
              <a:rPr lang="zh-CN" altLang="zh-CN" dirty="0"/>
              <a:t>唯一标识</a:t>
            </a:r>
            <a:r>
              <a:rPr lang="zh-CN" altLang="zh-CN" dirty="0" smtClean="0"/>
              <a:t>的</a:t>
            </a:r>
            <a:r>
              <a:rPr lang="zh-CN" altLang="en-US" dirty="0" smtClean="0"/>
              <a:t>。</a:t>
            </a:r>
            <a:endParaRPr lang="en-US" altLang="zh-CN" dirty="0" smtClean="0"/>
          </a:p>
          <a:p>
            <a:pPr>
              <a:lnSpc>
                <a:spcPts val="3200"/>
              </a:lnSpc>
            </a:pPr>
            <a:r>
              <a:rPr lang="en-US" altLang="zh-CN" dirty="0"/>
              <a:t>	</a:t>
            </a:r>
            <a:r>
              <a:rPr lang="zh-CN" altLang="en-US" dirty="0" smtClean="0"/>
              <a:t>公共区块链：私钥</a:t>
            </a:r>
            <a:r>
              <a:rPr lang="en-US" altLang="zh-CN" dirty="0" smtClean="0"/>
              <a:t>K</a:t>
            </a:r>
            <a:r>
              <a:rPr lang="zh-CN" altLang="en-US" dirty="0" smtClean="0"/>
              <a:t>，公钥</a:t>
            </a:r>
            <a:r>
              <a:rPr lang="en-US" altLang="zh-CN" dirty="0" smtClean="0"/>
              <a:t>P</a:t>
            </a:r>
            <a:r>
              <a:rPr lang="zh-CN" altLang="en-US" dirty="0" smtClean="0"/>
              <a:t>，地址</a:t>
            </a:r>
            <a:r>
              <a:rPr lang="en-US" altLang="zh-CN" dirty="0" smtClean="0"/>
              <a:t>x</a:t>
            </a:r>
            <a:r>
              <a:rPr lang="zh-CN" altLang="en-US" dirty="0" smtClean="0"/>
              <a:t>。</a:t>
            </a:r>
            <a:endParaRPr lang="en-US" altLang="zh-CN" dirty="0" smtClean="0"/>
          </a:p>
          <a:p>
            <a:pPr>
              <a:lnSpc>
                <a:spcPts val="3200"/>
              </a:lnSpc>
            </a:pPr>
            <a:r>
              <a:rPr lang="en-US" altLang="zh-CN" dirty="0"/>
              <a:t>	</a:t>
            </a:r>
            <a:r>
              <a:rPr lang="zh-CN" altLang="zh-CN" dirty="0" smtClean="0"/>
              <a:t>私有</a:t>
            </a:r>
            <a:r>
              <a:rPr lang="zh-CN" altLang="en-US" dirty="0" smtClean="0"/>
              <a:t>区块链：</a:t>
            </a:r>
            <a:r>
              <a:rPr lang="zh-CN" altLang="zh-CN" dirty="0" smtClean="0"/>
              <a:t>有</a:t>
            </a:r>
            <a:r>
              <a:rPr lang="zh-CN" altLang="zh-CN" dirty="0"/>
              <a:t>一个额外的访问控制层。</a:t>
            </a:r>
            <a:endParaRPr lang="en-US" altLang="zh-CN" dirty="0" smtClean="0"/>
          </a:p>
          <a:p>
            <a:pPr>
              <a:lnSpc>
                <a:spcPts val="3200"/>
              </a:lnSpc>
            </a:pPr>
            <a:r>
              <a:rPr lang="zh-CN" altLang="en-US" b="1" dirty="0" smtClean="0"/>
              <a:t>（</a:t>
            </a:r>
            <a:r>
              <a:rPr lang="en-US" altLang="zh-CN" b="1" dirty="0" smtClean="0"/>
              <a:t>2</a:t>
            </a:r>
            <a:r>
              <a:rPr lang="zh-CN" altLang="en-US" b="1" dirty="0" smtClean="0"/>
              <a:t>）可信硬件：</a:t>
            </a:r>
            <a:endParaRPr lang="en-US" altLang="zh-CN" b="1" dirty="0" smtClean="0"/>
          </a:p>
          <a:p>
            <a:pPr>
              <a:lnSpc>
                <a:spcPts val="3200"/>
              </a:lnSpc>
            </a:pPr>
            <a:r>
              <a:rPr lang="en-US" altLang="zh-CN" dirty="0" smtClean="0"/>
              <a:t>	Intel SGX</a:t>
            </a:r>
            <a:r>
              <a:rPr lang="zh-CN" altLang="en-US" dirty="0" smtClean="0"/>
              <a:t>、</a:t>
            </a:r>
            <a:r>
              <a:rPr lang="en-US" altLang="zh-CN" dirty="0" smtClean="0"/>
              <a:t>ARM TrustZone</a:t>
            </a:r>
            <a:r>
              <a:rPr lang="zh-CN" altLang="en-US" dirty="0" smtClean="0"/>
              <a:t>：以</a:t>
            </a:r>
            <a:r>
              <a:rPr lang="zh-CN" altLang="en-US" dirty="0"/>
              <a:t>略微牺牲安全为代价来提高</a:t>
            </a:r>
            <a:r>
              <a:rPr lang="zh-CN" altLang="en-US" dirty="0" smtClean="0"/>
              <a:t>性能。</a:t>
            </a:r>
            <a:endParaRPr lang="en-US" altLang="zh-CN" dirty="0" smtClean="0"/>
          </a:p>
          <a:p>
            <a:pPr>
              <a:lnSpc>
                <a:spcPts val="3200"/>
              </a:lnSpc>
            </a:pPr>
            <a:r>
              <a:rPr lang="en-US" altLang="zh-CN" dirty="0" smtClean="0"/>
              <a:t>	TownCrier</a:t>
            </a:r>
            <a:r>
              <a:rPr lang="zh-CN" altLang="zh-CN" dirty="0"/>
              <a:t>使用</a:t>
            </a:r>
            <a:r>
              <a:rPr lang="en-US" altLang="zh-CN" dirty="0" smtClean="0"/>
              <a:t>SGX</a:t>
            </a:r>
            <a:r>
              <a:rPr lang="zh-CN" altLang="en-US" dirty="0" smtClean="0"/>
              <a:t>来</a:t>
            </a:r>
            <a:r>
              <a:rPr lang="zh-CN" altLang="zh-CN" dirty="0" smtClean="0"/>
              <a:t>审查</a:t>
            </a:r>
            <a:r>
              <a:rPr lang="zh-CN" altLang="zh-CN" dirty="0"/>
              <a:t>外部内容并将它们导入区</a:t>
            </a:r>
            <a:r>
              <a:rPr lang="zh-CN" altLang="zh-CN" dirty="0" smtClean="0"/>
              <a:t>块链</a:t>
            </a:r>
            <a:r>
              <a:rPr lang="zh-CN" altLang="en-US" dirty="0" smtClean="0"/>
              <a:t>。</a:t>
            </a:r>
            <a:endParaRPr lang="en-US" altLang="zh-CN" dirty="0" smtClean="0"/>
          </a:p>
          <a:p>
            <a:pPr>
              <a:lnSpc>
                <a:spcPts val="3200"/>
              </a:lnSpc>
            </a:pPr>
            <a:r>
              <a:rPr lang="zh-CN" altLang="en-US" b="1" dirty="0" smtClean="0"/>
              <a:t>（</a:t>
            </a:r>
            <a:r>
              <a:rPr lang="en-US" altLang="zh-CN" b="1" dirty="0" smtClean="0"/>
              <a:t>3</a:t>
            </a:r>
            <a:r>
              <a:rPr lang="zh-CN" altLang="en-US" b="1" dirty="0" smtClean="0"/>
              <a:t>）事务私密：</a:t>
            </a:r>
            <a:endParaRPr lang="en-US" altLang="zh-CN" b="1" dirty="0" smtClean="0"/>
          </a:p>
          <a:p>
            <a:pPr>
              <a:lnSpc>
                <a:spcPts val="3200"/>
              </a:lnSpc>
            </a:pPr>
            <a:r>
              <a:rPr lang="en-US" altLang="zh-CN" dirty="0" smtClean="0"/>
              <a:t>	</a:t>
            </a:r>
            <a:r>
              <a:rPr lang="zh-CN" altLang="zh-CN" dirty="0" smtClean="0"/>
              <a:t>当</a:t>
            </a:r>
            <a:r>
              <a:rPr lang="zh-CN" altLang="zh-CN" dirty="0" smtClean="0">
                <a:solidFill>
                  <a:srgbClr val="FF0000"/>
                </a:solidFill>
              </a:rPr>
              <a:t>事务</a:t>
            </a:r>
            <a:r>
              <a:rPr lang="zh-CN" altLang="zh-CN" dirty="0">
                <a:solidFill>
                  <a:srgbClr val="FF0000"/>
                </a:solidFill>
              </a:rPr>
              <a:t>之间不能链接</a:t>
            </a:r>
            <a:r>
              <a:rPr lang="zh-CN" altLang="zh-CN" dirty="0"/>
              <a:t>，</a:t>
            </a:r>
            <a:r>
              <a:rPr lang="zh-CN" altLang="zh-CN" dirty="0" smtClean="0"/>
              <a:t>且</a:t>
            </a:r>
            <a:r>
              <a:rPr lang="zh-CN" altLang="zh-CN" dirty="0" smtClean="0">
                <a:solidFill>
                  <a:srgbClr val="FF0000"/>
                </a:solidFill>
              </a:rPr>
              <a:t>事务</a:t>
            </a:r>
            <a:r>
              <a:rPr lang="zh-CN" altLang="zh-CN" dirty="0">
                <a:solidFill>
                  <a:srgbClr val="FF0000"/>
                </a:solidFill>
              </a:rPr>
              <a:t>内容仅为其参与者所知</a:t>
            </a:r>
            <a:r>
              <a:rPr lang="zh-CN" altLang="zh-CN" dirty="0"/>
              <a:t>时，区块链被称为具有事务</a:t>
            </a:r>
            <a:r>
              <a:rPr lang="zh-CN" altLang="zh-CN" dirty="0" smtClean="0"/>
              <a:t>私密性</a:t>
            </a:r>
            <a:r>
              <a:rPr lang="zh-CN" altLang="en-US" dirty="0" smtClean="0"/>
              <a:t>。</a:t>
            </a:r>
            <a:endParaRPr lang="en-US" altLang="zh-CN" dirty="0" smtClean="0"/>
          </a:p>
          <a:p>
            <a:pPr>
              <a:lnSpc>
                <a:spcPts val="3200"/>
              </a:lnSpc>
            </a:pPr>
            <a:r>
              <a:rPr lang="en-US" altLang="zh-CN" dirty="0" smtClean="0"/>
              <a:t>	Zerocoin</a:t>
            </a:r>
            <a:r>
              <a:rPr lang="zh-CN" altLang="zh-CN" dirty="0" smtClean="0"/>
              <a:t>是</a:t>
            </a:r>
            <a:r>
              <a:rPr lang="zh-CN" altLang="zh-CN" dirty="0"/>
              <a:t>第一个提供交易不可链接性的区</a:t>
            </a:r>
            <a:r>
              <a:rPr lang="zh-CN" altLang="zh-CN" dirty="0" smtClean="0"/>
              <a:t>块链</a:t>
            </a:r>
            <a:r>
              <a:rPr lang="zh-CN" altLang="en-US" dirty="0" smtClean="0"/>
              <a:t>。</a:t>
            </a:r>
            <a:endParaRPr lang="en-US" altLang="zh-CN" dirty="0" smtClean="0"/>
          </a:p>
          <a:p>
            <a:pPr>
              <a:lnSpc>
                <a:spcPts val="3200"/>
              </a:lnSpc>
            </a:pPr>
            <a:r>
              <a:rPr lang="en-US" altLang="zh-CN" dirty="0" smtClean="0"/>
              <a:t>	Zerocash</a:t>
            </a:r>
            <a:r>
              <a:rPr lang="zh-CN" altLang="zh-CN" dirty="0"/>
              <a:t>扩展了</a:t>
            </a:r>
            <a:r>
              <a:rPr lang="en-US" altLang="zh-CN" dirty="0"/>
              <a:t>Zerocoin</a:t>
            </a:r>
            <a:r>
              <a:rPr lang="zh-CN" altLang="zh-CN" dirty="0"/>
              <a:t>，提高</a:t>
            </a:r>
            <a:r>
              <a:rPr lang="zh-CN" altLang="zh-CN" dirty="0" smtClean="0"/>
              <a:t>了加密</a:t>
            </a:r>
            <a:r>
              <a:rPr lang="zh-CN" altLang="zh-CN" dirty="0"/>
              <a:t>操作的效率。</a:t>
            </a:r>
            <a:endParaRPr lang="zh-CN" altLang="en-US" b="1" dirty="0"/>
          </a:p>
        </p:txBody>
      </p:sp>
    </p:spTree>
    <p:extLst>
      <p:ext uri="{BB962C8B-B14F-4D97-AF65-F5344CB8AC3E}">
        <p14:creationId xmlns:p14="http://schemas.microsoft.com/office/powerpoint/2010/main" val="127187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9677" y="6235565"/>
            <a:ext cx="3143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noProof="0" dirty="0">
                <a:solidFill>
                  <a:srgbClr val="000000"/>
                </a:solidFill>
                <a:latin typeface="Arial"/>
                <a:ea typeface="宋体"/>
              </a:rPr>
              <a:t>8</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p:txBody>
      </p:sp>
      <p:sp>
        <p:nvSpPr>
          <p:cNvPr id="8" name="文本框 7"/>
          <p:cNvSpPr txBox="1"/>
          <p:nvPr/>
        </p:nvSpPr>
        <p:spPr>
          <a:xfrm>
            <a:off x="1760220" y="268605"/>
            <a:ext cx="378333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Arial"/>
                <a:ea typeface="宋体"/>
              </a:rPr>
              <a:t>2.3 </a:t>
            </a:r>
            <a:r>
              <a:rPr lang="zh-CN" altLang="en-US" sz="4000" b="1" dirty="0" smtClean="0">
                <a:solidFill>
                  <a:srgbClr val="FFFFFF"/>
                </a:solidFill>
                <a:latin typeface="Arial"/>
                <a:ea typeface="宋体"/>
              </a:rPr>
              <a:t>共识</a:t>
            </a:r>
            <a:r>
              <a:rPr lang="zh-CN" altLang="en-US" sz="4000" b="1" dirty="0">
                <a:solidFill>
                  <a:srgbClr val="FFFFFF"/>
                </a:solidFill>
                <a:latin typeface="Arial"/>
                <a:ea typeface="宋体"/>
              </a:rPr>
              <a:t>协议</a:t>
            </a:r>
            <a:endParaRPr kumimoji="0" lang="zh-CN" altLang="en-US" sz="4000" b="1" i="0" u="none" strike="noStrike" kern="1200" cap="none" spc="0" normalizeH="0" baseline="0" noProof="0" dirty="0">
              <a:ln>
                <a:noFill/>
              </a:ln>
              <a:solidFill>
                <a:srgbClr val="FFFFFF"/>
              </a:solidFill>
              <a:effectLst/>
              <a:uLnTx/>
              <a:uFillTx/>
              <a:latin typeface="Arial"/>
              <a:ea typeface="宋体"/>
              <a:cs typeface="+mn-cs"/>
            </a:endParaRPr>
          </a:p>
        </p:txBody>
      </p:sp>
      <p:pic>
        <p:nvPicPr>
          <p:cNvPr id="2" name="图片 1"/>
          <p:cNvPicPr>
            <a:picLocks noChangeAspect="1"/>
          </p:cNvPicPr>
          <p:nvPr/>
        </p:nvPicPr>
        <p:blipFill>
          <a:blip r:embed="rId3"/>
          <a:stretch>
            <a:fillRect/>
          </a:stretch>
        </p:blipFill>
        <p:spPr>
          <a:xfrm>
            <a:off x="781049" y="1440710"/>
            <a:ext cx="7676495" cy="5164187"/>
          </a:xfrm>
          <a:prstGeom prst="rect">
            <a:avLst/>
          </a:prstGeom>
        </p:spPr>
      </p:pic>
      <p:sp>
        <p:nvSpPr>
          <p:cNvPr id="6" name="矩形 5"/>
          <p:cNvSpPr/>
          <p:nvPr/>
        </p:nvSpPr>
        <p:spPr>
          <a:xfrm>
            <a:off x="781048" y="3200399"/>
            <a:ext cx="1352551" cy="6477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81048" y="1914525"/>
            <a:ext cx="828232" cy="200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81047" y="4781550"/>
            <a:ext cx="1590677" cy="247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048" y="5791200"/>
            <a:ext cx="1809752" cy="266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2301376"/>
      </p:ext>
    </p:extLst>
  </p:cSld>
  <p:clrMapOvr>
    <a:masterClrMapping/>
  </p:clrMapOvr>
</p:sld>
</file>

<file path=ppt/theme/theme1.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2734</TotalTime>
  <Words>5172</Words>
  <Application>Microsoft Office PowerPoint</Application>
  <PresentationFormat>全屏显示(4:3)</PresentationFormat>
  <Paragraphs>265</Paragraphs>
  <Slides>27</Slides>
  <Notes>27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华文仿宋</vt:lpstr>
      <vt:lpstr>宋体</vt:lpstr>
      <vt:lpstr>微软雅黑</vt:lpstr>
      <vt:lpstr>Arial</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zhouhao</dc:creator>
  <cp:lastModifiedBy>zhouhao</cp:lastModifiedBy>
  <cp:revision>95</cp:revision>
  <dcterms:created xsi:type="dcterms:W3CDTF">2020-11-16T04:05:55Z</dcterms:created>
  <dcterms:modified xsi:type="dcterms:W3CDTF">2020-11-18T01:40:53Z</dcterms:modified>
</cp:coreProperties>
</file>