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80" r:id="rId4"/>
    <p:sldId id="301" r:id="rId5"/>
    <p:sldId id="281" r:id="rId6"/>
    <p:sldId id="283" r:id="rId7"/>
    <p:sldId id="285" r:id="rId8"/>
    <p:sldId id="286" r:id="rId9"/>
    <p:sldId id="287" r:id="rId10"/>
    <p:sldId id="289" r:id="rId11"/>
    <p:sldId id="290" r:id="rId12"/>
    <p:sldId id="291" r:id="rId13"/>
    <p:sldId id="293" r:id="rId14"/>
    <p:sldId id="302" r:id="rId15"/>
    <p:sldId id="294" r:id="rId16"/>
    <p:sldId id="296" r:id="rId17"/>
    <p:sldId id="297" r:id="rId18"/>
    <p:sldId id="298" r:id="rId19"/>
    <p:sldId id="299" r:id="rId20"/>
    <p:sldId id="303" r:id="rId21"/>
    <p:sldId id="30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04" autoAdjust="0"/>
  </p:normalViewPr>
  <p:slideViewPr>
    <p:cSldViewPr snapToGrid="0">
      <p:cViewPr varScale="1">
        <p:scale>
          <a:sx n="99" d="100"/>
          <a:sy n="99"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C1B21-F814-41F5-A84E-8BF39B6F37A9}" type="datetimeFigureOut">
              <a:rPr lang="zh-CN" altLang="en-US" smtClean="0"/>
              <a:t>2021/1/13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23B46-E36E-4D5D-9BF7-60D1A9FFAED5}" type="slidenum">
              <a:rPr lang="zh-CN" altLang="en-US" smtClean="0"/>
              <a:t>‹#›</a:t>
            </a:fld>
            <a:endParaRPr lang="zh-CN" altLang="en-US"/>
          </a:p>
        </p:txBody>
      </p:sp>
    </p:spTree>
    <p:extLst>
      <p:ext uri="{BB962C8B-B14F-4D97-AF65-F5344CB8AC3E}">
        <p14:creationId xmlns:p14="http://schemas.microsoft.com/office/powerpoint/2010/main" val="2117417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A23B46-E36E-4D5D-9BF7-60D1A9FFAED5}" type="slidenum">
              <a:rPr lang="zh-CN" altLang="en-US" smtClean="0"/>
              <a:t>2</a:t>
            </a:fld>
            <a:endParaRPr lang="zh-CN" altLang="en-US"/>
          </a:p>
        </p:txBody>
      </p:sp>
    </p:spTree>
    <p:extLst>
      <p:ext uri="{BB962C8B-B14F-4D97-AF65-F5344CB8AC3E}">
        <p14:creationId xmlns:p14="http://schemas.microsoft.com/office/powerpoint/2010/main" val="1068597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spc="75" dirty="0">
                <a:effectLst/>
                <a:latin typeface="Arial" panose="020B0604020202020204" pitchFamily="34" charset="0"/>
                <a:ea typeface="宋体" panose="02010600030101010101" pitchFamily="2" charset="-122"/>
                <a:cs typeface="Arial" panose="020B0604020202020204" pitchFamily="34" charset="0"/>
              </a:rPr>
              <a:t>图</a:t>
            </a:r>
            <a:r>
              <a:rPr lang="en-US" altLang="zh-CN" sz="1800" spc="75" dirty="0">
                <a:effectLst/>
                <a:latin typeface="Arial" panose="020B0604020202020204" pitchFamily="34" charset="0"/>
                <a:ea typeface="宋体" panose="02010600030101010101" pitchFamily="2" charset="-122"/>
              </a:rPr>
              <a:t>10a</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中的结果显示，随着时间间隔变短，模型的精度会提高</a:t>
            </a:r>
            <a:endParaRPr lang="en-US" altLang="zh-CN" sz="1800" spc="75" dirty="0">
              <a:effectLst/>
              <a:latin typeface="Arial" panose="020B0604020202020204" pitchFamily="34" charset="0"/>
              <a:ea typeface="宋体" panose="02010600030101010101" pitchFamily="2" charset="-122"/>
              <a:cs typeface="Arial" panose="020B0604020202020204" pitchFamily="34" charset="0"/>
            </a:endParaRPr>
          </a:p>
          <a:p>
            <a:r>
              <a:rPr lang="zh-CN" altLang="zh-CN" sz="1800" spc="75" dirty="0">
                <a:effectLst/>
                <a:latin typeface="Arial" panose="020B0604020202020204" pitchFamily="34" charset="0"/>
                <a:ea typeface="宋体" panose="02010600030101010101" pitchFamily="2" charset="-122"/>
                <a:cs typeface="Arial" panose="020B0604020202020204" pitchFamily="34" charset="0"/>
              </a:rPr>
              <a:t>图</a:t>
            </a:r>
            <a:r>
              <a:rPr lang="en-US" altLang="zh-CN" sz="1800" spc="75" dirty="0">
                <a:effectLst/>
                <a:latin typeface="Arial" panose="020B0604020202020204" pitchFamily="34" charset="0"/>
                <a:ea typeface="宋体" panose="02010600030101010101" pitchFamily="2" charset="-122"/>
              </a:rPr>
              <a:t>10b</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显示了每个模型在不同时间间隔的训练时间</a:t>
            </a:r>
            <a:endParaRPr lang="zh-CN" altLang="en-US" dirty="0"/>
          </a:p>
        </p:txBody>
      </p:sp>
      <p:sp>
        <p:nvSpPr>
          <p:cNvPr id="4" name="灯片编号占位符 3"/>
          <p:cNvSpPr>
            <a:spLocks noGrp="1"/>
          </p:cNvSpPr>
          <p:nvPr>
            <p:ph type="sldNum" sz="quarter" idx="5"/>
          </p:nvPr>
        </p:nvSpPr>
        <p:spPr/>
        <p:txBody>
          <a:bodyPr/>
          <a:lstStyle/>
          <a:p>
            <a:fld id="{E5A23B46-E36E-4D5D-9BF7-60D1A9FFAED5}" type="slidenum">
              <a:rPr lang="zh-CN" altLang="en-US" smtClean="0"/>
              <a:t>18</a:t>
            </a:fld>
            <a:endParaRPr lang="zh-CN" altLang="en-US"/>
          </a:p>
        </p:txBody>
      </p:sp>
    </p:spTree>
    <p:extLst>
      <p:ext uri="{BB962C8B-B14F-4D97-AF65-F5344CB8AC3E}">
        <p14:creationId xmlns:p14="http://schemas.microsoft.com/office/powerpoint/2010/main" val="99893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spc="75" dirty="0">
                <a:effectLst/>
                <a:latin typeface="Arial" panose="020B0604020202020204" pitchFamily="34" charset="0"/>
                <a:ea typeface="宋体" panose="02010600030101010101" pitchFamily="2" charset="-122"/>
                <a:cs typeface="Arial" panose="020B0604020202020204" pitchFamily="34" charset="0"/>
              </a:rPr>
              <a:t>表</a:t>
            </a:r>
            <a:r>
              <a:rPr lang="en-US" altLang="zh-CN" sz="1800" spc="75" dirty="0">
                <a:effectLst/>
                <a:latin typeface="Arial" panose="020B0604020202020204" pitchFamily="34" charset="0"/>
                <a:ea typeface="宋体" panose="02010600030101010101" pitchFamily="2" charset="-122"/>
              </a:rPr>
              <a:t>4</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显示</a:t>
            </a:r>
            <a:r>
              <a:rPr lang="en-US" altLang="zh-CN" sz="1800" spc="75" dirty="0">
                <a:effectLst/>
                <a:latin typeface="Arial" panose="020B0604020202020204" pitchFamily="34" charset="0"/>
                <a:ea typeface="宋体" panose="02010600030101010101" pitchFamily="2" charset="-122"/>
              </a:rPr>
              <a:t>QB5000</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的所有组件都有合理的存储开销。结果还表明，训练</a:t>
            </a:r>
            <a:r>
              <a:rPr lang="en-US" altLang="zh-CN" sz="1800" spc="75" dirty="0">
                <a:effectLst/>
                <a:latin typeface="Arial" panose="020B0604020202020204" pitchFamily="34" charset="0"/>
                <a:ea typeface="宋体" panose="02010600030101010101" pitchFamily="2" charset="-122"/>
              </a:rPr>
              <a:t>RNN</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模型是计算量最大的任务</a:t>
            </a:r>
            <a:endParaRPr lang="zh-CN" altLang="en-US" dirty="0"/>
          </a:p>
        </p:txBody>
      </p:sp>
      <p:sp>
        <p:nvSpPr>
          <p:cNvPr id="4" name="灯片编号占位符 3"/>
          <p:cNvSpPr>
            <a:spLocks noGrp="1"/>
          </p:cNvSpPr>
          <p:nvPr>
            <p:ph type="sldNum" sz="quarter" idx="5"/>
          </p:nvPr>
        </p:nvSpPr>
        <p:spPr/>
        <p:txBody>
          <a:bodyPr/>
          <a:lstStyle/>
          <a:p>
            <a:fld id="{E5A23B46-E36E-4D5D-9BF7-60D1A9FFAED5}" type="slidenum">
              <a:rPr lang="zh-CN" altLang="en-US" smtClean="0"/>
              <a:t>19</a:t>
            </a:fld>
            <a:endParaRPr lang="zh-CN" altLang="en-US"/>
          </a:p>
        </p:txBody>
      </p:sp>
    </p:spTree>
    <p:extLst>
      <p:ext uri="{BB962C8B-B14F-4D97-AF65-F5344CB8AC3E}">
        <p14:creationId xmlns:p14="http://schemas.microsoft.com/office/powerpoint/2010/main" val="266686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这部分是在实际对接数据库时，</a:t>
            </a:r>
            <a:r>
              <a:rPr lang="en-US" altLang="zh-CN" dirty="0"/>
              <a:t>auto</a:t>
            </a:r>
            <a:r>
              <a:rPr lang="zh-CN" altLang="en-US" dirty="0"/>
              <a:t>、</a:t>
            </a:r>
            <a:r>
              <a:rPr lang="en-US" altLang="zh-CN" dirty="0"/>
              <a:t>static</a:t>
            </a:r>
            <a:r>
              <a:rPr lang="zh-CN" altLang="en-US" dirty="0"/>
              <a:t>、</a:t>
            </a:r>
            <a:r>
              <a:rPr lang="en-US" altLang="zh-CN" dirty="0"/>
              <a:t>auto-logical</a:t>
            </a:r>
            <a:r>
              <a:rPr lang="zh-CN" altLang="en-US" dirty="0"/>
              <a:t>三者的吞吐量和延迟的对比图；</a:t>
            </a:r>
            <a:endParaRPr lang="en-US" altLang="zh-CN" dirty="0"/>
          </a:p>
          <a:p>
            <a:r>
              <a:rPr lang="zh-CN" altLang="zh-CN" sz="1800" spc="75" dirty="0">
                <a:effectLst/>
                <a:latin typeface="Arial" panose="020B0604020202020204" pitchFamily="34" charset="0"/>
                <a:ea typeface="宋体" panose="02010600030101010101" pitchFamily="2" charset="-122"/>
                <a:cs typeface="Arial" panose="020B0604020202020204" pitchFamily="34" charset="0"/>
              </a:rPr>
              <a:t>图</a:t>
            </a:r>
            <a:r>
              <a:rPr lang="en-US" altLang="zh-CN" sz="1800" spc="75" dirty="0">
                <a:effectLst/>
                <a:latin typeface="Arial" panose="020B0604020202020204" pitchFamily="34" charset="0"/>
                <a:ea typeface="宋体" panose="02010600030101010101" pitchFamily="2" charset="-122"/>
              </a:rPr>
              <a:t>11</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中的结果显示，在</a:t>
            </a:r>
            <a:r>
              <a:rPr lang="en-US" altLang="zh-CN" sz="1800" spc="75" dirty="0">
                <a:effectLst/>
                <a:latin typeface="Arial" panose="020B0604020202020204" pitchFamily="34" charset="0"/>
                <a:ea typeface="宋体" panose="02010600030101010101" pitchFamily="2" charset="-122"/>
              </a:rPr>
              <a:t>16</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小时内，</a:t>
            </a:r>
            <a:r>
              <a:rPr lang="en-US" altLang="zh-CN" sz="1800" spc="75" dirty="0">
                <a:effectLst/>
                <a:latin typeface="Arial" panose="020B0604020202020204" pitchFamily="34" charset="0"/>
                <a:ea typeface="宋体" panose="02010600030101010101" pitchFamily="2" charset="-122"/>
              </a:rPr>
              <a:t>MySQL</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执行招生工作负载的吞吐量和延迟分别提高了</a:t>
            </a:r>
            <a:r>
              <a:rPr lang="en-US" altLang="zh-CN" sz="1800" spc="75" dirty="0">
                <a:effectLst/>
                <a:latin typeface="Arial" panose="020B0604020202020204" pitchFamily="34" charset="0"/>
                <a:ea typeface="宋体" panose="02010600030101010101" pitchFamily="2" charset="-122"/>
              </a:rPr>
              <a:t>5</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倍和</a:t>
            </a:r>
            <a:r>
              <a:rPr lang="en-US" altLang="zh-CN" sz="1800" spc="75" dirty="0">
                <a:effectLst/>
                <a:latin typeface="Arial" panose="020B0604020202020204" pitchFamily="34" charset="0"/>
                <a:ea typeface="宋体" panose="02010600030101010101" pitchFamily="2" charset="-122"/>
              </a:rPr>
              <a:t>78%</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a:t>
            </a:r>
            <a:r>
              <a:rPr lang="en-US" altLang="zh-CN" sz="1800" spc="75" dirty="0">
                <a:effectLst/>
                <a:latin typeface="Arial" panose="020B0604020202020204" pitchFamily="34" charset="0"/>
                <a:ea typeface="宋体" panose="02010600030101010101" pitchFamily="2" charset="-122"/>
              </a:rPr>
              <a:t>AUTO</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最初的性能比</a:t>
            </a:r>
            <a:r>
              <a:rPr lang="en-US" altLang="zh-CN" sz="1800" spc="75" dirty="0">
                <a:effectLst/>
                <a:latin typeface="Arial" panose="020B0604020202020204" pitchFamily="34" charset="0"/>
                <a:ea typeface="宋体" panose="02010600030101010101" pitchFamily="2" charset="-122"/>
              </a:rPr>
              <a:t>STATIC</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差，因为它还没有创建任何辅助索引，但实验结束时吞吐量提高了</a:t>
            </a:r>
            <a:r>
              <a:rPr lang="en-US" altLang="zh-CN" sz="1800" spc="75" dirty="0">
                <a:effectLst/>
                <a:latin typeface="Arial" panose="020B0604020202020204" pitchFamily="34" charset="0"/>
                <a:ea typeface="宋体" panose="02010600030101010101" pitchFamily="2" charset="-122"/>
              </a:rPr>
              <a:t>28%</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，延迟提高了</a:t>
            </a:r>
            <a:r>
              <a:rPr lang="en-US" altLang="zh-CN" sz="1800" spc="75" dirty="0">
                <a:effectLst/>
                <a:latin typeface="Arial" panose="020B0604020202020204" pitchFamily="34" charset="0"/>
                <a:ea typeface="宋体" panose="02010600030101010101" pitchFamily="2" charset="-122"/>
              </a:rPr>
              <a:t>23%</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。这是因为</a:t>
            </a:r>
            <a:r>
              <a:rPr lang="en-US" altLang="zh-CN" sz="1800" spc="75" dirty="0">
                <a:effectLst/>
                <a:latin typeface="Arial" panose="020B0604020202020204" pitchFamily="34" charset="0"/>
                <a:ea typeface="宋体" panose="02010600030101010101" pitchFamily="2" charset="-122"/>
              </a:rPr>
              <a:t>AUTO</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选择了</a:t>
            </a:r>
            <a:r>
              <a:rPr lang="en-US" altLang="zh-CN" sz="1800" spc="75" dirty="0">
                <a:effectLst/>
                <a:latin typeface="Arial" panose="020B0604020202020204" pitchFamily="34" charset="0"/>
                <a:ea typeface="宋体" panose="02010600030101010101" pitchFamily="2" charset="-122"/>
              </a:rPr>
              <a:t>STATIC</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没有选择的四个指数，因为它能够利用</a:t>
            </a:r>
            <a:r>
              <a:rPr lang="en-US" altLang="zh-CN" sz="1800" spc="75" dirty="0">
                <a:effectLst/>
                <a:latin typeface="Arial" panose="020B0604020202020204" pitchFamily="34" charset="0"/>
                <a:ea typeface="宋体" panose="02010600030101010101" pitchFamily="2" charset="-122"/>
              </a:rPr>
              <a:t>QB5000</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的预测。</a:t>
            </a:r>
            <a:endParaRPr lang="zh-CN" altLang="en-US" dirty="0"/>
          </a:p>
        </p:txBody>
      </p:sp>
      <p:sp>
        <p:nvSpPr>
          <p:cNvPr id="4" name="灯片编号占位符 3"/>
          <p:cNvSpPr>
            <a:spLocks noGrp="1"/>
          </p:cNvSpPr>
          <p:nvPr>
            <p:ph type="sldNum" sz="quarter" idx="5"/>
          </p:nvPr>
        </p:nvSpPr>
        <p:spPr/>
        <p:txBody>
          <a:bodyPr/>
          <a:lstStyle/>
          <a:p>
            <a:fld id="{E5A23B46-E36E-4D5D-9BF7-60D1A9FFAED5}" type="slidenum">
              <a:rPr lang="zh-CN" altLang="en-US" smtClean="0"/>
              <a:t>20</a:t>
            </a:fld>
            <a:endParaRPr lang="zh-CN" altLang="en-US"/>
          </a:p>
        </p:txBody>
      </p:sp>
    </p:spTree>
    <p:extLst>
      <p:ext uri="{BB962C8B-B14F-4D97-AF65-F5344CB8AC3E}">
        <p14:creationId xmlns:p14="http://schemas.microsoft.com/office/powerpoint/2010/main" val="198841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数据库在向</a:t>
            </a:r>
            <a:r>
              <a:rPr lang="en-US" altLang="zh-CN" dirty="0"/>
              <a:t>QB5000</a:t>
            </a:r>
            <a:r>
              <a:rPr lang="zh-CN" altLang="en-US" dirty="0"/>
              <a:t>发送查询之前，先进入预处理器，将查询映射到以前看到的查询，减少</a:t>
            </a:r>
            <a:r>
              <a:rPr lang="zh-CN" altLang="zh-CN" dirty="0"/>
              <a:t>跟踪查询的计算和存储开销</a:t>
            </a:r>
            <a:r>
              <a:rPr lang="zh-CN" altLang="en-US" dirty="0"/>
              <a:t>，预处理器，预处理器通过从</a:t>
            </a:r>
            <a:r>
              <a:rPr lang="en-US" altLang="zh-CN" dirty="0"/>
              <a:t>SQL</a:t>
            </a:r>
            <a:r>
              <a:rPr lang="zh-CN" altLang="en-US" dirty="0"/>
              <a:t>字符串中提取</a:t>
            </a:r>
            <a:r>
              <a:rPr lang="zh-CN" altLang="zh-CN" dirty="0"/>
              <a:t>常量参数，将原始查询转换为通用模板。然后记录每个模板的到达率历史</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5A23B46-E36E-4D5D-9BF7-60D1A9FFAED5}" type="slidenum">
              <a:rPr lang="zh-CN" altLang="en-US" smtClean="0"/>
              <a:t>6</a:t>
            </a:fld>
            <a:endParaRPr lang="zh-CN" altLang="en-US"/>
          </a:p>
        </p:txBody>
      </p:sp>
    </p:spTree>
    <p:extLst>
      <p:ext uri="{BB962C8B-B14F-4D97-AF65-F5344CB8AC3E}">
        <p14:creationId xmlns:p14="http://schemas.microsoft.com/office/powerpoint/2010/main" val="361954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spc="75" dirty="0">
                <a:effectLst/>
                <a:latin typeface="Arial" panose="020B0604020202020204" pitchFamily="34" charset="0"/>
                <a:ea typeface="宋体" panose="02010600030101010101" pitchFamily="2" charset="-122"/>
                <a:cs typeface="Arial" panose="020B0604020202020204" pitchFamily="34" charset="0"/>
              </a:rPr>
              <a:t>如果两个模板访问相同的表，使用相同的谓词，并返回相同的投影，那么它认为这两个模板是等价的</a:t>
            </a:r>
            <a:endParaRPr lang="zh-CN" altLang="en-US" dirty="0"/>
          </a:p>
        </p:txBody>
      </p:sp>
      <p:sp>
        <p:nvSpPr>
          <p:cNvPr id="4" name="灯片编号占位符 3"/>
          <p:cNvSpPr>
            <a:spLocks noGrp="1"/>
          </p:cNvSpPr>
          <p:nvPr>
            <p:ph type="sldNum" sz="quarter" idx="5"/>
          </p:nvPr>
        </p:nvSpPr>
        <p:spPr/>
        <p:txBody>
          <a:bodyPr/>
          <a:lstStyle/>
          <a:p>
            <a:fld id="{E5A23B46-E36E-4D5D-9BF7-60D1A9FFAED5}" type="slidenum">
              <a:rPr lang="zh-CN" altLang="en-US" smtClean="0"/>
              <a:t>7</a:t>
            </a:fld>
            <a:endParaRPr lang="zh-CN" altLang="en-US"/>
          </a:p>
        </p:txBody>
      </p:sp>
    </p:spTree>
    <p:extLst>
      <p:ext uri="{BB962C8B-B14F-4D97-AF65-F5344CB8AC3E}">
        <p14:creationId xmlns:p14="http://schemas.microsoft.com/office/powerpoint/2010/main" val="100077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0" dirty="0">
                <a:effectLst/>
                <a:latin typeface="宋体" panose="02010600030101010101" pitchFamily="2" charset="-122"/>
                <a:cs typeface="Times New Roman" panose="02020603050405020304" pitchFamily="18" charset="0"/>
              </a:rPr>
              <a:t>QB5000</a:t>
            </a:r>
            <a:r>
              <a:rPr lang="zh-CN" altLang="zh-CN" sz="1800" kern="0" dirty="0">
                <a:effectLst/>
                <a:ea typeface="宋体" panose="02010600030101010101" pitchFamily="2" charset="-122"/>
                <a:cs typeface="Times New Roman" panose="02020603050405020304" pitchFamily="18" charset="0"/>
              </a:rPr>
              <a:t>追踪给定时间间隔内每个模板完成的查询数量，然后在每个间隔结束时将最终计数存储到内部目录表中。</a:t>
            </a:r>
            <a:endParaRPr lang="zh-CN" altLang="en-US" dirty="0"/>
          </a:p>
        </p:txBody>
      </p:sp>
      <p:sp>
        <p:nvSpPr>
          <p:cNvPr id="4" name="灯片编号占位符 3"/>
          <p:cNvSpPr>
            <a:spLocks noGrp="1"/>
          </p:cNvSpPr>
          <p:nvPr>
            <p:ph type="sldNum" sz="quarter" idx="5"/>
          </p:nvPr>
        </p:nvSpPr>
        <p:spPr/>
        <p:txBody>
          <a:bodyPr/>
          <a:lstStyle/>
          <a:p>
            <a:fld id="{E5A23B46-E36E-4D5D-9BF7-60D1A9FFAED5}" type="slidenum">
              <a:rPr lang="zh-CN" altLang="en-US" smtClean="0"/>
              <a:t>9</a:t>
            </a:fld>
            <a:endParaRPr lang="zh-CN" altLang="en-US"/>
          </a:p>
        </p:txBody>
      </p:sp>
    </p:spTree>
    <p:extLst>
      <p:ext uri="{BB962C8B-B14F-4D97-AF65-F5344CB8AC3E}">
        <p14:creationId xmlns:p14="http://schemas.microsoft.com/office/powerpoint/2010/main" val="87261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5A23B46-E36E-4D5D-9BF7-60D1A9FFAED5}" type="slidenum">
              <a:rPr lang="zh-CN" altLang="en-US" smtClean="0"/>
              <a:t>10</a:t>
            </a:fld>
            <a:endParaRPr lang="zh-CN" altLang="en-US"/>
          </a:p>
        </p:txBody>
      </p:sp>
    </p:spTree>
    <p:extLst>
      <p:ext uri="{BB962C8B-B14F-4D97-AF65-F5344CB8AC3E}">
        <p14:creationId xmlns:p14="http://schemas.microsoft.com/office/powerpoint/2010/main" val="965371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effectLst/>
                <a:ea typeface="宋体" panose="02010600030101010101" pitchFamily="2" charset="-122"/>
                <a:cs typeface="Times New Roman" panose="02020603050405020304" pitchFamily="18" charset="0"/>
              </a:rPr>
              <a:t>采用集合方法，平均</a:t>
            </a:r>
            <a:r>
              <a:rPr lang="en-US" altLang="zh-CN" sz="1200" kern="0" dirty="0">
                <a:effectLst/>
                <a:ea typeface="宋体" panose="02010600030101010101" pitchFamily="2" charset="-122"/>
                <a:cs typeface="Times New Roman" panose="02020603050405020304" pitchFamily="18" charset="0"/>
              </a:rPr>
              <a:t>LR</a:t>
            </a:r>
            <a:r>
              <a:rPr lang="zh-CN" altLang="zh-CN" sz="1200" kern="0" dirty="0">
                <a:effectLst/>
                <a:ea typeface="宋体" panose="02010600030101010101" pitchFamily="2" charset="-122"/>
                <a:cs typeface="Times New Roman" panose="02020603050405020304" pitchFamily="18" charset="0"/>
              </a:rPr>
              <a:t>和</a:t>
            </a:r>
            <a:r>
              <a:rPr lang="en-US" altLang="zh-CN" sz="1200" kern="0" dirty="0">
                <a:effectLst/>
                <a:ea typeface="宋体" panose="02010600030101010101" pitchFamily="2" charset="-122"/>
                <a:cs typeface="Times New Roman" panose="02020603050405020304" pitchFamily="18" charset="0"/>
              </a:rPr>
              <a:t>RNN</a:t>
            </a:r>
            <a:r>
              <a:rPr lang="zh-CN" altLang="zh-CN" sz="1200" kern="0" dirty="0">
                <a:effectLst/>
                <a:ea typeface="宋体" panose="02010600030101010101" pitchFamily="2" charset="-122"/>
                <a:cs typeface="Times New Roman" panose="02020603050405020304" pitchFamily="18" charset="0"/>
              </a:rPr>
              <a:t>模型的预测结果。尽管集合的方法实现好的平均预测精度，但是我们发现他不能预测于每次事件相距甚远的工作负载周期性峰值。</a:t>
            </a:r>
            <a:endParaRPr lang="en-US" altLang="zh-CN" dirty="0"/>
          </a:p>
          <a:p>
            <a:r>
              <a:rPr lang="zh-CN" altLang="zh-CN" sz="1800" spc="75" dirty="0">
                <a:effectLst/>
                <a:latin typeface="Arial" panose="020B0604020202020204" pitchFamily="34" charset="0"/>
                <a:ea typeface="宋体" panose="02010600030101010101" pitchFamily="2" charset="-122"/>
                <a:cs typeface="Arial" panose="020B0604020202020204" pitchFamily="34" charset="0"/>
              </a:rPr>
              <a:t>由于</a:t>
            </a:r>
            <a:r>
              <a:rPr lang="en-US" altLang="zh-CN" sz="1800" spc="75" dirty="0">
                <a:effectLst/>
                <a:latin typeface="Arial" panose="020B0604020202020204" pitchFamily="34" charset="0"/>
                <a:ea typeface="宋体" panose="02010600030101010101" pitchFamily="2" charset="-122"/>
              </a:rPr>
              <a:t>KR</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擅长用少量观测值预测尖峰，如果其预测的工作量超过系综的工作量超过指定阈值</a:t>
            </a:r>
            <a:r>
              <a:rPr lang="en-US" altLang="zh-CN" sz="1800" spc="75" dirty="0">
                <a:effectLst/>
                <a:latin typeface="Arial" panose="020B0604020202020204" pitchFamily="34" charset="0"/>
                <a:ea typeface="宋体" panose="02010600030101010101" pitchFamily="2" charset="-122"/>
              </a:rPr>
              <a:t>γ (γ ≥ 0)</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，则</a:t>
            </a:r>
            <a:r>
              <a:rPr lang="en-US" altLang="zh-CN" sz="1800" spc="75" dirty="0">
                <a:effectLst/>
                <a:latin typeface="Arial" panose="020B0604020202020204" pitchFamily="34" charset="0"/>
                <a:ea typeface="宋体" panose="02010600030101010101" pitchFamily="2" charset="-122"/>
              </a:rPr>
              <a:t>QB5000</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使用</a:t>
            </a:r>
            <a:r>
              <a:rPr lang="en-US" altLang="zh-CN" sz="1800" spc="75" dirty="0">
                <a:effectLst/>
                <a:latin typeface="Arial" panose="020B0604020202020204" pitchFamily="34" charset="0"/>
                <a:ea typeface="宋体" panose="02010600030101010101" pitchFamily="2" charset="-122"/>
              </a:rPr>
              <a:t>KR</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的结果作为其预测。否则，它使用从集成模型生成的结果。在</a:t>
            </a:r>
            <a:r>
              <a:rPr lang="en-US" altLang="zh-CN" sz="1800" spc="75" dirty="0">
                <a:effectLst/>
                <a:latin typeface="Arial" panose="020B0604020202020204" pitchFamily="34" charset="0"/>
                <a:ea typeface="宋体" panose="02010600030101010101" pitchFamily="2" charset="-122"/>
              </a:rPr>
              <a:t>QB5000</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中，我们将</a:t>
            </a:r>
            <a:r>
              <a:rPr lang="en-US" altLang="zh-CN" sz="1800" spc="75" dirty="0">
                <a:effectLst/>
                <a:latin typeface="Arial" panose="020B0604020202020204" pitchFamily="34" charset="0"/>
                <a:ea typeface="宋体" panose="02010600030101010101" pitchFamily="2" charset="-122"/>
              </a:rPr>
              <a:t>γ</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设置为</a:t>
            </a:r>
            <a:r>
              <a:rPr lang="en-US" altLang="zh-CN" sz="1800" spc="75" dirty="0">
                <a:effectLst/>
                <a:latin typeface="Arial" panose="020B0604020202020204" pitchFamily="34" charset="0"/>
                <a:ea typeface="宋体" panose="02010600030101010101" pitchFamily="2" charset="-122"/>
              </a:rPr>
              <a:t>150%</a:t>
            </a:r>
            <a:endParaRPr lang="zh-CN" altLang="en-US" dirty="0"/>
          </a:p>
        </p:txBody>
      </p:sp>
      <p:sp>
        <p:nvSpPr>
          <p:cNvPr id="4" name="灯片编号占位符 3"/>
          <p:cNvSpPr>
            <a:spLocks noGrp="1"/>
          </p:cNvSpPr>
          <p:nvPr>
            <p:ph type="sldNum" sz="quarter" idx="5"/>
          </p:nvPr>
        </p:nvSpPr>
        <p:spPr/>
        <p:txBody>
          <a:bodyPr/>
          <a:lstStyle/>
          <a:p>
            <a:fld id="{E5A23B46-E36E-4D5D-9BF7-60D1A9FFAED5}" type="slidenum">
              <a:rPr lang="zh-CN" altLang="en-US" smtClean="0"/>
              <a:t>13</a:t>
            </a:fld>
            <a:endParaRPr lang="zh-CN" altLang="en-US"/>
          </a:p>
        </p:txBody>
      </p:sp>
    </p:spTree>
    <p:extLst>
      <p:ext uri="{BB962C8B-B14F-4D97-AF65-F5344CB8AC3E}">
        <p14:creationId xmlns:p14="http://schemas.microsoft.com/office/powerpoint/2010/main" val="99005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a:t>
            </a:r>
            <a:r>
              <a:rPr lang="en-US" altLang="zh-CN" dirty="0"/>
              <a:t>5</a:t>
            </a:r>
            <a:r>
              <a:rPr lang="zh-CN" altLang="en-US" dirty="0"/>
              <a:t>介绍的是最高集群的数量占整个集群的数量比，我们可以看到五个最大的集群</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覆盖了工作负载中的大多数查询</a:t>
            </a:r>
            <a:r>
              <a:rPr lang="zh-CN" altLang="en-US" sz="1800" spc="75" dirty="0">
                <a:effectLst/>
                <a:latin typeface="Arial" panose="020B0604020202020204" pitchFamily="34" charset="0"/>
                <a:ea typeface="宋体" panose="02010600030101010101" pitchFamily="2" charset="-122"/>
                <a:cs typeface="Arial" panose="020B0604020202020204" pitchFamily="34" charset="0"/>
              </a:rPr>
              <a:t>，这说明</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即使一个真实世界的应用程序可能由查询子组中的几个到达率模式组成，我们仍然可以通过只对它的几个主要模式建模来获得对工作负载的良好估计。</a:t>
            </a:r>
            <a:br>
              <a:rPr lang="en-US" altLang="zh-CN" dirty="0"/>
            </a:b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图</a:t>
            </a:r>
            <a:r>
              <a:rPr lang="en-US" altLang="zh-CN" sz="1800" kern="100" spc="75" dirty="0">
                <a:effectLst/>
                <a:latin typeface="Arial" panose="020B0604020202020204" pitchFamily="34" charset="0"/>
                <a:ea typeface="宋体" panose="02010600030101010101" pitchFamily="2" charset="-122"/>
              </a:rPr>
              <a:t>6</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显示了三个工作负载的五个最大集群中零个或多个变化发生的天数。对于招生和巴斯特拉克来说，在超过</a:t>
            </a:r>
            <a:r>
              <a:rPr lang="en-US" altLang="zh-CN" sz="1800" kern="100" spc="75" dirty="0">
                <a:effectLst/>
                <a:latin typeface="Arial" panose="020B0604020202020204" pitchFamily="34" charset="0"/>
                <a:ea typeface="宋体" panose="02010600030101010101" pitchFamily="2" charset="-122"/>
              </a:rPr>
              <a:t>90%</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的时间里，五个最大的集群最多只有一个变化。这表明</a:t>
            </a:r>
            <a:r>
              <a:rPr lang="en-US" altLang="zh-CN" sz="1800" kern="100" spc="75" dirty="0">
                <a:effectLst/>
                <a:latin typeface="Arial" panose="020B0604020202020204" pitchFamily="34" charset="0"/>
                <a:ea typeface="宋体" panose="02010600030101010101" pitchFamily="2" charset="-122"/>
              </a:rPr>
              <a:t>QB5000</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的在线聚类方法不仅对于工作负载的表征是有效的，而且在工作负载的通常波动下也是稳定的。</a:t>
            </a:r>
            <a:r>
              <a:rPr lang="en-US" altLang="zh-CN" sz="1800" kern="100" spc="75" dirty="0">
                <a:effectLst/>
                <a:latin typeface="Arial" panose="020B0604020202020204" pitchFamily="34" charset="0"/>
                <a:ea typeface="宋体" panose="02010600030101010101" pitchFamily="2" charset="-122"/>
              </a:rPr>
              <a:t>MOOC</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的工作负载比其他两个有更多的集群变化，因为随着教师创建和启动新的课程，会出现新的查询。这表明</a:t>
            </a:r>
            <a:r>
              <a:rPr lang="en-US" altLang="zh-CN" sz="1800" kern="100" spc="75" dirty="0">
                <a:effectLst/>
                <a:latin typeface="Arial" panose="020B0604020202020204" pitchFamily="34" charset="0"/>
                <a:ea typeface="宋体" panose="02010600030101010101" pitchFamily="2" charset="-122"/>
              </a:rPr>
              <a:t>QB5000</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的增量聚类算法可以捕获应用程序工作负载随时间变化的变化。</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E5A23B46-E36E-4D5D-9BF7-60D1A9FFAED5}" type="slidenum">
              <a:rPr lang="zh-CN" altLang="en-US" smtClean="0"/>
              <a:t>15</a:t>
            </a:fld>
            <a:endParaRPr lang="zh-CN" altLang="en-US"/>
          </a:p>
        </p:txBody>
      </p:sp>
    </p:spTree>
    <p:extLst>
      <p:ext uri="{BB962C8B-B14F-4D97-AF65-F5344CB8AC3E}">
        <p14:creationId xmlns:p14="http://schemas.microsoft.com/office/powerpoint/2010/main" val="185920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spc="75" dirty="0">
                <a:effectLst/>
                <a:latin typeface="Arial" panose="020B0604020202020204" pitchFamily="34" charset="0"/>
                <a:ea typeface="宋体" panose="02010600030101010101" pitchFamily="2" charset="-122"/>
                <a:cs typeface="Arial" panose="020B0604020202020204" pitchFamily="34" charset="0"/>
              </a:rPr>
              <a:t>图</a:t>
            </a:r>
            <a:r>
              <a:rPr lang="en-US" altLang="zh-CN" sz="1800" spc="75" dirty="0">
                <a:effectLst/>
                <a:latin typeface="Arial" panose="020B0604020202020204" pitchFamily="34" charset="0"/>
                <a:ea typeface="宋体" panose="02010600030101010101" pitchFamily="2" charset="-122"/>
              </a:rPr>
              <a:t>7</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显示了三种工作负载的预测模型在一小时到一周范围内的平均预测精度。这些结果显示了</a:t>
            </a:r>
            <a:r>
              <a:rPr lang="zh-CN" altLang="en-US" sz="1800" spc="75" dirty="0">
                <a:effectLst/>
                <a:latin typeface="Arial" panose="020B0604020202020204" pitchFamily="34" charset="0"/>
                <a:ea typeface="宋体" panose="02010600030101010101" pitchFamily="2" charset="-122"/>
                <a:cs typeface="Arial" panose="020B0604020202020204" pitchFamily="34" charset="0"/>
              </a:rPr>
              <a:t>范围</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如何影响模型预测精度的类似趋势。</a:t>
            </a:r>
            <a:endParaRPr lang="en-US" altLang="zh-CN" sz="1800" spc="75" dirty="0">
              <a:effectLst/>
              <a:latin typeface="Arial" panose="020B0604020202020204" pitchFamily="34" charset="0"/>
              <a:ea typeface="宋体" panose="02010600030101010101" pitchFamily="2" charset="-122"/>
              <a:cs typeface="Arial" panose="020B0604020202020204" pitchFamily="34" charset="0"/>
            </a:endParaRPr>
          </a:p>
          <a:p>
            <a:r>
              <a:rPr lang="zh-CN" altLang="zh-CN" sz="1800" spc="75" dirty="0">
                <a:effectLst/>
                <a:latin typeface="Arial" panose="020B0604020202020204" pitchFamily="34" charset="0"/>
                <a:ea typeface="宋体" panose="02010600030101010101" pitchFamily="2" charset="-122"/>
                <a:cs typeface="Arial" panose="020B0604020202020204" pitchFamily="34" charset="0"/>
              </a:rPr>
              <a:t>我们观察到，对于更短的视野，</a:t>
            </a:r>
            <a:r>
              <a:rPr lang="en-US" altLang="zh-CN" sz="1800" spc="75" dirty="0">
                <a:effectLst/>
                <a:latin typeface="Arial" panose="020B0604020202020204" pitchFamily="34" charset="0"/>
                <a:ea typeface="宋体" panose="02010600030101010101" pitchFamily="2" charset="-122"/>
              </a:rPr>
              <a:t>LR</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模型的表现与更复杂的</a:t>
            </a:r>
            <a:r>
              <a:rPr lang="en-US" altLang="zh-CN" sz="1800" spc="75" dirty="0">
                <a:effectLst/>
                <a:latin typeface="Arial" panose="020B0604020202020204" pitchFamily="34" charset="0"/>
                <a:ea typeface="宋体" panose="02010600030101010101" pitchFamily="2" charset="-122"/>
              </a:rPr>
              <a:t>RNN</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模型一样好或更好。这是因为当</a:t>
            </a:r>
            <a:r>
              <a:rPr lang="zh-CN" altLang="en-US" sz="1800" spc="75" dirty="0">
                <a:effectLst/>
                <a:latin typeface="Arial" panose="020B0604020202020204" pitchFamily="34" charset="0"/>
                <a:ea typeface="宋体" panose="02010600030101010101" pitchFamily="2" charset="-122"/>
                <a:cs typeface="Arial" panose="020B0604020202020204" pitchFamily="34" charset="0"/>
              </a:rPr>
              <a:t>范围</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很短时，最近观察到的到达率和不久的将来的到达率之间的关系比更长的</a:t>
            </a:r>
            <a:r>
              <a:rPr lang="zh-CN" altLang="en-US" sz="1800" spc="75" dirty="0">
                <a:effectLst/>
                <a:latin typeface="Arial" panose="020B0604020202020204" pitchFamily="34" charset="0"/>
                <a:ea typeface="宋体" panose="02010600030101010101" pitchFamily="2" charset="-122"/>
                <a:cs typeface="Arial" panose="020B0604020202020204" pitchFamily="34" charset="0"/>
              </a:rPr>
              <a:t>范围</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更线性。因此，像</a:t>
            </a:r>
            <a:r>
              <a:rPr lang="en-US" altLang="zh-CN" sz="1800" spc="75" dirty="0">
                <a:effectLst/>
                <a:latin typeface="Arial" panose="020B0604020202020204" pitchFamily="34" charset="0"/>
                <a:ea typeface="宋体" panose="02010600030101010101" pitchFamily="2" charset="-122"/>
              </a:rPr>
              <a:t>LR</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这样的简单模型足以进行预测。相比之下，复杂的模型通常会过度过滤训练数据中的噪声，并且在地平线较短时产生不太精确的结果。但是随着眼界的增加，过去和未来的关系也越来越复杂。在这种情况下，更强大的模型，如</a:t>
            </a:r>
            <a:r>
              <a:rPr lang="en-US" altLang="zh-CN" sz="1800" spc="75" dirty="0">
                <a:effectLst/>
                <a:latin typeface="Arial" panose="020B0604020202020204" pitchFamily="34" charset="0"/>
                <a:ea typeface="宋体" panose="02010600030101010101" pitchFamily="2" charset="-122"/>
              </a:rPr>
              <a:t>RNNs</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擅长学习复杂关系的人会获得更高的准确度。这和我们的结果是一致的；</a:t>
            </a:r>
            <a:endParaRPr lang="zh-CN" altLang="en-US" dirty="0"/>
          </a:p>
        </p:txBody>
      </p:sp>
      <p:sp>
        <p:nvSpPr>
          <p:cNvPr id="4" name="灯片编号占位符 3"/>
          <p:cNvSpPr>
            <a:spLocks noGrp="1"/>
          </p:cNvSpPr>
          <p:nvPr>
            <p:ph type="sldNum" sz="quarter" idx="5"/>
          </p:nvPr>
        </p:nvSpPr>
        <p:spPr/>
        <p:txBody>
          <a:bodyPr/>
          <a:lstStyle/>
          <a:p>
            <a:fld id="{E5A23B46-E36E-4D5D-9BF7-60D1A9FFAED5}" type="slidenum">
              <a:rPr lang="zh-CN" altLang="en-US" smtClean="0"/>
              <a:t>16</a:t>
            </a:fld>
            <a:endParaRPr lang="zh-CN" altLang="en-US"/>
          </a:p>
        </p:txBody>
      </p:sp>
    </p:spTree>
    <p:extLst>
      <p:ext uri="{BB962C8B-B14F-4D97-AF65-F5344CB8AC3E}">
        <p14:creationId xmlns:p14="http://schemas.microsoft.com/office/powerpoint/2010/main" val="270578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图八显示</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一小时的</a:t>
            </a:r>
            <a:r>
              <a:rPr lang="zh-CN" altLang="en-US" sz="1800" spc="75" dirty="0">
                <a:effectLst/>
                <a:latin typeface="Arial" panose="020B0604020202020204" pitchFamily="34" charset="0"/>
                <a:ea typeface="宋体" panose="02010600030101010101" pitchFamily="2" charset="-122"/>
                <a:cs typeface="Arial" panose="020B0604020202020204" pitchFamily="34" charset="0"/>
              </a:rPr>
              <a:t>范围</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预测比一周的</a:t>
            </a:r>
            <a:r>
              <a:rPr lang="zh-CN" altLang="en-US" sz="1800" spc="75" dirty="0">
                <a:effectLst/>
                <a:latin typeface="Arial" panose="020B0604020202020204" pitchFamily="34" charset="0"/>
                <a:ea typeface="宋体" panose="02010600030101010101" pitchFamily="2" charset="-122"/>
                <a:cs typeface="Arial" panose="020B0604020202020204" pitchFamily="34" charset="0"/>
              </a:rPr>
              <a:t>范围</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更准确</a:t>
            </a:r>
            <a:endParaRPr lang="en-US" altLang="zh-CN" sz="1800" spc="75" dirty="0">
              <a:effectLst/>
              <a:latin typeface="Arial" panose="020B0604020202020204" pitchFamily="34" charset="0"/>
              <a:ea typeface="宋体" panose="02010600030101010101" pitchFamily="2" charset="-122"/>
              <a:cs typeface="Arial" panose="020B0604020202020204" pitchFamily="34" charset="0"/>
            </a:endParaRPr>
          </a:p>
          <a:p>
            <a:r>
              <a:rPr lang="zh-CN" altLang="en-US" sz="1800" spc="75" dirty="0">
                <a:effectLst/>
                <a:latin typeface="Arial" panose="020B0604020202020204" pitchFamily="34" charset="0"/>
                <a:ea typeface="宋体" panose="02010600030101010101" pitchFamily="2" charset="-122"/>
                <a:cs typeface="Arial" panose="020B0604020202020204" pitchFamily="34" charset="0"/>
              </a:rPr>
              <a:t>图九可以看到</a:t>
            </a:r>
            <a:r>
              <a:rPr lang="en-US" altLang="zh-CN" sz="1800" spc="75" dirty="0">
                <a:effectLst/>
                <a:latin typeface="Arial" panose="020B0604020202020204" pitchFamily="34" charset="0"/>
                <a:ea typeface="宋体" panose="02010600030101010101" pitchFamily="2" charset="-122"/>
                <a:cs typeface="Arial" panose="020B0604020202020204" pitchFamily="34" charset="0"/>
              </a:rPr>
              <a:t>KR</a:t>
            </a:r>
            <a:r>
              <a:rPr lang="zh-CN" altLang="en-US" sz="1800" spc="75" dirty="0">
                <a:effectLst/>
                <a:latin typeface="Arial" panose="020B0604020202020204" pitchFamily="34" charset="0"/>
                <a:ea typeface="宋体" panose="02010600030101010101" pitchFamily="2" charset="-122"/>
                <a:cs typeface="Arial" panose="020B0604020202020204" pitchFamily="34" charset="0"/>
              </a:rPr>
              <a:t>方式可以很好地预测尖峰</a:t>
            </a:r>
            <a:endParaRPr lang="zh-CN" altLang="en-US" dirty="0"/>
          </a:p>
        </p:txBody>
      </p:sp>
      <p:sp>
        <p:nvSpPr>
          <p:cNvPr id="4" name="灯片编号占位符 3"/>
          <p:cNvSpPr>
            <a:spLocks noGrp="1"/>
          </p:cNvSpPr>
          <p:nvPr>
            <p:ph type="sldNum" sz="quarter" idx="5"/>
          </p:nvPr>
        </p:nvSpPr>
        <p:spPr/>
        <p:txBody>
          <a:bodyPr/>
          <a:lstStyle/>
          <a:p>
            <a:fld id="{E5A23B46-E36E-4D5D-9BF7-60D1A9FFAED5}" type="slidenum">
              <a:rPr lang="zh-CN" altLang="en-US" smtClean="0"/>
              <a:t>17</a:t>
            </a:fld>
            <a:endParaRPr lang="zh-CN" altLang="en-US"/>
          </a:p>
        </p:txBody>
      </p:sp>
    </p:spTree>
    <p:extLst>
      <p:ext uri="{BB962C8B-B14F-4D97-AF65-F5344CB8AC3E}">
        <p14:creationId xmlns:p14="http://schemas.microsoft.com/office/powerpoint/2010/main" val="1996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06FD3EC-F8E5-44B7-93AF-80DF9FFBE502}" type="datetimeFigureOut">
              <a:rPr lang="zh-CN" altLang="en-US" smtClean="0"/>
              <a:t>2021/1/13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0EA74F-1563-49DE-98F4-456FF011D6AB}" type="slidenum">
              <a:rPr lang="zh-CN" altLang="en-US" smtClean="0"/>
              <a:t>‹#›</a:t>
            </a:fld>
            <a:endParaRPr lang="zh-CN" altLang="en-US"/>
          </a:p>
        </p:txBody>
      </p:sp>
    </p:spTree>
    <p:extLst>
      <p:ext uri="{BB962C8B-B14F-4D97-AF65-F5344CB8AC3E}">
        <p14:creationId xmlns:p14="http://schemas.microsoft.com/office/powerpoint/2010/main" val="273827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6FD3EC-F8E5-44B7-93AF-80DF9FFBE502}" type="datetimeFigureOut">
              <a:rPr lang="zh-CN" altLang="en-US" smtClean="0"/>
              <a:t>2021/1/13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0EA74F-1563-49DE-98F4-456FF011D6AB}" type="slidenum">
              <a:rPr lang="zh-CN" altLang="en-US" smtClean="0"/>
              <a:t>‹#›</a:t>
            </a:fld>
            <a:endParaRPr lang="zh-CN" altLang="en-US"/>
          </a:p>
        </p:txBody>
      </p:sp>
    </p:spTree>
    <p:extLst>
      <p:ext uri="{BB962C8B-B14F-4D97-AF65-F5344CB8AC3E}">
        <p14:creationId xmlns:p14="http://schemas.microsoft.com/office/powerpoint/2010/main" val="92491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6FD3EC-F8E5-44B7-93AF-80DF9FFBE502}" type="datetimeFigureOut">
              <a:rPr lang="zh-CN" altLang="en-US" smtClean="0"/>
              <a:t>2021/1/13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0EA74F-1563-49DE-98F4-456FF011D6AB}" type="slidenum">
              <a:rPr lang="zh-CN" altLang="en-US" smtClean="0"/>
              <a:t>‹#›</a:t>
            </a:fld>
            <a:endParaRPr lang="zh-CN" altLang="en-US"/>
          </a:p>
        </p:txBody>
      </p:sp>
    </p:spTree>
    <p:extLst>
      <p:ext uri="{BB962C8B-B14F-4D97-AF65-F5344CB8AC3E}">
        <p14:creationId xmlns:p14="http://schemas.microsoft.com/office/powerpoint/2010/main" val="71631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6FD3EC-F8E5-44B7-93AF-80DF9FFBE502}" type="datetimeFigureOut">
              <a:rPr lang="zh-CN" altLang="en-US" smtClean="0"/>
              <a:t>2021/1/13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0EA74F-1563-49DE-98F4-456FF011D6AB}" type="slidenum">
              <a:rPr lang="zh-CN" altLang="en-US" smtClean="0"/>
              <a:t>‹#›</a:t>
            </a:fld>
            <a:endParaRPr lang="zh-CN" altLang="en-US"/>
          </a:p>
        </p:txBody>
      </p:sp>
    </p:spTree>
    <p:extLst>
      <p:ext uri="{BB962C8B-B14F-4D97-AF65-F5344CB8AC3E}">
        <p14:creationId xmlns:p14="http://schemas.microsoft.com/office/powerpoint/2010/main" val="59075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06FD3EC-F8E5-44B7-93AF-80DF9FFBE502}" type="datetimeFigureOut">
              <a:rPr lang="zh-CN" altLang="en-US" smtClean="0"/>
              <a:t>2021/1/13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0EA74F-1563-49DE-98F4-456FF011D6AB}" type="slidenum">
              <a:rPr lang="zh-CN" altLang="en-US" smtClean="0"/>
              <a:t>‹#›</a:t>
            </a:fld>
            <a:endParaRPr lang="zh-CN" altLang="en-US"/>
          </a:p>
        </p:txBody>
      </p:sp>
    </p:spTree>
    <p:extLst>
      <p:ext uri="{BB962C8B-B14F-4D97-AF65-F5344CB8AC3E}">
        <p14:creationId xmlns:p14="http://schemas.microsoft.com/office/powerpoint/2010/main" val="338099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06FD3EC-F8E5-44B7-93AF-80DF9FFBE502}" type="datetimeFigureOut">
              <a:rPr lang="zh-CN" altLang="en-US" smtClean="0"/>
              <a:t>2021/1/13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0EA74F-1563-49DE-98F4-456FF011D6AB}" type="slidenum">
              <a:rPr lang="zh-CN" altLang="en-US" smtClean="0"/>
              <a:t>‹#›</a:t>
            </a:fld>
            <a:endParaRPr lang="zh-CN" altLang="en-US"/>
          </a:p>
        </p:txBody>
      </p:sp>
    </p:spTree>
    <p:extLst>
      <p:ext uri="{BB962C8B-B14F-4D97-AF65-F5344CB8AC3E}">
        <p14:creationId xmlns:p14="http://schemas.microsoft.com/office/powerpoint/2010/main" val="347070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06FD3EC-F8E5-44B7-93AF-80DF9FFBE502}" type="datetimeFigureOut">
              <a:rPr lang="zh-CN" altLang="en-US" smtClean="0"/>
              <a:t>2021/1/13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0EA74F-1563-49DE-98F4-456FF011D6AB}" type="slidenum">
              <a:rPr lang="zh-CN" altLang="en-US" smtClean="0"/>
              <a:t>‹#›</a:t>
            </a:fld>
            <a:endParaRPr lang="zh-CN" altLang="en-US"/>
          </a:p>
        </p:txBody>
      </p:sp>
    </p:spTree>
    <p:extLst>
      <p:ext uri="{BB962C8B-B14F-4D97-AF65-F5344CB8AC3E}">
        <p14:creationId xmlns:p14="http://schemas.microsoft.com/office/powerpoint/2010/main" val="38521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06FD3EC-F8E5-44B7-93AF-80DF9FFBE502}" type="datetimeFigureOut">
              <a:rPr lang="zh-CN" altLang="en-US" smtClean="0"/>
              <a:t>2021/1/13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0EA74F-1563-49DE-98F4-456FF011D6AB}" type="slidenum">
              <a:rPr lang="zh-CN" altLang="en-US" smtClean="0"/>
              <a:t>‹#›</a:t>
            </a:fld>
            <a:endParaRPr lang="zh-CN" altLang="en-US"/>
          </a:p>
        </p:txBody>
      </p:sp>
    </p:spTree>
    <p:extLst>
      <p:ext uri="{BB962C8B-B14F-4D97-AF65-F5344CB8AC3E}">
        <p14:creationId xmlns:p14="http://schemas.microsoft.com/office/powerpoint/2010/main" val="323342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6FD3EC-F8E5-44B7-93AF-80DF9FFBE502}" type="datetimeFigureOut">
              <a:rPr lang="zh-CN" altLang="en-US" smtClean="0"/>
              <a:t>2021/1/13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0EA74F-1563-49DE-98F4-456FF011D6AB}" type="slidenum">
              <a:rPr lang="zh-CN" altLang="en-US" smtClean="0"/>
              <a:t>‹#›</a:t>
            </a:fld>
            <a:endParaRPr lang="zh-CN" altLang="en-US"/>
          </a:p>
        </p:txBody>
      </p:sp>
    </p:spTree>
    <p:extLst>
      <p:ext uri="{BB962C8B-B14F-4D97-AF65-F5344CB8AC3E}">
        <p14:creationId xmlns:p14="http://schemas.microsoft.com/office/powerpoint/2010/main" val="157396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06FD3EC-F8E5-44B7-93AF-80DF9FFBE502}" type="datetimeFigureOut">
              <a:rPr lang="zh-CN" altLang="en-US" smtClean="0"/>
              <a:t>2021/1/13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0EA74F-1563-49DE-98F4-456FF011D6AB}" type="slidenum">
              <a:rPr lang="zh-CN" altLang="en-US" smtClean="0"/>
              <a:t>‹#›</a:t>
            </a:fld>
            <a:endParaRPr lang="zh-CN" altLang="en-US"/>
          </a:p>
        </p:txBody>
      </p:sp>
    </p:spTree>
    <p:extLst>
      <p:ext uri="{BB962C8B-B14F-4D97-AF65-F5344CB8AC3E}">
        <p14:creationId xmlns:p14="http://schemas.microsoft.com/office/powerpoint/2010/main" val="81437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06FD3EC-F8E5-44B7-93AF-80DF9FFBE502}" type="datetimeFigureOut">
              <a:rPr lang="zh-CN" altLang="en-US" smtClean="0"/>
              <a:t>2021/1/13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0EA74F-1563-49DE-98F4-456FF011D6AB}" type="slidenum">
              <a:rPr lang="zh-CN" altLang="en-US" smtClean="0"/>
              <a:t>‹#›</a:t>
            </a:fld>
            <a:endParaRPr lang="zh-CN" altLang="en-US"/>
          </a:p>
        </p:txBody>
      </p:sp>
    </p:spTree>
    <p:extLst>
      <p:ext uri="{BB962C8B-B14F-4D97-AF65-F5344CB8AC3E}">
        <p14:creationId xmlns:p14="http://schemas.microsoft.com/office/powerpoint/2010/main" val="117134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FD3EC-F8E5-44B7-93AF-80DF9FFBE502}" type="datetimeFigureOut">
              <a:rPr lang="zh-CN" altLang="en-US" smtClean="0"/>
              <a:t>2021/1/13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EA74F-1563-49DE-98F4-456FF011D6AB}" type="slidenum">
              <a:rPr lang="zh-CN" altLang="en-US" smtClean="0"/>
              <a:t>‹#›</a:t>
            </a:fld>
            <a:endParaRPr lang="zh-CN" altLang="en-US"/>
          </a:p>
        </p:txBody>
      </p:sp>
    </p:spTree>
    <p:extLst>
      <p:ext uri="{BB962C8B-B14F-4D97-AF65-F5344CB8AC3E}">
        <p14:creationId xmlns:p14="http://schemas.microsoft.com/office/powerpoint/2010/main" val="1039620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0098" y="1041400"/>
            <a:ext cx="10451804" cy="2387600"/>
          </a:xfrm>
        </p:spPr>
        <p:txBody>
          <a:bodyPr>
            <a:noAutofit/>
          </a:bodyPr>
          <a:lstStyle/>
          <a:p>
            <a:r>
              <a:rPr lang="en-US" altLang="zh-CN" sz="4800" dirty="0"/>
              <a:t>Query-based Workload Forecasting for</a:t>
            </a:r>
            <a:br>
              <a:rPr lang="en-US" altLang="zh-CN" sz="4800" dirty="0"/>
            </a:br>
            <a:r>
              <a:rPr lang="en-US" altLang="zh-CN" sz="4800" dirty="0"/>
              <a:t>Self-Driving Database Management Systems</a:t>
            </a:r>
            <a:endParaRPr lang="zh-CN" altLang="en-US" sz="4800" dirty="0"/>
          </a:p>
        </p:txBody>
      </p:sp>
      <p:sp>
        <p:nvSpPr>
          <p:cNvPr id="3" name="文本框 2">
            <a:extLst>
              <a:ext uri="{FF2B5EF4-FFF2-40B4-BE49-F238E27FC236}">
                <a16:creationId xmlns:a16="http://schemas.microsoft.com/office/drawing/2014/main" id="{735C30F2-0B5C-42DA-923F-9950C48C5AAF}"/>
              </a:ext>
            </a:extLst>
          </p:cNvPr>
          <p:cNvSpPr txBox="1"/>
          <p:nvPr/>
        </p:nvSpPr>
        <p:spPr>
          <a:xfrm>
            <a:off x="9752242" y="4937130"/>
            <a:ext cx="1569660" cy="369332"/>
          </a:xfrm>
          <a:prstGeom prst="rect">
            <a:avLst/>
          </a:prstGeom>
          <a:noFill/>
        </p:spPr>
        <p:txBody>
          <a:bodyPr wrap="none" rtlCol="0">
            <a:spAutoFit/>
          </a:bodyPr>
          <a:lstStyle/>
          <a:p>
            <a:r>
              <a:rPr lang="zh-CN" altLang="en-US" dirty="0"/>
              <a:t>讲解人：黄达</a:t>
            </a:r>
          </a:p>
        </p:txBody>
      </p:sp>
    </p:spTree>
    <p:extLst>
      <p:ext uri="{BB962C8B-B14F-4D97-AF65-F5344CB8AC3E}">
        <p14:creationId xmlns:p14="http://schemas.microsoft.com/office/powerpoint/2010/main" val="4139002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689F3-BA8D-4369-AD00-1016C01579C6}"/>
              </a:ext>
            </a:extLst>
          </p:cNvPr>
          <p:cNvSpPr>
            <a:spLocks noGrp="1"/>
          </p:cNvSpPr>
          <p:nvPr>
            <p:ph type="title"/>
          </p:nvPr>
        </p:nvSpPr>
        <p:spPr/>
        <p:txBody>
          <a:bodyPr/>
          <a:lstStyle/>
          <a:p>
            <a:r>
              <a:rPr lang="en-US" altLang="zh-CN" dirty="0"/>
              <a:t>QB5000</a:t>
            </a:r>
            <a:endParaRPr lang="zh-CN" altLang="en-US" dirty="0"/>
          </a:p>
        </p:txBody>
      </p:sp>
      <p:sp>
        <p:nvSpPr>
          <p:cNvPr id="3" name="内容占位符 2">
            <a:extLst>
              <a:ext uri="{FF2B5EF4-FFF2-40B4-BE49-F238E27FC236}">
                <a16:creationId xmlns:a16="http://schemas.microsoft.com/office/drawing/2014/main" id="{67CFD776-1EA0-4C11-BB1D-A65166A12BAB}"/>
              </a:ext>
            </a:extLst>
          </p:cNvPr>
          <p:cNvSpPr>
            <a:spLocks noGrp="1"/>
          </p:cNvSpPr>
          <p:nvPr>
            <p:ph idx="1"/>
          </p:nvPr>
        </p:nvSpPr>
        <p:spPr/>
        <p:txBody>
          <a:bodyPr/>
          <a:lstStyle/>
          <a:p>
            <a:r>
              <a:rPr lang="en-US" altLang="zh-CN" sz="2400" dirty="0">
                <a:solidFill>
                  <a:srgbClr val="333333"/>
                </a:solidFill>
                <a:latin typeface="arial" panose="020B0604020202020204" pitchFamily="34" charset="0"/>
              </a:rPr>
              <a:t>DBSCAN</a:t>
            </a:r>
            <a:r>
              <a:rPr lang="zh-CN" altLang="zh-CN" sz="2400" dirty="0">
                <a:solidFill>
                  <a:srgbClr val="333333"/>
                </a:solidFill>
                <a:latin typeface="arial" panose="020B0604020202020204" pitchFamily="34" charset="0"/>
              </a:rPr>
              <a:t>算法通过检查对象与集群的任何核心对象之间的最小距离来评估对象是否属于集群。但是我们想要分配模板给聚类是基于他们离聚类中心有多近，而不是一个随机的核心对象。这是因为</a:t>
            </a:r>
            <a:r>
              <a:rPr lang="en-US" altLang="zh-CN" sz="2400" dirty="0">
                <a:solidFill>
                  <a:srgbClr val="333333"/>
                </a:solidFill>
                <a:latin typeface="arial" panose="020B0604020202020204" pitchFamily="34" charset="0"/>
              </a:rPr>
              <a:t>QB5000</a:t>
            </a:r>
            <a:r>
              <a:rPr lang="zh-CN" altLang="zh-CN" sz="2400" dirty="0">
                <a:solidFill>
                  <a:srgbClr val="333333"/>
                </a:solidFill>
                <a:latin typeface="arial" panose="020B0604020202020204" pitchFamily="34" charset="0"/>
              </a:rPr>
              <a:t>用了一个聚类的中</a:t>
            </a:r>
            <a:r>
              <a:rPr lang="zh-CN" altLang="en-US" sz="2400" dirty="0">
                <a:solidFill>
                  <a:srgbClr val="333333"/>
                </a:solidFill>
                <a:latin typeface="arial" panose="020B0604020202020204" pitchFamily="34" charset="0"/>
              </a:rPr>
              <a:t>（平均完成率）</a:t>
            </a:r>
            <a:r>
              <a:rPr lang="zh-CN" altLang="zh-CN" sz="2400" dirty="0">
                <a:solidFill>
                  <a:srgbClr val="333333"/>
                </a:solidFill>
                <a:latin typeface="arial" panose="020B0604020202020204" pitchFamily="34" charset="0"/>
              </a:rPr>
              <a:t>心来代表该集群成员的模板，并使用该中心来构建预测模型。</a:t>
            </a:r>
            <a:endParaRPr lang="en-US" altLang="zh-CN" sz="2400" dirty="0">
              <a:solidFill>
                <a:srgbClr val="333333"/>
              </a:solidFill>
              <a:latin typeface="arial" panose="020B0604020202020204" pitchFamily="34" charset="0"/>
            </a:endParaRPr>
          </a:p>
          <a:p>
            <a:pPr lvl="1"/>
            <a:endParaRPr lang="en-US" altLang="zh-CN" sz="2000" dirty="0">
              <a:solidFill>
                <a:srgbClr val="333333"/>
              </a:solidFill>
              <a:latin typeface="arial" panose="020B0604020202020204" pitchFamily="34" charset="0"/>
            </a:endParaRPr>
          </a:p>
          <a:p>
            <a:r>
              <a:rPr lang="en-US" altLang="zh-CN" sz="2400" dirty="0">
                <a:solidFill>
                  <a:srgbClr val="333333"/>
                </a:solidFill>
                <a:latin typeface="arial" panose="020B0604020202020204" pitchFamily="34" charset="0"/>
              </a:rPr>
              <a:t>DBSCAN</a:t>
            </a:r>
            <a:r>
              <a:rPr lang="zh-CN" altLang="zh-CN" sz="2400" dirty="0">
                <a:solidFill>
                  <a:srgbClr val="333333"/>
                </a:solidFill>
                <a:latin typeface="arial" panose="020B0604020202020204" pitchFamily="34" charset="0"/>
              </a:rPr>
              <a:t>的在线变化使用一个阈值ρ（</a:t>
            </a:r>
            <a:r>
              <a:rPr lang="en-US" altLang="zh-CN" sz="2400" dirty="0">
                <a:solidFill>
                  <a:srgbClr val="333333"/>
                </a:solidFill>
                <a:latin typeface="arial" panose="020B0604020202020204" pitchFamily="34" charset="0"/>
              </a:rPr>
              <a:t>0 ≤ </a:t>
            </a:r>
            <a:r>
              <a:rPr lang="zh-CN" altLang="zh-CN" sz="2400" dirty="0">
                <a:solidFill>
                  <a:srgbClr val="333333"/>
                </a:solidFill>
                <a:latin typeface="arial" panose="020B0604020202020204" pitchFamily="34" charset="0"/>
              </a:rPr>
              <a:t>ρ </a:t>
            </a:r>
            <a:r>
              <a:rPr lang="en-US" altLang="zh-CN" sz="2400" dirty="0">
                <a:solidFill>
                  <a:srgbClr val="333333"/>
                </a:solidFill>
                <a:latin typeface="arial" panose="020B0604020202020204" pitchFamily="34" charset="0"/>
              </a:rPr>
              <a:t>≤ 1</a:t>
            </a:r>
            <a:r>
              <a:rPr lang="zh-CN" altLang="zh-CN" sz="2400" dirty="0">
                <a:solidFill>
                  <a:srgbClr val="333333"/>
                </a:solidFill>
                <a:latin typeface="arial" panose="020B0604020202020204" pitchFamily="34" charset="0"/>
              </a:rPr>
              <a:t>），来决定模板的完成率必须有多相似才属于同一个聚类。ρ越高在同一个聚类中的模板完成率的相似度也就越大，所以模型的结果将会更精确。但是如果生成的集群数量越大，计算开销也会更高。我们在附录</a:t>
            </a:r>
            <a:r>
              <a:rPr lang="en-US" altLang="zh-CN" sz="2400" dirty="0">
                <a:solidFill>
                  <a:srgbClr val="333333"/>
                </a:solidFill>
                <a:latin typeface="arial" panose="020B0604020202020204" pitchFamily="34" charset="0"/>
              </a:rPr>
              <a:t>a</a:t>
            </a:r>
            <a:r>
              <a:rPr lang="zh-CN" altLang="zh-CN" sz="2400" dirty="0">
                <a:solidFill>
                  <a:srgbClr val="333333"/>
                </a:solidFill>
                <a:latin typeface="arial" panose="020B0604020202020204" pitchFamily="34" charset="0"/>
              </a:rPr>
              <a:t>中对设置该值进行了敏感性分析。</a:t>
            </a:r>
            <a:r>
              <a:rPr lang="en-US" altLang="zh-CN" sz="2400" dirty="0">
                <a:solidFill>
                  <a:srgbClr val="333333"/>
                </a:solidFill>
                <a:latin typeface="arial" panose="020B0604020202020204" pitchFamily="34" charset="0"/>
              </a:rPr>
              <a:t>QB5000</a:t>
            </a:r>
            <a:r>
              <a:rPr lang="zh-CN" altLang="zh-CN" sz="2400" dirty="0">
                <a:solidFill>
                  <a:srgbClr val="333333"/>
                </a:solidFill>
                <a:latin typeface="arial" panose="020B0604020202020204" pitchFamily="34" charset="0"/>
              </a:rPr>
              <a:t>的增量聚类算法周期性的执行以下三个步骤：</a:t>
            </a:r>
            <a:endParaRPr lang="zh-CN" altLang="en-US" sz="2400" dirty="0">
              <a:solidFill>
                <a:srgbClr val="333333"/>
              </a:solidFill>
              <a:latin typeface="arial" panose="020B0604020202020204" pitchFamily="34" charset="0"/>
            </a:endParaRPr>
          </a:p>
        </p:txBody>
      </p:sp>
    </p:spTree>
    <p:extLst>
      <p:ext uri="{BB962C8B-B14F-4D97-AF65-F5344CB8AC3E}">
        <p14:creationId xmlns:p14="http://schemas.microsoft.com/office/powerpoint/2010/main" val="72010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7D588-AE01-444E-ACB8-1A05D0D419DC}"/>
              </a:ext>
            </a:extLst>
          </p:cNvPr>
          <p:cNvSpPr>
            <a:spLocks noGrp="1"/>
          </p:cNvSpPr>
          <p:nvPr>
            <p:ph type="title"/>
          </p:nvPr>
        </p:nvSpPr>
        <p:spPr/>
        <p:txBody>
          <a:bodyPr/>
          <a:lstStyle/>
          <a:p>
            <a:r>
              <a:rPr lang="en-US" altLang="zh-CN" dirty="0"/>
              <a:t>QB5000’s incremental clustering</a:t>
            </a:r>
            <a:endParaRPr lang="zh-CN" altLang="en-US" dirty="0"/>
          </a:p>
        </p:txBody>
      </p:sp>
      <p:sp>
        <p:nvSpPr>
          <p:cNvPr id="3" name="内容占位符 2">
            <a:extLst>
              <a:ext uri="{FF2B5EF4-FFF2-40B4-BE49-F238E27FC236}">
                <a16:creationId xmlns:a16="http://schemas.microsoft.com/office/drawing/2014/main" id="{8C4EA5F2-9D45-4D82-B694-538AE0F2BA45}"/>
              </a:ext>
            </a:extLst>
          </p:cNvPr>
          <p:cNvSpPr>
            <a:spLocks noGrp="1"/>
          </p:cNvSpPr>
          <p:nvPr>
            <p:ph idx="1"/>
          </p:nvPr>
        </p:nvSpPr>
        <p:spPr/>
        <p:txBody>
          <a:bodyPr>
            <a:normAutofit/>
          </a:bodyPr>
          <a:lstStyle/>
          <a:p>
            <a:r>
              <a:rPr lang="en-US" altLang="zh-CN" sz="2000" dirty="0"/>
              <a:t>Step1:</a:t>
            </a:r>
            <a:r>
              <a:rPr lang="zh-CN" altLang="zh-CN" sz="2000" kern="0" dirty="0">
                <a:effectLst/>
                <a:ea typeface="宋体" panose="02010600030101010101" pitchFamily="2" charset="-122"/>
                <a:cs typeface="Times New Roman" panose="02020603050405020304" pitchFamily="18" charset="0"/>
              </a:rPr>
              <a:t>检查他的完成率历史和任意一个聚类中心相似性的分数和ρ的值。模板被分配给那些最高比ρ更好的相似度分数的聚类</a:t>
            </a:r>
            <a:endParaRPr lang="en-US" altLang="zh-CN" sz="2000" kern="0" dirty="0">
              <a:effectLst/>
              <a:ea typeface="宋体" panose="02010600030101010101" pitchFamily="2" charset="-122"/>
              <a:cs typeface="Times New Roman" panose="02020603050405020304" pitchFamily="18" charset="0"/>
            </a:endParaRPr>
          </a:p>
          <a:p>
            <a:pPr lvl="2"/>
            <a:endParaRPr lang="en-US" altLang="zh-CN" sz="1600" dirty="0"/>
          </a:p>
          <a:p>
            <a:r>
              <a:rPr lang="en-US" altLang="zh-CN" sz="2000" dirty="0"/>
              <a:t>Step2:</a:t>
            </a:r>
            <a:r>
              <a:rPr lang="zh-CN" altLang="zh-CN" sz="2000" spc="75" dirty="0">
                <a:effectLst/>
                <a:latin typeface="Arial" panose="020B0604020202020204" pitchFamily="34" charset="0"/>
                <a:ea typeface="宋体" panose="02010600030101010101" pitchFamily="2" charset="-122"/>
                <a:cs typeface="Arial" panose="020B0604020202020204" pitchFamily="34" charset="0"/>
              </a:rPr>
              <a:t>检查先前模板与其所属聚类中心的相似性。如果模板的相似度不再大于</a:t>
            </a:r>
            <a:r>
              <a:rPr lang="en-US" altLang="zh-CN" sz="2000" spc="75" dirty="0">
                <a:effectLst/>
                <a:latin typeface="Arial" panose="020B0604020202020204" pitchFamily="34" charset="0"/>
                <a:ea typeface="宋体" panose="02010600030101010101" pitchFamily="2" charset="-122"/>
              </a:rPr>
              <a:t>ρ</a:t>
            </a:r>
            <a:r>
              <a:rPr lang="zh-CN" altLang="zh-CN" sz="2000" spc="75" dirty="0">
                <a:effectLst/>
                <a:latin typeface="Arial" panose="020B0604020202020204" pitchFamily="34" charset="0"/>
                <a:ea typeface="宋体" panose="02010600030101010101" pitchFamily="2" charset="-122"/>
                <a:cs typeface="Arial" panose="020B0604020202020204" pitchFamily="34" charset="0"/>
              </a:rPr>
              <a:t>，</a:t>
            </a:r>
            <a:r>
              <a:rPr lang="en-US" altLang="zh-CN" sz="2000" spc="75" dirty="0">
                <a:effectLst/>
                <a:latin typeface="Arial" panose="020B0604020202020204" pitchFamily="34" charset="0"/>
                <a:ea typeface="宋体" panose="02010600030101010101" pitchFamily="2" charset="-122"/>
              </a:rPr>
              <a:t>QB5000</a:t>
            </a:r>
            <a:r>
              <a:rPr lang="zh-CN" altLang="zh-CN" sz="2000" spc="75" dirty="0">
                <a:effectLst/>
                <a:latin typeface="Arial" panose="020B0604020202020204" pitchFamily="34" charset="0"/>
                <a:ea typeface="宋体" panose="02010600030101010101" pitchFamily="2" charset="-122"/>
                <a:cs typeface="Arial" panose="020B0604020202020204" pitchFamily="34" charset="0"/>
              </a:rPr>
              <a:t>会将其从当前聚类中移除</a:t>
            </a:r>
            <a:r>
              <a:rPr lang="en-US" altLang="zh-CN" sz="2000" spc="75" dirty="0">
                <a:effectLst/>
                <a:latin typeface="Arial" panose="020B0604020202020204" pitchFamily="34" charset="0"/>
                <a:ea typeface="宋体" panose="02010600030101010101" pitchFamily="2" charset="-122"/>
                <a:cs typeface="Arial" panose="020B0604020202020204" pitchFamily="34" charset="0"/>
              </a:rPr>
              <a:t>,</a:t>
            </a:r>
            <a:r>
              <a:rPr lang="zh-CN" altLang="zh-CN" sz="2000" spc="75" dirty="0">
                <a:effectLst/>
                <a:latin typeface="Arial" panose="020B0604020202020204" pitchFamily="34" charset="0"/>
                <a:ea typeface="宋体" panose="02010600030101010101" pitchFamily="2" charset="-122"/>
                <a:cs typeface="Arial" panose="020B0604020202020204" pitchFamily="34" charset="0"/>
              </a:rPr>
              <a:t>然后重复步骤</a:t>
            </a:r>
            <a:r>
              <a:rPr lang="en-US" altLang="zh-CN" sz="2000" spc="75" dirty="0">
                <a:effectLst/>
                <a:latin typeface="Arial" panose="020B0604020202020204" pitchFamily="34" charset="0"/>
                <a:ea typeface="宋体" panose="02010600030101010101" pitchFamily="2" charset="-122"/>
              </a:rPr>
              <a:t>(1)</a:t>
            </a:r>
            <a:r>
              <a:rPr lang="zh-CN" altLang="zh-CN" sz="2000" spc="75" dirty="0">
                <a:effectLst/>
                <a:latin typeface="Arial" panose="020B0604020202020204" pitchFamily="34" charset="0"/>
                <a:ea typeface="宋体" panose="02010600030101010101" pitchFamily="2" charset="-122"/>
                <a:cs typeface="Arial" panose="020B0604020202020204" pitchFamily="34" charset="0"/>
              </a:rPr>
              <a:t>以找到新的聚类位置</a:t>
            </a:r>
            <a:endParaRPr lang="en-US" altLang="zh-CN" sz="2000" dirty="0"/>
          </a:p>
          <a:p>
            <a:pPr lvl="2"/>
            <a:endParaRPr lang="en-US" altLang="zh-CN" sz="1600" dirty="0"/>
          </a:p>
          <a:p>
            <a:r>
              <a:rPr lang="en-US" altLang="zh-CN" sz="2000" dirty="0"/>
              <a:t>Step3:</a:t>
            </a:r>
            <a:r>
              <a:rPr lang="en-US" altLang="zh-CN" sz="2000" kern="0" dirty="0">
                <a:effectLst/>
                <a:latin typeface="宋体" panose="02010600030101010101" pitchFamily="2" charset="-122"/>
                <a:cs typeface="Times New Roman" panose="02020603050405020304" pitchFamily="18" charset="0"/>
              </a:rPr>
              <a:t> QB5000</a:t>
            </a:r>
            <a:r>
              <a:rPr lang="zh-CN" altLang="zh-CN" sz="2000" kern="0" dirty="0">
                <a:effectLst/>
                <a:ea typeface="宋体" panose="02010600030101010101" pitchFamily="2" charset="-122"/>
                <a:cs typeface="Times New Roman" panose="02020603050405020304" pitchFamily="18" charset="0"/>
              </a:rPr>
              <a:t>计算聚类中心之间的相似度，合并得分大于ρ的两个聚类</a:t>
            </a:r>
            <a:endParaRPr lang="en-US" altLang="zh-CN" sz="2000" dirty="0"/>
          </a:p>
        </p:txBody>
      </p:sp>
      <p:pic>
        <p:nvPicPr>
          <p:cNvPr id="4" name="图片 3">
            <a:extLst>
              <a:ext uri="{FF2B5EF4-FFF2-40B4-BE49-F238E27FC236}">
                <a16:creationId xmlns:a16="http://schemas.microsoft.com/office/drawing/2014/main" id="{DD821A60-F2D1-44E2-91CB-0201B43AA4FE}"/>
              </a:ext>
            </a:extLst>
          </p:cNvPr>
          <p:cNvPicPr/>
          <p:nvPr/>
        </p:nvPicPr>
        <p:blipFill>
          <a:blip r:embed="rId2"/>
          <a:stretch>
            <a:fillRect/>
          </a:stretch>
        </p:blipFill>
        <p:spPr>
          <a:xfrm>
            <a:off x="3100454" y="4325938"/>
            <a:ext cx="5760085" cy="1851025"/>
          </a:xfrm>
          <a:prstGeom prst="rect">
            <a:avLst/>
          </a:prstGeom>
        </p:spPr>
      </p:pic>
    </p:spTree>
    <p:extLst>
      <p:ext uri="{BB962C8B-B14F-4D97-AF65-F5344CB8AC3E}">
        <p14:creationId xmlns:p14="http://schemas.microsoft.com/office/powerpoint/2010/main" val="325485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DB21E-E3B5-44E8-A2C2-18A49705157D}"/>
              </a:ext>
            </a:extLst>
          </p:cNvPr>
          <p:cNvSpPr>
            <a:spLocks noGrp="1"/>
          </p:cNvSpPr>
          <p:nvPr>
            <p:ph type="title"/>
          </p:nvPr>
        </p:nvSpPr>
        <p:spPr/>
        <p:txBody>
          <a:bodyPr/>
          <a:lstStyle/>
          <a:p>
            <a:r>
              <a:rPr lang="en-US" altLang="zh-CN" dirty="0"/>
              <a:t>Cluster Pruning</a:t>
            </a:r>
            <a:endParaRPr lang="zh-CN" altLang="en-US" dirty="0"/>
          </a:p>
        </p:txBody>
      </p:sp>
      <p:sp>
        <p:nvSpPr>
          <p:cNvPr id="3" name="内容占位符 2">
            <a:extLst>
              <a:ext uri="{FF2B5EF4-FFF2-40B4-BE49-F238E27FC236}">
                <a16:creationId xmlns:a16="http://schemas.microsoft.com/office/drawing/2014/main" id="{D1E741A7-D7A7-4108-A2B6-1970DC3AA44D}"/>
              </a:ext>
            </a:extLst>
          </p:cNvPr>
          <p:cNvSpPr>
            <a:spLocks noGrp="1"/>
          </p:cNvSpPr>
          <p:nvPr>
            <p:ph idx="1"/>
          </p:nvPr>
        </p:nvSpPr>
        <p:spPr/>
        <p:txBody>
          <a:bodyPr>
            <a:normAutofit/>
          </a:bodyPr>
          <a:lstStyle/>
          <a:p>
            <a:r>
              <a:rPr lang="zh-CN" altLang="zh-CN" sz="2000" kern="0" dirty="0">
                <a:ea typeface="宋体" panose="02010600030101010101" pitchFamily="2" charset="-122"/>
                <a:cs typeface="Times New Roman" panose="02020603050405020304" pitchFamily="18" charset="0"/>
              </a:rPr>
              <a:t>即使使用聚类技术减少</a:t>
            </a:r>
            <a:r>
              <a:rPr lang="en-US" altLang="zh-CN" sz="2000" kern="0" dirty="0">
                <a:ea typeface="宋体" panose="02010600030101010101" pitchFamily="2" charset="-122"/>
                <a:cs typeface="Times New Roman" panose="02020603050405020304" pitchFamily="18" charset="0"/>
              </a:rPr>
              <a:t>QB5000</a:t>
            </a:r>
            <a:r>
              <a:rPr lang="zh-CN" altLang="zh-CN" sz="2000" kern="0" dirty="0">
                <a:ea typeface="宋体" panose="02010600030101010101" pitchFamily="2" charset="-122"/>
                <a:cs typeface="Times New Roman" panose="02020603050405020304" pitchFamily="18" charset="0"/>
              </a:rPr>
              <a:t>需要建模的查询总数之后，由于完成率模式的得长尾分布，真实世界的应用程序仍然趋向于拥有大量集群。只有少数几个大型聚类显示了主要的工作负载模式，但是有几个小聚类具有噪声模式。那些小聚类通常包含只出现几次的查询并且增加了模型中的噪音，因为他们不能代表应用程序的主要工作负载，所以没有什么好处。由于他们对</a:t>
            </a:r>
            <a:r>
              <a:rPr lang="en-US" altLang="zh-CN" sz="2000" kern="0" dirty="0">
                <a:ea typeface="宋体" panose="02010600030101010101" pitchFamily="2" charset="-122"/>
                <a:cs typeface="Times New Roman" panose="02020603050405020304" pitchFamily="18" charset="0"/>
              </a:rPr>
              <a:t>DBMS</a:t>
            </a:r>
            <a:r>
              <a:rPr lang="zh-CN" altLang="zh-CN" sz="2000" kern="0" dirty="0">
                <a:ea typeface="宋体" panose="02010600030101010101" pitchFamily="2" charset="-122"/>
                <a:cs typeface="Times New Roman" panose="02020603050405020304" pitchFamily="18" charset="0"/>
              </a:rPr>
              <a:t>结果的影响有限，所以</a:t>
            </a:r>
            <a:r>
              <a:rPr lang="en-US" altLang="zh-CN" sz="2000" kern="0" dirty="0">
                <a:ea typeface="宋体" panose="02010600030101010101" pitchFamily="2" charset="-122"/>
                <a:cs typeface="Times New Roman" panose="02020603050405020304" pitchFamily="18" charset="0"/>
              </a:rPr>
              <a:t>QB5000</a:t>
            </a:r>
            <a:r>
              <a:rPr lang="zh-CN" altLang="zh-CN" sz="2000" kern="0" dirty="0">
                <a:ea typeface="宋体" panose="02010600030101010101" pitchFamily="2" charset="-122"/>
                <a:cs typeface="Times New Roman" panose="02020603050405020304" pitchFamily="18" charset="0"/>
              </a:rPr>
              <a:t>没有为他们建立模型。</a:t>
            </a:r>
            <a:endParaRPr lang="zh-CN" altLang="en-US" sz="2000" kern="0" dirty="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FC5D2CF9-5DF5-49B8-85DF-C50D76017BAE}"/>
              </a:ext>
            </a:extLst>
          </p:cNvPr>
          <p:cNvPicPr/>
          <p:nvPr/>
        </p:nvPicPr>
        <p:blipFill>
          <a:blip r:embed="rId2"/>
          <a:stretch>
            <a:fillRect/>
          </a:stretch>
        </p:blipFill>
        <p:spPr>
          <a:xfrm>
            <a:off x="3950067" y="3337645"/>
            <a:ext cx="4291865" cy="2839318"/>
          </a:xfrm>
          <a:prstGeom prst="rect">
            <a:avLst/>
          </a:prstGeom>
        </p:spPr>
      </p:pic>
    </p:spTree>
    <p:extLst>
      <p:ext uri="{BB962C8B-B14F-4D97-AF65-F5344CB8AC3E}">
        <p14:creationId xmlns:p14="http://schemas.microsoft.com/office/powerpoint/2010/main" val="330984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CE0AD-CA0C-4F50-9DC4-6378EADA494C}"/>
              </a:ext>
            </a:extLst>
          </p:cNvPr>
          <p:cNvSpPr>
            <a:spLocks noGrp="1"/>
          </p:cNvSpPr>
          <p:nvPr>
            <p:ph type="title"/>
          </p:nvPr>
        </p:nvSpPr>
        <p:spPr/>
        <p:txBody>
          <a:bodyPr/>
          <a:lstStyle/>
          <a:p>
            <a:r>
              <a:rPr lang="en-US" altLang="zh-CN" dirty="0"/>
              <a:t>Forecaster</a:t>
            </a:r>
            <a:endParaRPr lang="zh-CN" altLang="en-US" dirty="0"/>
          </a:p>
        </p:txBody>
      </p:sp>
      <p:sp>
        <p:nvSpPr>
          <p:cNvPr id="3" name="内容占位符 2">
            <a:extLst>
              <a:ext uri="{FF2B5EF4-FFF2-40B4-BE49-F238E27FC236}">
                <a16:creationId xmlns:a16="http://schemas.microsoft.com/office/drawing/2014/main" id="{01783141-56F8-4E51-9C79-B90F5CDFD639}"/>
              </a:ext>
            </a:extLst>
          </p:cNvPr>
          <p:cNvSpPr>
            <a:spLocks noGrp="1"/>
          </p:cNvSpPr>
          <p:nvPr>
            <p:ph idx="1"/>
          </p:nvPr>
        </p:nvSpPr>
        <p:spPr/>
        <p:txBody>
          <a:bodyPr>
            <a:normAutofit/>
          </a:bodyPr>
          <a:lstStyle/>
          <a:p>
            <a:r>
              <a:rPr lang="en-US" altLang="zh-CN" sz="1800" spc="75" dirty="0">
                <a:latin typeface="Arial" panose="020B0604020202020204" pitchFamily="34" charset="0"/>
                <a:ea typeface="宋体" panose="02010600030101010101" pitchFamily="2" charset="-122"/>
                <a:cs typeface="Arial" panose="020B0604020202020204" pitchFamily="34" charset="0"/>
              </a:rPr>
              <a:t>Linear Regression:</a:t>
            </a:r>
            <a:r>
              <a:rPr lang="zh-CN" altLang="zh-CN" sz="1800" spc="75" dirty="0">
                <a:latin typeface="Arial" panose="020B0604020202020204" pitchFamily="34" charset="0"/>
                <a:ea typeface="宋体" panose="02010600030101010101" pitchFamily="2" charset="-122"/>
                <a:cs typeface="Arial" panose="020B0604020202020204" pitchFamily="34" charset="0"/>
              </a:rPr>
              <a:t>根据查询在过去一段时间内的完成率来回归集群中查询的未来完成率</a:t>
            </a:r>
            <a:r>
              <a:rPr lang="zh-CN" altLang="en-US" sz="1800" spc="75" dirty="0">
                <a:latin typeface="Arial" panose="020B0604020202020204" pitchFamily="34" charset="0"/>
                <a:ea typeface="宋体" panose="02010600030101010101" pitchFamily="2" charset="-122"/>
                <a:cs typeface="Arial" panose="020B0604020202020204" pitchFamily="34" charset="0"/>
              </a:rPr>
              <a:t>。</a:t>
            </a:r>
            <a:endParaRPr lang="en-US" altLang="zh-CN" sz="1800" spc="75" dirty="0">
              <a:latin typeface="Arial" panose="020B0604020202020204" pitchFamily="34" charset="0"/>
              <a:ea typeface="宋体" panose="02010600030101010101" pitchFamily="2" charset="-122"/>
              <a:cs typeface="Arial" panose="020B0604020202020204" pitchFamily="34" charset="0"/>
            </a:endParaRPr>
          </a:p>
          <a:p>
            <a:pPr lvl="5"/>
            <a:endParaRPr lang="en-US" altLang="zh-CN" sz="800" spc="75" dirty="0">
              <a:latin typeface="Arial" panose="020B0604020202020204" pitchFamily="34" charset="0"/>
              <a:ea typeface="宋体" panose="02010600030101010101" pitchFamily="2" charset="-122"/>
              <a:cs typeface="Arial" panose="020B0604020202020204" pitchFamily="34" charset="0"/>
            </a:endParaRPr>
          </a:p>
          <a:p>
            <a:r>
              <a:rPr lang="en-US" altLang="zh-CN" sz="1800" spc="75" dirty="0">
                <a:latin typeface="Arial" panose="020B0604020202020204" pitchFamily="34" charset="0"/>
                <a:ea typeface="宋体" panose="02010600030101010101" pitchFamily="2" charset="-122"/>
                <a:cs typeface="Arial" panose="020B0604020202020204" pitchFamily="34" charset="0"/>
              </a:rPr>
              <a:t>Recurrent Neural Network: QB5000</a:t>
            </a:r>
            <a:r>
              <a:rPr lang="zh-CN" altLang="zh-CN" sz="1800" spc="75" dirty="0">
                <a:latin typeface="Arial" panose="020B0604020202020204" pitchFamily="34" charset="0"/>
                <a:ea typeface="宋体" panose="02010600030101010101" pitchFamily="2" charset="-122"/>
                <a:cs typeface="Arial" panose="020B0604020202020204" pitchFamily="34" charset="0"/>
              </a:rPr>
              <a:t>用一种</a:t>
            </a:r>
            <a:r>
              <a:rPr lang="en-US" altLang="zh-CN" sz="1800" spc="75" dirty="0">
                <a:latin typeface="Arial" panose="020B0604020202020204" pitchFamily="34" charset="0"/>
                <a:ea typeface="宋体" panose="02010600030101010101" pitchFamily="2" charset="-122"/>
                <a:cs typeface="Arial" panose="020B0604020202020204" pitchFamily="34" charset="0"/>
              </a:rPr>
              <a:t>RNN</a:t>
            </a:r>
            <a:r>
              <a:rPr lang="zh-CN" altLang="zh-CN" sz="1800" spc="75" dirty="0">
                <a:latin typeface="Arial" panose="020B0604020202020204" pitchFamily="34" charset="0"/>
                <a:ea typeface="宋体" panose="02010600030101010101" pitchFamily="2" charset="-122"/>
                <a:cs typeface="Arial" panose="020B0604020202020204" pitchFamily="34" charset="0"/>
              </a:rPr>
              <a:t>的变体，</a:t>
            </a:r>
            <a:r>
              <a:rPr lang="en-US" altLang="zh-CN" sz="1800" spc="75" dirty="0">
                <a:latin typeface="Arial" panose="020B0604020202020204" pitchFamily="34" charset="0"/>
                <a:ea typeface="宋体" panose="02010600030101010101" pitchFamily="2" charset="-122"/>
                <a:cs typeface="Arial" panose="020B0604020202020204" pitchFamily="34" charset="0"/>
              </a:rPr>
              <a:t>LSTM</a:t>
            </a:r>
            <a:r>
              <a:rPr lang="zh-CN" altLang="zh-CN" sz="1800" spc="75" dirty="0">
                <a:latin typeface="Arial" panose="020B0604020202020204" pitchFamily="34" charset="0"/>
                <a:ea typeface="宋体" panose="02010600030101010101" pitchFamily="2" charset="-122"/>
                <a:cs typeface="Arial" panose="020B0604020202020204" pitchFamily="34" charset="0"/>
              </a:rPr>
              <a:t>。</a:t>
            </a:r>
            <a:r>
              <a:rPr lang="en-US" altLang="zh-CN" sz="1800" spc="75" dirty="0">
                <a:latin typeface="Arial" panose="020B0604020202020204" pitchFamily="34" charset="0"/>
                <a:ea typeface="宋体" panose="02010600030101010101" pitchFamily="2" charset="-122"/>
                <a:cs typeface="Arial" panose="020B0604020202020204" pitchFamily="34" charset="0"/>
              </a:rPr>
              <a:t>LSTMs</a:t>
            </a:r>
            <a:r>
              <a:rPr lang="zh-CN" altLang="zh-CN" sz="1800" spc="75" dirty="0">
                <a:latin typeface="Arial" panose="020B0604020202020204" pitchFamily="34" charset="0"/>
                <a:ea typeface="宋体" panose="02010600030101010101" pitchFamily="2" charset="-122"/>
                <a:cs typeface="Arial" panose="020B0604020202020204" pitchFamily="34" charset="0"/>
              </a:rPr>
              <a:t>包含了一些特殊区块，用于确定是否保留旧信息以及什么时候将其输出到网络中。</a:t>
            </a:r>
            <a:endParaRPr lang="en-US" altLang="zh-CN" sz="1800" spc="75" dirty="0">
              <a:latin typeface="Arial" panose="020B0604020202020204" pitchFamily="34" charset="0"/>
              <a:ea typeface="宋体" panose="02010600030101010101" pitchFamily="2" charset="-122"/>
              <a:cs typeface="Arial" panose="020B0604020202020204" pitchFamily="34" charset="0"/>
            </a:endParaRPr>
          </a:p>
          <a:p>
            <a:pPr lvl="8"/>
            <a:endParaRPr lang="en-US" altLang="zh-CN" sz="800" spc="75" dirty="0">
              <a:latin typeface="Arial" panose="020B0604020202020204" pitchFamily="34" charset="0"/>
              <a:ea typeface="宋体" panose="02010600030101010101" pitchFamily="2" charset="-122"/>
              <a:cs typeface="Arial" panose="020B0604020202020204" pitchFamily="34" charset="0"/>
            </a:endParaRPr>
          </a:p>
          <a:p>
            <a:r>
              <a:rPr lang="en-US" altLang="zh-CN" sz="1800" spc="75" dirty="0">
                <a:latin typeface="Arial" panose="020B0604020202020204" pitchFamily="34" charset="0"/>
                <a:ea typeface="宋体" panose="02010600030101010101" pitchFamily="2" charset="-122"/>
                <a:cs typeface="Arial" panose="020B0604020202020204" pitchFamily="34" charset="0"/>
              </a:rPr>
              <a:t>Kernel Regression:</a:t>
            </a:r>
            <a:r>
              <a:rPr lang="zh-CN" altLang="zh-CN" sz="1800" spc="75" dirty="0">
                <a:latin typeface="Arial" panose="020B0604020202020204" pitchFamily="34" charset="0"/>
                <a:ea typeface="宋体" panose="02010600030101010101" pitchFamily="2" charset="-122"/>
                <a:cs typeface="Arial" panose="020B0604020202020204" pitchFamily="34" charset="0"/>
              </a:rPr>
              <a:t>擅长用少量观测值预测尖峰</a:t>
            </a:r>
            <a:r>
              <a:rPr lang="zh-CN" altLang="en-US" sz="1800" spc="75" dirty="0">
                <a:latin typeface="Arial" panose="020B0604020202020204" pitchFamily="34" charset="0"/>
                <a:ea typeface="宋体" panose="02010600030101010101" pitchFamily="2" charset="-122"/>
                <a:cs typeface="Arial" panose="020B0604020202020204" pitchFamily="34" charset="0"/>
              </a:rPr>
              <a:t>。</a:t>
            </a:r>
            <a:r>
              <a:rPr lang="en-US" altLang="zh-CN" sz="1800" kern="0" dirty="0">
                <a:effectLst/>
                <a:latin typeface="宋体" panose="02010600030101010101" pitchFamily="2" charset="-122"/>
                <a:cs typeface="Times New Roman" panose="02020603050405020304" pitchFamily="18" charset="0"/>
              </a:rPr>
              <a:t> KR</a:t>
            </a:r>
            <a:r>
              <a:rPr lang="zh-CN" altLang="zh-CN" sz="1800" kern="0" dirty="0">
                <a:effectLst/>
                <a:ea typeface="宋体" panose="02010600030101010101" pitchFamily="2" charset="-122"/>
                <a:cs typeface="Times New Roman" panose="02020603050405020304" pitchFamily="18" charset="0"/>
              </a:rPr>
              <a:t>是一种非参数方法，它不假设任何特定的函数形式。它只假设函数是平滑的</a:t>
            </a:r>
            <a:r>
              <a:rPr lang="zh-CN" altLang="en-US" sz="1800" kern="0" dirty="0">
                <a:effectLst/>
                <a:ea typeface="宋体" panose="02010600030101010101" pitchFamily="2" charset="-122"/>
                <a:cs typeface="Times New Roman" panose="02020603050405020304" pitchFamily="18" charset="0"/>
              </a:rPr>
              <a:t>，</a:t>
            </a:r>
            <a:r>
              <a:rPr lang="zh-CN" altLang="zh-CN" sz="1800" kern="0" dirty="0">
                <a:effectLst/>
                <a:ea typeface="宋体" panose="02010600030101010101" pitchFamily="2" charset="-122"/>
                <a:cs typeface="Times New Roman" panose="02020603050405020304" pitchFamily="18" charset="0"/>
              </a:rPr>
              <a:t>可以对输入和输出之间的不同非线性函数进行建模。因此，即使尖峰在过去只出现过几次，它也能够预测尖峰何时会在未来重复。</a:t>
            </a:r>
            <a:r>
              <a:rPr lang="zh-CN" altLang="en-US" sz="1800" kern="0" dirty="0">
                <a:effectLst/>
                <a:ea typeface="宋体" panose="02010600030101010101" pitchFamily="2" charset="-122"/>
                <a:cs typeface="Times New Roman" panose="02020603050405020304" pitchFamily="18" charset="0"/>
              </a:rPr>
              <a:t>但</a:t>
            </a:r>
            <a:r>
              <a:rPr lang="en-US" altLang="zh-CN" sz="1800" kern="0" dirty="0">
                <a:effectLst/>
                <a:ea typeface="宋体" panose="02010600030101010101" pitchFamily="2" charset="-122"/>
                <a:cs typeface="Times New Roman" panose="02020603050405020304" pitchFamily="18" charset="0"/>
              </a:rPr>
              <a:t>KR</a:t>
            </a:r>
            <a:r>
              <a:rPr lang="zh-CN" altLang="zh-CN" sz="1800" kern="0" dirty="0">
                <a:effectLst/>
                <a:ea typeface="宋体" panose="02010600030101010101" pitchFamily="2" charset="-122"/>
                <a:cs typeface="Times New Roman" panose="02020603050405020304" pitchFamily="18" charset="0"/>
              </a:rPr>
              <a:t>并不能很好地用以前没有见过的数据进行推断。</a:t>
            </a:r>
            <a:endParaRPr lang="en-US" altLang="zh-CN" sz="1800" spc="75" dirty="0">
              <a:latin typeface="Arial" panose="020B0604020202020204" pitchFamily="34" charset="0"/>
              <a:ea typeface="宋体" panose="02010600030101010101" pitchFamily="2" charset="-122"/>
              <a:cs typeface="Arial" panose="020B0604020202020204" pitchFamily="34" charset="0"/>
            </a:endParaRPr>
          </a:p>
          <a:p>
            <a:pPr lvl="8"/>
            <a:endParaRPr lang="en-US" altLang="zh-CN" sz="800" dirty="0"/>
          </a:p>
          <a:p>
            <a:r>
              <a:rPr lang="en-US" altLang="zh-CN" sz="1800" spc="75" dirty="0" err="1">
                <a:latin typeface="Arial" panose="020B0604020202020204" pitchFamily="34" charset="0"/>
                <a:ea typeface="宋体" panose="02010600030101010101" pitchFamily="2" charset="-122"/>
                <a:cs typeface="Arial" panose="020B0604020202020204" pitchFamily="34" charset="0"/>
              </a:rPr>
              <a:t>Hybird</a:t>
            </a:r>
            <a:r>
              <a:rPr lang="zh-CN" altLang="en-US" sz="2000" dirty="0"/>
              <a:t>：</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该模型来自动确定何时使用集合预测与</a:t>
            </a:r>
            <a:r>
              <a:rPr lang="en-US" altLang="zh-CN" sz="1800" spc="75" dirty="0">
                <a:effectLst/>
                <a:latin typeface="Arial" panose="020B0604020202020204" pitchFamily="34" charset="0"/>
                <a:ea typeface="宋体" panose="02010600030101010101" pitchFamily="2" charset="-122"/>
              </a:rPr>
              <a:t>KR</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生成的预测。由于</a:t>
            </a:r>
            <a:r>
              <a:rPr lang="en-US" altLang="zh-CN" sz="1800" spc="75" dirty="0">
                <a:effectLst/>
                <a:latin typeface="Arial" panose="020B0604020202020204" pitchFamily="34" charset="0"/>
                <a:ea typeface="宋体" panose="02010600030101010101" pitchFamily="2" charset="-122"/>
              </a:rPr>
              <a:t>KR</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擅长用少量观测值预测尖峰，如果其预测的工作量</a:t>
            </a:r>
            <a:r>
              <a:rPr lang="zh-CN" altLang="en-US" sz="1800" spc="75" dirty="0">
                <a:latin typeface="Arial" panose="020B0604020202020204" pitchFamily="34" charset="0"/>
                <a:ea typeface="宋体" panose="02010600030101010101" pitchFamily="2" charset="-122"/>
                <a:cs typeface="Arial" panose="020B0604020202020204" pitchFamily="34" charset="0"/>
              </a:rPr>
              <a:t>比集合的</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工作量</a:t>
            </a:r>
            <a:r>
              <a:rPr lang="zh-CN" altLang="en-US" sz="1800" spc="75" dirty="0">
                <a:effectLst/>
                <a:latin typeface="Arial" panose="020B0604020202020204" pitchFamily="34" charset="0"/>
                <a:ea typeface="宋体" panose="02010600030101010101" pitchFamily="2" charset="-122"/>
                <a:cs typeface="Arial" panose="020B0604020202020204" pitchFamily="34" charset="0"/>
              </a:rPr>
              <a:t>多出</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指定阈值</a:t>
            </a:r>
            <a:r>
              <a:rPr lang="en-US" altLang="zh-CN" sz="1800" spc="75" dirty="0">
                <a:effectLst/>
                <a:latin typeface="Arial" panose="020B0604020202020204" pitchFamily="34" charset="0"/>
                <a:ea typeface="宋体" panose="02010600030101010101" pitchFamily="2" charset="-122"/>
              </a:rPr>
              <a:t>γ (γ ≥ 0)</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，则</a:t>
            </a:r>
            <a:r>
              <a:rPr lang="en-US" altLang="zh-CN" sz="1800" spc="75" dirty="0">
                <a:effectLst/>
                <a:latin typeface="Arial" panose="020B0604020202020204" pitchFamily="34" charset="0"/>
                <a:ea typeface="宋体" panose="02010600030101010101" pitchFamily="2" charset="-122"/>
              </a:rPr>
              <a:t>QB5000</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使用</a:t>
            </a:r>
            <a:r>
              <a:rPr lang="en-US" altLang="zh-CN" sz="1800" spc="75" dirty="0">
                <a:effectLst/>
                <a:latin typeface="Arial" panose="020B0604020202020204" pitchFamily="34" charset="0"/>
                <a:ea typeface="宋体" panose="02010600030101010101" pitchFamily="2" charset="-122"/>
              </a:rPr>
              <a:t>KR</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的结果作为其预测。否则，它使用从集成模型生成的结果。在</a:t>
            </a:r>
            <a:r>
              <a:rPr lang="en-US" altLang="zh-CN" sz="1800" spc="75" dirty="0">
                <a:effectLst/>
                <a:latin typeface="Arial" panose="020B0604020202020204" pitchFamily="34" charset="0"/>
                <a:ea typeface="宋体" panose="02010600030101010101" pitchFamily="2" charset="-122"/>
              </a:rPr>
              <a:t>QB5000</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中，我们将</a:t>
            </a:r>
            <a:r>
              <a:rPr lang="en-US" altLang="zh-CN" sz="1800" spc="75" dirty="0">
                <a:effectLst/>
                <a:latin typeface="Arial" panose="020B0604020202020204" pitchFamily="34" charset="0"/>
                <a:ea typeface="宋体" panose="02010600030101010101" pitchFamily="2" charset="-122"/>
              </a:rPr>
              <a:t>γ</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设置为</a:t>
            </a:r>
            <a:r>
              <a:rPr lang="en-US" altLang="zh-CN" sz="1800" spc="75" dirty="0">
                <a:effectLst/>
                <a:latin typeface="Arial" panose="020B0604020202020204" pitchFamily="34" charset="0"/>
                <a:ea typeface="宋体" panose="02010600030101010101" pitchFamily="2" charset="-122"/>
              </a:rPr>
              <a:t>150%</a:t>
            </a:r>
            <a:endParaRPr lang="zh-CN" altLang="en-US" sz="2000" dirty="0"/>
          </a:p>
        </p:txBody>
      </p:sp>
    </p:spTree>
    <p:extLst>
      <p:ext uri="{BB962C8B-B14F-4D97-AF65-F5344CB8AC3E}">
        <p14:creationId xmlns:p14="http://schemas.microsoft.com/office/powerpoint/2010/main" val="3660006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530CE-797F-4C15-AEA3-71C1ACED94C1}"/>
              </a:ext>
            </a:extLst>
          </p:cNvPr>
          <p:cNvSpPr>
            <a:spLocks noGrp="1"/>
          </p:cNvSpPr>
          <p:nvPr>
            <p:ph type="title"/>
          </p:nvPr>
        </p:nvSpPr>
        <p:spPr/>
        <p:txBody>
          <a:bodyPr/>
          <a:lstStyle/>
          <a:p>
            <a:r>
              <a:rPr lang="zh-CN" altLang="en-US" dirty="0"/>
              <a:t>现有方法</a:t>
            </a:r>
          </a:p>
        </p:txBody>
      </p:sp>
      <p:sp>
        <p:nvSpPr>
          <p:cNvPr id="3" name="内容占位符 2">
            <a:extLst>
              <a:ext uri="{FF2B5EF4-FFF2-40B4-BE49-F238E27FC236}">
                <a16:creationId xmlns:a16="http://schemas.microsoft.com/office/drawing/2014/main" id="{251B1A69-C20D-4CCA-A849-4E7AAF96922D}"/>
              </a:ext>
            </a:extLst>
          </p:cNvPr>
          <p:cNvSpPr>
            <a:spLocks noGrp="1"/>
          </p:cNvSpPr>
          <p:nvPr>
            <p:ph idx="1"/>
          </p:nvPr>
        </p:nvSpPr>
        <p:spPr/>
        <p:txBody>
          <a:bodyPr/>
          <a:lstStyle/>
          <a:p>
            <a:r>
              <a:rPr lang="en-US" altLang="zh-CN" sz="1800" b="1" kern="100" dirty="0">
                <a:solidFill>
                  <a:srgbClr val="000000"/>
                </a:solidFill>
                <a:effectLst/>
                <a:latin typeface="LinLibertineTB"/>
                <a:ea typeface="宋体" panose="02010600030101010101" pitchFamily="2" charset="-122"/>
              </a:rPr>
              <a:t>Autoregressive Moving Average (</a:t>
            </a:r>
            <a:r>
              <a:rPr lang="en-US" altLang="zh-CN" sz="1800" b="1" kern="100" dirty="0">
                <a:solidFill>
                  <a:srgbClr val="000000"/>
                </a:solidFill>
                <a:effectLst/>
                <a:latin typeface="LinBiolinumTB"/>
                <a:ea typeface="宋体" panose="02010600030101010101" pitchFamily="2" charset="-122"/>
              </a:rPr>
              <a:t>ARMA</a:t>
            </a:r>
            <a:r>
              <a:rPr lang="en-US" altLang="zh-CN" sz="1800" b="1" kern="100" dirty="0">
                <a:solidFill>
                  <a:srgbClr val="000000"/>
                </a:solidFill>
                <a:effectLst/>
                <a:latin typeface="LinLibertineTB"/>
                <a:ea typeface="宋体" panose="02010600030101010101" pitchFamily="2" charset="-122"/>
              </a:rPr>
              <a:t>):</a:t>
            </a:r>
            <a:r>
              <a:rPr lang="en-US" altLang="zh-CN" sz="1800" kern="100" spc="75" dirty="0">
                <a:effectLst/>
                <a:latin typeface="Arial" panose="020B0604020202020204" pitchFamily="34" charset="0"/>
                <a:ea typeface="宋体" panose="02010600030101010101" pitchFamily="2" charset="-122"/>
              </a:rPr>
              <a:t> ARMA</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是</a:t>
            </a:r>
            <a:r>
              <a:rPr lang="en-US" altLang="zh-CN" sz="1800" kern="100" spc="75" dirty="0">
                <a:effectLst/>
                <a:latin typeface="Arial" panose="020B0604020202020204" pitchFamily="34" charset="0"/>
                <a:ea typeface="宋体" panose="02010600030101010101" pitchFamily="2" charset="-122"/>
              </a:rPr>
              <a:t>LR</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模型的推广，由自回归部分和作用于残差的移动平均部分组成。在进行预测时，</a:t>
            </a:r>
            <a:r>
              <a:rPr lang="en-US" altLang="zh-CN" sz="1800" kern="100" spc="75" dirty="0">
                <a:effectLst/>
                <a:latin typeface="Arial" panose="020B0604020202020204" pitchFamily="34" charset="0"/>
                <a:ea typeface="宋体" panose="02010600030101010101" pitchFamily="2" charset="-122"/>
              </a:rPr>
              <a:t>ARMA</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直接或通过其残差利用所有先前的观察结果。这种方法用于预测云服务环境中的工作负载。</a:t>
            </a:r>
            <a:endParaRPr lang="en-US" altLang="zh-CN" sz="1800" kern="100" spc="75" dirty="0">
              <a:effectLst/>
              <a:latin typeface="Arial" panose="020B0604020202020204" pitchFamily="34" charset="0"/>
              <a:ea typeface="宋体" panose="02010600030101010101" pitchFamily="2" charset="-122"/>
              <a:cs typeface="Arial" panose="020B0604020202020204" pitchFamily="34" charset="0"/>
            </a:endParaRPr>
          </a:p>
          <a:p>
            <a:pPr lvl="5"/>
            <a:endParaRPr lang="zh-CN" altLang="zh-CN" sz="800" kern="100" dirty="0">
              <a:effectLst/>
              <a:latin typeface="Times New Roman" panose="02020603050405020304" pitchFamily="18" charset="0"/>
              <a:ea typeface="宋体" panose="02010600030101010101" pitchFamily="2" charset="-122"/>
            </a:endParaRPr>
          </a:p>
          <a:p>
            <a:r>
              <a:rPr lang="en-US" altLang="zh-CN" sz="1800" b="1" kern="100" dirty="0">
                <a:solidFill>
                  <a:srgbClr val="000000"/>
                </a:solidFill>
                <a:effectLst/>
                <a:latin typeface="LinLibertineTB"/>
                <a:ea typeface="宋体" panose="02010600030101010101" pitchFamily="2" charset="-122"/>
              </a:rPr>
              <a:t>Feed-forward Neural Network (</a:t>
            </a:r>
            <a:r>
              <a:rPr lang="en-US" altLang="zh-CN" sz="1800" b="1" kern="100" dirty="0">
                <a:solidFill>
                  <a:srgbClr val="000000"/>
                </a:solidFill>
                <a:effectLst/>
                <a:latin typeface="LinBiolinumTB"/>
                <a:ea typeface="宋体" panose="02010600030101010101" pitchFamily="2" charset="-122"/>
              </a:rPr>
              <a:t>FNN</a:t>
            </a:r>
            <a:r>
              <a:rPr lang="en-US" altLang="zh-CN" sz="1800" b="1" kern="100" dirty="0">
                <a:solidFill>
                  <a:srgbClr val="000000"/>
                </a:solidFill>
                <a:effectLst/>
                <a:latin typeface="LinLibertineTB"/>
                <a:ea typeface="宋体" panose="02010600030101010101" pitchFamily="2" charset="-122"/>
              </a:rPr>
              <a:t>):</a:t>
            </a:r>
            <a:r>
              <a:rPr lang="en-US" altLang="zh-CN" sz="1800" kern="100" spc="75" dirty="0">
                <a:effectLst/>
                <a:latin typeface="Arial" panose="020B0604020202020204" pitchFamily="34" charset="0"/>
                <a:ea typeface="宋体" panose="02010600030101010101" pitchFamily="2" charset="-122"/>
              </a:rPr>
              <a:t> </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这是</a:t>
            </a:r>
            <a:r>
              <a:rPr lang="en-US" altLang="zh-CN" sz="1800" kern="100" spc="75" dirty="0">
                <a:effectLst/>
                <a:latin typeface="Arial" panose="020B0604020202020204" pitchFamily="34" charset="0"/>
                <a:ea typeface="宋体" panose="02010600030101010101" pitchFamily="2" charset="-122"/>
              </a:rPr>
              <a:t>LR</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模型的非线性版本，其中近似输出的线性函数由前馈神经网络代替，该神经网络通过非线性激活将一系列线性变换分离到输入向量。模糊神经网络与神经网络的不同之处在于，它们的神经元不会形成一个循环，将所有先前观察到的信息反馈到模型中。这种方法用于预测联机事务处理数据库管理系统中事务的资源使用情况。</a:t>
            </a:r>
            <a:br>
              <a:rPr lang="en-US" altLang="zh-CN" sz="1800" kern="100" spc="75" dirty="0">
                <a:effectLst/>
                <a:latin typeface="Arial" panose="020B0604020202020204" pitchFamily="34" charset="0"/>
                <a:ea typeface="宋体" panose="02010600030101010101" pitchFamily="2" charset="-122"/>
                <a:cs typeface="Arial" panose="020B0604020202020204" pitchFamily="34" charset="0"/>
              </a:rPr>
            </a:br>
            <a:r>
              <a:rPr lang="en-US" altLang="zh-CN" sz="1800" kern="100" spc="75" dirty="0">
                <a:effectLst/>
                <a:latin typeface="Arial" panose="020B0604020202020204" pitchFamily="34" charset="0"/>
                <a:ea typeface="宋体" panose="02010600030101010101" pitchFamily="2" charset="-122"/>
                <a:cs typeface="Arial" panose="020B0604020202020204" pitchFamily="34" charset="0"/>
              </a:rPr>
              <a:t>									</a:t>
            </a:r>
            <a:endParaRPr lang="zh-CN" altLang="zh-CN" sz="1800" kern="100" dirty="0">
              <a:effectLst/>
              <a:latin typeface="Times New Roman" panose="02020603050405020304" pitchFamily="18" charset="0"/>
              <a:ea typeface="宋体" panose="02010600030101010101" pitchFamily="2" charset="-122"/>
            </a:endParaRPr>
          </a:p>
          <a:p>
            <a:r>
              <a:rPr lang="en-US" altLang="zh-CN" sz="1800" b="1" kern="100" dirty="0">
                <a:solidFill>
                  <a:srgbClr val="000000"/>
                </a:solidFill>
                <a:effectLst/>
                <a:latin typeface="LinLibertineTB"/>
                <a:ea typeface="宋体" panose="02010600030101010101" pitchFamily="2" charset="-122"/>
              </a:rPr>
              <a:t>Predictive State Recurrent Neural Network (</a:t>
            </a:r>
            <a:r>
              <a:rPr lang="en-US" altLang="zh-CN" sz="1800" b="1" kern="100" dirty="0">
                <a:solidFill>
                  <a:srgbClr val="000000"/>
                </a:solidFill>
                <a:effectLst/>
                <a:latin typeface="LinBiolinumTB"/>
                <a:ea typeface="宋体" panose="02010600030101010101" pitchFamily="2" charset="-122"/>
              </a:rPr>
              <a:t>PSRNN</a:t>
            </a:r>
            <a:r>
              <a:rPr lang="en-US" altLang="zh-CN" sz="1800" b="1" kern="100" dirty="0">
                <a:solidFill>
                  <a:srgbClr val="000000"/>
                </a:solidFill>
                <a:effectLst/>
                <a:latin typeface="LinLibertineTB"/>
                <a:ea typeface="宋体" panose="02010600030101010101" pitchFamily="2" charset="-122"/>
              </a:rPr>
              <a:t>):</a:t>
            </a:r>
            <a:r>
              <a:rPr lang="en-US" altLang="zh-CN" sz="1800" kern="100" spc="75" dirty="0">
                <a:effectLst/>
                <a:latin typeface="Arial" panose="020B0604020202020204" pitchFamily="34" charset="0"/>
                <a:ea typeface="宋体" panose="02010600030101010101" pitchFamily="2" charset="-122"/>
              </a:rPr>
              <a:t> </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这是一种较新的</a:t>
            </a:r>
            <a:r>
              <a:rPr lang="en-US" altLang="zh-CN" sz="1800" kern="100" spc="75" dirty="0">
                <a:effectLst/>
                <a:latin typeface="Arial" panose="020B0604020202020204" pitchFamily="34" charset="0"/>
                <a:ea typeface="宋体" panose="02010600030101010101" pitchFamily="2" charset="-122"/>
              </a:rPr>
              <a:t>RNN</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变体，在各种预测任务中表现优于线性预测模型。</a:t>
            </a:r>
            <a:r>
              <a:rPr lang="en-US" altLang="zh-CN" sz="1800" kern="100" spc="75" dirty="0">
                <a:effectLst/>
                <a:latin typeface="Arial" panose="020B0604020202020204" pitchFamily="34" charset="0"/>
                <a:ea typeface="宋体" panose="02010600030101010101" pitchFamily="2" charset="-122"/>
              </a:rPr>
              <a:t>RNNs</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的主要优点是，它们有一个基于矩方法的初始化算法，旨在以更好的位置开始优化过程，以达到全局最优，而不是典型的</a:t>
            </a:r>
            <a:r>
              <a:rPr lang="en-US" altLang="zh-CN" sz="1800" kern="100" spc="75" dirty="0">
                <a:effectLst/>
                <a:latin typeface="Arial" panose="020B0604020202020204" pitchFamily="34" charset="0"/>
                <a:ea typeface="宋体" panose="02010600030101010101" pitchFamily="2" charset="-122"/>
              </a:rPr>
              <a:t>RNN/LSTM</a:t>
            </a:r>
            <a:r>
              <a:rPr lang="zh-CN" altLang="zh-CN" sz="1800" kern="100" spc="75" dirty="0">
                <a:effectLst/>
                <a:latin typeface="Arial" panose="020B0604020202020204" pitchFamily="34" charset="0"/>
                <a:ea typeface="宋体" panose="02010600030101010101" pitchFamily="2" charset="-122"/>
                <a:cs typeface="Arial" panose="020B0604020202020204" pitchFamily="34" charset="0"/>
              </a:rPr>
              <a:t>初始化。</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93965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41600-27DA-471F-8290-4B58E8EBF632}"/>
              </a:ext>
            </a:extLst>
          </p:cNvPr>
          <p:cNvSpPr>
            <a:spLocks noGrp="1"/>
          </p:cNvSpPr>
          <p:nvPr>
            <p:ph type="title"/>
          </p:nvPr>
        </p:nvSpPr>
        <p:spPr/>
        <p:txBody>
          <a:bodyPr/>
          <a:lstStyle/>
          <a:p>
            <a:r>
              <a:rPr lang="en-US" altLang="zh-CN" dirty="0"/>
              <a:t>Experimental Analysis</a:t>
            </a:r>
            <a:endParaRPr lang="zh-CN" altLang="en-US" dirty="0"/>
          </a:p>
        </p:txBody>
      </p:sp>
      <p:pic>
        <p:nvPicPr>
          <p:cNvPr id="4" name="图片 3">
            <a:extLst>
              <a:ext uri="{FF2B5EF4-FFF2-40B4-BE49-F238E27FC236}">
                <a16:creationId xmlns:a16="http://schemas.microsoft.com/office/drawing/2014/main" id="{54871732-1294-43BD-B73A-FC6C1AE63D97}"/>
              </a:ext>
            </a:extLst>
          </p:cNvPr>
          <p:cNvPicPr/>
          <p:nvPr/>
        </p:nvPicPr>
        <p:blipFill>
          <a:blip r:embed="rId3"/>
          <a:stretch>
            <a:fillRect/>
          </a:stretch>
        </p:blipFill>
        <p:spPr>
          <a:xfrm>
            <a:off x="3562350" y="1990724"/>
            <a:ext cx="4883150" cy="3813175"/>
          </a:xfrm>
          <a:prstGeom prst="rect">
            <a:avLst/>
          </a:prstGeom>
        </p:spPr>
      </p:pic>
    </p:spTree>
    <p:extLst>
      <p:ext uri="{BB962C8B-B14F-4D97-AF65-F5344CB8AC3E}">
        <p14:creationId xmlns:p14="http://schemas.microsoft.com/office/powerpoint/2010/main" val="3449982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D4DF-3FA3-467F-81A6-5020473FA5A4}"/>
              </a:ext>
            </a:extLst>
          </p:cNvPr>
          <p:cNvSpPr>
            <a:spLocks noGrp="1"/>
          </p:cNvSpPr>
          <p:nvPr>
            <p:ph type="title"/>
          </p:nvPr>
        </p:nvSpPr>
        <p:spPr/>
        <p:txBody>
          <a:bodyPr/>
          <a:lstStyle/>
          <a:p>
            <a:r>
              <a:rPr lang="en-US" altLang="zh-CN" dirty="0"/>
              <a:t>Compare</a:t>
            </a:r>
            <a:endParaRPr lang="zh-CN" altLang="en-US" dirty="0"/>
          </a:p>
        </p:txBody>
      </p:sp>
      <p:pic>
        <p:nvPicPr>
          <p:cNvPr id="4" name="内容占位符 3">
            <a:extLst>
              <a:ext uri="{FF2B5EF4-FFF2-40B4-BE49-F238E27FC236}">
                <a16:creationId xmlns:a16="http://schemas.microsoft.com/office/drawing/2014/main" id="{B80EA908-07F0-4030-AB8A-F4326824B628}"/>
              </a:ext>
            </a:extLst>
          </p:cNvPr>
          <p:cNvPicPr>
            <a:picLocks noGrp="1"/>
          </p:cNvPicPr>
          <p:nvPr>
            <p:ph idx="1"/>
          </p:nvPr>
        </p:nvPicPr>
        <p:blipFill>
          <a:blip r:embed="rId3"/>
          <a:stretch>
            <a:fillRect/>
          </a:stretch>
        </p:blipFill>
        <p:spPr>
          <a:xfrm>
            <a:off x="2448680" y="1825625"/>
            <a:ext cx="7294640" cy="4351338"/>
          </a:xfrm>
          <a:prstGeom prst="rect">
            <a:avLst/>
          </a:prstGeom>
        </p:spPr>
      </p:pic>
    </p:spTree>
    <p:extLst>
      <p:ext uri="{BB962C8B-B14F-4D97-AF65-F5344CB8AC3E}">
        <p14:creationId xmlns:p14="http://schemas.microsoft.com/office/powerpoint/2010/main" val="2620232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1C8C5-FBE7-4593-9EE8-AD68CADBD1FB}"/>
              </a:ext>
            </a:extLst>
          </p:cNvPr>
          <p:cNvSpPr>
            <a:spLocks noGrp="1"/>
          </p:cNvSpPr>
          <p:nvPr>
            <p:ph type="title"/>
          </p:nvPr>
        </p:nvSpPr>
        <p:spPr/>
        <p:txBody>
          <a:bodyPr/>
          <a:lstStyle/>
          <a:p>
            <a:r>
              <a:rPr lang="en-US" altLang="zh-CN" dirty="0"/>
              <a:t>Prediction Results</a:t>
            </a:r>
            <a:endParaRPr lang="zh-CN" altLang="en-US" dirty="0"/>
          </a:p>
        </p:txBody>
      </p:sp>
      <p:pic>
        <p:nvPicPr>
          <p:cNvPr id="5" name="图片 4">
            <a:extLst>
              <a:ext uri="{FF2B5EF4-FFF2-40B4-BE49-F238E27FC236}">
                <a16:creationId xmlns:a16="http://schemas.microsoft.com/office/drawing/2014/main" id="{155DBC84-DFDF-4656-903F-A4A3D5068F49}"/>
              </a:ext>
            </a:extLst>
          </p:cNvPr>
          <p:cNvPicPr>
            <a:picLocks noChangeAspect="1"/>
          </p:cNvPicPr>
          <p:nvPr/>
        </p:nvPicPr>
        <p:blipFill rotWithShape="1">
          <a:blip r:embed="rId3"/>
          <a:srcRect b="46300"/>
          <a:stretch/>
        </p:blipFill>
        <p:spPr>
          <a:xfrm>
            <a:off x="1186464" y="2205583"/>
            <a:ext cx="4717981" cy="2947979"/>
          </a:xfrm>
          <a:prstGeom prst="rect">
            <a:avLst/>
          </a:prstGeom>
        </p:spPr>
      </p:pic>
      <p:pic>
        <p:nvPicPr>
          <p:cNvPr id="4" name="图片 3">
            <a:extLst>
              <a:ext uri="{FF2B5EF4-FFF2-40B4-BE49-F238E27FC236}">
                <a16:creationId xmlns:a16="http://schemas.microsoft.com/office/drawing/2014/main" id="{BF897E50-D52D-43DA-B29B-82B559B4019B}"/>
              </a:ext>
            </a:extLst>
          </p:cNvPr>
          <p:cNvPicPr>
            <a:picLocks noChangeAspect="1"/>
          </p:cNvPicPr>
          <p:nvPr/>
        </p:nvPicPr>
        <p:blipFill rotWithShape="1">
          <a:blip r:embed="rId3"/>
          <a:srcRect t="53344"/>
          <a:stretch/>
        </p:blipFill>
        <p:spPr>
          <a:xfrm>
            <a:off x="6096000" y="2395159"/>
            <a:ext cx="5081092" cy="2758403"/>
          </a:xfrm>
          <a:prstGeom prst="rect">
            <a:avLst/>
          </a:prstGeom>
        </p:spPr>
      </p:pic>
    </p:spTree>
    <p:extLst>
      <p:ext uri="{BB962C8B-B14F-4D97-AF65-F5344CB8AC3E}">
        <p14:creationId xmlns:p14="http://schemas.microsoft.com/office/powerpoint/2010/main" val="276900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F578-925A-4D64-AFB8-452B6912492A}"/>
              </a:ext>
            </a:extLst>
          </p:cNvPr>
          <p:cNvSpPr>
            <a:spLocks noGrp="1"/>
          </p:cNvSpPr>
          <p:nvPr>
            <p:ph type="title"/>
          </p:nvPr>
        </p:nvSpPr>
        <p:spPr/>
        <p:txBody>
          <a:bodyPr/>
          <a:lstStyle/>
          <a:p>
            <a:r>
              <a:rPr lang="en-US" altLang="zh-CN" dirty="0"/>
              <a:t>Prediction Results</a:t>
            </a:r>
            <a:endParaRPr lang="zh-CN" altLang="en-US" dirty="0"/>
          </a:p>
        </p:txBody>
      </p:sp>
      <p:pic>
        <p:nvPicPr>
          <p:cNvPr id="5" name="图片 4">
            <a:extLst>
              <a:ext uri="{FF2B5EF4-FFF2-40B4-BE49-F238E27FC236}">
                <a16:creationId xmlns:a16="http://schemas.microsoft.com/office/drawing/2014/main" id="{D6BACDB0-632D-45BA-99F3-A2B7B4D4D745}"/>
              </a:ext>
            </a:extLst>
          </p:cNvPr>
          <p:cNvPicPr>
            <a:picLocks noChangeAspect="1"/>
          </p:cNvPicPr>
          <p:nvPr/>
        </p:nvPicPr>
        <p:blipFill>
          <a:blip r:embed="rId3"/>
          <a:stretch>
            <a:fillRect/>
          </a:stretch>
        </p:blipFill>
        <p:spPr>
          <a:xfrm>
            <a:off x="3362325" y="1690688"/>
            <a:ext cx="5467350" cy="4275468"/>
          </a:xfrm>
          <a:prstGeom prst="rect">
            <a:avLst/>
          </a:prstGeom>
        </p:spPr>
      </p:pic>
    </p:spTree>
    <p:extLst>
      <p:ext uri="{BB962C8B-B14F-4D97-AF65-F5344CB8AC3E}">
        <p14:creationId xmlns:p14="http://schemas.microsoft.com/office/powerpoint/2010/main" val="2500049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F1974-94DC-4C03-B2DC-9D5D4C397BBB}"/>
              </a:ext>
            </a:extLst>
          </p:cNvPr>
          <p:cNvSpPr>
            <a:spLocks noGrp="1"/>
          </p:cNvSpPr>
          <p:nvPr>
            <p:ph type="title"/>
          </p:nvPr>
        </p:nvSpPr>
        <p:spPr/>
        <p:txBody>
          <a:bodyPr/>
          <a:lstStyle/>
          <a:p>
            <a:r>
              <a:rPr lang="en-US" altLang="zh-CN" dirty="0"/>
              <a:t>Prediction Result</a:t>
            </a:r>
            <a:endParaRPr lang="zh-CN" altLang="en-US" dirty="0"/>
          </a:p>
        </p:txBody>
      </p:sp>
      <p:pic>
        <p:nvPicPr>
          <p:cNvPr id="4" name="图片 3">
            <a:extLst>
              <a:ext uri="{FF2B5EF4-FFF2-40B4-BE49-F238E27FC236}">
                <a16:creationId xmlns:a16="http://schemas.microsoft.com/office/drawing/2014/main" id="{394BED59-DFB1-481D-AC43-0AA5960E1D37}"/>
              </a:ext>
            </a:extLst>
          </p:cNvPr>
          <p:cNvPicPr/>
          <p:nvPr/>
        </p:nvPicPr>
        <p:blipFill>
          <a:blip r:embed="rId3"/>
          <a:stretch>
            <a:fillRect/>
          </a:stretch>
        </p:blipFill>
        <p:spPr>
          <a:xfrm>
            <a:off x="3033386" y="2079191"/>
            <a:ext cx="6125227" cy="3007594"/>
          </a:xfrm>
          <a:prstGeom prst="rect">
            <a:avLst/>
          </a:prstGeom>
        </p:spPr>
      </p:pic>
    </p:spTree>
    <p:extLst>
      <p:ext uri="{BB962C8B-B14F-4D97-AF65-F5344CB8AC3E}">
        <p14:creationId xmlns:p14="http://schemas.microsoft.com/office/powerpoint/2010/main" val="352960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a:t>
            </a:r>
            <a:endParaRPr lang="zh-CN" altLang="en-US" dirty="0"/>
          </a:p>
        </p:txBody>
      </p:sp>
      <p:sp>
        <p:nvSpPr>
          <p:cNvPr id="3" name="内容占位符 2"/>
          <p:cNvSpPr>
            <a:spLocks noGrp="1"/>
          </p:cNvSpPr>
          <p:nvPr>
            <p:ph idx="1"/>
          </p:nvPr>
        </p:nvSpPr>
        <p:spPr/>
        <p:txBody>
          <a:bodyPr>
            <a:normAutofit/>
          </a:bodyPr>
          <a:lstStyle/>
          <a:p>
            <a:r>
              <a:rPr lang="zh-CN" altLang="zh-CN" sz="2400" dirty="0"/>
              <a:t>在自动化</a:t>
            </a:r>
            <a:r>
              <a:rPr lang="en-US" altLang="zh-CN" sz="2400" dirty="0"/>
              <a:t>DBMS</a:t>
            </a:r>
            <a:r>
              <a:rPr lang="zh-CN" altLang="zh-CN" sz="2400" dirty="0"/>
              <a:t>工作负载预测的目标是使系统能够预测一个应用程序的负载在未来是怎样的。在真实世界的应用程序工作负载不是静态的。</a:t>
            </a:r>
            <a:r>
              <a:rPr lang="zh-CN" altLang="en-US" sz="2400" dirty="0"/>
              <a:t>提前</a:t>
            </a:r>
            <a:r>
              <a:rPr lang="zh-CN" altLang="zh-CN" sz="2400" dirty="0"/>
              <a:t>预测</a:t>
            </a:r>
            <a:r>
              <a:rPr lang="zh-CN" altLang="en-US" sz="2400" dirty="0"/>
              <a:t>应用程序的负载</a:t>
            </a:r>
            <a:r>
              <a:rPr lang="zh-CN" altLang="zh-CN" sz="2400" dirty="0"/>
              <a:t>，系统能够</a:t>
            </a:r>
            <a:r>
              <a:rPr lang="zh-CN" altLang="en-US" sz="2400" dirty="0"/>
              <a:t>提前</a:t>
            </a:r>
            <a:r>
              <a:rPr lang="zh-CN" altLang="zh-CN" sz="2400" dirty="0"/>
              <a:t>选择</a:t>
            </a:r>
            <a:r>
              <a:rPr lang="zh-CN" altLang="en-US" sz="2400" dirty="0"/>
              <a:t>合适的优化查询方案。</a:t>
            </a:r>
            <a:endParaRPr lang="en-US" altLang="zh-CN" sz="2400" dirty="0"/>
          </a:p>
          <a:p>
            <a:pPr lvl="5"/>
            <a:endParaRPr lang="en-US" altLang="zh-CN" sz="1400" dirty="0"/>
          </a:p>
          <a:p>
            <a:r>
              <a:rPr lang="zh-CN" altLang="en-US" sz="2400" dirty="0"/>
              <a:t>难点：</a:t>
            </a:r>
            <a:endParaRPr lang="en-US" altLang="zh-CN" sz="2400" dirty="0"/>
          </a:p>
          <a:p>
            <a:pPr lvl="1"/>
            <a:r>
              <a:rPr lang="zh-CN" altLang="zh-CN" dirty="0"/>
              <a:t>应用程序的查询完成率有很大的不同</a:t>
            </a:r>
            <a:endParaRPr lang="en-US" altLang="zh-CN" dirty="0"/>
          </a:p>
          <a:p>
            <a:pPr lvl="1"/>
            <a:r>
              <a:rPr lang="zh-CN" altLang="zh-CN" dirty="0"/>
              <a:t>应用程序负载中查询的组成和数量随时间而变化</a:t>
            </a:r>
            <a:endParaRPr lang="en-US" altLang="zh-CN" dirty="0"/>
          </a:p>
          <a:p>
            <a:pPr lvl="3"/>
            <a:endParaRPr lang="en-US" altLang="zh-CN" dirty="0"/>
          </a:p>
          <a:p>
            <a:r>
              <a:rPr lang="zh-CN" altLang="en-US" dirty="0"/>
              <a:t>针对以上问题提出解决方案</a:t>
            </a:r>
            <a:endParaRPr lang="en-US" altLang="zh-CN" dirty="0"/>
          </a:p>
          <a:p>
            <a:pPr marL="0" indent="0">
              <a:buNone/>
            </a:pPr>
            <a:endParaRPr lang="en-US" altLang="zh-CN" dirty="0"/>
          </a:p>
        </p:txBody>
      </p:sp>
    </p:spTree>
    <p:extLst>
      <p:ext uri="{BB962C8B-B14F-4D97-AF65-F5344CB8AC3E}">
        <p14:creationId xmlns:p14="http://schemas.microsoft.com/office/powerpoint/2010/main" val="1936594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55036-FD93-421E-9828-17C4DF0067B4}"/>
              </a:ext>
            </a:extLst>
          </p:cNvPr>
          <p:cNvSpPr>
            <a:spLocks noGrp="1"/>
          </p:cNvSpPr>
          <p:nvPr>
            <p:ph type="title"/>
          </p:nvPr>
        </p:nvSpPr>
        <p:spPr/>
        <p:txBody>
          <a:bodyPr/>
          <a:lstStyle/>
          <a:p>
            <a:r>
              <a:rPr lang="en-US" altLang="zh-CN" dirty="0"/>
              <a:t>Prediction Result</a:t>
            </a:r>
            <a:endParaRPr lang="zh-CN" altLang="en-US" dirty="0"/>
          </a:p>
        </p:txBody>
      </p:sp>
      <p:pic>
        <p:nvPicPr>
          <p:cNvPr id="5" name="图片 4">
            <a:extLst>
              <a:ext uri="{FF2B5EF4-FFF2-40B4-BE49-F238E27FC236}">
                <a16:creationId xmlns:a16="http://schemas.microsoft.com/office/drawing/2014/main" id="{7CE0CA3B-45F7-4DBE-920D-31628BA2B6CB}"/>
              </a:ext>
            </a:extLst>
          </p:cNvPr>
          <p:cNvPicPr>
            <a:picLocks noChangeAspect="1"/>
          </p:cNvPicPr>
          <p:nvPr/>
        </p:nvPicPr>
        <p:blipFill rotWithShape="1">
          <a:blip r:embed="rId3"/>
          <a:srcRect b="48021"/>
          <a:stretch/>
        </p:blipFill>
        <p:spPr>
          <a:xfrm>
            <a:off x="838200" y="1690688"/>
            <a:ext cx="5263850" cy="3564706"/>
          </a:xfrm>
          <a:prstGeom prst="rect">
            <a:avLst/>
          </a:prstGeom>
        </p:spPr>
      </p:pic>
      <p:pic>
        <p:nvPicPr>
          <p:cNvPr id="6" name="图片 5">
            <a:extLst>
              <a:ext uri="{FF2B5EF4-FFF2-40B4-BE49-F238E27FC236}">
                <a16:creationId xmlns:a16="http://schemas.microsoft.com/office/drawing/2014/main" id="{20F71C9D-6DC3-46B3-BD75-30595C7CDEFA}"/>
              </a:ext>
            </a:extLst>
          </p:cNvPr>
          <p:cNvPicPr>
            <a:picLocks noChangeAspect="1"/>
          </p:cNvPicPr>
          <p:nvPr/>
        </p:nvPicPr>
        <p:blipFill rotWithShape="1">
          <a:blip r:embed="rId3"/>
          <a:srcRect t="52283"/>
          <a:stretch/>
        </p:blipFill>
        <p:spPr>
          <a:xfrm>
            <a:off x="6089950" y="2077453"/>
            <a:ext cx="5263850" cy="3272439"/>
          </a:xfrm>
          <a:prstGeom prst="rect">
            <a:avLst/>
          </a:prstGeom>
        </p:spPr>
      </p:pic>
    </p:spTree>
    <p:extLst>
      <p:ext uri="{BB962C8B-B14F-4D97-AF65-F5344CB8AC3E}">
        <p14:creationId xmlns:p14="http://schemas.microsoft.com/office/powerpoint/2010/main" val="3974515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EB7DD84-F4E6-4D03-9BC4-161D138AAAD1}"/>
              </a:ext>
            </a:extLst>
          </p:cNvPr>
          <p:cNvSpPr>
            <a:spLocks noGrp="1"/>
          </p:cNvSpPr>
          <p:nvPr>
            <p:ph type="title"/>
          </p:nvPr>
        </p:nvSpPr>
        <p:spPr>
          <a:xfrm>
            <a:off x="4739238" y="2766218"/>
            <a:ext cx="2713523" cy="1325563"/>
          </a:xfrm>
        </p:spPr>
        <p:txBody>
          <a:bodyPr/>
          <a:lstStyle/>
          <a:p>
            <a:r>
              <a:rPr lang="en-US" altLang="zh-CN" dirty="0"/>
              <a:t>Thank you</a:t>
            </a:r>
            <a:endParaRPr lang="zh-CN" altLang="en-US" dirty="0"/>
          </a:p>
        </p:txBody>
      </p:sp>
    </p:spTree>
    <p:extLst>
      <p:ext uri="{BB962C8B-B14F-4D97-AF65-F5344CB8AC3E}">
        <p14:creationId xmlns:p14="http://schemas.microsoft.com/office/powerpoint/2010/main" val="134619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78682-6253-4047-B17F-B806FFE4CDD5}"/>
              </a:ext>
            </a:extLst>
          </p:cNvPr>
          <p:cNvSpPr>
            <a:spLocks noGrp="1"/>
          </p:cNvSpPr>
          <p:nvPr>
            <p:ph type="title"/>
          </p:nvPr>
        </p:nvSpPr>
        <p:spPr/>
        <p:txBody>
          <a:bodyPr/>
          <a:lstStyle/>
          <a:p>
            <a:r>
              <a:rPr lang="en-US" altLang="zh-CN" dirty="0"/>
              <a:t>Sample</a:t>
            </a:r>
            <a:endParaRPr lang="zh-CN" altLang="en-US" dirty="0"/>
          </a:p>
        </p:txBody>
      </p:sp>
      <p:sp>
        <p:nvSpPr>
          <p:cNvPr id="3" name="内容占位符 2">
            <a:extLst>
              <a:ext uri="{FF2B5EF4-FFF2-40B4-BE49-F238E27FC236}">
                <a16:creationId xmlns:a16="http://schemas.microsoft.com/office/drawing/2014/main" id="{84B764D4-587A-4027-A8AB-D713BC430D97}"/>
              </a:ext>
            </a:extLst>
          </p:cNvPr>
          <p:cNvSpPr>
            <a:spLocks noGrp="1"/>
          </p:cNvSpPr>
          <p:nvPr>
            <p:ph idx="1"/>
          </p:nvPr>
        </p:nvSpPr>
        <p:spPr>
          <a:xfrm>
            <a:off x="838200" y="1806374"/>
            <a:ext cx="10515600" cy="4351338"/>
          </a:xfrm>
        </p:spPr>
        <p:txBody>
          <a:bodyPr/>
          <a:lstStyle/>
          <a:p>
            <a:r>
              <a:rPr lang="en-US" altLang="zh-CN" dirty="0"/>
              <a:t>Admissions</a:t>
            </a:r>
            <a:r>
              <a:rPr lang="zh-CN" altLang="en-US" dirty="0"/>
              <a:t>：</a:t>
            </a:r>
            <a:r>
              <a:rPr lang="zh-CN" altLang="zh-CN" dirty="0"/>
              <a:t>招生网站</a:t>
            </a:r>
            <a:r>
              <a:rPr lang="zh-CN" altLang="en-US" dirty="0"/>
              <a:t>。</a:t>
            </a:r>
            <a:endParaRPr lang="en-US" altLang="zh-CN" dirty="0"/>
          </a:p>
          <a:p>
            <a:pPr lvl="6"/>
            <a:endParaRPr lang="en-US" altLang="zh-CN" dirty="0"/>
          </a:p>
          <a:p>
            <a:r>
              <a:rPr lang="en-US" altLang="zh-CN" dirty="0" err="1"/>
              <a:t>BusTracker</a:t>
            </a:r>
            <a:r>
              <a:rPr lang="zh-CN" altLang="en-US" dirty="0"/>
              <a:t>：</a:t>
            </a:r>
            <a:r>
              <a:rPr lang="zh-CN" altLang="zh-CN" dirty="0"/>
              <a:t>用于实时跟踪公交系统的移动电话应用程序。它定期的从公交系统中获取公交的位置信息，然后</a:t>
            </a:r>
            <a:r>
              <a:rPr lang="zh-CN" altLang="en-US" dirty="0"/>
              <a:t>帮助</a:t>
            </a:r>
            <a:r>
              <a:rPr lang="zh-CN" altLang="zh-CN" dirty="0"/>
              <a:t>用户找到附近的公交站点，并获取路线信息</a:t>
            </a:r>
            <a:r>
              <a:rPr lang="zh-CN" altLang="en-US" dirty="0"/>
              <a:t>。</a:t>
            </a:r>
            <a:endParaRPr lang="en-US" altLang="zh-CN" dirty="0"/>
          </a:p>
          <a:p>
            <a:pPr lvl="4"/>
            <a:endParaRPr lang="en-US" altLang="zh-CN" dirty="0"/>
          </a:p>
          <a:p>
            <a:r>
              <a:rPr lang="en-US" altLang="zh-CN" dirty="0"/>
              <a:t>MOOC:</a:t>
            </a:r>
            <a:r>
              <a:rPr lang="zh-CN" altLang="zh-CN" dirty="0"/>
              <a:t>一个站点应用，提供在线课程给那些想要学习或者教学的人。教师能够上传他们的课程资源，并且学生能够查看课程内容并且提交他们的课程作业。</a:t>
            </a:r>
          </a:p>
          <a:p>
            <a:endParaRPr lang="zh-CN" altLang="en-US" dirty="0"/>
          </a:p>
        </p:txBody>
      </p:sp>
    </p:spTree>
    <p:extLst>
      <p:ext uri="{BB962C8B-B14F-4D97-AF65-F5344CB8AC3E}">
        <p14:creationId xmlns:p14="http://schemas.microsoft.com/office/powerpoint/2010/main" val="306689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9FBDB-9A92-4672-9C05-DC3C60100C1E}"/>
              </a:ext>
            </a:extLst>
          </p:cNvPr>
          <p:cNvSpPr>
            <a:spLocks noGrp="1"/>
          </p:cNvSpPr>
          <p:nvPr>
            <p:ph type="title"/>
          </p:nvPr>
        </p:nvSpPr>
        <p:spPr/>
        <p:txBody>
          <a:bodyPr/>
          <a:lstStyle/>
          <a:p>
            <a:r>
              <a:rPr lang="en-US" altLang="zh-CN" dirty="0"/>
              <a:t>Sample</a:t>
            </a:r>
            <a:endParaRPr lang="zh-CN" altLang="en-US" dirty="0"/>
          </a:p>
        </p:txBody>
      </p:sp>
      <p:pic>
        <p:nvPicPr>
          <p:cNvPr id="4" name="图片 3">
            <a:extLst>
              <a:ext uri="{FF2B5EF4-FFF2-40B4-BE49-F238E27FC236}">
                <a16:creationId xmlns:a16="http://schemas.microsoft.com/office/drawing/2014/main" id="{6C2C6421-5D87-4FFD-8F3A-332D8D184A9B}"/>
              </a:ext>
            </a:extLst>
          </p:cNvPr>
          <p:cNvPicPr/>
          <p:nvPr/>
        </p:nvPicPr>
        <p:blipFill>
          <a:blip r:embed="rId2"/>
          <a:stretch>
            <a:fillRect/>
          </a:stretch>
        </p:blipFill>
        <p:spPr>
          <a:xfrm>
            <a:off x="2352332" y="1756276"/>
            <a:ext cx="7487336" cy="3345447"/>
          </a:xfrm>
          <a:prstGeom prst="rect">
            <a:avLst/>
          </a:prstGeom>
        </p:spPr>
      </p:pic>
    </p:spTree>
    <p:extLst>
      <p:ext uri="{BB962C8B-B14F-4D97-AF65-F5344CB8AC3E}">
        <p14:creationId xmlns:p14="http://schemas.microsoft.com/office/powerpoint/2010/main" val="32171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D7BC9-6FBB-43E3-BF1C-0675E475250F}"/>
              </a:ext>
            </a:extLst>
          </p:cNvPr>
          <p:cNvSpPr>
            <a:spLocks noGrp="1"/>
          </p:cNvSpPr>
          <p:nvPr>
            <p:ph type="title"/>
          </p:nvPr>
        </p:nvSpPr>
        <p:spPr/>
        <p:txBody>
          <a:bodyPr/>
          <a:lstStyle/>
          <a:p>
            <a:r>
              <a:rPr lang="en-US" altLang="zh-CN" dirty="0"/>
              <a:t>Workload Patterns</a:t>
            </a:r>
            <a:endParaRPr lang="zh-CN" altLang="en-US" dirty="0"/>
          </a:p>
        </p:txBody>
      </p:sp>
      <p:sp>
        <p:nvSpPr>
          <p:cNvPr id="3" name="内容占位符 2">
            <a:extLst>
              <a:ext uri="{FF2B5EF4-FFF2-40B4-BE49-F238E27FC236}">
                <a16:creationId xmlns:a16="http://schemas.microsoft.com/office/drawing/2014/main" id="{91EBA1DC-ACB9-4E85-93C6-514D802779BB}"/>
              </a:ext>
            </a:extLst>
          </p:cNvPr>
          <p:cNvSpPr>
            <a:spLocks noGrp="1"/>
          </p:cNvSpPr>
          <p:nvPr>
            <p:ph idx="1"/>
          </p:nvPr>
        </p:nvSpPr>
        <p:spPr/>
        <p:txBody>
          <a:bodyPr/>
          <a:lstStyle/>
          <a:p>
            <a:pPr marL="0" indent="0">
              <a:buNone/>
            </a:pPr>
            <a:r>
              <a:rPr lang="en-US" altLang="zh-CN" dirty="0"/>
              <a:t>Cycles</a:t>
            </a:r>
            <a:r>
              <a:rPr lang="zh-CN" altLang="en-US" dirty="0"/>
              <a:t>：循环式</a:t>
            </a:r>
            <a:endParaRPr lang="en-US" altLang="zh-CN" dirty="0"/>
          </a:p>
          <a:p>
            <a:endParaRPr lang="en-US" altLang="zh-CN" dirty="0"/>
          </a:p>
          <a:p>
            <a:endParaRPr lang="en-US" altLang="zh-CN" dirty="0"/>
          </a:p>
          <a:p>
            <a:pPr marL="0" indent="0">
              <a:buNone/>
            </a:pPr>
            <a:r>
              <a:rPr lang="en-US" altLang="zh-CN" dirty="0"/>
              <a:t>Growth and Spikes:</a:t>
            </a:r>
            <a:r>
              <a:rPr lang="zh-CN" altLang="en-US" dirty="0"/>
              <a:t>尖峰式</a:t>
            </a:r>
            <a:endParaRPr lang="en-US" altLang="zh-CN" dirty="0"/>
          </a:p>
          <a:p>
            <a:pPr marL="0" indent="0">
              <a:buNone/>
            </a:pPr>
            <a:endParaRPr lang="en-US" altLang="zh-CN" dirty="0"/>
          </a:p>
          <a:p>
            <a:pPr marL="0" indent="0">
              <a:buNone/>
            </a:pPr>
            <a:endParaRPr lang="en-US" altLang="zh-CN" dirty="0"/>
          </a:p>
          <a:p>
            <a:pPr marL="0" indent="0">
              <a:buNone/>
            </a:pPr>
            <a:r>
              <a:rPr lang="en-US" altLang="zh-CN" dirty="0"/>
              <a:t>Workload Evolution:</a:t>
            </a:r>
            <a:r>
              <a:rPr lang="zh-CN" altLang="en-US" dirty="0"/>
              <a:t>突增式</a:t>
            </a:r>
          </a:p>
        </p:txBody>
      </p:sp>
      <p:pic>
        <p:nvPicPr>
          <p:cNvPr id="4" name="图片 3">
            <a:extLst>
              <a:ext uri="{FF2B5EF4-FFF2-40B4-BE49-F238E27FC236}">
                <a16:creationId xmlns:a16="http://schemas.microsoft.com/office/drawing/2014/main" id="{D39603A4-4EA5-4C0C-B761-EB50A22AF2DF}"/>
              </a:ext>
            </a:extLst>
          </p:cNvPr>
          <p:cNvPicPr/>
          <p:nvPr/>
        </p:nvPicPr>
        <p:blipFill>
          <a:blip r:embed="rId2"/>
          <a:stretch>
            <a:fillRect/>
          </a:stretch>
        </p:blipFill>
        <p:spPr>
          <a:xfrm>
            <a:off x="5871411" y="1423034"/>
            <a:ext cx="5558587" cy="1421765"/>
          </a:xfrm>
          <a:prstGeom prst="rect">
            <a:avLst/>
          </a:prstGeom>
        </p:spPr>
      </p:pic>
      <p:pic>
        <p:nvPicPr>
          <p:cNvPr id="6" name="图片 5">
            <a:extLst>
              <a:ext uri="{FF2B5EF4-FFF2-40B4-BE49-F238E27FC236}">
                <a16:creationId xmlns:a16="http://schemas.microsoft.com/office/drawing/2014/main" id="{47291CDF-8FF5-4E13-8965-24066FDD484B}"/>
              </a:ext>
            </a:extLst>
          </p:cNvPr>
          <p:cNvPicPr/>
          <p:nvPr/>
        </p:nvPicPr>
        <p:blipFill>
          <a:blip r:embed="rId3"/>
          <a:stretch>
            <a:fillRect/>
          </a:stretch>
        </p:blipFill>
        <p:spPr>
          <a:xfrm>
            <a:off x="5871411" y="2979736"/>
            <a:ext cx="5558587" cy="1421765"/>
          </a:xfrm>
          <a:prstGeom prst="rect">
            <a:avLst/>
          </a:prstGeom>
        </p:spPr>
      </p:pic>
      <p:pic>
        <p:nvPicPr>
          <p:cNvPr id="10" name="图片 9">
            <a:extLst>
              <a:ext uri="{FF2B5EF4-FFF2-40B4-BE49-F238E27FC236}">
                <a16:creationId xmlns:a16="http://schemas.microsoft.com/office/drawing/2014/main" id="{B509CE9D-89BA-4470-8526-35C197608D0F}"/>
              </a:ext>
            </a:extLst>
          </p:cNvPr>
          <p:cNvPicPr/>
          <p:nvPr/>
        </p:nvPicPr>
        <p:blipFill>
          <a:blip r:embed="rId4"/>
          <a:stretch>
            <a:fillRect/>
          </a:stretch>
        </p:blipFill>
        <p:spPr>
          <a:xfrm>
            <a:off x="5871411" y="4333237"/>
            <a:ext cx="5558587" cy="1843726"/>
          </a:xfrm>
          <a:prstGeom prst="rect">
            <a:avLst/>
          </a:prstGeom>
        </p:spPr>
      </p:pic>
    </p:spTree>
    <p:extLst>
      <p:ext uri="{BB962C8B-B14F-4D97-AF65-F5344CB8AC3E}">
        <p14:creationId xmlns:p14="http://schemas.microsoft.com/office/powerpoint/2010/main" val="260223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F5E65-5926-4505-9F11-CA2BA3D46F5C}"/>
              </a:ext>
            </a:extLst>
          </p:cNvPr>
          <p:cNvSpPr>
            <a:spLocks noGrp="1"/>
          </p:cNvSpPr>
          <p:nvPr>
            <p:ph type="title"/>
          </p:nvPr>
        </p:nvSpPr>
        <p:spPr/>
        <p:txBody>
          <a:bodyPr/>
          <a:lstStyle/>
          <a:p>
            <a:r>
              <a:rPr lang="en-US" altLang="zh-CN" dirty="0" err="1"/>
              <a:t>QueryBot</a:t>
            </a:r>
            <a:r>
              <a:rPr lang="en-US" altLang="zh-CN" dirty="0"/>
              <a:t> 5000</a:t>
            </a:r>
            <a:endParaRPr lang="zh-CN" altLang="en-US" dirty="0"/>
          </a:p>
        </p:txBody>
      </p:sp>
      <p:sp>
        <p:nvSpPr>
          <p:cNvPr id="3" name="内容占位符 2">
            <a:extLst>
              <a:ext uri="{FF2B5EF4-FFF2-40B4-BE49-F238E27FC236}">
                <a16:creationId xmlns:a16="http://schemas.microsoft.com/office/drawing/2014/main" id="{2E63BDAF-15E4-4DAA-BD48-7F1C8C3CD8CD}"/>
              </a:ext>
            </a:extLst>
          </p:cNvPr>
          <p:cNvSpPr>
            <a:spLocks noGrp="1"/>
          </p:cNvSpPr>
          <p:nvPr>
            <p:ph idx="1"/>
          </p:nvPr>
        </p:nvSpPr>
        <p:spPr/>
        <p:txBody>
          <a:bodyPr>
            <a:normAutofit/>
          </a:bodyPr>
          <a:lstStyle/>
          <a:p>
            <a:r>
              <a:rPr lang="zh-CN" altLang="zh-CN" sz="2000" dirty="0"/>
              <a:t>目标</a:t>
            </a:r>
            <a:r>
              <a:rPr lang="en-US" altLang="zh-CN" sz="2000" dirty="0"/>
              <a:t>DBMS</a:t>
            </a:r>
            <a:r>
              <a:rPr lang="zh-CN" altLang="zh-CN" sz="2000" dirty="0"/>
              <a:t>链接框架并转发应用程序在其上执行的所有查询。将框架与</a:t>
            </a:r>
            <a:r>
              <a:rPr lang="en-US" altLang="zh-CN" sz="2000" dirty="0"/>
              <a:t>DBMS</a:t>
            </a:r>
            <a:r>
              <a:rPr lang="zh-CN" altLang="zh-CN" sz="2000" dirty="0"/>
              <a:t>分离后，</a:t>
            </a:r>
            <a:r>
              <a:rPr lang="en-US" altLang="zh-CN" sz="2000" dirty="0"/>
              <a:t>DBA</a:t>
            </a:r>
            <a:r>
              <a:rPr lang="zh-CN" altLang="zh-CN" sz="2000" dirty="0"/>
              <a:t>可以将其部署到不同的硬件资源上。将查询转发到</a:t>
            </a:r>
            <a:r>
              <a:rPr lang="en-US" altLang="zh-CN" sz="2000" dirty="0"/>
              <a:t>QB5000</a:t>
            </a:r>
            <a:r>
              <a:rPr lang="zh-CN" altLang="zh-CN" sz="2000" dirty="0"/>
              <a:t>是一个轻量级操作，不在查询执行器的关键路径上。当</a:t>
            </a:r>
            <a:r>
              <a:rPr lang="en-US" altLang="zh-CN" sz="2000" dirty="0"/>
              <a:t>QB5000</a:t>
            </a:r>
            <a:r>
              <a:rPr lang="zh-CN" altLang="zh-CN" sz="2000" dirty="0"/>
              <a:t>收到了这些请求，它存储他们在它外部数据库中。然后训练模型来预测查询的类型和</a:t>
            </a:r>
            <a:r>
              <a:rPr lang="en-US" altLang="zh-CN" sz="2000" dirty="0"/>
              <a:t>DBMS</a:t>
            </a:r>
            <a:r>
              <a:rPr lang="zh-CN" altLang="zh-CN" sz="2000" dirty="0"/>
              <a:t>在将来会执行他们多少次。一个自驱动的</a:t>
            </a:r>
            <a:r>
              <a:rPr lang="en-US" altLang="zh-CN" sz="2000" dirty="0"/>
              <a:t>DBMS</a:t>
            </a:r>
            <a:r>
              <a:rPr lang="zh-CN" altLang="zh-CN" sz="2000" dirty="0"/>
              <a:t>能够用这些信息来部署优化，会改进他的目标对象</a:t>
            </a:r>
            <a:r>
              <a:rPr lang="zh-CN" altLang="en-US" sz="2000" dirty="0"/>
              <a:t>。</a:t>
            </a:r>
          </a:p>
        </p:txBody>
      </p:sp>
      <p:pic>
        <p:nvPicPr>
          <p:cNvPr id="4" name="图片 3">
            <a:extLst>
              <a:ext uri="{FF2B5EF4-FFF2-40B4-BE49-F238E27FC236}">
                <a16:creationId xmlns:a16="http://schemas.microsoft.com/office/drawing/2014/main" id="{B4472529-8C21-4FA6-A7C9-9526CD18FC0A}"/>
              </a:ext>
            </a:extLst>
          </p:cNvPr>
          <p:cNvPicPr/>
          <p:nvPr/>
        </p:nvPicPr>
        <p:blipFill>
          <a:blip r:embed="rId3"/>
          <a:stretch>
            <a:fillRect/>
          </a:stretch>
        </p:blipFill>
        <p:spPr>
          <a:xfrm>
            <a:off x="1387772" y="3429000"/>
            <a:ext cx="9416455" cy="2587942"/>
          </a:xfrm>
          <a:prstGeom prst="rect">
            <a:avLst/>
          </a:prstGeom>
        </p:spPr>
      </p:pic>
    </p:spTree>
    <p:extLst>
      <p:ext uri="{BB962C8B-B14F-4D97-AF65-F5344CB8AC3E}">
        <p14:creationId xmlns:p14="http://schemas.microsoft.com/office/powerpoint/2010/main" val="163212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64E08-A208-428F-9BC6-D9F10C9447E1}"/>
              </a:ext>
            </a:extLst>
          </p:cNvPr>
          <p:cNvSpPr>
            <a:spLocks noGrp="1"/>
          </p:cNvSpPr>
          <p:nvPr>
            <p:ph type="title"/>
          </p:nvPr>
        </p:nvSpPr>
        <p:spPr/>
        <p:txBody>
          <a:bodyPr/>
          <a:lstStyle/>
          <a:p>
            <a:r>
              <a:rPr lang="en-US" altLang="zh-CN" dirty="0"/>
              <a:t>Pre-Processor</a:t>
            </a:r>
            <a:endParaRPr lang="zh-CN" altLang="en-US" dirty="0"/>
          </a:p>
        </p:txBody>
      </p:sp>
      <p:sp>
        <p:nvSpPr>
          <p:cNvPr id="3" name="内容占位符 2">
            <a:extLst>
              <a:ext uri="{FF2B5EF4-FFF2-40B4-BE49-F238E27FC236}">
                <a16:creationId xmlns:a16="http://schemas.microsoft.com/office/drawing/2014/main" id="{B78537CC-873F-481E-BE14-97673FE8FC8A}"/>
              </a:ext>
            </a:extLst>
          </p:cNvPr>
          <p:cNvSpPr>
            <a:spLocks noGrp="1"/>
          </p:cNvSpPr>
          <p:nvPr>
            <p:ph idx="1"/>
          </p:nvPr>
        </p:nvSpPr>
        <p:spPr/>
        <p:txBody>
          <a:bodyPr/>
          <a:lstStyle/>
          <a:p>
            <a:r>
              <a:rPr lang="zh-CN" altLang="en-US" dirty="0"/>
              <a:t>提取</a:t>
            </a:r>
            <a:r>
              <a:rPr lang="en-US" altLang="zh-CN" dirty="0"/>
              <a:t>SQL</a:t>
            </a:r>
            <a:r>
              <a:rPr lang="zh-CN" altLang="en-US" dirty="0"/>
              <a:t>字符中的常数值</a:t>
            </a:r>
            <a:endParaRPr lang="en-US" altLang="zh-CN" dirty="0"/>
          </a:p>
          <a:p>
            <a:pPr lvl="2"/>
            <a:endParaRPr lang="en-US" altLang="zh-CN" dirty="0"/>
          </a:p>
          <a:p>
            <a:r>
              <a:rPr lang="zh-CN" altLang="en-US" dirty="0"/>
              <a:t>规范格式解析出通用查询模板</a:t>
            </a:r>
            <a:endParaRPr lang="en-US" altLang="zh-CN" dirty="0"/>
          </a:p>
          <a:p>
            <a:pPr lvl="2"/>
            <a:endParaRPr lang="en-US" altLang="zh-CN" dirty="0"/>
          </a:p>
          <a:p>
            <a:r>
              <a:rPr lang="zh-CN" altLang="zh-CN" dirty="0"/>
              <a:t>将具有相同语义特征的模板聚合在一起，以进一步减少</a:t>
            </a:r>
            <a:r>
              <a:rPr lang="en-US" altLang="zh-CN" dirty="0"/>
              <a:t>QB5000</a:t>
            </a:r>
            <a:r>
              <a:rPr lang="zh-CN" altLang="zh-CN" dirty="0"/>
              <a:t>跟踪的唯一模板的数量</a:t>
            </a:r>
            <a:endParaRPr lang="en-US" altLang="zh-CN" dirty="0"/>
          </a:p>
          <a:p>
            <a:pPr lvl="2"/>
            <a:endParaRPr lang="en-US" altLang="zh-CN" dirty="0"/>
          </a:p>
          <a:p>
            <a:r>
              <a:rPr lang="en-US" altLang="zh-CN" dirty="0"/>
              <a:t>QB5000</a:t>
            </a:r>
            <a:r>
              <a:rPr lang="zh-CN" altLang="en-US" dirty="0"/>
              <a:t>在内部数据库维护每个模板的原始参数样本集。</a:t>
            </a:r>
          </a:p>
        </p:txBody>
      </p:sp>
    </p:spTree>
    <p:extLst>
      <p:ext uri="{BB962C8B-B14F-4D97-AF65-F5344CB8AC3E}">
        <p14:creationId xmlns:p14="http://schemas.microsoft.com/office/powerpoint/2010/main" val="147710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800F0-E9B2-41A6-B959-2E8D170DD603}"/>
              </a:ext>
            </a:extLst>
          </p:cNvPr>
          <p:cNvSpPr>
            <a:spLocks noGrp="1"/>
          </p:cNvSpPr>
          <p:nvPr>
            <p:ph type="title"/>
          </p:nvPr>
        </p:nvSpPr>
        <p:spPr/>
        <p:txBody>
          <a:bodyPr/>
          <a:lstStyle/>
          <a:p>
            <a:r>
              <a:rPr lang="en-US" altLang="zh-CN" dirty="0"/>
              <a:t>Workload Reduction </a:t>
            </a:r>
            <a:endParaRPr lang="zh-CN" altLang="en-US" dirty="0"/>
          </a:p>
        </p:txBody>
      </p:sp>
      <p:pic>
        <p:nvPicPr>
          <p:cNvPr id="4" name="内容占位符 3">
            <a:extLst>
              <a:ext uri="{FF2B5EF4-FFF2-40B4-BE49-F238E27FC236}">
                <a16:creationId xmlns:a16="http://schemas.microsoft.com/office/drawing/2014/main" id="{5D4A2BF3-8D2F-457C-AD1A-055E362C3D44}"/>
              </a:ext>
            </a:extLst>
          </p:cNvPr>
          <p:cNvPicPr>
            <a:picLocks noGrp="1"/>
          </p:cNvPicPr>
          <p:nvPr>
            <p:ph idx="1"/>
          </p:nvPr>
        </p:nvPicPr>
        <p:blipFill>
          <a:blip r:embed="rId2"/>
          <a:stretch>
            <a:fillRect/>
          </a:stretch>
        </p:blipFill>
        <p:spPr>
          <a:xfrm>
            <a:off x="2519362" y="2383484"/>
            <a:ext cx="7153275" cy="2257425"/>
          </a:xfrm>
          <a:prstGeom prst="rect">
            <a:avLst/>
          </a:prstGeom>
        </p:spPr>
      </p:pic>
    </p:spTree>
    <p:extLst>
      <p:ext uri="{BB962C8B-B14F-4D97-AF65-F5344CB8AC3E}">
        <p14:creationId xmlns:p14="http://schemas.microsoft.com/office/powerpoint/2010/main" val="169784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1BB41-2305-4186-9E4C-B6458B6E61F2}"/>
              </a:ext>
            </a:extLst>
          </p:cNvPr>
          <p:cNvSpPr>
            <a:spLocks noGrp="1"/>
          </p:cNvSpPr>
          <p:nvPr>
            <p:ph type="title"/>
          </p:nvPr>
        </p:nvSpPr>
        <p:spPr/>
        <p:txBody>
          <a:bodyPr/>
          <a:lstStyle/>
          <a:p>
            <a:r>
              <a:rPr lang="en-US" altLang="zh-CN" dirty="0" err="1"/>
              <a:t>Clusterer</a:t>
            </a:r>
            <a:endParaRPr lang="zh-CN" altLang="en-US" dirty="0"/>
          </a:p>
        </p:txBody>
      </p:sp>
      <p:sp>
        <p:nvSpPr>
          <p:cNvPr id="3" name="内容占位符 2">
            <a:extLst>
              <a:ext uri="{FF2B5EF4-FFF2-40B4-BE49-F238E27FC236}">
                <a16:creationId xmlns:a16="http://schemas.microsoft.com/office/drawing/2014/main" id="{20734E1B-E42A-4D80-AC8C-CC1D5D6C1E1B}"/>
              </a:ext>
            </a:extLst>
          </p:cNvPr>
          <p:cNvSpPr>
            <a:spLocks noGrp="1"/>
          </p:cNvSpPr>
          <p:nvPr>
            <p:ph idx="1"/>
          </p:nvPr>
        </p:nvSpPr>
        <p:spPr>
          <a:xfrm>
            <a:off x="838200" y="1482724"/>
            <a:ext cx="10515600" cy="4351338"/>
          </a:xfrm>
        </p:spPr>
        <p:txBody>
          <a:bodyPr/>
          <a:lstStyle/>
          <a:p>
            <a:pPr lvl="1"/>
            <a:r>
              <a:rPr lang="en-US" altLang="zh-CN" sz="2400" b="0" i="1" dirty="0">
                <a:solidFill>
                  <a:srgbClr val="000000"/>
                </a:solidFill>
                <a:effectLst/>
                <a:latin typeface="LinLibertineTI"/>
              </a:rPr>
              <a:t>physical </a:t>
            </a:r>
            <a:r>
              <a:rPr lang="zh-CN" altLang="en-US" sz="2400" b="0" i="1" dirty="0">
                <a:solidFill>
                  <a:srgbClr val="000000"/>
                </a:solidFill>
                <a:effectLst/>
                <a:latin typeface="LinLibertineTI"/>
              </a:rPr>
              <a:t>：</a:t>
            </a:r>
            <a:r>
              <a:rPr lang="zh-CN" altLang="zh-CN" sz="1800" kern="0" dirty="0">
                <a:effectLst/>
                <a:ea typeface="宋体" panose="02010600030101010101" pitchFamily="2" charset="-122"/>
                <a:cs typeface="Times New Roman" panose="02020603050405020304" pitchFamily="18" charset="0"/>
              </a:rPr>
              <a:t>依赖</a:t>
            </a:r>
            <a:r>
              <a:rPr lang="en-US" altLang="zh-CN" sz="1800" kern="0" dirty="0">
                <a:effectLst/>
                <a:ea typeface="宋体" panose="02010600030101010101" pitchFamily="2" charset="-122"/>
                <a:cs typeface="Times New Roman" panose="02020603050405020304" pitchFamily="18" charset="0"/>
              </a:rPr>
              <a:t>DBMS</a:t>
            </a:r>
            <a:r>
              <a:rPr lang="zh-CN" altLang="zh-CN" sz="1800" kern="0" dirty="0">
                <a:effectLst/>
                <a:ea typeface="宋体" panose="02010600030101010101" pitchFamily="2" charset="-122"/>
                <a:cs typeface="Times New Roman" panose="02020603050405020304" pitchFamily="18" charset="0"/>
              </a:rPr>
              <a:t>的配置和硬件，数据库的内容和同时刻其他正在运行的查询</a:t>
            </a:r>
            <a:r>
              <a:rPr lang="zh-CN" altLang="en-US" sz="1800" kern="0" dirty="0">
                <a:ea typeface="宋体" panose="02010600030101010101" pitchFamily="2" charset="-122"/>
                <a:cs typeface="Times New Roman" panose="02020603050405020304" pitchFamily="18" charset="0"/>
              </a:rPr>
              <a:t>。如果这些发生变化，则框架需要重新建模</a:t>
            </a:r>
            <a:endParaRPr lang="en-US" altLang="zh-CN" sz="2400" b="0" i="1" dirty="0">
              <a:solidFill>
                <a:srgbClr val="000000"/>
              </a:solidFill>
              <a:effectLst/>
              <a:latin typeface="LinLibertineTI"/>
            </a:endParaRPr>
          </a:p>
          <a:p>
            <a:pPr lvl="1"/>
            <a:r>
              <a:rPr lang="en-US" altLang="zh-CN" sz="2400" b="0" i="1" dirty="0">
                <a:solidFill>
                  <a:srgbClr val="000000"/>
                </a:solidFill>
                <a:effectLst/>
                <a:latin typeface="LinLibertineTI"/>
              </a:rPr>
              <a:t>logical </a:t>
            </a:r>
            <a:r>
              <a:rPr lang="zh-CN" altLang="en-US" sz="2400" b="0" i="1" dirty="0">
                <a:solidFill>
                  <a:srgbClr val="000000"/>
                </a:solidFill>
                <a:effectLst/>
                <a:latin typeface="LinLibertineTI"/>
              </a:rPr>
              <a:t>：</a:t>
            </a:r>
            <a:r>
              <a:rPr lang="zh-CN" altLang="en-US" sz="1800" kern="0" dirty="0">
                <a:ea typeface="宋体" panose="02010600030101010101" pitchFamily="2" charset="-122"/>
                <a:cs typeface="Times New Roman" panose="02020603050405020304" pitchFamily="18" charset="0"/>
              </a:rPr>
              <a:t>不依赖</a:t>
            </a:r>
            <a:r>
              <a:rPr lang="en-US" altLang="zh-CN" sz="1800" kern="0" dirty="0">
                <a:ea typeface="宋体" panose="02010600030101010101" pitchFamily="2" charset="-122"/>
                <a:cs typeface="Times New Roman" panose="02020603050405020304" pitchFamily="18" charset="0"/>
              </a:rPr>
              <a:t>DBMS</a:t>
            </a:r>
            <a:r>
              <a:rPr lang="zh-CN" altLang="en-US" sz="1800" kern="0" dirty="0">
                <a:ea typeface="宋体" panose="02010600030101010101" pitchFamily="2" charset="-122"/>
                <a:cs typeface="Times New Roman" panose="02020603050405020304" pitchFamily="18" charset="0"/>
              </a:rPr>
              <a:t>的配置，使用的是</a:t>
            </a:r>
            <a:r>
              <a:rPr lang="zh-CN" altLang="zh-CN" sz="1800" kern="0" dirty="0">
                <a:ea typeface="宋体" panose="02010600030101010101" pitchFamily="2" charset="-122"/>
                <a:cs typeface="Times New Roman" panose="02020603050405020304" pitchFamily="18" charset="0"/>
              </a:rPr>
              <a:t>它访问的表</a:t>
            </a:r>
            <a:r>
              <a:rPr lang="en-US" altLang="zh-CN" sz="1800" kern="0" dirty="0">
                <a:ea typeface="宋体" panose="02010600030101010101" pitchFamily="2" charset="-122"/>
                <a:cs typeface="Times New Roman" panose="02020603050405020304" pitchFamily="18" charset="0"/>
              </a:rPr>
              <a:t>/</a:t>
            </a:r>
            <a:r>
              <a:rPr lang="zh-CN" altLang="zh-CN" sz="1800" kern="0" dirty="0">
                <a:ea typeface="宋体" panose="02010600030101010101" pitchFamily="2" charset="-122"/>
                <a:cs typeface="Times New Roman" panose="02020603050405020304" pitchFamily="18" charset="0"/>
              </a:rPr>
              <a:t>列以及查询语法树的属性</a:t>
            </a:r>
            <a:r>
              <a:rPr lang="zh-CN" altLang="en-US" sz="1800" kern="0" dirty="0">
                <a:ea typeface="宋体" panose="02010600030101010101" pitchFamily="2" charset="-122"/>
                <a:cs typeface="Times New Roman" panose="02020603050405020304" pitchFamily="18" charset="0"/>
              </a:rPr>
              <a:t>类似的逻辑特征，这会生成一个没有确定的工作负载模式。</a:t>
            </a:r>
            <a:r>
              <a:rPr lang="zh-CN" altLang="zh-CN" sz="1800" spc="75" dirty="0">
                <a:effectLst/>
                <a:latin typeface="Arial" panose="020B0604020202020204" pitchFamily="34" charset="0"/>
                <a:ea typeface="宋体" panose="02010600030101010101" pitchFamily="2" charset="-122"/>
                <a:cs typeface="Arial" panose="020B0604020202020204" pitchFamily="34" charset="0"/>
              </a:rPr>
              <a:t>因为来自逻辑特征的信息有限，因此预测模型做出的预测很差</a:t>
            </a:r>
            <a:endParaRPr lang="en-US" altLang="zh-CN" sz="1800" kern="0" dirty="0">
              <a:ea typeface="宋体" panose="02010600030101010101" pitchFamily="2" charset="-122"/>
              <a:cs typeface="Times New Roman" panose="02020603050405020304" pitchFamily="18" charset="0"/>
            </a:endParaRPr>
          </a:p>
          <a:p>
            <a:pPr lvl="1"/>
            <a:r>
              <a:rPr lang="en-US" altLang="zh-CN" sz="2400" b="0" i="1" dirty="0">
                <a:solidFill>
                  <a:srgbClr val="000000"/>
                </a:solidFill>
                <a:effectLst/>
                <a:latin typeface="LinLibertineTI"/>
              </a:rPr>
              <a:t>arrival rate history</a:t>
            </a:r>
            <a:r>
              <a:rPr lang="en-US" altLang="zh-CN" dirty="0"/>
              <a:t> </a:t>
            </a:r>
            <a:r>
              <a:rPr lang="zh-CN" altLang="en-US" dirty="0"/>
              <a:t>：</a:t>
            </a:r>
            <a:r>
              <a:rPr lang="zh-CN" altLang="en-US" sz="1800" kern="0" dirty="0">
                <a:ea typeface="宋体" panose="02010600030101010101" pitchFamily="2" charset="-122"/>
                <a:cs typeface="Times New Roman" panose="02020603050405020304" pitchFamily="18" charset="0"/>
              </a:rPr>
              <a:t>过去完成率的序列</a:t>
            </a:r>
            <a:endParaRPr lang="en-US" altLang="zh-CN" sz="1800" kern="0" dirty="0">
              <a:ea typeface="宋体" panose="02010600030101010101" pitchFamily="2" charset="-122"/>
              <a:cs typeface="Times New Roman" panose="02020603050405020304" pitchFamily="18" charset="0"/>
            </a:endParaRPr>
          </a:p>
          <a:p>
            <a:pPr lvl="1"/>
            <a:r>
              <a:rPr lang="zh-CN" altLang="zh-CN" sz="1800" kern="0" dirty="0">
                <a:effectLst/>
                <a:ea typeface="宋体" panose="02010600030101010101" pitchFamily="2" charset="-122"/>
                <a:cs typeface="Times New Roman" panose="02020603050405020304" pitchFamily="18" charset="0"/>
              </a:rPr>
              <a:t>由于同一个集群中的模板展示出相似的完成率模式，所以系统能够为每个捕获他们查询行为的聚类建立单个</a:t>
            </a:r>
            <a:r>
              <a:rPr lang="zh-CN" altLang="zh-CN" sz="1800" kern="0" dirty="0">
                <a:ea typeface="宋体" panose="02010600030101010101" pitchFamily="2" charset="-122"/>
                <a:cs typeface="Times New Roman" panose="02020603050405020304" pitchFamily="18" charset="0"/>
              </a:rPr>
              <a:t>预测模型</a:t>
            </a:r>
            <a:endParaRPr lang="en-US" altLang="zh-CN" sz="1800" kern="0" dirty="0">
              <a:ea typeface="宋体" panose="02010600030101010101" pitchFamily="2" charset="-122"/>
              <a:cs typeface="Times New Roman" panose="02020603050405020304" pitchFamily="18" charset="0"/>
            </a:endParaRPr>
          </a:p>
          <a:p>
            <a:pPr lvl="1"/>
            <a:r>
              <a:rPr lang="zh-CN" altLang="zh-CN" sz="1800" kern="0" dirty="0">
                <a:effectLst/>
                <a:ea typeface="宋体" panose="02010600030101010101" pitchFamily="2" charset="-122"/>
                <a:cs typeface="Times New Roman" panose="02020603050405020304" pitchFamily="18" charset="0"/>
              </a:rPr>
              <a:t>尽管每个模板的总体积在任何给定的时间都有所不同，但是他们都遵循相同的循环模式</a:t>
            </a:r>
            <a:br>
              <a:rPr lang="en-US" altLang="zh-CN" dirty="0"/>
            </a:br>
            <a:br>
              <a:rPr lang="en-US" altLang="zh-CN" dirty="0"/>
            </a:br>
            <a:endParaRPr lang="zh-CN" altLang="en-US" dirty="0"/>
          </a:p>
        </p:txBody>
      </p:sp>
      <p:pic>
        <p:nvPicPr>
          <p:cNvPr id="4" name="图片 3">
            <a:extLst>
              <a:ext uri="{FF2B5EF4-FFF2-40B4-BE49-F238E27FC236}">
                <a16:creationId xmlns:a16="http://schemas.microsoft.com/office/drawing/2014/main" id="{392EC23E-DE70-418F-A6D3-B38E5842FC4B}"/>
              </a:ext>
            </a:extLst>
          </p:cNvPr>
          <p:cNvPicPr/>
          <p:nvPr/>
        </p:nvPicPr>
        <p:blipFill>
          <a:blip r:embed="rId3"/>
          <a:stretch>
            <a:fillRect/>
          </a:stretch>
        </p:blipFill>
        <p:spPr>
          <a:xfrm>
            <a:off x="3524901" y="4341062"/>
            <a:ext cx="5760085" cy="2292985"/>
          </a:xfrm>
          <a:prstGeom prst="rect">
            <a:avLst/>
          </a:prstGeom>
        </p:spPr>
      </p:pic>
    </p:spTree>
    <p:extLst>
      <p:ext uri="{BB962C8B-B14F-4D97-AF65-F5344CB8AC3E}">
        <p14:creationId xmlns:p14="http://schemas.microsoft.com/office/powerpoint/2010/main" val="18130148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9643</TotalTime>
  <Words>2148</Words>
  <Application>Microsoft Office PowerPoint</Application>
  <PresentationFormat>宽屏</PresentationFormat>
  <Paragraphs>101</Paragraphs>
  <Slides>21</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LinBiolinumTB</vt:lpstr>
      <vt:lpstr>LinLibertineTB</vt:lpstr>
      <vt:lpstr>LinLibertineTI</vt:lpstr>
      <vt:lpstr>等线</vt:lpstr>
      <vt:lpstr>等线 Light</vt:lpstr>
      <vt:lpstr>宋体</vt:lpstr>
      <vt:lpstr>Arial</vt:lpstr>
      <vt:lpstr>Arial</vt:lpstr>
      <vt:lpstr>Times New Roman</vt:lpstr>
      <vt:lpstr>Office 主题​​</vt:lpstr>
      <vt:lpstr>Query-based Workload Forecasting for Self-Driving Database Management Systems</vt:lpstr>
      <vt:lpstr>Background</vt:lpstr>
      <vt:lpstr>Sample</vt:lpstr>
      <vt:lpstr>Sample</vt:lpstr>
      <vt:lpstr>Workload Patterns</vt:lpstr>
      <vt:lpstr>QueryBot 5000</vt:lpstr>
      <vt:lpstr>Pre-Processor</vt:lpstr>
      <vt:lpstr>Workload Reduction </vt:lpstr>
      <vt:lpstr>Clusterer</vt:lpstr>
      <vt:lpstr>QB5000</vt:lpstr>
      <vt:lpstr>QB5000’s incremental clustering</vt:lpstr>
      <vt:lpstr>Cluster Pruning</vt:lpstr>
      <vt:lpstr>Forecaster</vt:lpstr>
      <vt:lpstr>现有方法</vt:lpstr>
      <vt:lpstr>Experimental Analysis</vt:lpstr>
      <vt:lpstr>Compare</vt:lpstr>
      <vt:lpstr>Prediction Results</vt:lpstr>
      <vt:lpstr>Prediction Results</vt:lpstr>
      <vt:lpstr>Prediction Result</vt:lpstr>
      <vt:lpstr>Prediction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FAERS 数据库药物不良反应挖掘与分析</dc:title>
  <dc:creator>VIP8</dc:creator>
  <cp:lastModifiedBy>黄 达</cp:lastModifiedBy>
  <cp:revision>261</cp:revision>
  <dcterms:created xsi:type="dcterms:W3CDTF">2020-12-06T01:15:01Z</dcterms:created>
  <dcterms:modified xsi:type="dcterms:W3CDTF">2021-01-13T06:29:03Z</dcterms:modified>
</cp:coreProperties>
</file>