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60" r:id="rId3"/>
    <p:sldId id="634" r:id="rId4"/>
    <p:sldId id="657" r:id="rId5"/>
    <p:sldId id="656" r:id="rId6"/>
    <p:sldId id="658" r:id="rId7"/>
    <p:sldId id="275" r:id="rId8"/>
    <p:sldId id="636" r:id="rId9"/>
    <p:sldId id="659" r:id="rId10"/>
    <p:sldId id="284" r:id="rId11"/>
    <p:sldId id="637" r:id="rId12"/>
    <p:sldId id="662" r:id="rId13"/>
    <p:sldId id="620" r:id="rId14"/>
    <p:sldId id="667" r:id="rId15"/>
    <p:sldId id="641" r:id="rId16"/>
    <p:sldId id="642" r:id="rId17"/>
    <p:sldId id="669" r:id="rId18"/>
    <p:sldId id="671" r:id="rId19"/>
    <p:sldId id="670" r:id="rId20"/>
    <p:sldId id="647" r:id="rId21"/>
    <p:sldId id="672" r:id="rId22"/>
    <p:sldId id="677" r:id="rId23"/>
    <p:sldId id="673" r:id="rId24"/>
    <p:sldId id="678" r:id="rId25"/>
    <p:sldId id="679" r:id="rId26"/>
    <p:sldId id="661" r:id="rId27"/>
    <p:sldId id="675" r:id="rId28"/>
    <p:sldId id="665" r:id="rId29"/>
    <p:sldId id="668" r:id="rId30"/>
    <p:sldId id="674" r:id="rId31"/>
    <p:sldId id="67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2F2F2"/>
    <a:srgbClr val="34A853"/>
    <a:srgbClr val="FFFFFF"/>
    <a:srgbClr val="FE2910"/>
    <a:srgbClr val="FCFCFC"/>
    <a:srgbClr val="F6F6F6"/>
    <a:srgbClr val="FBBC04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0787" autoAdjust="0"/>
  </p:normalViewPr>
  <p:slideViewPr>
    <p:cSldViewPr snapToGrid="0" snapToObjects="1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9889-F0B3-3949-A0A5-A3D1A6E24F90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981AD-6D03-5B42-96F9-CDE3BAD904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18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背景知识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数据库调优举例，更改缓存大小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传统上数据库调整是数据库管理员来做的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数据库管理员调整数据库存在的问题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管理员可能只对特定的数据库熟悉，而不同公司的数据库差异很大</a:t>
            </a:r>
            <a:endParaRPr lang="en-US" altLang="zh-CN" dirty="0"/>
          </a:p>
          <a:p>
            <a:r>
              <a:rPr lang="en-US" altLang="zh-CN" dirty="0"/>
              <a:t>2.NP</a:t>
            </a:r>
            <a:r>
              <a:rPr lang="zh-CN" altLang="en-US" dirty="0"/>
              <a:t>难，很难找到最优解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花时间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DDPG</a:t>
            </a:r>
            <a:r>
              <a:rPr lang="zh-CN" altLang="en-US" dirty="0"/>
              <a:t>基于</a:t>
            </a:r>
            <a:r>
              <a:rPr lang="en-US" altLang="zh-CN" dirty="0"/>
              <a:t>AC</a:t>
            </a:r>
            <a:r>
              <a:rPr lang="zh-CN" altLang="en-US" dirty="0"/>
              <a:t>结构，简单介绍，</a:t>
            </a:r>
            <a:r>
              <a:rPr lang="en-US" altLang="zh-CN" dirty="0"/>
              <a:t>ACTORCRITIC</a:t>
            </a:r>
            <a:r>
              <a:rPr lang="zh-CN" altLang="en-US" dirty="0"/>
              <a:t>，就是用两个网络，</a:t>
            </a:r>
            <a:r>
              <a:rPr lang="en-US" altLang="zh-CN" dirty="0"/>
              <a:t>A</a:t>
            </a:r>
            <a:r>
              <a:rPr lang="zh-CN" altLang="en-US" dirty="0"/>
              <a:t>网络专门负责根据环境做出动作，</a:t>
            </a:r>
            <a:r>
              <a:rPr lang="en-US" altLang="zh-CN" dirty="0"/>
              <a:t>C</a:t>
            </a:r>
            <a:r>
              <a:rPr lang="zh-CN" altLang="en-US" dirty="0"/>
              <a:t>网络专门负责评价动作是好是坏。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</a:t>
            </a:r>
            <a:r>
              <a:rPr lang="en-US" altLang="zh-CN" dirty="0"/>
              <a:t>AC</a:t>
            </a:r>
            <a:r>
              <a:rPr lang="zh-CN" altLang="en-US" dirty="0"/>
              <a:t>随机生成，根据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网络输出动作，</a:t>
            </a:r>
            <a:r>
              <a:rPr lang="en-US" altLang="zh-CN" dirty="0"/>
              <a:t>C</a:t>
            </a:r>
            <a:r>
              <a:rPr lang="zh-CN" altLang="en-US" dirty="0"/>
              <a:t>网络根据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，打一个分数，但是因为奖励函数的存在，可以获得一个</a:t>
            </a:r>
            <a:r>
              <a:rPr lang="en-US" altLang="zh-CN" dirty="0"/>
              <a:t>S,A</a:t>
            </a:r>
            <a:r>
              <a:rPr lang="zh-CN" altLang="en-US" dirty="0"/>
              <a:t>能获得奖励的确切的值。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</a:t>
            </a:r>
            <a:r>
              <a:rPr lang="en-US" altLang="zh-CN" dirty="0"/>
              <a:t>C</a:t>
            </a:r>
            <a:r>
              <a:rPr lang="zh-CN" altLang="en-US" dirty="0"/>
              <a:t>可以逐渐拟合，所以</a:t>
            </a:r>
            <a:r>
              <a:rPr lang="en-US" altLang="zh-CN" dirty="0"/>
              <a:t>C</a:t>
            </a:r>
            <a:r>
              <a:rPr lang="zh-CN" altLang="en-US" dirty="0"/>
              <a:t>打的分数也越来越准，而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LABLE</a:t>
            </a:r>
            <a:r>
              <a:rPr lang="zh-CN" altLang="en-US" dirty="0"/>
              <a:t>就是</a:t>
            </a:r>
            <a:r>
              <a:rPr lang="en-US" altLang="zh-CN" dirty="0"/>
              <a:t>C</a:t>
            </a:r>
            <a:r>
              <a:rPr lang="zh-CN" altLang="en-US" dirty="0"/>
              <a:t>的分数，所以</a:t>
            </a:r>
            <a:r>
              <a:rPr lang="en-US" altLang="zh-CN" dirty="0"/>
              <a:t>A</a:t>
            </a:r>
            <a:r>
              <a:rPr lang="zh-CN" altLang="en-US" dirty="0"/>
              <a:t>输出策列也会越来越准。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Tderror</a:t>
            </a:r>
            <a:r>
              <a:rPr lang="en-US" altLang="zh-CN" dirty="0"/>
              <a:t>,</a:t>
            </a:r>
            <a:r>
              <a:rPr lang="zh-CN" altLang="en-US" dirty="0"/>
              <a:t>假设下一个状态是准的，和当前状态的差值就是执行这个动作之后的</a:t>
            </a:r>
            <a:r>
              <a:rPr lang="en-US" altLang="zh-CN" dirty="0"/>
              <a:t>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98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现在我们可以专注于一个问题，已知一个请求映射的向量，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环境分为内环境和外环境，内环境是数据库自己的参数，可以被改变（</a:t>
            </a:r>
            <a:r>
              <a:rPr lang="en-US" altLang="zh-CN" dirty="0"/>
              <a:t>working memory</a:t>
            </a:r>
            <a:r>
              <a:rPr lang="zh-CN" altLang="en-US" dirty="0"/>
              <a:t>），外环境相当于观测值，无法改变（</a:t>
            </a:r>
            <a:r>
              <a:rPr lang="en-US" altLang="zh-CN" dirty="0"/>
              <a:t>dead  blocks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Query2Vector </a:t>
            </a:r>
            <a:r>
              <a:rPr lang="zh-CN" altLang="en-US" dirty="0"/>
              <a:t>向量映射，已经讲过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Predictor  </a:t>
            </a:r>
            <a:r>
              <a:rPr lang="zh-CN" altLang="en-US" dirty="0"/>
              <a:t>预测在执行请求之后外坏境的改变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Agent </a:t>
            </a:r>
            <a:r>
              <a:rPr lang="zh-CN" altLang="en-US" dirty="0"/>
              <a:t>更改内环境的参数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</a:t>
            </a:r>
            <a:r>
              <a:rPr lang="en-US" altLang="zh-CN" dirty="0"/>
              <a:t>S</a:t>
            </a:r>
            <a:r>
              <a:rPr lang="zh-CN" altLang="en-US" dirty="0"/>
              <a:t>关注改变量。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这里实际上就是处理查询向量本身会引起指标变化，变化的指标加上原来的指标作为新的</a:t>
            </a:r>
            <a:r>
              <a:rPr lang="en-US" altLang="zh-CN" dirty="0"/>
              <a:t>s’</a:t>
            </a:r>
            <a:r>
              <a:rPr lang="zh-CN" altLang="en-US" dirty="0"/>
              <a:t>，这个</a:t>
            </a:r>
            <a:r>
              <a:rPr lang="en-US" altLang="zh-CN" dirty="0"/>
              <a:t>s’</a:t>
            </a:r>
            <a:r>
              <a:rPr lang="zh-CN" altLang="en-US" dirty="0"/>
              <a:t>，作为状态输入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3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Predictor  </a:t>
            </a:r>
            <a:r>
              <a:rPr lang="zh-CN" altLang="en-US" dirty="0"/>
              <a:t>预测在执行请求之后外坏境的改变，神经网络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训练数据是四元组，</a:t>
            </a:r>
            <a:r>
              <a:rPr lang="en-US" altLang="zh-CN" dirty="0"/>
              <a:t>v</a:t>
            </a:r>
            <a:r>
              <a:rPr lang="zh-CN" altLang="en-US" dirty="0"/>
              <a:t>是映射向量，</a:t>
            </a:r>
            <a:r>
              <a:rPr lang="en-US" altLang="zh-CN" dirty="0"/>
              <a:t>s</a:t>
            </a:r>
            <a:r>
              <a:rPr lang="zh-CN" altLang="en-US" dirty="0"/>
              <a:t>是外环境，</a:t>
            </a:r>
            <a:r>
              <a:rPr lang="en-US" altLang="zh-CN" dirty="0"/>
              <a:t>I</a:t>
            </a:r>
            <a:r>
              <a:rPr lang="zh-CN" altLang="en-US" dirty="0"/>
              <a:t>是内环境，</a:t>
            </a:r>
            <a:r>
              <a:rPr lang="en-US" altLang="zh-CN" dirty="0"/>
              <a:t>∆S</a:t>
            </a:r>
            <a:r>
              <a:rPr lang="zh-CN" altLang="en-US" dirty="0"/>
              <a:t>是外环境改变，这里注意，我们要预测的是</a:t>
            </a:r>
            <a:r>
              <a:rPr lang="en-US" altLang="zh-CN" dirty="0"/>
              <a:t>∆S</a:t>
            </a:r>
            <a:r>
              <a:rPr lang="zh-CN" altLang="en-US" dirty="0"/>
              <a:t>，而</a:t>
            </a:r>
            <a:r>
              <a:rPr lang="en-US" altLang="zh-CN" dirty="0"/>
              <a:t>S+∆S</a:t>
            </a:r>
            <a:r>
              <a:rPr lang="zh-CN" altLang="en-US" dirty="0"/>
              <a:t>就是操作之后的新环境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</a:t>
            </a:r>
            <a:r>
              <a:rPr lang="zh-CN" altLang="en-US" dirty="0"/>
              <a:t>是请求集合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64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所以现在我们已知</a:t>
            </a:r>
            <a:r>
              <a:rPr lang="en-US" altLang="zh-CN" dirty="0"/>
              <a:t>S</a:t>
            </a:r>
            <a:r>
              <a:rPr lang="zh-CN" altLang="en-US" dirty="0"/>
              <a:t>‘，根据初始化的策略有了，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R1</a:t>
            </a:r>
            <a:r>
              <a:rPr lang="zh-CN" altLang="en-US" dirty="0"/>
              <a:t>。。。</a:t>
            </a:r>
            <a:r>
              <a:rPr lang="en-US" altLang="zh-CN" dirty="0" err="1"/>
              <a:t>An,rn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根据刚才的</a:t>
            </a:r>
            <a:r>
              <a:rPr lang="en-US" altLang="zh-CN" dirty="0"/>
              <a:t>AC</a:t>
            </a:r>
            <a:r>
              <a:rPr lang="zh-CN" altLang="en-US" dirty="0"/>
              <a:t>网络，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Q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X A</a:t>
            </a:r>
            <a:r>
              <a:rPr lang="zh-CN" altLang="en-US" dirty="0"/>
              <a:t>的可能性更新</a:t>
            </a:r>
            <a:r>
              <a:rPr lang="en-US" altLang="zh-CN" dirty="0"/>
              <a:t>actor</a:t>
            </a:r>
            <a:r>
              <a:rPr lang="zh-CN" altLang="en-US" dirty="0"/>
              <a:t>策略，</a:t>
            </a:r>
            <a:r>
              <a:rPr lang="en-US" altLang="zh-CN" dirty="0"/>
              <a:t>Q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）就是</a:t>
            </a:r>
            <a:r>
              <a:rPr lang="en-US" altLang="zh-CN" dirty="0"/>
              <a:t>C</a:t>
            </a:r>
            <a:r>
              <a:rPr lang="zh-CN" altLang="en-US" dirty="0"/>
              <a:t>网络得出来的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）用</a:t>
            </a:r>
            <a:r>
              <a:rPr lang="en-US" altLang="zh-CN" dirty="0"/>
              <a:t>TD</a:t>
            </a:r>
            <a:r>
              <a:rPr lang="zh-CN" altLang="en-US" dirty="0"/>
              <a:t>更新 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是实际的</a:t>
            </a:r>
            <a:r>
              <a:rPr lang="en-US" altLang="zh-CN" dirty="0"/>
              <a:t>reward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策略下让</a:t>
            </a:r>
            <a:r>
              <a:rPr lang="en-US" altLang="zh-CN" dirty="0"/>
              <a:t>Actor</a:t>
            </a:r>
            <a:r>
              <a:rPr lang="zh-CN" altLang="en-US" dirty="0"/>
              <a:t>下一个</a:t>
            </a:r>
            <a:r>
              <a:rPr lang="en-US" altLang="zh-CN" dirty="0"/>
              <a:t>S</a:t>
            </a:r>
            <a:r>
              <a:rPr lang="zh-CN" altLang="en-US" dirty="0"/>
              <a:t>选到</a:t>
            </a:r>
            <a:r>
              <a:rPr lang="en-US" altLang="zh-CN" dirty="0"/>
              <a:t>A</a:t>
            </a:r>
            <a:r>
              <a:rPr lang="zh-CN" altLang="en-US" dirty="0"/>
              <a:t>的奖励值</a:t>
            </a:r>
            <a:r>
              <a:rPr lang="en-US" altLang="zh-CN" dirty="0"/>
              <a:t>+</a:t>
            </a:r>
            <a:r>
              <a:rPr lang="zh-CN" altLang="en-US" dirty="0"/>
              <a:t>当前奖励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Q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估计的</a:t>
            </a:r>
            <a:r>
              <a:rPr lang="en-US" altLang="zh-CN" dirty="0"/>
              <a:t>reward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奖励函数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每个度量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，例如延迟和吞吐量，计算与初始时间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和最后时间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相比的性能变化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58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26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两种模式</a:t>
            </a:r>
            <a:endParaRPr lang="en-US" altLang="zh-CN" dirty="0"/>
          </a:p>
          <a:p>
            <a:r>
              <a:rPr lang="en-US" altLang="zh-CN" dirty="0"/>
              <a:t>Vector – RL-A-</a:t>
            </a:r>
            <a:r>
              <a:rPr lang="zh-CN" altLang="en-US" dirty="0"/>
              <a:t>离散</a:t>
            </a:r>
            <a:r>
              <a:rPr lang="en-US" altLang="zh-CN" dirty="0"/>
              <a:t>A=P-CLUSTER</a:t>
            </a:r>
            <a:r>
              <a:rPr lang="zh-CN" altLang="en-US" dirty="0"/>
              <a:t>（离散）</a:t>
            </a:r>
            <a:endParaRPr lang="en-US" altLang="zh-CN" dirty="0"/>
          </a:p>
          <a:p>
            <a:r>
              <a:rPr lang="en-US" altLang="zh-CN" dirty="0"/>
              <a:t>RL-A-</a:t>
            </a:r>
            <a:r>
              <a:rPr lang="zh-CN" altLang="en-US" dirty="0"/>
              <a:t>离散</a:t>
            </a:r>
            <a:r>
              <a:rPr lang="en-US" altLang="zh-CN" dirty="0"/>
              <a:t>A = DL</a:t>
            </a:r>
          </a:p>
          <a:p>
            <a:endParaRPr lang="en-US" altLang="zh-CN" dirty="0"/>
          </a:p>
          <a:p>
            <a:r>
              <a:rPr lang="en-US" altLang="zh-CN" dirty="0"/>
              <a:t>Vector-DRL-A-</a:t>
            </a:r>
            <a:r>
              <a:rPr lang="zh-CN" altLang="en-US" dirty="0"/>
              <a:t>直接</a:t>
            </a:r>
            <a:r>
              <a:rPr lang="en-US" altLang="zh-CN" dirty="0"/>
              <a:t>CLUSTER(</a:t>
            </a:r>
            <a:r>
              <a:rPr lang="zh-CN" altLang="en-US" dirty="0"/>
              <a:t>连续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20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26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重要</a:t>
            </a:r>
            <a:r>
              <a:rPr lang="en-US" altLang="zh-CN" dirty="0"/>
              <a:t>knob</a:t>
            </a:r>
            <a:r>
              <a:rPr lang="zh-CN" altLang="en-US" dirty="0"/>
              <a:t>，更快达到最大</a:t>
            </a:r>
            <a:endParaRPr lang="en-US" altLang="zh-CN" dirty="0"/>
          </a:p>
          <a:p>
            <a:r>
              <a:rPr lang="en-US" altLang="zh-CN" dirty="0"/>
              <a:t>C-(NO DL)</a:t>
            </a:r>
            <a:r>
              <a:rPr lang="zh-CN" altLang="en-US" dirty="0"/>
              <a:t>效果好，速度慢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175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双格子是我们的</a:t>
            </a:r>
            <a:endParaRPr lang="en-US" altLang="zh-CN" dirty="0"/>
          </a:p>
          <a:p>
            <a:r>
              <a:rPr lang="en-US" altLang="zh-CN" dirty="0"/>
              <a:t>Randomly Choosing (RC)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63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与查询执行相比，开销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调优时间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只占很小的百分比；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为了不让人去做调优而让机器去做调优，在最近几年研究人员从几个角度去解决 这个问题。</a:t>
            </a:r>
            <a:endParaRPr lang="en-US" altLang="zh-CN" dirty="0"/>
          </a:p>
          <a:p>
            <a:r>
              <a:rPr lang="zh-CN" altLang="en-US" dirty="0"/>
              <a:t>第一个是以</a:t>
            </a:r>
            <a:r>
              <a:rPr lang="en-US" altLang="zh-CN" dirty="0" err="1"/>
              <a:t>bestconfig</a:t>
            </a:r>
            <a:r>
              <a:rPr lang="zh-CN" altLang="en-US" dirty="0"/>
              <a:t>代表，在数据库已有的历史记录中挑选合适的操作，问题，如果没有合适的操作就么的了</a:t>
            </a:r>
            <a:endParaRPr lang="en-US" altLang="zh-CN" dirty="0"/>
          </a:p>
          <a:p>
            <a:r>
              <a:rPr lang="zh-CN" altLang="en-US" dirty="0"/>
              <a:t>第二个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OtterTune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，用机器学习的方法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通过从历史数据中学习数据库管理员的经验来调整数据库。这个操作需要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LBALE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的，高质量的历史数据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没地方来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第三个是强化学习的方法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CBDTune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，简单介绍以下强化学习的逻辑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07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279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500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117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807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526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065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06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7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回到我们这个数据库调优的情形，要试错就意味着，如果我们要对一个查询语句去优化数据库的配置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需要多次运行这个语句，每运行一次调一下，这样可能要运行巨多次才能找到一个语句最优的配置，太费时间。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所以我们要解决的问题就是，如何利用强化学习的同时，减少在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reward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的运行步骤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0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作者提出了一种聚类加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DDPG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的思想，，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DDPG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是一种强化学习的架构，他能给出最优行动策略概率。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刚才我们提到，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CDBTUne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的问题就是要想把一个一类查询只进行一个批次的查询调优，可以减少运行时间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那这个归类，根据什么样的标准去归类就很重要查询调到最优，需要运行很多次查询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所以这里作者提出了聚类，聚类就是把相同类型的查询操作归为一类，这样了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其次，聚类之前，查询操作一定要形式化的表示出来，所以在聚类的前一步，就要进行从查询到向量的映射问题。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5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总体架构</a:t>
            </a:r>
          </a:p>
          <a:p>
            <a:r>
              <a:rPr lang="en-US" altLang="zh-CN" dirty="0"/>
              <a:t>Client</a:t>
            </a:r>
            <a:r>
              <a:rPr lang="zh-CN" altLang="en-US" dirty="0"/>
              <a:t>指的是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1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向量化查询任务总共分为两个步骤</a:t>
            </a:r>
            <a:endParaRPr lang="en-US" altLang="zh-CN" dirty="0"/>
          </a:p>
          <a:p>
            <a:r>
              <a:rPr lang="zh-CN" altLang="en-US" dirty="0"/>
              <a:t>第一是提取查询任务信息，第二是计算查询花费的信息。</a:t>
            </a:r>
            <a:endParaRPr lang="en-US" altLang="zh-CN" dirty="0"/>
          </a:p>
          <a:p>
            <a:r>
              <a:rPr lang="zh-CN" altLang="en-US" dirty="0"/>
              <a:t>关于查询任务信息，维持一个</a:t>
            </a:r>
            <a:r>
              <a:rPr lang="en-US" altLang="zh-CN" dirty="0"/>
              <a:t>4+T</a:t>
            </a:r>
          </a:p>
          <a:p>
            <a:r>
              <a:rPr lang="zh-CN" altLang="en-US" dirty="0"/>
              <a:t>关于花费，我们首先达成一个事实共识，就是每个数据库尽管内部构造不同，但是他们每个原子操作都是有限数量</a:t>
            </a:r>
            <a:endParaRPr lang="en-US" altLang="zh-CN" dirty="0"/>
          </a:p>
          <a:p>
            <a:r>
              <a:rPr lang="zh-CN" altLang="en-US" dirty="0"/>
              <a:t>第二，每个操作由若干种不同的原子操作组合组成，操作的总开销等于原子操作的开销总和。同时一个原子操作可以出现在分解树的各个节点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所以可以设置一个</a:t>
            </a:r>
            <a:r>
              <a:rPr lang="en-US" altLang="zh-CN" dirty="0"/>
              <a:t>P</a:t>
            </a:r>
            <a:r>
              <a:rPr lang="zh-CN" altLang="en-US" dirty="0"/>
              <a:t>，存放各类原子操作类型，下面存放对应的花销。如果在不同节点，就加起来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90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总体架构</a:t>
            </a:r>
          </a:p>
          <a:p>
            <a:r>
              <a:rPr lang="en-US" altLang="zh-CN" dirty="0"/>
              <a:t>Client</a:t>
            </a:r>
            <a:r>
              <a:rPr lang="zh-CN" altLang="en-US" dirty="0"/>
              <a:t>指的是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F206-46C2-4445-A76F-26FCED07BE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3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的年纪恩富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81AD-6D03-5B42-96F9-CDE3BAD904E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18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8E1E-BD80-044D-A9DB-76104964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52C80-A379-EC43-8D86-38621EFC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EE267-784E-C644-B3F1-9B1A7373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8D08C-9169-D74D-AE14-3F93EE9A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D6468-9BC1-9341-BE26-C066EB89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0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4F4F7-38BB-A343-A654-3DFC87BF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134CB-109C-E64F-B2A8-AB4BA404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5A209-8432-3045-8D00-297CAE32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1B6B5-C4B9-7F48-97B2-0A69439F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0AF89-4A94-854C-A294-F66C4BE2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FEC04-5FF5-1D45-8CCF-0415A75E1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B8749-8E60-8241-B964-C7CD2C93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6F6D4-50FB-8648-9700-3E04AE42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3DF4E-81C2-004D-9539-49DA152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07614-A088-6041-B75B-D9823D0B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17B33-C094-0640-9C89-EC9DD985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DF1EE-81FA-F84F-9A65-285B52CB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4B59C-39F2-124C-AC77-7CA16C99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2FD7-EBE2-3F4D-AF4C-63719677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83A8D-BF54-5D44-A404-63CE3917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1692C-A70A-E14C-AED9-EFA99D03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B0A2B-3A19-9C42-A268-93B1CFE7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787A4-B4EA-154D-9FB0-7F1B479D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1242F-5B03-7F4F-925E-FF857FEE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25373-0857-3E42-B0B8-CEFD4236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2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114FD-3D1C-E743-A260-9441E5AE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B65B0-15A1-F248-BF3D-36EE70CE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64933-AC38-3D45-B2A2-3CC516F1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46C87-1A6F-8D4D-87EA-27FD99DE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7CB32-3539-9446-A36D-F528F941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C7742-4C9D-C34B-A2F4-23245CD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962B-46F7-C342-84EB-80526547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40233-6981-6A45-9A24-E2D47ADD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8B16E-67A1-F147-8D53-AF4CFD192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F95847-F86B-6A4C-94DD-4E46ABEF2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57B96-78AF-2545-A954-8CD3D17F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42F443-EC91-814D-8052-22009BA3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E4A45-280E-5647-8417-68281ED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A293F4-F53D-814E-B36F-256368FF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7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3556-C2C1-1D49-8B85-AE2B368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4EA1F-790F-2546-94E1-D7B8A4F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B3508-EC8D-6141-A761-1D72EE92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A44AF-F66B-C64C-A2F4-8C4A8961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2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0C2674-0D3B-AF4C-8256-9D2972BC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FD406-2DE1-C34A-863F-1D369021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B042E-2CBF-BF4A-80FE-4BD47F5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36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21E57-8DAE-154A-A3D0-EEE43629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1A624-05F7-E649-B268-5F3A31C9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8779A-79CF-DC48-AE4C-80D3BFB0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54A9F-3EDD-AE44-8F75-17CCDBE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38AAE-7ABC-8040-B1A3-7024D18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6850E-94B3-F142-B40B-3BF3B25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ACB8-3746-8947-A25B-15C4DA35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776CE5-1711-0749-BBB0-17057F966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AEA02-3669-DF48-931E-C7BD9D27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6F61F-D104-584E-9416-D5B910C8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2E5CC-2D1D-F540-AF9D-2E6AB88C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1441C-B025-3645-8E02-8F8273F7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64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7D8A12-FAEE-EB4A-B23E-BDF6E802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81F55-BFD5-9D47-BAE0-DFD7EF67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27BFE-179E-5341-97D9-F13F980D0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8450-11C8-B545-827D-2C0B36C83175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ED46D-8D44-CE4C-ABF6-334F690C6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4077C-36A6-F04D-930B-BD989F80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61DA-73CB-6F4C-8CE9-2042DB508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54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11.jpe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11.jpe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6" y="426067"/>
            <a:ext cx="1030501" cy="3192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5" y="6333135"/>
            <a:ext cx="731600" cy="5248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27" y="214683"/>
            <a:ext cx="3196667" cy="7575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583615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err="1">
                <a:solidFill>
                  <a:srgbClr val="4285F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QTune</a:t>
            </a:r>
            <a:r>
              <a:rPr lang="en-US" altLang="zh-CN" sz="4800" b="1" dirty="0">
                <a:solidFill>
                  <a:srgbClr val="4285F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: A Query-Aware Database Tuning System with Deep Reinforcement Learning</a:t>
            </a:r>
            <a:endParaRPr lang="en" altLang="zh-CN" sz="4800" b="1" dirty="0">
              <a:solidFill>
                <a:srgbClr val="4285F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" altLang="zh-CN" sz="3200" b="1" dirty="0"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en-US" sz="3200" b="1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AutoShape 6" descr="http://waifu2x.udp.jp/api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text 1"/>
          <p:cNvSpPr txBox="1"/>
          <p:nvPr/>
        </p:nvSpPr>
        <p:spPr>
          <a:xfrm>
            <a:off x="850539" y="5317888"/>
            <a:ext cx="3899701" cy="357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2320" b="1" spc="13" dirty="0">
                <a:solidFill>
                  <a:srgbClr val="3C4043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/>
              </a:rPr>
              <a:t>王子阳 </a:t>
            </a:r>
            <a:r>
              <a:rPr lang="en-US" altLang="zh-CN" sz="2320" b="1" spc="13" dirty="0">
                <a:solidFill>
                  <a:srgbClr val="3C4043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/>
              </a:rPr>
              <a:t>51205901110</a:t>
            </a:r>
            <a:endParaRPr sz="2320" b="1" spc="13" dirty="0">
              <a:solidFill>
                <a:srgbClr val="3C4043"/>
              </a:solidFill>
              <a:latin typeface="Songti SC" panose="02010600040101010101" pitchFamily="2" charset="-122"/>
              <a:ea typeface="Songti SC" panose="02010600040101010101" pitchFamily="2" charset="-122"/>
              <a:cs typeface="Arial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526" y="5536142"/>
            <a:ext cx="502900" cy="45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2270E9-CC32-F949-A664-0863E8AFE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33" y="311457"/>
            <a:ext cx="4004401" cy="8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" y="0"/>
            <a:ext cx="12191933" cy="6032000"/>
          </a:xfrm>
          <a:prstGeom prst="rect">
            <a:avLst/>
          </a:prstGeom>
        </p:spPr>
      </p:pic>
      <p:pic>
        <p:nvPicPr>
          <p:cNvPr id="4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2" y="1951278"/>
            <a:ext cx="33867" cy="2527065"/>
          </a:xfrm>
          <a:prstGeom prst="rect">
            <a:avLst/>
          </a:prstGeom>
        </p:spPr>
      </p:pic>
      <p:pic>
        <p:nvPicPr>
          <p:cNvPr id="46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5" y="6333135"/>
            <a:ext cx="731600" cy="52480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219199" y="2646668"/>
            <a:ext cx="830493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QUERY FEATURIZATION</a:t>
            </a:r>
          </a:p>
        </p:txBody>
      </p:sp>
    </p:spTree>
    <p:extLst>
      <p:ext uri="{BB962C8B-B14F-4D97-AF65-F5344CB8AC3E}">
        <p14:creationId xmlns:p14="http://schemas.microsoft.com/office/powerpoint/2010/main" val="294273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A7BBF2-F423-446D-9174-21C417498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8"/>
          <a:stretch/>
        </p:blipFill>
        <p:spPr>
          <a:xfrm>
            <a:off x="5997107" y="2457346"/>
            <a:ext cx="6229943" cy="3793141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574166" y="486286"/>
            <a:ext cx="6319102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dirty="0">
                <a:solidFill>
                  <a:srgbClr val="34A853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how to vectorize the queries</a:t>
            </a:r>
            <a:endParaRPr sz="4267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7AAD17-4779-4B65-8AA2-97C298FAEB6B}"/>
              </a:ext>
            </a:extLst>
          </p:cNvPr>
          <p:cNvSpPr txBox="1"/>
          <p:nvPr/>
        </p:nvSpPr>
        <p:spPr>
          <a:xfrm>
            <a:off x="373750" y="3192019"/>
            <a:ext cx="7768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Query Information</a:t>
            </a:r>
            <a:r>
              <a:rPr lang="en-US" altLang="zh-CN" sz="28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Query type,</a:t>
            </a:r>
            <a:r>
              <a:rPr lang="fr-FR" altLang="zh-CN" sz="2400" dirty="0"/>
              <a:t> tables, operations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maintain a </a:t>
            </a:r>
            <a:r>
              <a:rPr lang="en-US" altLang="zh-CN" sz="2400" b="1" dirty="0">
                <a:solidFill>
                  <a:srgbClr val="34A853"/>
                </a:solidFill>
              </a:rPr>
              <a:t>4+|T| </a:t>
            </a:r>
            <a:r>
              <a:rPr lang="en-US" altLang="zh-CN" sz="2400" dirty="0"/>
              <a:t>dimensional vector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r>
              <a:rPr lang="fr-FR" altLang="zh-CN" sz="2400" dirty="0"/>
              <a:t> </a:t>
            </a:r>
            <a:r>
              <a:rPr lang="en-US" altLang="zh-CN" sz="2800" b="1" dirty="0"/>
              <a:t>Cost Information</a:t>
            </a:r>
            <a:r>
              <a:rPr lang="en-US" altLang="zh-CN" sz="28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Base : As each database has a fixed number of operations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it-IT" altLang="zh-CN" sz="2400" dirty="0"/>
              <a:t>maintain a</a:t>
            </a:r>
            <a:r>
              <a:rPr lang="it-IT" altLang="zh-CN" sz="2400" b="1" dirty="0">
                <a:solidFill>
                  <a:srgbClr val="34A853"/>
                </a:solidFill>
              </a:rPr>
              <a:t> |P| </a:t>
            </a:r>
            <a:r>
              <a:rPr lang="it-IT" altLang="zh-CN" sz="2400" dirty="0"/>
              <a:t>dimensional vector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the cost of the same operation should be summed up</a:t>
            </a:r>
            <a:endParaRPr lang="fr-FR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54AC43-78D1-48D2-AE48-2CA51030E9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70" b="15421"/>
          <a:stretch/>
        </p:blipFill>
        <p:spPr>
          <a:xfrm>
            <a:off x="3875894" y="1207709"/>
            <a:ext cx="8638772" cy="10897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6BFBE2-5522-4DB8-BFA9-6890372F54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03"/>
          <a:stretch/>
        </p:blipFill>
        <p:spPr>
          <a:xfrm>
            <a:off x="-9025" y="1139347"/>
            <a:ext cx="4183053" cy="1317999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55F0AD-10AA-4A64-A603-E3FCD8CD85B7}"/>
              </a:ext>
            </a:extLst>
          </p:cNvPr>
          <p:cNvCxnSpPr>
            <a:cxnSpLocks/>
          </p:cNvCxnSpPr>
          <p:nvPr/>
        </p:nvCxnSpPr>
        <p:spPr>
          <a:xfrm>
            <a:off x="9181578" y="1876846"/>
            <a:ext cx="0" cy="580500"/>
          </a:xfrm>
          <a:prstGeom prst="line">
            <a:avLst/>
          </a:prstGeom>
          <a:ln w="57150">
            <a:solidFill>
              <a:srgbClr val="34A8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D142855-F6AA-4D47-B52E-35806E5E6215}"/>
              </a:ext>
            </a:extLst>
          </p:cNvPr>
          <p:cNvCxnSpPr>
            <a:cxnSpLocks/>
          </p:cNvCxnSpPr>
          <p:nvPr/>
        </p:nvCxnSpPr>
        <p:spPr>
          <a:xfrm>
            <a:off x="6212910" y="2457346"/>
            <a:ext cx="5586608" cy="0"/>
          </a:xfrm>
          <a:prstGeom prst="line">
            <a:avLst/>
          </a:prstGeom>
          <a:ln w="57150">
            <a:solidFill>
              <a:srgbClr val="34A8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98DC2C3-CD9B-403B-9CCC-C6255A36C40D}"/>
              </a:ext>
            </a:extLst>
          </p:cNvPr>
          <p:cNvCxnSpPr>
            <a:cxnSpLocks/>
          </p:cNvCxnSpPr>
          <p:nvPr/>
        </p:nvCxnSpPr>
        <p:spPr>
          <a:xfrm>
            <a:off x="6212910" y="2457346"/>
            <a:ext cx="0" cy="1338040"/>
          </a:xfrm>
          <a:prstGeom prst="line">
            <a:avLst/>
          </a:prstGeom>
          <a:ln w="57150">
            <a:solidFill>
              <a:srgbClr val="34A8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9BE365-27AB-4DE8-803C-D2629C3C1E05}"/>
              </a:ext>
            </a:extLst>
          </p:cNvPr>
          <p:cNvCxnSpPr>
            <a:cxnSpLocks/>
          </p:cNvCxnSpPr>
          <p:nvPr/>
        </p:nvCxnSpPr>
        <p:spPr>
          <a:xfrm>
            <a:off x="6212910" y="3795386"/>
            <a:ext cx="1665961" cy="0"/>
          </a:xfrm>
          <a:prstGeom prst="straightConnector1">
            <a:avLst/>
          </a:prstGeom>
          <a:ln w="57150">
            <a:solidFill>
              <a:srgbClr val="34A85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C19DC34-CD52-4BDF-B05B-446A53323423}"/>
              </a:ext>
            </a:extLst>
          </p:cNvPr>
          <p:cNvCxnSpPr/>
          <p:nvPr/>
        </p:nvCxnSpPr>
        <p:spPr>
          <a:xfrm>
            <a:off x="11799518" y="2457346"/>
            <a:ext cx="0" cy="2214862"/>
          </a:xfrm>
          <a:prstGeom prst="line">
            <a:avLst/>
          </a:prstGeom>
          <a:ln w="57150">
            <a:solidFill>
              <a:srgbClr val="34A85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391BBA-CFD1-4DCE-B5DD-FB0DBC5F91DC}"/>
              </a:ext>
            </a:extLst>
          </p:cNvPr>
          <p:cNvCxnSpPr>
            <a:cxnSpLocks/>
          </p:cNvCxnSpPr>
          <p:nvPr/>
        </p:nvCxnSpPr>
        <p:spPr>
          <a:xfrm flipH="1">
            <a:off x="10571967" y="4672208"/>
            <a:ext cx="1227551" cy="0"/>
          </a:xfrm>
          <a:prstGeom prst="straightConnector1">
            <a:avLst/>
          </a:prstGeom>
          <a:ln w="57150">
            <a:solidFill>
              <a:srgbClr val="34A85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B1502A3-C4E5-49CD-B42D-E9AF7EBF8A2F}"/>
              </a:ext>
            </a:extLst>
          </p:cNvPr>
          <p:cNvSpPr txBox="1"/>
          <p:nvPr/>
        </p:nvSpPr>
        <p:spPr>
          <a:xfrm>
            <a:off x="9306838" y="553003"/>
            <a:ext cx="420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4A8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4+|T|+</a:t>
            </a:r>
            <a:r>
              <a:rPr lang="it-IT" altLang="zh-CN" sz="2800" b="1" dirty="0">
                <a:solidFill>
                  <a:srgbClr val="34A8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|P|</a:t>
            </a:r>
            <a:endParaRPr lang="zh-CN" altLang="en-US" sz="2800" b="1" dirty="0">
              <a:solidFill>
                <a:srgbClr val="34A85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37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A829CC-EC6F-446A-8F74-D483D7F1BD72}"/>
              </a:ext>
            </a:extLst>
          </p:cNvPr>
          <p:cNvSpPr/>
          <p:nvPr/>
        </p:nvSpPr>
        <p:spPr>
          <a:xfrm>
            <a:off x="0" y="0"/>
            <a:ext cx="3281819" cy="689633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1"/>
          <p:cNvSpPr txBox="1"/>
          <p:nvPr/>
        </p:nvSpPr>
        <p:spPr>
          <a:xfrm>
            <a:off x="570437" y="246569"/>
            <a:ext cx="2839560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34A853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Architecture</a:t>
            </a:r>
            <a:endParaRPr sz="4400" dirty="0">
              <a:solidFill>
                <a:srgbClr val="34A853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B05A21-55B0-4EBD-BA5E-3DFE94DD6B96}"/>
              </a:ext>
            </a:extLst>
          </p:cNvPr>
          <p:cNvSpPr/>
          <p:nvPr/>
        </p:nvSpPr>
        <p:spPr>
          <a:xfrm>
            <a:off x="3253799" y="0"/>
            <a:ext cx="8938201" cy="6896335"/>
          </a:xfrm>
          <a:prstGeom prst="rect">
            <a:avLst/>
          </a:prstGeom>
          <a:blipFill dpi="0" rotWithShape="1">
            <a:blip r:embed="rId3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2B995E6-849A-4663-8B6E-36D31C4CFDAD}"/>
              </a:ext>
            </a:extLst>
          </p:cNvPr>
          <p:cNvSpPr/>
          <p:nvPr/>
        </p:nvSpPr>
        <p:spPr>
          <a:xfrm>
            <a:off x="520533" y="1853852"/>
            <a:ext cx="2407858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query2vector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BCB7302-ADAB-420B-9003-AAAF155B440E}"/>
              </a:ext>
            </a:extLst>
          </p:cNvPr>
          <p:cNvSpPr/>
          <p:nvPr/>
        </p:nvSpPr>
        <p:spPr>
          <a:xfrm>
            <a:off x="4793442" y="1853852"/>
            <a:ext cx="2407857" cy="83924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vector2pattern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1E6ADB-9211-46D1-BE86-902746EAF073}"/>
              </a:ext>
            </a:extLst>
          </p:cNvPr>
          <p:cNvSpPr/>
          <p:nvPr/>
        </p:nvSpPr>
        <p:spPr>
          <a:xfrm>
            <a:off x="9066350" y="1853852"/>
            <a:ext cx="2437984" cy="83924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pattern2cluster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CF328F-62D6-4262-95D8-8B5003F29C41}"/>
              </a:ext>
            </a:extLst>
          </p:cNvPr>
          <p:cNvCxnSpPr>
            <a:endCxn id="12" idx="1"/>
          </p:cNvCxnSpPr>
          <p:nvPr/>
        </p:nvCxnSpPr>
        <p:spPr>
          <a:xfrm>
            <a:off x="2928391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D53139-B507-48B4-B8BA-01468DD8A315}"/>
              </a:ext>
            </a:extLst>
          </p:cNvPr>
          <p:cNvCxnSpPr/>
          <p:nvPr/>
        </p:nvCxnSpPr>
        <p:spPr>
          <a:xfrm>
            <a:off x="7201299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C3963C-CED2-4540-8BC3-E36BC1F5E5C8}"/>
              </a:ext>
            </a:extLst>
          </p:cNvPr>
          <p:cNvSpPr/>
          <p:nvPr/>
        </p:nvSpPr>
        <p:spPr>
          <a:xfrm>
            <a:off x="8536992" y="3745659"/>
            <a:ext cx="3496700" cy="175325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DDPG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8F2264-4253-475F-8DE8-56C9A2CE71D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10285342" y="2693096"/>
            <a:ext cx="0" cy="1052563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50D06126-2FAD-4BD4-BD18-55F716944A16}"/>
              </a:ext>
            </a:extLst>
          </p:cNvPr>
          <p:cNvSpPr/>
          <p:nvPr/>
        </p:nvSpPr>
        <p:spPr>
          <a:xfrm>
            <a:off x="5538654" y="3930321"/>
            <a:ext cx="1996163" cy="138393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C3D4CD-4145-407E-B588-56D146347357}"/>
              </a:ext>
            </a:extLst>
          </p:cNvPr>
          <p:cNvCxnSpPr>
            <a:cxnSpLocks/>
            <a:stCxn id="18" idx="1"/>
            <a:endCxn id="22" idx="4"/>
          </p:cNvCxnSpPr>
          <p:nvPr/>
        </p:nvCxnSpPr>
        <p:spPr>
          <a:xfrm flipH="1">
            <a:off x="7534817" y="4622287"/>
            <a:ext cx="1002175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">
            <a:extLst>
              <a:ext uri="{FF2B5EF4-FFF2-40B4-BE49-F238E27FC236}">
                <a16:creationId xmlns:a16="http://schemas.microsoft.com/office/drawing/2014/main" id="{040EE6F4-EF54-4A72-9236-F30D64EBB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00"/>
            <a:ext cx="47243" cy="6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6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2" y="1951278"/>
            <a:ext cx="33867" cy="2527065"/>
          </a:xfrm>
          <a:prstGeom prst="rect">
            <a:avLst/>
          </a:prstGeom>
        </p:spPr>
      </p:pic>
      <p:pic>
        <p:nvPicPr>
          <p:cNvPr id="46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5" y="6333135"/>
            <a:ext cx="731600" cy="52480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219200" y="2646668"/>
            <a:ext cx="6096000" cy="902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5867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3333</a:t>
            </a: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" y="0"/>
            <a:ext cx="12191933" cy="6032000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2" y="1951278"/>
            <a:ext cx="33867" cy="2527065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282928" y="2780435"/>
            <a:ext cx="7541295" cy="9233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DRL FOR KNOB TUNING</a:t>
            </a:r>
            <a:endParaRPr lang="zh-CN" altLang="en-US" sz="6000" b="1" dirty="0">
              <a:solidFill>
                <a:schemeClr val="bg1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2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8084D159-7F4F-450C-BFD6-42018050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5422" y="1284259"/>
            <a:ext cx="6121381" cy="3511111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2249014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Model-ac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28C0AE-E6DF-42F7-8C2C-FE5081623CEB}"/>
              </a:ext>
            </a:extLst>
          </p:cNvPr>
          <p:cNvGrpSpPr/>
          <p:nvPr/>
        </p:nvGrpSpPr>
        <p:grpSpPr>
          <a:xfrm>
            <a:off x="5531135" y="48977"/>
            <a:ext cx="7096125" cy="6076950"/>
            <a:chOff x="5004147" y="-14043"/>
            <a:chExt cx="7096125" cy="60769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FF2305-24B0-48AD-B1CC-7C3A23F10DB7}"/>
                </a:ext>
              </a:extLst>
            </p:cNvPr>
            <p:cNvSpPr/>
            <p:nvPr/>
          </p:nvSpPr>
          <p:spPr>
            <a:xfrm>
              <a:off x="6221668" y="1221239"/>
              <a:ext cx="2168894" cy="1866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28" name="Picture 4" descr="preview">
              <a:extLst>
                <a:ext uri="{FF2B5EF4-FFF2-40B4-BE49-F238E27FC236}">
                  <a16:creationId xmlns:a16="http://schemas.microsoft.com/office/drawing/2014/main" id="{5F2DF6C7-9DD6-4EA5-B9BA-DD216D935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147" y="-14043"/>
              <a:ext cx="7096125" cy="559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20C1DD-936C-4B04-B897-4E96C89574FB}"/>
                </a:ext>
              </a:extLst>
            </p:cNvPr>
            <p:cNvSpPr/>
            <p:nvPr/>
          </p:nvSpPr>
          <p:spPr>
            <a:xfrm>
              <a:off x="10549002" y="5123194"/>
              <a:ext cx="1425880" cy="453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0A1BD9A-8927-45DB-A74A-C9B6D13EF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5634" y="5577132"/>
              <a:ext cx="6153150" cy="485775"/>
            </a:xfrm>
            <a:prstGeom prst="rect">
              <a:avLst/>
            </a:prstGeom>
          </p:spPr>
        </p:pic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FD9E2B-ADED-4DC3-AA2A-1B8A451D8DA3}"/>
              </a:ext>
            </a:extLst>
          </p:cNvPr>
          <p:cNvCxnSpPr>
            <a:cxnSpLocks/>
          </p:cNvCxnSpPr>
          <p:nvPr/>
        </p:nvCxnSpPr>
        <p:spPr>
          <a:xfrm>
            <a:off x="5098093" y="3306871"/>
            <a:ext cx="1503123" cy="1160359"/>
          </a:xfrm>
          <a:prstGeom prst="straightConnector1">
            <a:avLst/>
          </a:prstGeom>
          <a:ln w="28575"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8ECB407-34B2-4336-AA9E-689CD321E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8100" y="5385193"/>
            <a:ext cx="6306065" cy="995694"/>
          </a:xfrm>
          <a:prstGeom prst="rect">
            <a:avLst/>
          </a:prstGeom>
        </p:spPr>
      </p:pic>
      <p:pic>
        <p:nvPicPr>
          <p:cNvPr id="98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E96016-E760-45E3-9377-C0545BC7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046" y="1253383"/>
            <a:ext cx="6303472" cy="318238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3BB883-FC45-4130-9F65-CEA36D649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0"/>
          <a:stretch/>
        </p:blipFill>
        <p:spPr>
          <a:xfrm>
            <a:off x="-109689" y="819623"/>
            <a:ext cx="5295066" cy="4616673"/>
          </a:xfrm>
          <a:prstGeom prst="rect">
            <a:avLst/>
          </a:prstGeom>
        </p:spPr>
      </p:pic>
      <p:pic>
        <p:nvPicPr>
          <p:cNvPr id="98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3927357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DS-DDPG 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C79CF-3760-4854-B025-5403ECF0A7CE}"/>
              </a:ext>
            </a:extLst>
          </p:cNvPr>
          <p:cNvSpPr txBox="1"/>
          <p:nvPr/>
        </p:nvSpPr>
        <p:spPr>
          <a:xfrm>
            <a:off x="5496046" y="4804398"/>
            <a:ext cx="5842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 ∆S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most of the outer metrics are accumulative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 and </a:t>
            </a:r>
            <a:r>
              <a:rPr lang="en-US" altLang="zh-CN" sz="2000" dirty="0" err="1"/>
              <a:t>S’,Their</a:t>
            </a:r>
            <a:r>
              <a:rPr lang="en-US" altLang="zh-CN" sz="2000" dirty="0"/>
              <a:t> difference in values can reflect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22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6936194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Training DS-DDPG- Predictor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212E5-F3DF-4CA7-9B6D-32790BB02B7B}"/>
              </a:ext>
            </a:extLst>
          </p:cNvPr>
          <p:cNvSpPr txBox="1"/>
          <p:nvPr/>
        </p:nvSpPr>
        <p:spPr>
          <a:xfrm>
            <a:off x="907177" y="3581688"/>
            <a:ext cx="627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 data 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0CEA36-EB96-429E-A012-58D61142F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295" y="3629294"/>
            <a:ext cx="2524125" cy="352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A97E9B-3EA1-49DD-8348-0AEC68F4C977}"/>
              </a:ext>
            </a:extLst>
          </p:cNvPr>
          <p:cNvSpPr txBox="1"/>
          <p:nvPr/>
        </p:nvSpPr>
        <p:spPr>
          <a:xfrm>
            <a:off x="907177" y="4181034"/>
            <a:ext cx="82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each &lt;v, S, I&gt;, we train Predictor to output a value that is close to ∆S.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90DBFD-ADA9-42D3-A1F6-1DF95A74790E}"/>
              </a:ext>
            </a:extLst>
          </p:cNvPr>
          <p:cNvSpPr txBox="1"/>
          <p:nvPr/>
        </p:nvSpPr>
        <p:spPr>
          <a:xfrm>
            <a:off x="907177" y="3025172"/>
            <a:ext cx="791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Predictor aims to predict the database metrics change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A63088-BF54-4A39-B563-696ED78FF297}"/>
              </a:ext>
            </a:extLst>
          </p:cNvPr>
          <p:cNvSpPr txBox="1"/>
          <p:nvPr/>
        </p:nvSpPr>
        <p:spPr>
          <a:xfrm>
            <a:off x="907177" y="5230342"/>
            <a:ext cx="627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Error 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DC439D-63E8-40C3-AB85-6C399B281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31" y="4596532"/>
            <a:ext cx="3238500" cy="11144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79F10A-BD18-4CE4-B002-519CFBCE3F35}"/>
              </a:ext>
            </a:extLst>
          </p:cNvPr>
          <p:cNvSpPr txBox="1"/>
          <p:nvPr/>
        </p:nvSpPr>
        <p:spPr>
          <a:xfrm>
            <a:off x="907177" y="5910318"/>
            <a:ext cx="627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training dataset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6B1FA32-0328-4941-97DB-8DE4A710A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433" y="5936362"/>
            <a:ext cx="2609850" cy="409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463DDA-44B9-4F17-B2F5-1573DE03F0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941" b="1158"/>
          <a:stretch/>
        </p:blipFill>
        <p:spPr>
          <a:xfrm>
            <a:off x="836327" y="931913"/>
            <a:ext cx="4081457" cy="18927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E06345-B431-4909-889B-48EE813E26B7}"/>
              </a:ext>
            </a:extLst>
          </p:cNvPr>
          <p:cNvSpPr/>
          <p:nvPr/>
        </p:nvSpPr>
        <p:spPr>
          <a:xfrm>
            <a:off x="4917784" y="905620"/>
            <a:ext cx="5232461" cy="1950802"/>
          </a:xfrm>
          <a:prstGeom prst="rect">
            <a:avLst/>
          </a:prstGeom>
          <a:blipFill>
            <a:blip r:embed="rId8">
              <a:alphaModFix amt="3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776150E-2F2A-4ABD-A200-164AB2291DE8}"/>
              </a:ext>
            </a:extLst>
          </p:cNvPr>
          <p:cNvCxnSpPr>
            <a:cxnSpLocks/>
          </p:cNvCxnSpPr>
          <p:nvPr/>
        </p:nvCxnSpPr>
        <p:spPr>
          <a:xfrm>
            <a:off x="4917784" y="836780"/>
            <a:ext cx="1" cy="2119552"/>
          </a:xfrm>
          <a:prstGeom prst="line">
            <a:avLst/>
          </a:prstGeom>
          <a:ln w="76200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0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1A86C94-8194-4FCB-8763-E4FAB09EB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5"/>
          <a:stretch/>
        </p:blipFill>
        <p:spPr>
          <a:xfrm>
            <a:off x="5420327" y="2828640"/>
            <a:ext cx="6486525" cy="223691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3BB883-FC45-4130-9F65-CEA36D649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0"/>
          <a:stretch/>
        </p:blipFill>
        <p:spPr>
          <a:xfrm>
            <a:off x="-109689" y="819623"/>
            <a:ext cx="5295066" cy="4616673"/>
          </a:xfrm>
          <a:prstGeom prst="rect">
            <a:avLst/>
          </a:prstGeom>
        </p:spPr>
      </p:pic>
      <p:pic>
        <p:nvPicPr>
          <p:cNvPr id="98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3927357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DS-DDPG 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A988E-C15D-4704-AAF9-380E7810A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377" y="313820"/>
            <a:ext cx="6464507" cy="330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8D38C1-AC03-470D-A15F-476CD78D6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377" y="838111"/>
            <a:ext cx="6343650" cy="61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CC03A2-28B4-4A40-8D64-8EF6C1F851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5377" y="1457236"/>
            <a:ext cx="5391150" cy="752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CBAD39-8F7C-421A-868F-73FFC3075F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5377" y="2171415"/>
            <a:ext cx="3867150" cy="657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22AA41-60D0-43EF-8725-04C1E7E62C0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7237"/>
          <a:stretch/>
        </p:blipFill>
        <p:spPr>
          <a:xfrm>
            <a:off x="5013613" y="5043786"/>
            <a:ext cx="6687177" cy="8955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D604B1-0B96-4525-9CE1-B5F420C94F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0119" y="5869305"/>
            <a:ext cx="2797061" cy="8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9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11617834" cy="65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Training Actor and Critic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4950FC-B144-4675-8DFC-8F59236E07EB}"/>
              </a:ext>
            </a:extLst>
          </p:cNvPr>
          <p:cNvSpPr/>
          <p:nvPr/>
        </p:nvSpPr>
        <p:spPr>
          <a:xfrm>
            <a:off x="0" y="0"/>
            <a:ext cx="3281819" cy="689633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66D9C4-6532-41AA-979E-618E7878131E}"/>
              </a:ext>
            </a:extLst>
          </p:cNvPr>
          <p:cNvSpPr/>
          <p:nvPr/>
        </p:nvSpPr>
        <p:spPr>
          <a:xfrm>
            <a:off x="3253799" y="0"/>
            <a:ext cx="8938201" cy="6896335"/>
          </a:xfrm>
          <a:prstGeom prst="rect">
            <a:avLst/>
          </a:prstGeom>
          <a:blipFill dpi="0" rotWithShape="1">
            <a:blip r:embed="rId4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F86925-1460-42E0-AC71-691006A735D6}"/>
              </a:ext>
            </a:extLst>
          </p:cNvPr>
          <p:cNvSpPr/>
          <p:nvPr/>
        </p:nvSpPr>
        <p:spPr>
          <a:xfrm>
            <a:off x="520533" y="1853852"/>
            <a:ext cx="2407858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query2vector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782C90E-9EBA-4624-B7B4-9F44E3484620}"/>
              </a:ext>
            </a:extLst>
          </p:cNvPr>
          <p:cNvSpPr/>
          <p:nvPr/>
        </p:nvSpPr>
        <p:spPr>
          <a:xfrm>
            <a:off x="4793442" y="1853852"/>
            <a:ext cx="2407857" cy="83924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vector2pattern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F8DBE4C-76D7-4985-8B57-777689F59451}"/>
              </a:ext>
            </a:extLst>
          </p:cNvPr>
          <p:cNvSpPr/>
          <p:nvPr/>
        </p:nvSpPr>
        <p:spPr>
          <a:xfrm>
            <a:off x="9066350" y="1853852"/>
            <a:ext cx="2437984" cy="83924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pattern2cluster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DA1CBE-73D5-4027-9BA9-DC54B07ED011}"/>
              </a:ext>
            </a:extLst>
          </p:cNvPr>
          <p:cNvCxnSpPr>
            <a:endCxn id="19" idx="1"/>
          </p:cNvCxnSpPr>
          <p:nvPr/>
        </p:nvCxnSpPr>
        <p:spPr>
          <a:xfrm>
            <a:off x="2928391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F8115B-5818-4B6B-B976-006C309B5155}"/>
              </a:ext>
            </a:extLst>
          </p:cNvPr>
          <p:cNvCxnSpPr/>
          <p:nvPr/>
        </p:nvCxnSpPr>
        <p:spPr>
          <a:xfrm>
            <a:off x="7201299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08E373-19DB-4780-B50E-445AF9450D7E}"/>
              </a:ext>
            </a:extLst>
          </p:cNvPr>
          <p:cNvSpPr/>
          <p:nvPr/>
        </p:nvSpPr>
        <p:spPr>
          <a:xfrm>
            <a:off x="8536992" y="3745659"/>
            <a:ext cx="3496700" cy="17532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DDPG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4D7364-D9B8-46E2-AC8A-0001206AA9A7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0285342" y="2693096"/>
            <a:ext cx="0" cy="1052563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9578D062-2EA2-411E-A07C-D02744273FA8}"/>
              </a:ext>
            </a:extLst>
          </p:cNvPr>
          <p:cNvSpPr/>
          <p:nvPr/>
        </p:nvSpPr>
        <p:spPr>
          <a:xfrm>
            <a:off x="5538654" y="3930321"/>
            <a:ext cx="1996163" cy="138393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5BB580-C8C7-47CC-968A-631D2FB812A9}"/>
              </a:ext>
            </a:extLst>
          </p:cNvPr>
          <p:cNvCxnSpPr>
            <a:cxnSpLocks/>
            <a:stCxn id="23" idx="1"/>
            <a:endCxn id="25" idx="4"/>
          </p:cNvCxnSpPr>
          <p:nvPr/>
        </p:nvCxnSpPr>
        <p:spPr>
          <a:xfrm flipH="1">
            <a:off x="7534817" y="4622287"/>
            <a:ext cx="1002175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">
            <a:extLst>
              <a:ext uri="{FF2B5EF4-FFF2-40B4-BE49-F238E27FC236}">
                <a16:creationId xmlns:a16="http://schemas.microsoft.com/office/drawing/2014/main" id="{C9F2D163-D4BA-4491-99CC-05B4D797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99" y="313780"/>
            <a:ext cx="47243" cy="6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" y="0"/>
            <a:ext cx="12191933" cy="6032000"/>
          </a:xfrm>
          <a:prstGeom prst="rect">
            <a:avLst/>
          </a:prstGeom>
        </p:spPr>
      </p:pic>
      <p:pic>
        <p:nvPicPr>
          <p:cNvPr id="4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2" y="1951278"/>
            <a:ext cx="33867" cy="2527065"/>
          </a:xfrm>
          <a:prstGeom prst="rect">
            <a:avLst/>
          </a:prstGeom>
        </p:spPr>
      </p:pic>
      <p:pic>
        <p:nvPicPr>
          <p:cNvPr id="46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5" y="6333135"/>
            <a:ext cx="731600" cy="52480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219199" y="2646668"/>
            <a:ext cx="830493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QUERY FEATURIZATION</a:t>
            </a:r>
          </a:p>
        </p:txBody>
      </p:sp>
    </p:spTree>
    <p:extLst>
      <p:ext uri="{BB962C8B-B14F-4D97-AF65-F5344CB8AC3E}">
        <p14:creationId xmlns:p14="http://schemas.microsoft.com/office/powerpoint/2010/main" val="4403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" y="0"/>
            <a:ext cx="12191933" cy="603200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2" y="1951278"/>
            <a:ext cx="33867" cy="2527065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19200" y="2646668"/>
            <a:ext cx="6096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Introduction</a:t>
            </a:r>
            <a:endParaRPr lang="en-US" altLang="zh-CN" sz="5400" b="1" dirty="0">
              <a:solidFill>
                <a:schemeClr val="bg1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5" y="6333135"/>
            <a:ext cx="731600" cy="52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48E49F-A9C1-4577-BA25-EAB68C805A0D}"/>
              </a:ext>
            </a:extLst>
          </p:cNvPr>
          <p:cNvSpPr txBox="1"/>
          <p:nvPr/>
        </p:nvSpPr>
        <p:spPr>
          <a:xfrm>
            <a:off x="1136744" y="4274508"/>
            <a:ext cx="8539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问题</a:t>
            </a:r>
            <a:r>
              <a:rPr lang="en-US" altLang="zh-CN" sz="3200" b="1" dirty="0">
                <a:solidFill>
                  <a:schemeClr val="bg1"/>
                </a:solidFill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</a:rPr>
              <a:t>数据管理员优化数据库有什么弊端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问题</a:t>
            </a:r>
            <a:r>
              <a:rPr lang="en-US" altLang="zh-CN" sz="3200" b="1" dirty="0">
                <a:solidFill>
                  <a:schemeClr val="bg1"/>
                </a:solidFill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</a:rPr>
              <a:t>如何进行对查询的向量表示进行聚类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8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1"/>
          <p:cNvSpPr txBox="1"/>
          <p:nvPr/>
        </p:nvSpPr>
        <p:spPr>
          <a:xfrm>
            <a:off x="574166" y="486286"/>
            <a:ext cx="4304833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dirty="0">
                <a:solidFill>
                  <a:srgbClr val="34A853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Character Encoding</a:t>
            </a:r>
            <a:endParaRPr sz="4267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EF47F6-2715-4B60-ADB3-5328B81AF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8" y="1142941"/>
            <a:ext cx="4576892" cy="26250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A302D5-7A18-4DE4-841E-ED26093BC8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5" b="7131"/>
          <a:stretch/>
        </p:blipFill>
        <p:spPr>
          <a:xfrm>
            <a:off x="248766" y="5198301"/>
            <a:ext cx="10918711" cy="13914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4D5A77-DB80-4232-8B4F-8438E0C9DB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34"/>
          <a:stretch/>
        </p:blipFill>
        <p:spPr>
          <a:xfrm>
            <a:off x="248766" y="3880200"/>
            <a:ext cx="10871468" cy="13787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F06B94-AC47-42F0-A0E7-D2A21A8CD99F}"/>
              </a:ext>
            </a:extLst>
          </p:cNvPr>
          <p:cNvSpPr txBox="1"/>
          <p:nvPr/>
        </p:nvSpPr>
        <p:spPr>
          <a:xfrm>
            <a:off x="5038326" y="1152860"/>
            <a:ext cx="6886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Train the DS-</a:t>
            </a:r>
            <a:r>
              <a:rPr lang="en-US" altLang="zh-CN" sz="2000" dirty="0" err="1"/>
              <a:t>DDPGmodel</a:t>
            </a:r>
            <a:r>
              <a:rPr lang="en-US" altLang="zh-CN" sz="2000" dirty="0"/>
              <a:t> until it converges;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Select 10,000 real queries from the training data;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For each query q in the selected queries use Query2Vector to </a:t>
            </a:r>
            <a:r>
              <a:rPr lang="en-US" altLang="zh-CN" sz="2000" dirty="0" err="1"/>
              <a:t>featurize</a:t>
            </a:r>
            <a:r>
              <a:rPr lang="en-US" altLang="zh-CN" sz="2000" dirty="0"/>
              <a:t> q and get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We input </a:t>
            </a:r>
            <a:r>
              <a:rPr lang="en-US" altLang="zh-CN" sz="2000" dirty="0" err="1"/>
              <a:t>thevector</a:t>
            </a:r>
            <a:r>
              <a:rPr lang="en-US" altLang="zh-CN" sz="2000" dirty="0"/>
              <a:t> v into the DS-DDPG model, and get a recommended configuration to measure the performance of this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Cluster  pattern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71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11617834" cy="65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Training Actor and Critic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4950FC-B144-4675-8DFC-8F59236E07EB}"/>
              </a:ext>
            </a:extLst>
          </p:cNvPr>
          <p:cNvSpPr/>
          <p:nvPr/>
        </p:nvSpPr>
        <p:spPr>
          <a:xfrm>
            <a:off x="0" y="0"/>
            <a:ext cx="3281819" cy="689633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66D9C4-6532-41AA-979E-618E7878131E}"/>
              </a:ext>
            </a:extLst>
          </p:cNvPr>
          <p:cNvSpPr/>
          <p:nvPr/>
        </p:nvSpPr>
        <p:spPr>
          <a:xfrm>
            <a:off x="3253799" y="0"/>
            <a:ext cx="8938201" cy="6896335"/>
          </a:xfrm>
          <a:prstGeom prst="rect">
            <a:avLst/>
          </a:prstGeom>
          <a:blipFill dpi="0" rotWithShape="1">
            <a:blip r:embed="rId4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F86925-1460-42E0-AC71-691006A735D6}"/>
              </a:ext>
            </a:extLst>
          </p:cNvPr>
          <p:cNvSpPr/>
          <p:nvPr/>
        </p:nvSpPr>
        <p:spPr>
          <a:xfrm>
            <a:off x="520533" y="1853852"/>
            <a:ext cx="2407858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query2vector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782C90E-9EBA-4624-B7B4-9F44E3484620}"/>
              </a:ext>
            </a:extLst>
          </p:cNvPr>
          <p:cNvSpPr/>
          <p:nvPr/>
        </p:nvSpPr>
        <p:spPr>
          <a:xfrm>
            <a:off x="4793442" y="1853852"/>
            <a:ext cx="2407857" cy="83924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vector2pattern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F8DBE4C-76D7-4985-8B57-777689F59451}"/>
              </a:ext>
            </a:extLst>
          </p:cNvPr>
          <p:cNvSpPr/>
          <p:nvPr/>
        </p:nvSpPr>
        <p:spPr>
          <a:xfrm>
            <a:off x="9066350" y="1853852"/>
            <a:ext cx="2437984" cy="83924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pattern2cluster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DA1CBE-73D5-4027-9BA9-DC54B07ED011}"/>
              </a:ext>
            </a:extLst>
          </p:cNvPr>
          <p:cNvCxnSpPr>
            <a:endCxn id="19" idx="1"/>
          </p:cNvCxnSpPr>
          <p:nvPr/>
        </p:nvCxnSpPr>
        <p:spPr>
          <a:xfrm>
            <a:off x="2928391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F8115B-5818-4B6B-B976-006C309B5155}"/>
              </a:ext>
            </a:extLst>
          </p:cNvPr>
          <p:cNvCxnSpPr/>
          <p:nvPr/>
        </p:nvCxnSpPr>
        <p:spPr>
          <a:xfrm>
            <a:off x="7201299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08E373-19DB-4780-B50E-445AF9450D7E}"/>
              </a:ext>
            </a:extLst>
          </p:cNvPr>
          <p:cNvSpPr/>
          <p:nvPr/>
        </p:nvSpPr>
        <p:spPr>
          <a:xfrm>
            <a:off x="8536992" y="3745659"/>
            <a:ext cx="3496700" cy="17532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DDPG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4D7364-D9B8-46E2-AC8A-0001206AA9A7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0285342" y="2693096"/>
            <a:ext cx="0" cy="1052563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9578D062-2EA2-411E-A07C-D02744273FA8}"/>
              </a:ext>
            </a:extLst>
          </p:cNvPr>
          <p:cNvSpPr/>
          <p:nvPr/>
        </p:nvSpPr>
        <p:spPr>
          <a:xfrm>
            <a:off x="5538654" y="3930321"/>
            <a:ext cx="1996163" cy="138393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5BB580-C8C7-47CC-968A-631D2FB812A9}"/>
              </a:ext>
            </a:extLst>
          </p:cNvPr>
          <p:cNvCxnSpPr>
            <a:cxnSpLocks/>
            <a:stCxn id="23" idx="1"/>
            <a:endCxn id="25" idx="4"/>
          </p:cNvCxnSpPr>
          <p:nvPr/>
        </p:nvCxnSpPr>
        <p:spPr>
          <a:xfrm flipH="1">
            <a:off x="7534817" y="4622287"/>
            <a:ext cx="1002175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">
            <a:extLst>
              <a:ext uri="{FF2B5EF4-FFF2-40B4-BE49-F238E27FC236}">
                <a16:creationId xmlns:a16="http://schemas.microsoft.com/office/drawing/2014/main" id="{E709A021-0E3E-4E8D-929E-2C8BAC9B9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967"/>
            <a:ext cx="47243" cy="6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11617834" cy="65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4267" b="1" dirty="0" err="1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reuslt</a:t>
            </a:r>
            <a:endParaRPr lang="en-US" altLang="zh-CN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8A7D6B-D164-4EA4-80C6-921D073C0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002" y="1602601"/>
            <a:ext cx="12735384" cy="3526048"/>
          </a:xfrm>
          <a:prstGeom prst="rect">
            <a:avLst/>
          </a:prstGeom>
        </p:spPr>
      </p:pic>
      <p:pic>
        <p:nvPicPr>
          <p:cNvPr id="27" name="Image">
            <a:extLst>
              <a:ext uri="{FF2B5EF4-FFF2-40B4-BE49-F238E27FC236}">
                <a16:creationId xmlns:a16="http://schemas.microsoft.com/office/drawing/2014/main" id="{E709A021-0E3E-4E8D-929E-2C8BAC9B9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967"/>
            <a:ext cx="47243" cy="6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11617834" cy="65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4267" b="1" dirty="0" err="1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reuslt</a:t>
            </a:r>
            <a:endParaRPr lang="en-US" altLang="zh-CN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7" name="Image">
            <a:extLst>
              <a:ext uri="{FF2B5EF4-FFF2-40B4-BE49-F238E27FC236}">
                <a16:creationId xmlns:a16="http://schemas.microsoft.com/office/drawing/2014/main" id="{E709A021-0E3E-4E8D-929E-2C8BAC9B9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967"/>
            <a:ext cx="47243" cy="6230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2119BC-0FEF-4169-8287-28632434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33" y="-31767"/>
            <a:ext cx="9559442" cy="69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2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11617834" cy="65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4267" b="1" dirty="0" err="1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reuslt</a:t>
            </a:r>
            <a:endParaRPr lang="en-US" altLang="zh-CN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7" name="Image">
            <a:extLst>
              <a:ext uri="{FF2B5EF4-FFF2-40B4-BE49-F238E27FC236}">
                <a16:creationId xmlns:a16="http://schemas.microsoft.com/office/drawing/2014/main" id="{E709A021-0E3E-4E8D-929E-2C8BAC9B9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967"/>
            <a:ext cx="47243" cy="6230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52B383-27CD-421A-A6B6-1BEA838A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41" y="1603397"/>
            <a:ext cx="11873518" cy="30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96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AE314B-45BE-4157-A3DD-455C847B74A7}"/>
              </a:ext>
            </a:extLst>
          </p:cNvPr>
          <p:cNvSpPr/>
          <p:nvPr/>
        </p:nvSpPr>
        <p:spPr>
          <a:xfrm>
            <a:off x="8060454" y="5310448"/>
            <a:ext cx="2160453" cy="1038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 1"/>
          <p:cNvSpPr txBox="1"/>
          <p:nvPr/>
        </p:nvSpPr>
        <p:spPr>
          <a:xfrm>
            <a:off x="897098" y="2963302"/>
            <a:ext cx="1096454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谢谢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12E188-9551-4222-B4EB-CAB39135686A}"/>
              </a:ext>
            </a:extLst>
          </p:cNvPr>
          <p:cNvSpPr txBox="1"/>
          <p:nvPr/>
        </p:nvSpPr>
        <p:spPr>
          <a:xfrm>
            <a:off x="2751461" y="286862"/>
            <a:ext cx="433400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部分参考文献</a:t>
            </a:r>
            <a:endParaRPr lang="en-US" altLang="zh-CN" dirty="0"/>
          </a:p>
          <a:p>
            <a:r>
              <a:rPr lang="en-US" altLang="zh-CN" sz="1600" dirty="0"/>
              <a:t>[1] A. F. </a:t>
            </a:r>
            <a:r>
              <a:rPr lang="en-US" altLang="zh-CN" sz="1600" dirty="0" err="1"/>
              <a:t>Agarap</a:t>
            </a:r>
            <a:r>
              <a:rPr lang="en-US" altLang="zh-CN" sz="1600" dirty="0"/>
              <a:t>. Deep learning using rectified linear units (</a:t>
            </a:r>
            <a:r>
              <a:rPr lang="en-US" altLang="zh-CN" sz="1600" dirty="0" err="1"/>
              <a:t>relu</a:t>
            </a:r>
            <a:r>
              <a:rPr lang="en-US" altLang="zh-CN" sz="1600" dirty="0"/>
              <a:t>). </a:t>
            </a:r>
            <a:r>
              <a:rPr lang="en-US" altLang="zh-CN" sz="1600" dirty="0" err="1"/>
              <a:t>CoRR</a:t>
            </a:r>
            <a:r>
              <a:rPr lang="en-US" altLang="zh-CN" sz="1600" dirty="0"/>
              <a:t>, abs/1803.08375, 2018.</a:t>
            </a:r>
          </a:p>
          <a:p>
            <a:r>
              <a:rPr lang="en-US" altLang="zh-CN" sz="1600" dirty="0"/>
              <a:t>[2] D. V. </a:t>
            </a:r>
            <a:r>
              <a:rPr lang="en-US" altLang="zh-CN" sz="1600" dirty="0" err="1"/>
              <a:t>Aken</a:t>
            </a:r>
            <a:r>
              <a:rPr lang="en-US" altLang="zh-CN" sz="1600" dirty="0"/>
              <a:t>, A. </a:t>
            </a:r>
            <a:r>
              <a:rPr lang="en-US" altLang="zh-CN" sz="1600" dirty="0" err="1"/>
              <a:t>Pavlo</a:t>
            </a:r>
            <a:r>
              <a:rPr lang="en-US" altLang="zh-CN" sz="1600" dirty="0"/>
              <a:t>, G. J. Gordon, and B. </a:t>
            </a:r>
            <a:r>
              <a:rPr lang="en-US" altLang="zh-CN" sz="1600" dirty="0" err="1"/>
              <a:t>Zhang.Automatic</a:t>
            </a:r>
            <a:r>
              <a:rPr lang="en-US" altLang="zh-CN" sz="1600" dirty="0"/>
              <a:t> database management system tuning through large-scale machine learning. In </a:t>
            </a:r>
            <a:r>
              <a:rPr lang="en-US" altLang="zh-CN" sz="1600" dirty="0" err="1"/>
              <a:t>SIGMOD,pages</a:t>
            </a:r>
            <a:r>
              <a:rPr lang="en-US" altLang="zh-CN" sz="1600" dirty="0"/>
              <a:t> 1009–1024, 2017.</a:t>
            </a:r>
          </a:p>
          <a:p>
            <a:r>
              <a:rPr lang="en-US" altLang="zh-CN" sz="1600" dirty="0"/>
              <a:t>[3] R. Ali, N. Shahin, Y. B. </a:t>
            </a:r>
            <a:r>
              <a:rPr lang="en-US" altLang="zh-CN" sz="1600" dirty="0" err="1"/>
              <a:t>Zikria</a:t>
            </a:r>
            <a:r>
              <a:rPr lang="en-US" altLang="zh-CN" sz="1600" dirty="0"/>
              <a:t>, B. Kim, and S. </a:t>
            </a:r>
            <a:r>
              <a:rPr lang="en-US" altLang="zh-CN" sz="1600" dirty="0" err="1"/>
              <a:t>W.Kim</a:t>
            </a:r>
            <a:r>
              <a:rPr lang="en-US" altLang="zh-CN" sz="1600" dirty="0"/>
              <a:t>. Deep reinforcement learning paradigm for performance optimization of channel observation-based MAC protocols in dense </a:t>
            </a:r>
            <a:r>
              <a:rPr lang="en-US" altLang="zh-CN" sz="1600" dirty="0" err="1"/>
              <a:t>wlans.IEEE</a:t>
            </a:r>
            <a:r>
              <a:rPr lang="en-US" altLang="zh-CN" sz="1600" dirty="0"/>
              <a:t> Access, 7:3500–3511, 2019.</a:t>
            </a:r>
          </a:p>
          <a:p>
            <a:r>
              <a:rPr lang="en-US" altLang="zh-CN" sz="1600" dirty="0"/>
              <a:t>[4] D. </a:t>
            </a:r>
            <a:r>
              <a:rPr lang="en-US" altLang="zh-CN" sz="1600" dirty="0" err="1"/>
              <a:t>Basu</a:t>
            </a:r>
            <a:r>
              <a:rPr lang="en-US" altLang="zh-CN" sz="1600" dirty="0"/>
              <a:t>, Q. Lin, W. Chen, H. T. Vo, Z. Yuan, P. </a:t>
            </a:r>
            <a:r>
              <a:rPr lang="en-US" altLang="zh-CN" sz="1600" dirty="0" err="1"/>
              <a:t>Senellart</a:t>
            </a:r>
            <a:r>
              <a:rPr lang="en-US" altLang="zh-CN" sz="1600" dirty="0"/>
              <a:t>, and S. </a:t>
            </a:r>
            <a:r>
              <a:rPr lang="en-US" altLang="zh-CN" sz="1600" dirty="0" err="1"/>
              <a:t>Bressan.Regularized</a:t>
            </a:r>
            <a:r>
              <a:rPr lang="en-US" altLang="zh-CN" sz="1600" dirty="0"/>
              <a:t> cost-model oblivious database tuning with reinforcement </a:t>
            </a:r>
            <a:r>
              <a:rPr lang="en-US" altLang="zh-CN" sz="1600" dirty="0" err="1"/>
              <a:t>learning.T</a:t>
            </a:r>
            <a:r>
              <a:rPr lang="en-US" altLang="zh-CN" sz="1600" dirty="0"/>
              <a:t>. Large-Scale Data- and Knowledge-</a:t>
            </a:r>
            <a:r>
              <a:rPr lang="en-US" altLang="zh-CN" sz="1600" dirty="0" err="1"/>
              <a:t>CenteredSystems</a:t>
            </a:r>
            <a:r>
              <a:rPr lang="en-US" altLang="zh-CN" sz="1600" dirty="0"/>
              <a:t>, 28:96–132, 2016.</a:t>
            </a:r>
          </a:p>
          <a:p>
            <a:r>
              <a:rPr lang="en-US" altLang="zh-CN" sz="1600" dirty="0"/>
              <a:t>[5] P. Belknap, B. </a:t>
            </a:r>
            <a:r>
              <a:rPr lang="en-US" altLang="zh-CN" sz="1600" dirty="0" err="1"/>
              <a:t>Dageville</a:t>
            </a:r>
            <a:r>
              <a:rPr lang="en-US" altLang="zh-CN" sz="1600" dirty="0"/>
              <a:t>, K. Dias, and K. </a:t>
            </a:r>
            <a:r>
              <a:rPr lang="en-US" altLang="zh-CN" sz="1600" dirty="0" err="1"/>
              <a:t>Yagoub</a:t>
            </a:r>
            <a:r>
              <a:rPr lang="en-US" altLang="zh-CN" sz="1600" dirty="0"/>
              <a:t>. Self-tuning for SQL performance in oracle database 11g. In ICDE, pages 1694–1700, 2009. [6] S. G. </a:t>
            </a:r>
            <a:r>
              <a:rPr lang="en-US" altLang="zh-CN" sz="1600" dirty="0" err="1"/>
              <a:t>Dikaleh</a:t>
            </a:r>
            <a:r>
              <a:rPr lang="en-US" altLang="zh-CN" sz="1600" dirty="0"/>
              <a:t>, D. Xiao, C. Felix, D. Mistry, and</a:t>
            </a:r>
          </a:p>
          <a:p>
            <a:r>
              <a:rPr lang="en-US" altLang="zh-CN" sz="1600" dirty="0"/>
              <a:t>M. Andrea. Introduction to neural networks. </a:t>
            </a:r>
            <a:r>
              <a:rPr lang="en-US" altLang="zh-CN" sz="1600" dirty="0" err="1"/>
              <a:t>InCASCON</a:t>
            </a:r>
            <a:r>
              <a:rPr lang="en-US" altLang="zh-CN" sz="1600" dirty="0"/>
              <a:t>, page 299, 2017.</a:t>
            </a:r>
          </a:p>
          <a:p>
            <a:endParaRPr lang="en-US" altLang="zh-CN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C5C263-0612-47E7-8CB1-89323AEF5902}"/>
              </a:ext>
            </a:extLst>
          </p:cNvPr>
          <p:cNvSpPr txBox="1"/>
          <p:nvPr/>
        </p:nvSpPr>
        <p:spPr>
          <a:xfrm>
            <a:off x="7302545" y="542577"/>
            <a:ext cx="48894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[7] S. </a:t>
            </a:r>
            <a:r>
              <a:rPr lang="en-US" altLang="zh-CN" sz="1600" dirty="0" err="1"/>
              <a:t>Duan</a:t>
            </a:r>
            <a:r>
              <a:rPr lang="en-US" altLang="zh-CN" sz="1600" dirty="0"/>
              <a:t>, V. </a:t>
            </a:r>
            <a:r>
              <a:rPr lang="en-US" altLang="zh-CN" sz="1600" dirty="0" err="1"/>
              <a:t>Thummala</a:t>
            </a:r>
            <a:r>
              <a:rPr lang="en-US" altLang="zh-CN" sz="1600" dirty="0"/>
              <a:t>, and S. </a:t>
            </a:r>
            <a:r>
              <a:rPr lang="en-US" altLang="zh-CN" sz="1600" dirty="0" err="1"/>
              <a:t>Babu</a:t>
            </a:r>
            <a:r>
              <a:rPr lang="en-US" altLang="zh-CN" sz="1600" dirty="0"/>
              <a:t>. Tuning</a:t>
            </a:r>
          </a:p>
          <a:p>
            <a:r>
              <a:rPr lang="en-US" altLang="zh-CN" sz="1600" dirty="0"/>
              <a:t>database configuration parameters with </a:t>
            </a:r>
            <a:r>
              <a:rPr lang="en-US" altLang="zh-CN" sz="1600" dirty="0" err="1"/>
              <a:t>ituned.PVLDB</a:t>
            </a:r>
            <a:r>
              <a:rPr lang="en-US" altLang="zh-CN" sz="1600" dirty="0"/>
              <a:t>, 2(1):1246–1257, 2009.</a:t>
            </a:r>
          </a:p>
          <a:p>
            <a:r>
              <a:rPr lang="en-US" altLang="zh-CN" sz="1600" dirty="0"/>
              <a:t>[8] M. Ester, H. </a:t>
            </a:r>
            <a:r>
              <a:rPr lang="en-US" altLang="zh-CN" sz="1600" dirty="0" err="1"/>
              <a:t>Kriegel</a:t>
            </a:r>
            <a:r>
              <a:rPr lang="en-US" altLang="zh-CN" sz="1600" dirty="0"/>
              <a:t>, J. Sander, and X. Xu. </a:t>
            </a:r>
            <a:r>
              <a:rPr lang="en-US" altLang="zh-CN" sz="1600" dirty="0" err="1"/>
              <a:t>Adensity</a:t>
            </a:r>
            <a:r>
              <a:rPr lang="en-US" altLang="zh-CN" sz="1600" dirty="0"/>
              <a:t>-based algorithm for discovering clusters </a:t>
            </a:r>
            <a:r>
              <a:rPr lang="en-US" altLang="zh-CN" sz="1600" dirty="0" err="1"/>
              <a:t>inlarge</a:t>
            </a:r>
            <a:r>
              <a:rPr lang="en-US" altLang="zh-CN" sz="1600" dirty="0"/>
              <a:t> spatial databases with noise. In KDD, pages</a:t>
            </a:r>
          </a:p>
          <a:p>
            <a:r>
              <a:rPr lang="en-US" altLang="zh-CN" sz="1600" dirty="0"/>
              <a:t>226–231, 1996.</a:t>
            </a:r>
          </a:p>
          <a:p>
            <a:r>
              <a:rPr lang="en-US" altLang="zh-CN" sz="1600" dirty="0"/>
              <a:t>[9] V. Fran¸ </a:t>
            </a:r>
            <a:r>
              <a:rPr lang="en-US" altLang="zh-CN" sz="1600" dirty="0" err="1"/>
              <a:t>cois-Lavet</a:t>
            </a:r>
            <a:r>
              <a:rPr lang="en-US" altLang="zh-CN" sz="1600" dirty="0"/>
              <a:t>, P. Henderson, R. Islam, M. </a:t>
            </a:r>
            <a:r>
              <a:rPr lang="en-US" altLang="zh-CN" sz="1600" dirty="0" err="1"/>
              <a:t>G.Bellemare</a:t>
            </a:r>
            <a:r>
              <a:rPr lang="en-US" altLang="zh-CN" sz="1600" dirty="0"/>
              <a:t>, and J. </a:t>
            </a:r>
            <a:r>
              <a:rPr lang="en-US" altLang="zh-CN" sz="1600" dirty="0" err="1"/>
              <a:t>Pineau</a:t>
            </a:r>
            <a:r>
              <a:rPr lang="en-US" altLang="zh-CN" sz="1600" dirty="0"/>
              <a:t>. An introduction to </a:t>
            </a:r>
            <a:r>
              <a:rPr lang="en-US" altLang="zh-CN" sz="1600" dirty="0" err="1"/>
              <a:t>deepreinforcement</a:t>
            </a:r>
            <a:r>
              <a:rPr lang="en-US" altLang="zh-CN" sz="1600" dirty="0"/>
              <a:t> learning. </a:t>
            </a:r>
            <a:r>
              <a:rPr lang="en-US" altLang="zh-CN" sz="1600" dirty="0" err="1"/>
              <a:t>CoRR,abs</a:t>
            </a:r>
            <a:r>
              <a:rPr lang="en-US" altLang="zh-CN" sz="1600" dirty="0"/>
              <a:t>/1811.12560, 2018.</a:t>
            </a:r>
          </a:p>
          <a:p>
            <a:r>
              <a:rPr lang="en-US" altLang="zh-CN" sz="1600" dirty="0"/>
              <a:t>[10] D. P. </a:t>
            </a:r>
            <a:r>
              <a:rPr lang="en-US" altLang="zh-CN" sz="1600" dirty="0" err="1"/>
              <a:t>Kingma</a:t>
            </a:r>
            <a:r>
              <a:rPr lang="en-US" altLang="zh-CN" sz="1600" dirty="0"/>
              <a:t> and J. Ba. Adam: A method </a:t>
            </a:r>
            <a:r>
              <a:rPr lang="en-US" altLang="zh-CN" sz="1600" dirty="0" err="1"/>
              <a:t>forstochastic</a:t>
            </a:r>
            <a:r>
              <a:rPr lang="en-US" altLang="zh-CN" sz="1600" dirty="0"/>
              <a:t> optimization. </a:t>
            </a:r>
            <a:r>
              <a:rPr lang="en-US" altLang="zh-CN" sz="1600" dirty="0" err="1"/>
              <a:t>CoRR</a:t>
            </a:r>
            <a:r>
              <a:rPr lang="en-US" altLang="zh-CN" sz="1600" dirty="0"/>
              <a:t>, abs/1412.6980,2014.</a:t>
            </a:r>
          </a:p>
          <a:p>
            <a:r>
              <a:rPr lang="en-US" altLang="zh-CN" sz="1600" dirty="0"/>
              <a:t>[11] T. </a:t>
            </a:r>
            <a:r>
              <a:rPr lang="en-US" altLang="zh-CN" sz="1600" dirty="0" err="1"/>
              <a:t>Kraska</a:t>
            </a:r>
            <a:r>
              <a:rPr lang="en-US" altLang="zh-CN" sz="1600" dirty="0"/>
              <a:t>, M. Alizadeh, A. </a:t>
            </a:r>
            <a:r>
              <a:rPr lang="en-US" altLang="zh-CN" sz="1600" dirty="0" err="1"/>
              <a:t>Beutel</a:t>
            </a:r>
            <a:r>
              <a:rPr lang="en-US" altLang="zh-CN" sz="1600" dirty="0"/>
              <a:t>, E. H. Chi,</a:t>
            </a:r>
          </a:p>
          <a:p>
            <a:r>
              <a:rPr lang="en-US" altLang="zh-CN" sz="1600" dirty="0"/>
              <a:t>A. </a:t>
            </a:r>
            <a:r>
              <a:rPr lang="en-US" altLang="zh-CN" sz="1600" dirty="0" err="1"/>
              <a:t>Kristo</a:t>
            </a:r>
            <a:r>
              <a:rPr lang="en-US" altLang="zh-CN" sz="1600" dirty="0"/>
              <a:t>, G. Leclerc, S. Madden, H. Mao, </a:t>
            </a:r>
            <a:r>
              <a:rPr lang="en-US" altLang="zh-CN" sz="1600" dirty="0" err="1"/>
              <a:t>andV</a:t>
            </a:r>
            <a:r>
              <a:rPr lang="en-US" altLang="zh-CN" sz="1600" dirty="0"/>
              <a:t>. Nathan. </a:t>
            </a:r>
            <a:r>
              <a:rPr lang="en-US" altLang="zh-CN" sz="1600" dirty="0" err="1"/>
              <a:t>Sagedb</a:t>
            </a:r>
            <a:r>
              <a:rPr lang="en-US" altLang="zh-CN" sz="1600" dirty="0"/>
              <a:t>: A learned database system. In</a:t>
            </a:r>
          </a:p>
          <a:p>
            <a:r>
              <a:rPr lang="en-US" altLang="zh-CN" sz="1600" dirty="0"/>
              <a:t>CIDR, 2019.</a:t>
            </a:r>
          </a:p>
          <a:p>
            <a:r>
              <a:rPr lang="en-US" altLang="zh-CN" sz="1600" dirty="0"/>
              <a:t>[12] S. Krishnan. Hierarchical Deep Reinforcement</a:t>
            </a:r>
          </a:p>
          <a:p>
            <a:r>
              <a:rPr lang="en-US" altLang="zh-CN" sz="1600" dirty="0"/>
              <a:t>Learning For Robotics and Data Science. PhD </a:t>
            </a:r>
            <a:r>
              <a:rPr lang="en-US" altLang="zh-CN" sz="1600" dirty="0" err="1"/>
              <a:t>thesis,University</a:t>
            </a:r>
            <a:r>
              <a:rPr lang="en-US" altLang="zh-CN" sz="1600" dirty="0"/>
              <a:t> of California, Berkeley, USA, 2018.</a:t>
            </a:r>
          </a:p>
          <a:p>
            <a:r>
              <a:rPr lang="en-US" altLang="zh-CN" sz="1600" dirty="0"/>
              <a:t>[13] G. Li. Human-in-the-loop data integration. PVLDB,10(12):2006–2017, 2017.</a:t>
            </a:r>
          </a:p>
          <a:p>
            <a:r>
              <a:rPr lang="en-US" altLang="zh-CN" sz="1600" dirty="0"/>
              <a:t>[14] G. Li, X. Zhou, and S. Li. </a:t>
            </a:r>
            <a:r>
              <a:rPr lang="en-US" altLang="zh-CN" sz="1600" dirty="0" err="1"/>
              <a:t>Xuanyuan:anai-nativedatabase</a:t>
            </a:r>
            <a:r>
              <a:rPr lang="en-US" altLang="zh-CN" sz="1600" dirty="0"/>
              <a:t>. In IEEE Data Bulletin, 2019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347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2" descr="https://gimg2.baidu.com/image_search/src=http%3A%2F%2Fimg2018.cnblogs.com%2Fblog%2F516586%2F201908%2F516586-20190824235154104-826806557.png&amp;refer=http%3A%2F%2Fimg2018.cnblogs.com&amp;app=2002&amp;size=f9999,10000&amp;q=a80&amp;n=0&amp;g=0n&amp;fmt=jpeg?sec=1612868516&amp;t=587884a701bd02fc4f18aab9e01db123">
            <a:extLst>
              <a:ext uri="{FF2B5EF4-FFF2-40B4-BE49-F238E27FC236}">
                <a16:creationId xmlns:a16="http://schemas.microsoft.com/office/drawing/2014/main" id="{3A8F5C37-AA63-4B18-87CF-0C55D504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27" y="112995"/>
            <a:ext cx="9502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1460336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1E058B-1BB1-41CE-8DF8-5BAB7C51CFDC}"/>
              </a:ext>
            </a:extLst>
          </p:cNvPr>
          <p:cNvGrpSpPr/>
          <p:nvPr/>
        </p:nvGrpSpPr>
        <p:grpSpPr>
          <a:xfrm>
            <a:off x="546319" y="0"/>
            <a:ext cx="8684225" cy="2918304"/>
            <a:chOff x="546319" y="0"/>
            <a:chExt cx="8684225" cy="291830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A375F4-39B8-4D6D-AB41-D77CCA03362D}"/>
                </a:ext>
              </a:extLst>
            </p:cNvPr>
            <p:cNvGrpSpPr/>
            <p:nvPr/>
          </p:nvGrpSpPr>
          <p:grpSpPr>
            <a:xfrm>
              <a:off x="5723256" y="0"/>
              <a:ext cx="3507288" cy="2918304"/>
              <a:chOff x="5723256" y="0"/>
              <a:chExt cx="3507288" cy="291830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7FF2305-24B0-48AD-B1CC-7C3A23F10DB7}"/>
                  </a:ext>
                </a:extLst>
              </p:cNvPr>
              <p:cNvSpPr/>
              <p:nvPr/>
            </p:nvSpPr>
            <p:spPr>
              <a:xfrm>
                <a:off x="5723256" y="0"/>
                <a:ext cx="3507288" cy="29183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8587D3-C217-4983-B079-BC54ED5FE1BD}"/>
                  </a:ext>
                </a:extLst>
              </p:cNvPr>
              <p:cNvSpPr/>
              <p:nvPr/>
            </p:nvSpPr>
            <p:spPr>
              <a:xfrm>
                <a:off x="5864839" y="557278"/>
                <a:ext cx="3081403" cy="1803748"/>
              </a:xfrm>
              <a:prstGeom prst="rect">
                <a:avLst/>
              </a:prstGeom>
              <a:solidFill>
                <a:srgbClr val="FE291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Q-NETWORK</a:t>
                </a:r>
                <a:endParaRPr lang="zh-CN" altLang="en-US" sz="3200" b="1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77C3CB-115C-40A3-BE5A-D886E3C3C3D3}"/>
                </a:ext>
              </a:extLst>
            </p:cNvPr>
            <p:cNvSpPr txBox="1"/>
            <p:nvPr/>
          </p:nvSpPr>
          <p:spPr>
            <a:xfrm>
              <a:off x="546319" y="1197653"/>
              <a:ext cx="1894291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7" b="1" dirty="0">
                  <a:solidFill>
                    <a:srgbClr val="EA4335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DQN</a:t>
              </a:r>
              <a:endParaRPr lang="zh-CN" altLang="en-US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8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1460336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55D517-04F2-48FD-8829-0757F5E87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862" y="3259899"/>
            <a:ext cx="7426790" cy="3428999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B0AAF59D-3011-40F6-A3C8-B0750EDF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" y="0"/>
            <a:ext cx="797507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4128F7E-8BB5-44AE-A6B2-5B07BDB79746}"/>
              </a:ext>
            </a:extLst>
          </p:cNvPr>
          <p:cNvSpPr/>
          <p:nvPr/>
        </p:nvSpPr>
        <p:spPr>
          <a:xfrm>
            <a:off x="6237962" y="2855934"/>
            <a:ext cx="1877096" cy="57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8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CD5145F-07CD-46DA-A556-B36B3668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" y="270555"/>
            <a:ext cx="5875400" cy="3997735"/>
          </a:xfrm>
          <a:prstGeom prst="rect">
            <a:avLst/>
          </a:prstGeom>
        </p:spPr>
      </p:pic>
      <p:pic>
        <p:nvPicPr>
          <p:cNvPr id="9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2" descr="https://gimg2.baidu.com/image_search/src=http%3A%2F%2Fimg2018.cnblogs.com%2Fblog%2F516586%2F201908%2F516586-20190824235154104-826806557.png&amp;refer=http%3A%2F%2Fimg2018.cnblogs.com&amp;app=2002&amp;size=f9999,10000&amp;q=a80&amp;n=0&amp;g=0n&amp;fmt=jpeg?sec=1612868516&amp;t=587884a701bd02fc4f18aab9e01db123">
            <a:extLst>
              <a:ext uri="{FF2B5EF4-FFF2-40B4-BE49-F238E27FC236}">
                <a16:creationId xmlns:a16="http://schemas.microsoft.com/office/drawing/2014/main" id="{3A8F5C37-AA63-4B18-87CF-0C55D504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68" y="0"/>
            <a:ext cx="5970332" cy="430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1460336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BEE985-C966-47F3-BC96-A13C4C52831C}"/>
              </a:ext>
            </a:extLst>
          </p:cNvPr>
          <p:cNvSpPr/>
          <p:nvPr/>
        </p:nvSpPr>
        <p:spPr>
          <a:xfrm>
            <a:off x="4371583" y="3682652"/>
            <a:ext cx="1265129" cy="453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CD0A-2ED9-431C-A65B-FD163A261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70" y="4806186"/>
            <a:ext cx="9148926" cy="93073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6F8751-8DDD-4D61-83BF-1461F0CEE457}"/>
              </a:ext>
            </a:extLst>
          </p:cNvPr>
          <p:cNvCxnSpPr/>
          <p:nvPr/>
        </p:nvCxnSpPr>
        <p:spPr>
          <a:xfrm flipH="1" flipV="1">
            <a:off x="6626269" y="5611661"/>
            <a:ext cx="200416" cy="1027134"/>
          </a:xfrm>
          <a:prstGeom prst="straightConnector1">
            <a:avLst/>
          </a:prstGeom>
          <a:ln w="38100">
            <a:solidFill>
              <a:srgbClr val="EA433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图文框 16">
            <a:extLst>
              <a:ext uri="{FF2B5EF4-FFF2-40B4-BE49-F238E27FC236}">
                <a16:creationId xmlns:a16="http://schemas.microsoft.com/office/drawing/2014/main" id="{7BFEBFD7-AB82-4D89-BB48-361D605BB870}"/>
              </a:ext>
            </a:extLst>
          </p:cNvPr>
          <p:cNvSpPr/>
          <p:nvPr/>
        </p:nvSpPr>
        <p:spPr>
          <a:xfrm rot="19975709">
            <a:off x="3060653" y="3308985"/>
            <a:ext cx="2665787" cy="455055"/>
          </a:xfrm>
          <a:prstGeom prst="frame">
            <a:avLst>
              <a:gd name="adj1" fmla="val 10198"/>
            </a:avLst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7DC964-34B4-4A2D-B594-23A21F519B6D}"/>
              </a:ext>
            </a:extLst>
          </p:cNvPr>
          <p:cNvSpPr txBox="1"/>
          <p:nvPr/>
        </p:nvSpPr>
        <p:spPr>
          <a:xfrm>
            <a:off x="663879" y="5736921"/>
            <a:ext cx="860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Two Q</a:t>
            </a:r>
            <a:r>
              <a:rPr lang="zh-CN" altLang="en-US" sz="2400" b="1" dirty="0">
                <a:solidFill>
                  <a:srgbClr val="EA4335"/>
                </a:solidFill>
              </a:rPr>
              <a:t>？？？？</a:t>
            </a:r>
            <a:endParaRPr lang="en-US" altLang="zh-CN" sz="2400" b="1" dirty="0">
              <a:solidFill>
                <a:srgbClr val="EA43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can't deal with the disadvantage of continuous control.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A375F4-39B8-4D6D-AB41-D77CCA03362D}"/>
              </a:ext>
            </a:extLst>
          </p:cNvPr>
          <p:cNvGrpSpPr/>
          <p:nvPr/>
        </p:nvGrpSpPr>
        <p:grpSpPr>
          <a:xfrm>
            <a:off x="8300989" y="-119045"/>
            <a:ext cx="2170772" cy="2023001"/>
            <a:chOff x="6904263" y="112995"/>
            <a:chExt cx="3759995" cy="27860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FF2305-24B0-48AD-B1CC-7C3A23F10DB7}"/>
                </a:ext>
              </a:extLst>
            </p:cNvPr>
            <p:cNvSpPr/>
            <p:nvPr/>
          </p:nvSpPr>
          <p:spPr>
            <a:xfrm>
              <a:off x="6904263" y="112995"/>
              <a:ext cx="3759995" cy="2786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8587D3-C217-4983-B079-BC54ED5FE1BD}"/>
                </a:ext>
              </a:extLst>
            </p:cNvPr>
            <p:cNvSpPr/>
            <p:nvPr/>
          </p:nvSpPr>
          <p:spPr>
            <a:xfrm>
              <a:off x="7361837" y="550070"/>
              <a:ext cx="3081404" cy="1803750"/>
            </a:xfrm>
            <a:prstGeom prst="rect">
              <a:avLst/>
            </a:prstGeom>
            <a:solidFill>
              <a:srgbClr val="FE29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Q-NETWORK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200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4166" y="316630"/>
            <a:ext cx="1460336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D0ACEB-800E-4B97-A354-3F51769E5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7" y="1127930"/>
            <a:ext cx="9748901" cy="506596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FAE314B-45BE-4157-A3DD-455C847B74A7}"/>
              </a:ext>
            </a:extLst>
          </p:cNvPr>
          <p:cNvSpPr/>
          <p:nvPr/>
        </p:nvSpPr>
        <p:spPr>
          <a:xfrm>
            <a:off x="8060454" y="5310448"/>
            <a:ext cx="2160453" cy="1038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" y="426735"/>
            <a:ext cx="6672400" cy="7156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0437" y="246569"/>
            <a:ext cx="2855012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4285F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Introduction</a:t>
            </a:r>
            <a:endParaRPr sz="4400" dirty="0">
              <a:solidFill>
                <a:srgbClr val="4285F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436" y="1417882"/>
            <a:ext cx="7453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C8C8C5-AE1C-49A4-91FA-CC665EDCC961}"/>
              </a:ext>
            </a:extLst>
          </p:cNvPr>
          <p:cNvSpPr txBox="1"/>
          <p:nvPr/>
        </p:nvSpPr>
        <p:spPr>
          <a:xfrm>
            <a:off x="570435" y="1417882"/>
            <a:ext cx="110455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Database knob tuning</a:t>
            </a:r>
          </a:p>
          <a:p>
            <a:r>
              <a:rPr lang="en-US" altLang="zh-CN" sz="3200" dirty="0"/>
              <a:t>Traditionally, databases rely on DBAs to tune the knobs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AutoNum type="arabicPeriod"/>
            </a:pPr>
            <a:r>
              <a:rPr lang="en-US" altLang="zh-CN" sz="3200" dirty="0"/>
              <a:t>DBAs are usually good at tuning a specific database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may not find a good global knob configuration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spend a lot of time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31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CD5145F-07CD-46DA-A556-B36B3668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" y="270555"/>
            <a:ext cx="5875400" cy="3997735"/>
          </a:xfrm>
          <a:prstGeom prst="rect">
            <a:avLst/>
          </a:prstGeom>
        </p:spPr>
      </p:pic>
      <p:pic>
        <p:nvPicPr>
          <p:cNvPr id="9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2" descr="https://gimg2.baidu.com/image_search/src=http%3A%2F%2Fimg2018.cnblogs.com%2Fblog%2F516586%2F201908%2F516586-20190824235154104-826806557.png&amp;refer=http%3A%2F%2Fimg2018.cnblogs.com&amp;app=2002&amp;size=f9999,10000&amp;q=a80&amp;n=0&amp;g=0n&amp;fmt=jpeg?sec=1612868516&amp;t=587884a701bd02fc4f18aab9e01db123">
            <a:extLst>
              <a:ext uri="{FF2B5EF4-FFF2-40B4-BE49-F238E27FC236}">
                <a16:creationId xmlns:a16="http://schemas.microsoft.com/office/drawing/2014/main" id="{3A8F5C37-AA63-4B18-87CF-0C55D504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68" y="0"/>
            <a:ext cx="5970332" cy="430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1460336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BEE985-C966-47F3-BC96-A13C4C52831C}"/>
              </a:ext>
            </a:extLst>
          </p:cNvPr>
          <p:cNvSpPr/>
          <p:nvPr/>
        </p:nvSpPr>
        <p:spPr>
          <a:xfrm>
            <a:off x="4371583" y="3682652"/>
            <a:ext cx="1265129" cy="453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CD0A-2ED9-431C-A65B-FD163A261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70" y="4806186"/>
            <a:ext cx="9148926" cy="93073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6F8751-8DDD-4D61-83BF-1461F0CEE457}"/>
              </a:ext>
            </a:extLst>
          </p:cNvPr>
          <p:cNvCxnSpPr/>
          <p:nvPr/>
        </p:nvCxnSpPr>
        <p:spPr>
          <a:xfrm flipH="1" flipV="1">
            <a:off x="6626269" y="5611661"/>
            <a:ext cx="200416" cy="1027134"/>
          </a:xfrm>
          <a:prstGeom prst="straightConnector1">
            <a:avLst/>
          </a:prstGeom>
          <a:ln w="38100">
            <a:solidFill>
              <a:srgbClr val="EA433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图文框 16">
            <a:extLst>
              <a:ext uri="{FF2B5EF4-FFF2-40B4-BE49-F238E27FC236}">
                <a16:creationId xmlns:a16="http://schemas.microsoft.com/office/drawing/2014/main" id="{7BFEBFD7-AB82-4D89-BB48-361D605BB870}"/>
              </a:ext>
            </a:extLst>
          </p:cNvPr>
          <p:cNvSpPr/>
          <p:nvPr/>
        </p:nvSpPr>
        <p:spPr>
          <a:xfrm rot="19975709">
            <a:off x="3060653" y="3308985"/>
            <a:ext cx="2665787" cy="455055"/>
          </a:xfrm>
          <a:prstGeom prst="frame">
            <a:avLst>
              <a:gd name="adj1" fmla="val 10198"/>
            </a:avLst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7DC964-34B4-4A2D-B594-23A21F519B6D}"/>
              </a:ext>
            </a:extLst>
          </p:cNvPr>
          <p:cNvSpPr txBox="1"/>
          <p:nvPr/>
        </p:nvSpPr>
        <p:spPr>
          <a:xfrm>
            <a:off x="663879" y="5736921"/>
            <a:ext cx="860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can't deal with the disadvantage of continuous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Two Q</a:t>
            </a:r>
            <a:r>
              <a:rPr lang="zh-CN" altLang="en-US" sz="2400" b="1" dirty="0">
                <a:solidFill>
                  <a:srgbClr val="EA4335"/>
                </a:solidFill>
              </a:rPr>
              <a:t>？？？？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1683DF-1417-4A8C-8247-44D0CEFE2A18}"/>
              </a:ext>
            </a:extLst>
          </p:cNvPr>
          <p:cNvGrpSpPr/>
          <p:nvPr/>
        </p:nvGrpSpPr>
        <p:grpSpPr>
          <a:xfrm>
            <a:off x="10216925" y="1257922"/>
            <a:ext cx="2358661" cy="1873586"/>
            <a:chOff x="7111095" y="112996"/>
            <a:chExt cx="4085438" cy="240425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7988B-D5C5-47AC-842F-A3E9947B88E6}"/>
                </a:ext>
              </a:extLst>
            </p:cNvPr>
            <p:cNvSpPr/>
            <p:nvPr/>
          </p:nvSpPr>
          <p:spPr>
            <a:xfrm>
              <a:off x="7111095" y="112996"/>
              <a:ext cx="4085438" cy="2404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92340BD-2947-44C6-87C3-84689164FD58}"/>
                </a:ext>
              </a:extLst>
            </p:cNvPr>
            <p:cNvSpPr/>
            <p:nvPr/>
          </p:nvSpPr>
          <p:spPr>
            <a:xfrm>
              <a:off x="7613111" y="332834"/>
              <a:ext cx="3081403" cy="1803750"/>
            </a:xfrm>
            <a:prstGeom prst="rect">
              <a:avLst/>
            </a:prstGeom>
            <a:solidFill>
              <a:srgbClr val="FE29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NETWORK</a:t>
              </a:r>
              <a:endParaRPr lang="zh-CN" altLang="en-US" sz="2000" b="1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A375F4-39B8-4D6D-AB41-D77CCA03362D}"/>
              </a:ext>
            </a:extLst>
          </p:cNvPr>
          <p:cNvGrpSpPr/>
          <p:nvPr/>
        </p:nvGrpSpPr>
        <p:grpSpPr>
          <a:xfrm>
            <a:off x="8300989" y="-119045"/>
            <a:ext cx="2170772" cy="2023001"/>
            <a:chOff x="6904263" y="112995"/>
            <a:chExt cx="3759995" cy="27860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FF2305-24B0-48AD-B1CC-7C3A23F10DB7}"/>
                </a:ext>
              </a:extLst>
            </p:cNvPr>
            <p:cNvSpPr/>
            <p:nvPr/>
          </p:nvSpPr>
          <p:spPr>
            <a:xfrm>
              <a:off x="6904263" y="112995"/>
              <a:ext cx="3759995" cy="2786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8587D3-C217-4983-B079-BC54ED5FE1BD}"/>
                </a:ext>
              </a:extLst>
            </p:cNvPr>
            <p:cNvSpPr/>
            <p:nvPr/>
          </p:nvSpPr>
          <p:spPr>
            <a:xfrm>
              <a:off x="7361837" y="550070"/>
              <a:ext cx="3081404" cy="1803750"/>
            </a:xfrm>
            <a:prstGeom prst="rect">
              <a:avLst/>
            </a:prstGeom>
            <a:solidFill>
              <a:srgbClr val="FE29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Q-NETWORK</a:t>
              </a:r>
              <a:endParaRPr lang="zh-CN" altLang="en-US" sz="2000" b="1" dirty="0"/>
            </a:p>
          </p:txBody>
        </p:sp>
      </p:grpSp>
      <p:sp>
        <p:nvSpPr>
          <p:cNvPr id="10" name="AutoShape 2" descr="https://upload-images.jianshu.io/upload_images/5164048-f49b7520f10e3e16.jpg?imageMogr2/auto-orient/strip|imageView2/2/format/webp">
            <a:extLst>
              <a:ext uri="{FF2B5EF4-FFF2-40B4-BE49-F238E27FC236}">
                <a16:creationId xmlns:a16="http://schemas.microsoft.com/office/drawing/2014/main" id="{FBE92682-9B96-4436-A09A-9CADDDD71B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4166" y="486286"/>
            <a:ext cx="65" cy="471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>
              <a:defRPr/>
            </a:pPr>
            <a:endParaRPr sz="30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AE314B-45BE-4157-A3DD-455C847B74A7}"/>
              </a:ext>
            </a:extLst>
          </p:cNvPr>
          <p:cNvSpPr/>
          <p:nvPr/>
        </p:nvSpPr>
        <p:spPr>
          <a:xfrm>
            <a:off x="8060454" y="5310448"/>
            <a:ext cx="2160453" cy="1038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B301F-3AA5-414E-AF4C-E1724249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241" y="0"/>
            <a:ext cx="9683063" cy="6729389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574166" y="316630"/>
            <a:ext cx="1460336" cy="656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267" b="1" dirty="0">
                <a:solidFill>
                  <a:srgbClr val="EA433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Model</a:t>
            </a:r>
            <a:endParaRPr lang="zh-CN" altLang="en-US" sz="4267" b="1" dirty="0">
              <a:solidFill>
                <a:srgbClr val="EA433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82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" y="426735"/>
            <a:ext cx="6672400" cy="7156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0437" y="246569"/>
            <a:ext cx="3686330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4285F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Problem-history</a:t>
            </a:r>
            <a:endParaRPr sz="4400" dirty="0">
              <a:solidFill>
                <a:srgbClr val="4285F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436" y="1417882"/>
            <a:ext cx="7453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C8C8C5-AE1C-49A4-91FA-CC665EDCC961}"/>
              </a:ext>
            </a:extLst>
          </p:cNvPr>
          <p:cNvSpPr txBox="1"/>
          <p:nvPr/>
        </p:nvSpPr>
        <p:spPr>
          <a:xfrm>
            <a:off x="5605899" y="354155"/>
            <a:ext cx="11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Database knob tuning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CCC141-9798-41A7-AFBF-AD65A4016F28}"/>
              </a:ext>
            </a:extLst>
          </p:cNvPr>
          <p:cNvSpPr txBox="1"/>
          <p:nvPr/>
        </p:nvSpPr>
        <p:spPr>
          <a:xfrm>
            <a:off x="8794302" y="4357159"/>
            <a:ext cx="39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84F2CE-A500-4F8C-82BF-90B632686FA8}"/>
              </a:ext>
            </a:extLst>
          </p:cNvPr>
          <p:cNvSpPr txBox="1"/>
          <p:nvPr/>
        </p:nvSpPr>
        <p:spPr>
          <a:xfrm>
            <a:off x="5721938" y="1432793"/>
            <a:ext cx="6406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BestConfig</a:t>
            </a:r>
            <a:r>
              <a:rPr lang="zh-CN" altLang="en-US" sz="2000" dirty="0"/>
              <a:t>（</a:t>
            </a:r>
            <a:r>
              <a:rPr lang="en-US" altLang="zh-CN" sz="2000" dirty="0"/>
              <a:t>2017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3200" dirty="0"/>
              <a:t>——If history no similar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40F99-ECB8-42D7-A1B9-A32D06C9750F}"/>
              </a:ext>
            </a:extLst>
          </p:cNvPr>
          <p:cNvSpPr txBox="1"/>
          <p:nvPr/>
        </p:nvSpPr>
        <p:spPr>
          <a:xfrm>
            <a:off x="7242837" y="3120185"/>
            <a:ext cx="5836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OtterTune</a:t>
            </a:r>
            <a:r>
              <a:rPr lang="zh-CN" altLang="en-US" sz="2000" dirty="0"/>
              <a:t>（</a:t>
            </a:r>
            <a:r>
              <a:rPr lang="en-US" altLang="zh-CN" sz="2000" dirty="0"/>
              <a:t>2017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3200" dirty="0"/>
              <a:t>——where </a:t>
            </a:r>
            <a:r>
              <a:rPr lang="en-US" altLang="zh-CN" sz="3200" dirty="0" err="1"/>
              <a:t>lables</a:t>
            </a:r>
            <a:endParaRPr lang="en-US" altLang="zh-CN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E8B229-74EE-40AB-9C32-4E0BBA32A1DE}"/>
              </a:ext>
            </a:extLst>
          </p:cNvPr>
          <p:cNvSpPr txBox="1"/>
          <p:nvPr/>
        </p:nvSpPr>
        <p:spPr>
          <a:xfrm>
            <a:off x="8326769" y="4631910"/>
            <a:ext cx="6312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CDBTune</a:t>
            </a:r>
            <a:r>
              <a:rPr lang="en-US" altLang="zh-CN" sz="32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2019</a:t>
            </a:r>
            <a:r>
              <a:rPr lang="zh-CN" altLang="en-US" sz="2000" dirty="0"/>
              <a:t>）</a:t>
            </a:r>
            <a:endParaRPr lang="en-US" altLang="zh-CN" sz="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200" dirty="0"/>
              <a:t>——run a query </a:t>
            </a:r>
          </a:p>
          <a:p>
            <a:r>
              <a:rPr lang="en-US" altLang="zh-CN" sz="3200" dirty="0"/>
              <a:t>workload multi times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D7DE44-2210-4BE8-82E0-177D5E8ADF1F}"/>
              </a:ext>
            </a:extLst>
          </p:cNvPr>
          <p:cNvSpPr/>
          <p:nvPr/>
        </p:nvSpPr>
        <p:spPr>
          <a:xfrm>
            <a:off x="537008" y="1289809"/>
            <a:ext cx="4649315" cy="12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2BC5C9-81BD-4C4D-BA3E-D3387873DA80}"/>
              </a:ext>
            </a:extLst>
          </p:cNvPr>
          <p:cNvSpPr txBox="1"/>
          <p:nvPr/>
        </p:nvSpPr>
        <p:spPr>
          <a:xfrm>
            <a:off x="591703" y="1621287"/>
            <a:ext cx="640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Search from the history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10C09D-D96B-4B1B-8307-D69396FE849E}"/>
              </a:ext>
            </a:extLst>
          </p:cNvPr>
          <p:cNvSpPr/>
          <p:nvPr/>
        </p:nvSpPr>
        <p:spPr>
          <a:xfrm>
            <a:off x="1932109" y="3072732"/>
            <a:ext cx="4649315" cy="12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98614C-5D0A-4A16-BBD0-7ADB8FD03748}"/>
              </a:ext>
            </a:extLst>
          </p:cNvPr>
          <p:cNvSpPr txBox="1"/>
          <p:nvPr/>
        </p:nvSpPr>
        <p:spPr>
          <a:xfrm>
            <a:off x="1932109" y="3404210"/>
            <a:ext cx="640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Search from the learning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65F414-AE19-44F5-BB35-8209A8FC9859}"/>
              </a:ext>
            </a:extLst>
          </p:cNvPr>
          <p:cNvSpPr/>
          <p:nvPr/>
        </p:nvSpPr>
        <p:spPr>
          <a:xfrm>
            <a:off x="3281241" y="4804841"/>
            <a:ext cx="4649315" cy="12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4F82E3-098A-44F5-8013-FE9D63C3DE6B}"/>
              </a:ext>
            </a:extLst>
          </p:cNvPr>
          <p:cNvSpPr txBox="1"/>
          <p:nvPr/>
        </p:nvSpPr>
        <p:spPr>
          <a:xfrm>
            <a:off x="3779242" y="5124353"/>
            <a:ext cx="404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DRL-try-and-error</a:t>
            </a:r>
          </a:p>
        </p:txBody>
      </p:sp>
      <p:sp>
        <p:nvSpPr>
          <p:cNvPr id="20" name="箭头: 直角上 19">
            <a:extLst>
              <a:ext uri="{FF2B5EF4-FFF2-40B4-BE49-F238E27FC236}">
                <a16:creationId xmlns:a16="http://schemas.microsoft.com/office/drawing/2014/main" id="{1CE3456D-2E13-41F6-94B9-F7C845F27332}"/>
              </a:ext>
            </a:extLst>
          </p:cNvPr>
          <p:cNvSpPr/>
          <p:nvPr/>
        </p:nvSpPr>
        <p:spPr>
          <a:xfrm rot="5400000">
            <a:off x="1964865" y="4359177"/>
            <a:ext cx="1385021" cy="1247730"/>
          </a:xfrm>
          <a:prstGeom prst="bentUpArrow">
            <a:avLst>
              <a:gd name="adj1" fmla="val 13957"/>
              <a:gd name="adj2" fmla="val 14459"/>
              <a:gd name="adj3" fmla="val 3594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9218">
                <a:srgbClr val="4E7AC8"/>
              </a:gs>
              <a:gs pos="98437">
                <a:srgbClr val="4F7BC8"/>
              </a:gs>
              <a:gs pos="96875">
                <a:srgbClr val="517CC8"/>
              </a:gs>
              <a:gs pos="93750">
                <a:srgbClr val="547EC9"/>
              </a:gs>
              <a:gs pos="87500">
                <a:srgbClr val="5A83CB"/>
              </a:gs>
              <a:gs pos="75000">
                <a:srgbClr val="678DCF"/>
              </a:gs>
              <a:gs pos="50000">
                <a:srgbClr val="81A0D7"/>
              </a:gs>
              <a:gs pos="10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4EB48324-4189-4049-B28A-D46C9042F455}"/>
              </a:ext>
            </a:extLst>
          </p:cNvPr>
          <p:cNvSpPr/>
          <p:nvPr/>
        </p:nvSpPr>
        <p:spPr>
          <a:xfrm rot="5400000">
            <a:off x="640010" y="2540679"/>
            <a:ext cx="1385021" cy="1247730"/>
          </a:xfrm>
          <a:prstGeom prst="bentUpArrow">
            <a:avLst>
              <a:gd name="adj1" fmla="val 13957"/>
              <a:gd name="adj2" fmla="val 14459"/>
              <a:gd name="adj3" fmla="val 3594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9218">
                <a:srgbClr val="4E7AC8"/>
              </a:gs>
              <a:gs pos="98437">
                <a:srgbClr val="4F7BC8"/>
              </a:gs>
              <a:gs pos="96875">
                <a:srgbClr val="517CC8"/>
              </a:gs>
              <a:gs pos="93750">
                <a:srgbClr val="547EC9"/>
              </a:gs>
              <a:gs pos="87500">
                <a:srgbClr val="5A83CB"/>
              </a:gs>
              <a:gs pos="75000">
                <a:srgbClr val="678DCF"/>
              </a:gs>
              <a:gs pos="50000">
                <a:srgbClr val="81A0D7"/>
              </a:gs>
              <a:gs pos="10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18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" y="426735"/>
            <a:ext cx="6672400" cy="715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436" y="1417882"/>
            <a:ext cx="7453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98614C-5D0A-4A16-BBD0-7ADB8FD03748}"/>
              </a:ext>
            </a:extLst>
          </p:cNvPr>
          <p:cNvSpPr txBox="1"/>
          <p:nvPr/>
        </p:nvSpPr>
        <p:spPr>
          <a:xfrm>
            <a:off x="1932109" y="3404210"/>
            <a:ext cx="640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Search from the learning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4F82E3-098A-44F5-8013-FE9D63C3DE6B}"/>
              </a:ext>
            </a:extLst>
          </p:cNvPr>
          <p:cNvSpPr txBox="1"/>
          <p:nvPr/>
        </p:nvSpPr>
        <p:spPr>
          <a:xfrm>
            <a:off x="3779242" y="5124353"/>
            <a:ext cx="404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DRL-try-and-error</a:t>
            </a:r>
          </a:p>
        </p:txBody>
      </p:sp>
      <p:pic>
        <p:nvPicPr>
          <p:cNvPr id="1026" name="Picture 2" descr="https://gimg2.baidu.com/image_search/src=http%3A%2F%2Fimg2018.cnblogs.com%2Fblog%2F516586%2F201908%2F516586-20190824235154104-826806557.png&amp;refer=http%3A%2F%2Fimg2018.cnblogs.com&amp;app=2002&amp;size=f9999,10000&amp;q=a80&amp;n=0&amp;g=0n&amp;fmt=jpeg?sec=1612868516&amp;t=587884a701bd02fc4f18aab9e01db123">
            <a:extLst>
              <a:ext uri="{FF2B5EF4-FFF2-40B4-BE49-F238E27FC236}">
                <a16:creationId xmlns:a16="http://schemas.microsoft.com/office/drawing/2014/main" id="{F7DEF110-FBDD-4BB1-BF86-838AD5F8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6" y="-24790"/>
            <a:ext cx="9502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C8C8C5-AE1C-49A4-91FA-CC665EDCC961}"/>
              </a:ext>
            </a:extLst>
          </p:cNvPr>
          <p:cNvSpPr txBox="1"/>
          <p:nvPr/>
        </p:nvSpPr>
        <p:spPr>
          <a:xfrm>
            <a:off x="7828769" y="186712"/>
            <a:ext cx="436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Database knob tuning</a:t>
            </a:r>
          </a:p>
        </p:txBody>
      </p:sp>
      <p:sp>
        <p:nvSpPr>
          <p:cNvPr id="2" name="text 1"/>
          <p:cNvSpPr txBox="1"/>
          <p:nvPr/>
        </p:nvSpPr>
        <p:spPr>
          <a:xfrm>
            <a:off x="570437" y="246569"/>
            <a:ext cx="3686330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4285F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Problem-history</a:t>
            </a:r>
            <a:endParaRPr sz="4400" dirty="0">
              <a:solidFill>
                <a:srgbClr val="4285F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" y="426735"/>
            <a:ext cx="6672400" cy="7156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0437" y="246569"/>
            <a:ext cx="3686330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4285F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Problem-history</a:t>
            </a:r>
            <a:endParaRPr sz="4400" dirty="0">
              <a:solidFill>
                <a:srgbClr val="4285F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436" y="1417882"/>
            <a:ext cx="7453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C8C8C5-AE1C-49A4-91FA-CC665EDCC961}"/>
              </a:ext>
            </a:extLst>
          </p:cNvPr>
          <p:cNvSpPr txBox="1"/>
          <p:nvPr/>
        </p:nvSpPr>
        <p:spPr>
          <a:xfrm>
            <a:off x="5605899" y="354155"/>
            <a:ext cx="11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Database knob tuning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CCC141-9798-41A7-AFBF-AD65A4016F28}"/>
              </a:ext>
            </a:extLst>
          </p:cNvPr>
          <p:cNvSpPr txBox="1"/>
          <p:nvPr/>
        </p:nvSpPr>
        <p:spPr>
          <a:xfrm>
            <a:off x="8794302" y="4357159"/>
            <a:ext cx="39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84F2CE-A500-4F8C-82BF-90B632686FA8}"/>
              </a:ext>
            </a:extLst>
          </p:cNvPr>
          <p:cNvSpPr txBox="1"/>
          <p:nvPr/>
        </p:nvSpPr>
        <p:spPr>
          <a:xfrm>
            <a:off x="5721938" y="1432793"/>
            <a:ext cx="6406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BestConfig</a:t>
            </a:r>
            <a:r>
              <a:rPr lang="zh-CN" altLang="en-US" sz="2000" dirty="0"/>
              <a:t>（</a:t>
            </a:r>
            <a:r>
              <a:rPr lang="en-US" altLang="zh-CN" sz="2000" dirty="0"/>
              <a:t>2017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3200" dirty="0"/>
              <a:t>——If history no similar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40F99-ECB8-42D7-A1B9-A32D06C9750F}"/>
              </a:ext>
            </a:extLst>
          </p:cNvPr>
          <p:cNvSpPr txBox="1"/>
          <p:nvPr/>
        </p:nvSpPr>
        <p:spPr>
          <a:xfrm>
            <a:off x="7242837" y="3120185"/>
            <a:ext cx="5836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OtterTune</a:t>
            </a:r>
            <a:r>
              <a:rPr lang="zh-CN" altLang="en-US" sz="2000" dirty="0"/>
              <a:t>（</a:t>
            </a:r>
            <a:r>
              <a:rPr lang="en-US" altLang="zh-CN" sz="2000" dirty="0"/>
              <a:t>2017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3200" dirty="0"/>
              <a:t>——where </a:t>
            </a:r>
            <a:r>
              <a:rPr lang="en-US" altLang="zh-CN" sz="3200" dirty="0" err="1"/>
              <a:t>lables</a:t>
            </a:r>
            <a:endParaRPr lang="en-US" altLang="zh-CN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E8B229-74EE-40AB-9C32-4E0BBA32A1DE}"/>
              </a:ext>
            </a:extLst>
          </p:cNvPr>
          <p:cNvSpPr txBox="1"/>
          <p:nvPr/>
        </p:nvSpPr>
        <p:spPr>
          <a:xfrm>
            <a:off x="8326769" y="4631910"/>
            <a:ext cx="6312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CDBTune</a:t>
            </a:r>
            <a:r>
              <a:rPr lang="en-US" altLang="zh-CN" sz="32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2019</a:t>
            </a:r>
            <a:r>
              <a:rPr lang="zh-CN" altLang="en-US" sz="2000" dirty="0"/>
              <a:t>）</a:t>
            </a:r>
            <a:endParaRPr lang="en-US" altLang="zh-CN" sz="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200" dirty="0"/>
              <a:t>——run a query </a:t>
            </a:r>
          </a:p>
          <a:p>
            <a:r>
              <a:rPr lang="en-US" altLang="zh-CN" sz="3200" dirty="0"/>
              <a:t>workload multi-times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D7DE44-2210-4BE8-82E0-177D5E8ADF1F}"/>
              </a:ext>
            </a:extLst>
          </p:cNvPr>
          <p:cNvSpPr/>
          <p:nvPr/>
        </p:nvSpPr>
        <p:spPr>
          <a:xfrm>
            <a:off x="537008" y="1289809"/>
            <a:ext cx="4649315" cy="12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2BC5C9-81BD-4C4D-BA3E-D3387873DA80}"/>
              </a:ext>
            </a:extLst>
          </p:cNvPr>
          <p:cNvSpPr txBox="1"/>
          <p:nvPr/>
        </p:nvSpPr>
        <p:spPr>
          <a:xfrm>
            <a:off x="591703" y="1621287"/>
            <a:ext cx="640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Search from the history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810C09D-D96B-4B1B-8307-D69396FE849E}"/>
              </a:ext>
            </a:extLst>
          </p:cNvPr>
          <p:cNvSpPr/>
          <p:nvPr/>
        </p:nvSpPr>
        <p:spPr>
          <a:xfrm>
            <a:off x="1932109" y="3072732"/>
            <a:ext cx="4649315" cy="12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98614C-5D0A-4A16-BBD0-7ADB8FD03748}"/>
              </a:ext>
            </a:extLst>
          </p:cNvPr>
          <p:cNvSpPr txBox="1"/>
          <p:nvPr/>
        </p:nvSpPr>
        <p:spPr>
          <a:xfrm>
            <a:off x="1932109" y="3404210"/>
            <a:ext cx="640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Search from the learning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65F414-AE19-44F5-BB35-8209A8FC9859}"/>
              </a:ext>
            </a:extLst>
          </p:cNvPr>
          <p:cNvSpPr/>
          <p:nvPr/>
        </p:nvSpPr>
        <p:spPr>
          <a:xfrm>
            <a:off x="3281241" y="4804841"/>
            <a:ext cx="4649315" cy="12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4F82E3-098A-44F5-8013-FE9D63C3DE6B}"/>
              </a:ext>
            </a:extLst>
          </p:cNvPr>
          <p:cNvSpPr txBox="1"/>
          <p:nvPr/>
        </p:nvSpPr>
        <p:spPr>
          <a:xfrm>
            <a:off x="3779242" y="5124353"/>
            <a:ext cx="404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DRL-try-and-error</a:t>
            </a:r>
          </a:p>
        </p:txBody>
      </p:sp>
      <p:sp>
        <p:nvSpPr>
          <p:cNvPr id="20" name="箭头: 直角上 19">
            <a:extLst>
              <a:ext uri="{FF2B5EF4-FFF2-40B4-BE49-F238E27FC236}">
                <a16:creationId xmlns:a16="http://schemas.microsoft.com/office/drawing/2014/main" id="{1CE3456D-2E13-41F6-94B9-F7C845F27332}"/>
              </a:ext>
            </a:extLst>
          </p:cNvPr>
          <p:cNvSpPr/>
          <p:nvPr/>
        </p:nvSpPr>
        <p:spPr>
          <a:xfrm rot="5400000">
            <a:off x="1964865" y="4359177"/>
            <a:ext cx="1385021" cy="1247730"/>
          </a:xfrm>
          <a:prstGeom prst="bentUpArrow">
            <a:avLst>
              <a:gd name="adj1" fmla="val 13957"/>
              <a:gd name="adj2" fmla="val 14459"/>
              <a:gd name="adj3" fmla="val 3594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9218">
                <a:srgbClr val="4E7AC8"/>
              </a:gs>
              <a:gs pos="98437">
                <a:srgbClr val="4F7BC8"/>
              </a:gs>
              <a:gs pos="96875">
                <a:srgbClr val="517CC8"/>
              </a:gs>
              <a:gs pos="93750">
                <a:srgbClr val="547EC9"/>
              </a:gs>
              <a:gs pos="87500">
                <a:srgbClr val="5A83CB"/>
              </a:gs>
              <a:gs pos="75000">
                <a:srgbClr val="678DCF"/>
              </a:gs>
              <a:gs pos="50000">
                <a:srgbClr val="81A0D7"/>
              </a:gs>
              <a:gs pos="10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4EB48324-4189-4049-B28A-D46C9042F455}"/>
              </a:ext>
            </a:extLst>
          </p:cNvPr>
          <p:cNvSpPr/>
          <p:nvPr/>
        </p:nvSpPr>
        <p:spPr>
          <a:xfrm rot="5400000">
            <a:off x="640010" y="2540679"/>
            <a:ext cx="1385021" cy="1247730"/>
          </a:xfrm>
          <a:prstGeom prst="bentUpArrow">
            <a:avLst>
              <a:gd name="adj1" fmla="val 13957"/>
              <a:gd name="adj2" fmla="val 14459"/>
              <a:gd name="adj3" fmla="val 3594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9218">
                <a:srgbClr val="4E7AC8"/>
              </a:gs>
              <a:gs pos="98437">
                <a:srgbClr val="4F7BC8"/>
              </a:gs>
              <a:gs pos="96875">
                <a:srgbClr val="517CC8"/>
              </a:gs>
              <a:gs pos="93750">
                <a:srgbClr val="547EC9"/>
              </a:gs>
              <a:gs pos="87500">
                <a:srgbClr val="5A83CB"/>
              </a:gs>
              <a:gs pos="75000">
                <a:srgbClr val="678DCF"/>
              </a:gs>
              <a:gs pos="50000">
                <a:srgbClr val="81A0D7"/>
              </a:gs>
              <a:gs pos="10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44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" y="0"/>
            <a:ext cx="12191933" cy="6032000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2" y="1951278"/>
            <a:ext cx="33867" cy="252706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219200" y="2646668"/>
            <a:ext cx="6096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4095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" y="426735"/>
            <a:ext cx="6672400" cy="715600"/>
          </a:xfrm>
          <a:prstGeom prst="rect">
            <a:avLst/>
          </a:prstGeom>
        </p:spPr>
      </p:pic>
      <p:pic>
        <p:nvPicPr>
          <p:cNvPr id="7" name="Image">
            <a:extLst>
              <a:ext uri="{FF2B5EF4-FFF2-40B4-BE49-F238E27FC236}">
                <a16:creationId xmlns:a16="http://schemas.microsoft.com/office/drawing/2014/main" id="{B883E72C-2D50-47CC-BA83-83D09220A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0437" y="246569"/>
            <a:ext cx="2839560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FBBC0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Architecture</a:t>
            </a:r>
            <a:endParaRPr sz="4400" dirty="0">
              <a:solidFill>
                <a:srgbClr val="FBBC0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B5805-2DAB-4168-BC3B-FFFEF5C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07" y="1103843"/>
            <a:ext cx="12014393" cy="1348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E45FB7-3FFD-42F5-8AB0-1E7F9F5CA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08" y="2700337"/>
            <a:ext cx="11812662" cy="15675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F68263-DB3B-4642-A9B5-C9DC6D98DA1D}"/>
              </a:ext>
            </a:extLst>
          </p:cNvPr>
          <p:cNvSpPr txBox="1"/>
          <p:nvPr/>
        </p:nvSpPr>
        <p:spPr>
          <a:xfrm>
            <a:off x="224851" y="4640436"/>
            <a:ext cx="115524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DDPG</a:t>
            </a:r>
            <a:r>
              <a:rPr lang="zh-CN" altLang="en-US" sz="4000" b="1" dirty="0"/>
              <a:t>：</a:t>
            </a:r>
            <a:r>
              <a:rPr lang="en-US" altLang="zh-CN" sz="2800" b="1" dirty="0"/>
              <a:t>The next optimal action can be given according to the current state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5A0A55-4740-4C5C-9BF6-56C3C3A85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0997" y="5561147"/>
            <a:ext cx="6844011" cy="7269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DB1178-811E-48E8-A1DC-14FBA1045424}"/>
              </a:ext>
            </a:extLst>
          </p:cNvPr>
          <p:cNvSpPr txBox="1"/>
          <p:nvPr/>
        </p:nvSpPr>
        <p:spPr>
          <a:xfrm>
            <a:off x="8782005" y="257458"/>
            <a:ext cx="6312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CDBTune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2019</a:t>
            </a:r>
            <a:r>
              <a:rPr lang="zh-CN" altLang="en-US" sz="2000" dirty="0"/>
              <a:t>）</a:t>
            </a:r>
            <a:endParaRPr lang="en-US" altLang="zh-CN" sz="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——run a query </a:t>
            </a:r>
          </a:p>
          <a:p>
            <a:r>
              <a:rPr lang="en-US" altLang="zh-CN" sz="2000" dirty="0"/>
              <a:t>workload multi-times</a:t>
            </a:r>
          </a:p>
        </p:txBody>
      </p:sp>
    </p:spTree>
    <p:extLst>
      <p:ext uri="{BB962C8B-B14F-4D97-AF65-F5344CB8AC3E}">
        <p14:creationId xmlns:p14="http://schemas.microsoft.com/office/powerpoint/2010/main" val="117960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A829CC-EC6F-446A-8F74-D483D7F1BD72}"/>
              </a:ext>
            </a:extLst>
          </p:cNvPr>
          <p:cNvSpPr/>
          <p:nvPr/>
        </p:nvSpPr>
        <p:spPr>
          <a:xfrm>
            <a:off x="0" y="0"/>
            <a:ext cx="3281819" cy="689633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B883E72C-2D50-47CC-BA83-83D09220A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20"/>
            <a:ext cx="47243" cy="6230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0437" y="246569"/>
            <a:ext cx="2839560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FBBC04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Architecture</a:t>
            </a:r>
            <a:endParaRPr sz="4400" dirty="0">
              <a:solidFill>
                <a:srgbClr val="FBBC04"/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B05A21-55B0-4EBD-BA5E-3DFE94DD6B96}"/>
              </a:ext>
            </a:extLst>
          </p:cNvPr>
          <p:cNvSpPr/>
          <p:nvPr/>
        </p:nvSpPr>
        <p:spPr>
          <a:xfrm>
            <a:off x="3253799" y="0"/>
            <a:ext cx="8938201" cy="6896335"/>
          </a:xfrm>
          <a:prstGeom prst="rect">
            <a:avLst/>
          </a:prstGeom>
          <a:blipFill dpi="0" rotWithShape="1">
            <a:blip r:embed="rId4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2B995E6-849A-4663-8B6E-36D31C4CFDAD}"/>
              </a:ext>
            </a:extLst>
          </p:cNvPr>
          <p:cNvSpPr/>
          <p:nvPr/>
        </p:nvSpPr>
        <p:spPr>
          <a:xfrm>
            <a:off x="520533" y="1853852"/>
            <a:ext cx="2407858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query2vector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BCB7302-ADAB-420B-9003-AAAF155B440E}"/>
              </a:ext>
            </a:extLst>
          </p:cNvPr>
          <p:cNvSpPr/>
          <p:nvPr/>
        </p:nvSpPr>
        <p:spPr>
          <a:xfrm>
            <a:off x="4793442" y="1853852"/>
            <a:ext cx="2407857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vector2pattern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1E6ADB-9211-46D1-BE86-902746EAF073}"/>
              </a:ext>
            </a:extLst>
          </p:cNvPr>
          <p:cNvSpPr/>
          <p:nvPr/>
        </p:nvSpPr>
        <p:spPr>
          <a:xfrm>
            <a:off x="9066350" y="1853852"/>
            <a:ext cx="2437984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pattern2cluster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CF328F-62D6-4262-95D8-8B5003F29C41}"/>
              </a:ext>
            </a:extLst>
          </p:cNvPr>
          <p:cNvCxnSpPr>
            <a:endCxn id="12" idx="1"/>
          </p:cNvCxnSpPr>
          <p:nvPr/>
        </p:nvCxnSpPr>
        <p:spPr>
          <a:xfrm>
            <a:off x="2928391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D53139-B507-48B4-B8BA-01468DD8A315}"/>
              </a:ext>
            </a:extLst>
          </p:cNvPr>
          <p:cNvCxnSpPr/>
          <p:nvPr/>
        </p:nvCxnSpPr>
        <p:spPr>
          <a:xfrm>
            <a:off x="7201299" y="2273474"/>
            <a:ext cx="1865051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C3963C-CED2-4540-8BC3-E36BC1F5E5C8}"/>
              </a:ext>
            </a:extLst>
          </p:cNvPr>
          <p:cNvSpPr/>
          <p:nvPr/>
        </p:nvSpPr>
        <p:spPr>
          <a:xfrm>
            <a:off x="8536992" y="3745659"/>
            <a:ext cx="3496700" cy="1753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DDPG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8F2264-4253-475F-8DE8-56C9A2CE71D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10285342" y="2693096"/>
            <a:ext cx="0" cy="1052563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50D06126-2FAD-4BD4-BD18-55F716944A16}"/>
              </a:ext>
            </a:extLst>
          </p:cNvPr>
          <p:cNvSpPr/>
          <p:nvPr/>
        </p:nvSpPr>
        <p:spPr>
          <a:xfrm>
            <a:off x="5538654" y="3930321"/>
            <a:ext cx="1996163" cy="138393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C3D4CD-4145-407E-B588-56D146347357}"/>
              </a:ext>
            </a:extLst>
          </p:cNvPr>
          <p:cNvCxnSpPr>
            <a:cxnSpLocks/>
            <a:stCxn id="18" idx="1"/>
            <a:endCxn id="22" idx="4"/>
          </p:cNvCxnSpPr>
          <p:nvPr/>
        </p:nvCxnSpPr>
        <p:spPr>
          <a:xfrm flipH="1">
            <a:off x="7534817" y="4622287"/>
            <a:ext cx="1002175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2045</Words>
  <Application>Microsoft Office PowerPoint</Application>
  <PresentationFormat>宽屏</PresentationFormat>
  <Paragraphs>243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Songti SC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Answering Why-Not Spatial Keyword Top-k Queries via Keyword Adaption  ICDE 2016 Conference</dc:title>
  <dc:creator>847862047@qq.com</dc:creator>
  <cp:lastModifiedBy>Wanziyang</cp:lastModifiedBy>
  <cp:revision>192</cp:revision>
  <dcterms:created xsi:type="dcterms:W3CDTF">2020-04-04T07:00:05Z</dcterms:created>
  <dcterms:modified xsi:type="dcterms:W3CDTF">2021-01-13T01:02:04Z</dcterms:modified>
</cp:coreProperties>
</file>