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5" r:id="rId2"/>
    <p:sldId id="304" r:id="rId3"/>
    <p:sldId id="327" r:id="rId4"/>
    <p:sldId id="328" r:id="rId5"/>
    <p:sldId id="329" r:id="rId6"/>
    <p:sldId id="330" r:id="rId7"/>
    <p:sldId id="331" r:id="rId8"/>
    <p:sldId id="333" r:id="rId9"/>
    <p:sldId id="334" r:id="rId10"/>
    <p:sldId id="306" r:id="rId11"/>
    <p:sldId id="309" r:id="rId12"/>
    <p:sldId id="335" r:id="rId13"/>
    <p:sldId id="336" r:id="rId14"/>
    <p:sldId id="337" r:id="rId15"/>
    <p:sldId id="320" r:id="rId16"/>
    <p:sldId id="325" r:id="rId17"/>
    <p:sldId id="322" r:id="rId18"/>
    <p:sldId id="323" r:id="rId19"/>
    <p:sldId id="312" r:id="rId20"/>
    <p:sldId id="316" r:id="rId21"/>
    <p:sldId id="317" r:id="rId22"/>
    <p:sldId id="326" r:id="rId23"/>
    <p:sldId id="314" r:id="rId24"/>
    <p:sldId id="26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5" autoAdjust="0"/>
    <p:restoredTop sz="53442" autoAdjust="0"/>
  </p:normalViewPr>
  <p:slideViewPr>
    <p:cSldViewPr snapToGrid="0" snapToObjects="1">
      <p:cViewPr varScale="1">
        <p:scale>
          <a:sx n="42" d="100"/>
          <a:sy n="42" d="100"/>
        </p:scale>
        <p:origin x="23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FFC74-675F-419A-AB64-ECD60824C9E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C1680-B39F-4B66-993B-4DBE4D46B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5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11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1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0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3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1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8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5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0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76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C1680-B39F-4B66-993B-4DBE4D46B4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7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7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76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48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33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0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0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4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92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1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3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journal/pvld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51280" y="3947160"/>
            <a:ext cx="80116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                                                                    报告人：张柔雨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		                		</a:t>
            </a:r>
            <a:r>
              <a:rPr lang="zh-CN" altLang="en-US" dirty="0">
                <a:solidFill>
                  <a:schemeClr val="bg1"/>
                </a:solidFill>
              </a:rPr>
              <a:t>时间：</a:t>
            </a:r>
            <a:r>
              <a:rPr lang="en-US" altLang="zh-CN" dirty="0">
                <a:solidFill>
                  <a:schemeClr val="bg1"/>
                </a:solidFill>
              </a:rPr>
              <a:t>2020.11.11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8401F6-9D01-40B1-BFCB-4865E790C0DC}"/>
              </a:ext>
            </a:extLst>
          </p:cNvPr>
          <p:cNvSpPr txBox="1"/>
          <p:nvPr/>
        </p:nvSpPr>
        <p:spPr>
          <a:xfrm>
            <a:off x="955532" y="3059034"/>
            <a:ext cx="7578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BlockchainDB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A Shared Database on Blockchains</a:t>
            </a:r>
          </a:p>
        </p:txBody>
      </p:sp>
    </p:spTree>
    <p:extLst>
      <p:ext uri="{BB962C8B-B14F-4D97-AF65-F5344CB8AC3E}">
        <p14:creationId xmlns:p14="http://schemas.microsoft.com/office/powerpoint/2010/main" val="142939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Related Work</a:t>
            </a:r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200A8A-3251-4141-833F-1E85B020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0" y="1504168"/>
            <a:ext cx="1792519" cy="17018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8FB54C-6711-473D-B240-A2E8465F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34" y="1504168"/>
            <a:ext cx="1792519" cy="17033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A3B9DF-C813-40B7-82BE-F0CC7F676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593" y="1504168"/>
            <a:ext cx="1792519" cy="172162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71A1938-6FC0-429F-9D04-433C374B67F6}"/>
              </a:ext>
            </a:extLst>
          </p:cNvPr>
          <p:cNvSpPr/>
          <p:nvPr/>
        </p:nvSpPr>
        <p:spPr>
          <a:xfrm>
            <a:off x="537415" y="4935652"/>
            <a:ext cx="19754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imbusRomNo9L-ReguItal"/>
              </a:rPr>
              <a:t>Scalable Databases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A536A-56D9-4058-BE9E-CC3F41BFF5F0}"/>
              </a:ext>
            </a:extLst>
          </p:cNvPr>
          <p:cNvSpPr txBox="1"/>
          <p:nvPr/>
        </p:nvSpPr>
        <p:spPr>
          <a:xfrm>
            <a:off x="877561" y="3993665"/>
            <a:ext cx="76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Databases and tables that can be shared and verified</a:t>
            </a:r>
            <a:r>
              <a:rPr lang="en-US" altLang="zh-CN" dirty="0">
                <a:solidFill>
                  <a:srgbClr val="000000"/>
                </a:solidFill>
                <a:latin typeface="CMR9"/>
              </a:rPr>
              <a:t>.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 they store the actual data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in a traditional database on every peer and only a digest in the blockchain.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DBCF5B-A698-4DB1-A077-A9382A301914}"/>
              </a:ext>
            </a:extLst>
          </p:cNvPr>
          <p:cNvSpPr/>
          <p:nvPr/>
        </p:nvSpPr>
        <p:spPr>
          <a:xfrm>
            <a:off x="599130" y="3490884"/>
            <a:ext cx="21048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imbusRomNo9L-ReguItal"/>
              </a:rPr>
              <a:t>Verifiable Databases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55D4A3-910F-467F-9DF3-F949B41A62B3}"/>
              </a:ext>
            </a:extLst>
          </p:cNvPr>
          <p:cNvSpPr txBox="1"/>
          <p:nvPr/>
        </p:nvSpPr>
        <p:spPr>
          <a:xfrm>
            <a:off x="877561" y="5352393"/>
            <a:ext cx="767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improve the scalability and perfor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mance of a blockchain.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make use of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sharding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  <a:ea typeface="宋体" panose="02010600030101010101" pitchFamily="2" charset="-122"/>
              </a:rPr>
              <a:t> as part of the blockchain consen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sus protocol  to address the scalability challenge.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59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Architecture</a:t>
            </a:r>
            <a:endParaRPr kumimoji="1"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91839C-1167-4FC4-B55C-E4911B1E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0" y="1716304"/>
            <a:ext cx="8337002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0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Architecture</a:t>
            </a:r>
            <a:endParaRPr kumimoji="1"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FAC85B-C34E-4E86-B870-6F3E8FEA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4" y="1407418"/>
            <a:ext cx="4222626" cy="34212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3BDAA3-8D10-4923-B6FE-FC14670E0C03}"/>
              </a:ext>
            </a:extLst>
          </p:cNvPr>
          <p:cNvSpPr txBox="1"/>
          <p:nvPr/>
        </p:nvSpPr>
        <p:spPr>
          <a:xfrm>
            <a:off x="600072" y="5729013"/>
            <a:ext cx="763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上图是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BlockchainDB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的架构图，自下而上分为存储层和数据库层，数据存储在底层区块链上，通过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提供简单易用的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put/get/verify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456C30-9EB7-4491-B451-F273BE71259B}"/>
              </a:ext>
            </a:extLst>
          </p:cNvPr>
          <p:cNvSpPr txBox="1"/>
          <p:nvPr/>
        </p:nvSpPr>
        <p:spPr>
          <a:xfrm>
            <a:off x="5695949" y="1924050"/>
            <a:ext cx="3448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peer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指区块链里面的多个节点，常用于区块链场景，类比分布式数据库中的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node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。分为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fully peer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thin peer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，前者存储数据、资源要求高，后者不存储数据，资源要求低。</a:t>
            </a:r>
          </a:p>
        </p:txBody>
      </p:sp>
    </p:spTree>
    <p:extLst>
      <p:ext uri="{BB962C8B-B14F-4D97-AF65-F5344CB8AC3E}">
        <p14:creationId xmlns:p14="http://schemas.microsoft.com/office/powerpoint/2010/main" val="152656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Architecture</a:t>
            </a:r>
            <a:endParaRPr kumimoji="1"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DD7D3C-4666-461C-BA12-EE6872AD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6" y="1889626"/>
            <a:ext cx="7178662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Architecture</a:t>
            </a:r>
            <a:endParaRPr kumimoji="1"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B10411-B7FE-4278-A7EB-766FE40D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67" y="2468676"/>
            <a:ext cx="4743753" cy="32003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62D088-605C-4396-ADBB-C111C33D36F1}"/>
              </a:ext>
            </a:extLst>
          </p:cNvPr>
          <p:cNvSpPr txBox="1"/>
          <p:nvPr/>
        </p:nvSpPr>
        <p:spPr>
          <a:xfrm>
            <a:off x="259080" y="106554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203864"/>
                </a:solidFill>
                <a:effectLst/>
                <a:latin typeface="Calibri Light" panose="020F0302020204030204" pitchFamily="34" charset="0"/>
              </a:rPr>
              <a:t>Consistency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FE2AF8-B254-4454-AA1F-4D8588B96A9A}"/>
              </a:ext>
            </a:extLst>
          </p:cNvPr>
          <p:cNvSpPr txBox="1"/>
          <p:nvPr/>
        </p:nvSpPr>
        <p:spPr>
          <a:xfrm>
            <a:off x="259080" y="2554267"/>
            <a:ext cx="4164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Read-Your-Writes: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ArialMT"/>
              </a:rPr>
              <a:t>•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Put: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submit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BC and add it into pending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-queue in middleware (if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is valid)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ArialMT"/>
              </a:rPr>
              <a:t>•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Get: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wait for pending put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tx’s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Eventual consistency: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ArialMT"/>
              </a:rPr>
              <a:t>•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Put: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same as before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ArialMT"/>
              </a:rPr>
              <a:t>•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Get: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executed without waiting for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pending put’s!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72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Architecture</a:t>
            </a:r>
            <a:endParaRPr kumimoji="1"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42AC58-46BF-4ED5-B3E2-944498F8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1628774"/>
            <a:ext cx="5762625" cy="2846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928A22-1333-4EAA-9654-01E864658189}"/>
              </a:ext>
            </a:extLst>
          </p:cNvPr>
          <p:cNvSpPr txBox="1"/>
          <p:nvPr/>
        </p:nvSpPr>
        <p:spPr>
          <a:xfrm>
            <a:off x="2133600" y="4733925"/>
            <a:ext cx="5107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如图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所示：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读写请求先到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off-chain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verifer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，然后放到请求队列中。由事务管理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(Tx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Mgr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和分片管理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(Shard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Mgr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处理后转发到对应的底层区块链上，最后返回结果。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258219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Architecture</a:t>
            </a:r>
            <a:endParaRPr kumimoji="1"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8CBF2-C731-4391-A882-8326B646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054703"/>
            <a:ext cx="4781550" cy="35672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FD7F00-5ADB-4829-9EAB-C39B859B75C3}"/>
              </a:ext>
            </a:extLst>
          </p:cNvPr>
          <p:cNvSpPr txBox="1"/>
          <p:nvPr/>
        </p:nvSpPr>
        <p:spPr>
          <a:xfrm>
            <a:off x="638175" y="4826675"/>
            <a:ext cx="78676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如上图，存储层提供的函数都由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backend connector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实现，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backend connector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向下屏蔽所有区块链的技术细节，向上提供统一的函数接口：</a:t>
            </a:r>
            <a:b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1.write-async(s, k, v)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连接器根据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查找分片连接信息，然后把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k v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转换成字节表示，这样能节约存储消耗、增加区块链处理事务的速度。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2.read(s, k)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该方法不依赖区块链事务，速度很快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3.check-tx-status(s,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tx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-id)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42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Architecture</a:t>
            </a:r>
            <a:endParaRPr kumimoji="1"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F142E8-DF2C-4A53-8085-84943C1C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3" y="1195388"/>
            <a:ext cx="4277920" cy="26050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68FCE6-BAEE-40E4-8CE7-988EB5177327}"/>
              </a:ext>
            </a:extLst>
          </p:cNvPr>
          <p:cNvSpPr txBox="1"/>
          <p:nvPr/>
        </p:nvSpPr>
        <p:spPr>
          <a:xfrm>
            <a:off x="1062635" y="3690104"/>
            <a:ext cx="750986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在线验证中，每个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发起的操作都是顺序执行。</a:t>
            </a:r>
            <a:b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验证过程：</a:t>
            </a:r>
          </a:p>
          <a:p>
            <a:pPr algn="l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存储层提供获取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shard number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的接口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number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获取大多数节点上的数据，对比验证即可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put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验证过程：</a:t>
            </a:r>
          </a:p>
          <a:p>
            <a:pPr algn="l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1.put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是有事务的，通过查询大多数区块链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put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事务的最新状态来确认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如果事务没有在大多数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peer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上被记录为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committed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，则认为该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put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事务被丢弃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不需要验证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block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的内容，因为内容是被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签名的，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只有被认证了才能加入到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BlockchainDB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5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Architecture</a:t>
            </a:r>
            <a:endParaRPr kumimoji="1"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FCFCA1-283E-4843-B817-E7B69E5D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1290637"/>
            <a:ext cx="4042400" cy="31194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FC5B0F-3AF5-4E12-AF82-B4BE1D28A907}"/>
              </a:ext>
            </a:extLst>
          </p:cNvPr>
          <p:cNvSpPr txBox="1"/>
          <p:nvPr/>
        </p:nvSpPr>
        <p:spPr>
          <a:xfrm>
            <a:off x="1057275" y="4619625"/>
            <a:ext cx="72771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在线验证可以立刻知道结果，但是存在缺陷。首先，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online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是同步过程，结果没返回前会阻塞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其它操作；其次，吞吐量低，事务以分组的形式存储在区块中，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online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没有利用这个特点，如果分批执行的话可以提高吞吐量。</a:t>
            </a:r>
            <a:b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离线验证的核心思想是不立刻执行验证，而是分批执行验证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0380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Experiments</a:t>
            </a:r>
            <a:endParaRPr kumimoji="1"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09A59B-9862-4A35-95B3-20CDCDBC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43" y="1280041"/>
            <a:ext cx="4756355" cy="37686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F85CAD-9E63-4870-9332-9C74C92D9234}"/>
              </a:ext>
            </a:extLst>
          </p:cNvPr>
          <p:cNvSpPr txBox="1"/>
          <p:nvPr/>
        </p:nvSpPr>
        <p:spPr>
          <a:xfrm>
            <a:off x="447675" y="109537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73E533-C262-401F-A90C-832D20695F40}"/>
              </a:ext>
            </a:extLst>
          </p:cNvPr>
          <p:cNvSpPr txBox="1"/>
          <p:nvPr/>
        </p:nvSpPr>
        <p:spPr>
          <a:xfrm>
            <a:off x="1114424" y="5122307"/>
            <a:ext cx="72485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结果分析：</a:t>
            </a:r>
            <a:b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分片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(shard)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和副本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(replica)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会影响吞吐量（性能）和信任，绿线和蓝线代表的是两个极端情况</a:t>
            </a:r>
          </a:p>
          <a:p>
            <a:pPr algn="l"/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•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绿线：只有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个分片，每增加一个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peer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，会在上面增加一份分片的副本，所以性能不高，但是信任有      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保证，数据很难丢失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•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蓝线：只有一份副本，每增加一个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peer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，会在上面增加一个分片，所以吞吐量高，但是信任没有保证，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peer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挂了数据就没了</a:t>
            </a:r>
          </a:p>
          <a:p>
            <a:pPr algn="l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可以根据测试结果在吞吐量和信任之前寻找折中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平衡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84F9B3-8B9F-481C-A437-C6EBC938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98" y="1865919"/>
            <a:ext cx="1653683" cy="2240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64ABC9-2C24-4084-AFF4-EC86A7BFB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7" y="2433307"/>
            <a:ext cx="2236702" cy="19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0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Introduction</a:t>
            </a:r>
            <a:endParaRPr kumimoji="1"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ED9B3-975F-485D-A070-26E59EFDBBC0}"/>
              </a:ext>
            </a:extLst>
          </p:cNvPr>
          <p:cNvSpPr txBox="1"/>
          <p:nvPr/>
        </p:nvSpPr>
        <p:spPr>
          <a:xfrm>
            <a:off x="914400" y="5717392"/>
            <a:ext cx="49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effectLst/>
                <a:latin typeface="Merriweather Sans"/>
                <a:hlinkClick r:id="rId3" tooltip="Proceedings of the VLDB Endowment"/>
              </a:rPr>
              <a:t>Proceedings of the VLDB Endowment</a:t>
            </a:r>
            <a:r>
              <a:rPr lang="en-US" altLang="zh-CN" b="0" i="0" u="none" strike="noStrike" dirty="0">
                <a:effectLst/>
                <a:latin typeface="Merriweather Sans"/>
              </a:rPr>
              <a:t>    </a:t>
            </a:r>
            <a:r>
              <a:rPr lang="en-US" altLang="zh-CN" b="0" i="0" dirty="0">
                <a:solidFill>
                  <a:srgbClr val="757575"/>
                </a:solidFill>
                <a:effectLst/>
                <a:latin typeface="Merriweather Sans"/>
              </a:rPr>
              <a:t>July 2019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4285E4-6EE4-4E73-8AAC-FA409D6C1A87}"/>
              </a:ext>
            </a:extLst>
          </p:cNvPr>
          <p:cNvSpPr txBox="1"/>
          <p:nvPr/>
        </p:nvSpPr>
        <p:spPr>
          <a:xfrm>
            <a:off x="743095" y="1590709"/>
            <a:ext cx="7578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BlockchainDB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 Shared Database on Blockchains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D1CB12-ACA5-41E4-BC6A-AD9EA2A6A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90" y="2183636"/>
            <a:ext cx="8239140" cy="30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7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Experiments</a:t>
            </a:r>
            <a:endParaRPr kumimoji="1"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956A1E-4B51-4DDC-9BA3-E43145CF6629}"/>
              </a:ext>
            </a:extLst>
          </p:cNvPr>
          <p:cNvSpPr txBox="1"/>
          <p:nvPr/>
        </p:nvSpPr>
        <p:spPr>
          <a:xfrm>
            <a:off x="447675" y="109537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844D38-17C6-4A2D-B661-79575C1FD140}"/>
              </a:ext>
            </a:extLst>
          </p:cNvPr>
          <p:cNvSpPr txBox="1"/>
          <p:nvPr/>
        </p:nvSpPr>
        <p:spPr>
          <a:xfrm>
            <a:off x="1114424" y="5122307"/>
            <a:ext cx="7248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结果分析：</a:t>
            </a:r>
            <a:b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吞吐量线性增加，因为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shard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增加，增加了并发能力。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E02E4B-19F2-4EA1-872F-02D1D245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710076"/>
            <a:ext cx="4381500" cy="31548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E5706F-C67C-407B-A51D-A39EED5A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00" y="2562766"/>
            <a:ext cx="4638640" cy="16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0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Experiments</a:t>
            </a:r>
            <a:endParaRPr kumimoji="1"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7B84F1-0ADB-4754-94FC-DAE2BA0F92D9}"/>
              </a:ext>
            </a:extLst>
          </p:cNvPr>
          <p:cNvSpPr txBox="1"/>
          <p:nvPr/>
        </p:nvSpPr>
        <p:spPr>
          <a:xfrm>
            <a:off x="447675" y="109537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9E30-0DAD-4259-8AB1-E6EF60EF4B7F}"/>
              </a:ext>
            </a:extLst>
          </p:cNvPr>
          <p:cNvSpPr txBox="1"/>
          <p:nvPr/>
        </p:nvSpPr>
        <p:spPr>
          <a:xfrm>
            <a:off x="1114424" y="5122306"/>
            <a:ext cx="2952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结果分析：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最终一致性不受影响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顺序一致性中，读比重越大，延迟越低，因为阻塞的写少</a:t>
            </a:r>
            <a:b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46016-317A-43BF-A0E7-295E81C4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3" y="1953032"/>
            <a:ext cx="4069991" cy="2680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428983-2452-430E-9565-C81DE47C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91" y="1830944"/>
            <a:ext cx="3959584" cy="28820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878365-F8D1-4D8A-81E4-C5A40F36701B}"/>
              </a:ext>
            </a:extLst>
          </p:cNvPr>
          <p:cNvSpPr txBox="1"/>
          <p:nvPr/>
        </p:nvSpPr>
        <p:spPr>
          <a:xfrm>
            <a:off x="5297307" y="5027056"/>
            <a:ext cx="29527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结果分析：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1.queue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越小（数据越新鲜），读延迟越大</a:t>
            </a:r>
            <a:endParaRPr lang="en-US" altLang="zh-CN" sz="1200" b="0" i="0" dirty="0">
              <a:solidFill>
                <a:srgbClr val="4D4D4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2.queue 900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时，读延迟依然在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20s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，这也侧面验证区块链处理事务速度确实低</a:t>
            </a:r>
            <a:b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AEC09D-222F-4163-B28C-D4364993D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25" y="1632814"/>
            <a:ext cx="1722269" cy="2057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C63457-4FDC-4340-9B01-7F613B587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916" y="1594711"/>
            <a:ext cx="124216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7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Experiments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9E30-0DAD-4259-8AB1-E6EF60EF4B7F}"/>
              </a:ext>
            </a:extLst>
          </p:cNvPr>
          <p:cNvSpPr txBox="1"/>
          <p:nvPr/>
        </p:nvSpPr>
        <p:spPr>
          <a:xfrm>
            <a:off x="916756" y="4812444"/>
            <a:ext cx="339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结果分析：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绿线表示只有一个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peer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replica factor=1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epoch 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zise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小于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时，吞吐量不断增加，到达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后增速变慢甚至下降。可以得出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是区块链底层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block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的事务处理能力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蓝线有两个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peer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时，请求被分发到两个节点，所以吞吐量比一个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peer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878365-F8D1-4D8A-81E4-C5A40F36701B}"/>
              </a:ext>
            </a:extLst>
          </p:cNvPr>
          <p:cNvSpPr txBox="1"/>
          <p:nvPr/>
        </p:nvSpPr>
        <p:spPr>
          <a:xfrm>
            <a:off x="5303846" y="4812444"/>
            <a:ext cx="2952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结果分析：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1.delta-e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skew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越大，整体吞吐量越高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2.delta-e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需要根据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skew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的值来设置，当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skew=14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delta-e=14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效果最好，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skew=4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delta-e=8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效果最好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3.delta-e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小于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skew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fast peer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会被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slow peer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拉慢，整体吞吐量变小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0194D-A908-4843-A6A9-8273FDC32345}"/>
              </a:ext>
            </a:extLst>
          </p:cNvPr>
          <p:cNvSpPr txBox="1"/>
          <p:nvPr/>
        </p:nvSpPr>
        <p:spPr>
          <a:xfrm>
            <a:off x="447675" y="109537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6CF391-DDC0-468E-8709-3E29447F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5" y="2001126"/>
            <a:ext cx="3614785" cy="23177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4609C1-A841-4787-A21B-5CBF28B1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001127"/>
            <a:ext cx="3784979" cy="23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5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Conclusion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9D68B6-943E-4E65-B7E5-919A561D7DAF}"/>
              </a:ext>
            </a:extLst>
          </p:cNvPr>
          <p:cNvSpPr txBox="1"/>
          <p:nvPr/>
        </p:nvSpPr>
        <p:spPr>
          <a:xfrm>
            <a:off x="457200" y="2390775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BlockchainDB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是在区块链之上实现的数据库，通过底层区块链原生机制保证数据可共享、可验证，它为用户提供了简单易用的抽象层，降低了使用复杂度，同时提高了区块链的性能，解决了数据共享读写场景下的存在的问题。</a:t>
            </a:r>
          </a:p>
        </p:txBody>
      </p:sp>
    </p:spTree>
    <p:extLst>
      <p:ext uri="{BB962C8B-B14F-4D97-AF65-F5344CB8AC3E}">
        <p14:creationId xmlns:p14="http://schemas.microsoft.com/office/powerpoint/2010/main" val="79206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1480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Introduction</a:t>
            </a:r>
            <a:endParaRPr kumimoji="1"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550C1D-574C-45D7-950B-D6A4CF70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1974714"/>
            <a:ext cx="5658330" cy="38062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06FADA-04B7-4FE7-84FB-AC2D285ACB4F}"/>
              </a:ext>
            </a:extLst>
          </p:cNvPr>
          <p:cNvSpPr txBox="1"/>
          <p:nvPr/>
        </p:nvSpPr>
        <p:spPr>
          <a:xfrm>
            <a:off x="210127" y="1227694"/>
            <a:ext cx="457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03864"/>
                </a:solidFill>
                <a:effectLst/>
                <a:latin typeface="Calibri Light" panose="020F0302020204030204" pitchFamily="34" charset="0"/>
              </a:rPr>
              <a:t>Blockchains: A Shared Database?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F40F8F-8DA1-4109-977E-59E0C68364BD}"/>
              </a:ext>
            </a:extLst>
          </p:cNvPr>
          <p:cNvSpPr txBox="1"/>
          <p:nvPr/>
        </p:nvSpPr>
        <p:spPr>
          <a:xfrm>
            <a:off x="5960821" y="2108123"/>
            <a:ext cx="4319252" cy="4238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effectLst/>
                <a:latin typeface="Calibri-Bold"/>
              </a:rPr>
              <a:t>Blockchains are not only used for </a:t>
            </a:r>
            <a:endParaRPr lang="en-US" altLang="zh-CN" sz="1600" dirty="0"/>
          </a:p>
          <a:p>
            <a:r>
              <a:rPr lang="en-US" altLang="zh-CN" sz="1600" b="1" dirty="0">
                <a:solidFill>
                  <a:srgbClr val="000000"/>
                </a:solidFill>
                <a:effectLst/>
                <a:latin typeface="Calibri-Bold"/>
              </a:rPr>
              <a:t>crypto-currencies today </a:t>
            </a:r>
          </a:p>
          <a:p>
            <a:endParaRPr lang="en-US" altLang="zh-CN" sz="1600" dirty="0"/>
          </a:p>
          <a:p>
            <a:r>
              <a:rPr lang="en-US" altLang="zh-CN" sz="1600" b="1" dirty="0">
                <a:solidFill>
                  <a:srgbClr val="000000"/>
                </a:solidFill>
                <a:effectLst/>
                <a:latin typeface="Calibri-Bold"/>
              </a:rPr>
              <a:t>More and more application to use </a:t>
            </a:r>
            <a:endParaRPr lang="en-US" altLang="zh-CN" sz="1600" dirty="0"/>
          </a:p>
          <a:p>
            <a:r>
              <a:rPr lang="en-US" altLang="zh-CN" sz="1600" b="1" dirty="0">
                <a:solidFill>
                  <a:srgbClr val="000000"/>
                </a:solidFill>
                <a:effectLst/>
                <a:latin typeface="Calibri-Bold"/>
              </a:rPr>
              <a:t>Blockchains as shared database</a:t>
            </a:r>
          </a:p>
          <a:p>
            <a:endParaRPr lang="en-US" altLang="zh-CN" sz="1600" b="1" dirty="0">
              <a:solidFill>
                <a:srgbClr val="000000"/>
              </a:solidFill>
              <a:latin typeface="Calibri-Bold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effectLst/>
                <a:latin typeface="Calibri-Bold"/>
              </a:rPr>
              <a:t> </a:t>
            </a:r>
            <a:endParaRPr lang="en-US" altLang="zh-CN" sz="1600" dirty="0"/>
          </a:p>
          <a:p>
            <a:r>
              <a:rPr lang="en-US" altLang="zh-CN" sz="1600" b="1" dirty="0">
                <a:solidFill>
                  <a:srgbClr val="000000"/>
                </a:solidFill>
                <a:effectLst/>
                <a:latin typeface="Calibri-Bold"/>
              </a:rPr>
              <a:t>Main reasons why Blockchains are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effectLst/>
                <a:latin typeface="Calibri-Bold"/>
              </a:rPr>
              <a:t>being used for data sharing: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ArialMT"/>
              </a:rPr>
              <a:t>•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Keeps history of all transactions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(Even counts as evidence in court)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ArialMT"/>
              </a:rPr>
              <a:t>•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tampering after-the-fact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(once data is written)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ArialMT"/>
              </a:rPr>
              <a:t>•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Needs no trusted authority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21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Introduction</a:t>
            </a:r>
            <a:endParaRPr kumimoji="1"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8E1285-E6F4-4099-80D8-342154DA9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95" y="2708630"/>
            <a:ext cx="3763238" cy="21127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8EC582-9519-4FDE-A5A2-4DE11AD2E97A}"/>
              </a:ext>
            </a:extLst>
          </p:cNvPr>
          <p:cNvSpPr txBox="1"/>
          <p:nvPr/>
        </p:nvSpPr>
        <p:spPr>
          <a:xfrm>
            <a:off x="481295" y="1850277"/>
            <a:ext cx="4576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Health Records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altLang="zh-CN" sz="180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https://medicalchain.com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6C341-8C2B-4E14-ACE6-918282949700}"/>
              </a:ext>
            </a:extLst>
          </p:cNvPr>
          <p:cNvSpPr txBox="1"/>
          <p:nvPr/>
        </p:nvSpPr>
        <p:spPr>
          <a:xfrm>
            <a:off x="145473" y="1054355"/>
            <a:ext cx="4576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03864"/>
                </a:solidFill>
                <a:effectLst/>
                <a:latin typeface="Calibri Light" panose="020F0302020204030204" pitchFamily="34" charset="0"/>
              </a:rPr>
              <a:t>Potential Use Cases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BDF781-AE11-4F22-9D05-5C1BCF5FF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873" y="2708630"/>
            <a:ext cx="3915172" cy="28919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5663DD-0CDC-4D26-B666-A0DF976D2DB8}"/>
              </a:ext>
            </a:extLst>
          </p:cNvPr>
          <p:cNvSpPr txBox="1"/>
          <p:nvPr/>
        </p:nvSpPr>
        <p:spPr>
          <a:xfrm>
            <a:off x="4651772" y="1846117"/>
            <a:ext cx="3752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Tracing Goods in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alibri-Bold"/>
              </a:rPr>
              <a:t>Supply Chains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altLang="zh-CN" sz="160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https://www.ibm.com/blockchain/industries/supply-chain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3A7FBC-D924-44C1-8CA6-2541303F1E62}"/>
              </a:ext>
            </a:extLst>
          </p:cNvPr>
          <p:cNvSpPr txBox="1"/>
          <p:nvPr/>
        </p:nvSpPr>
        <p:spPr>
          <a:xfrm>
            <a:off x="145473" y="5186463"/>
            <a:ext cx="4576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Decentralized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Copyright Management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(e.g., </a:t>
            </a:r>
            <a:r>
              <a:rPr lang="en-US" altLang="zh-CN" sz="180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https://binded.com/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images)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Decentralized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-Bold"/>
              </a:rPr>
              <a:t>Domain-Name-Service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altLang="zh-CN" sz="180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https://namecoin.org/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08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59D1EF-EC2D-4880-96F2-C603B292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6" y="2316383"/>
            <a:ext cx="7704488" cy="22252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87802AB-C042-4AB3-9D0F-A313273302BD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255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C03EFB-23CF-4F7F-B958-660C0174C0E0}"/>
              </a:ext>
            </a:extLst>
          </p:cNvPr>
          <p:cNvSpPr txBox="1"/>
          <p:nvPr/>
        </p:nvSpPr>
        <p:spPr>
          <a:xfrm>
            <a:off x="651164" y="1633624"/>
            <a:ext cx="4572000" cy="37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203864"/>
                </a:solidFill>
                <a:effectLst/>
                <a:latin typeface="Calibri Light" panose="020F0302020204030204" pitchFamily="34" charset="0"/>
              </a:rPr>
              <a:t>Outline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alibri-Bold"/>
              </a:rPr>
              <a:t>Questions and challenges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alibri-Bold"/>
              </a:rPr>
              <a:t>Related work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Architecture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Summary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1C469A-29D9-46AF-B2DE-5BC8D3B03D26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578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questions and challenges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5A9A8-BF78-4259-A42B-5E1C79A4B6AE}"/>
              </a:ext>
            </a:extLst>
          </p:cNvPr>
          <p:cNvSpPr txBox="1"/>
          <p:nvPr/>
        </p:nvSpPr>
        <p:spPr>
          <a:xfrm>
            <a:off x="542636" y="1182377"/>
            <a:ext cx="457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03864"/>
                </a:solidFill>
                <a:effectLst/>
                <a:latin typeface="Calibri Light" panose="020F0302020204030204" pitchFamily="34" charset="0"/>
              </a:rPr>
              <a:t>Challenge : Performance of Blockchains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B81D7-EB13-4439-883E-0C3B6E5C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5" y="2223508"/>
            <a:ext cx="4762913" cy="33530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12024E-915D-4591-8F90-CF4A557B3C15}"/>
              </a:ext>
            </a:extLst>
          </p:cNvPr>
          <p:cNvSpPr txBox="1"/>
          <p:nvPr/>
        </p:nvSpPr>
        <p:spPr>
          <a:xfrm>
            <a:off x="4763654" y="2340420"/>
            <a:ext cx="45766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Calibri-Bold"/>
              </a:rPr>
              <a:t>Low throughput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(&lt;100’s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tx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/s on average) </a:t>
            </a:r>
            <a:endParaRPr lang="en-US" altLang="zh-CN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alibri-Bold"/>
              </a:rPr>
              <a:t>high latency </a:t>
            </a:r>
            <a:endParaRPr lang="en-US" altLang="zh-CN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alibri-Bold"/>
              </a:rPr>
              <a:t>bad scalability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# of peers </a:t>
            </a:r>
            <a:endParaRPr lang="en-US" altLang="zh-CN" dirty="0"/>
          </a:p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Calibri-Bold"/>
              </a:rPr>
              <a:t>Not sufficient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many use-cases (e.g., </a:t>
            </a:r>
            <a:endParaRPr lang="en-US" altLang="zh-CN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Visa processes on avg. 2000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tx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20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questions and challenges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050EA0-84FE-41ED-928B-FBBEDB5AE23D}"/>
              </a:ext>
            </a:extLst>
          </p:cNvPr>
          <p:cNvSpPr txBox="1"/>
          <p:nvPr/>
        </p:nvSpPr>
        <p:spPr>
          <a:xfrm>
            <a:off x="877453" y="1717703"/>
            <a:ext cx="661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blockchains lack easy-to-use abstractions known from data</a:t>
            </a:r>
          </a:p>
          <a:p>
            <a:r>
              <a:rPr lang="en-US" altLang="zh-CN" dirty="0"/>
              <a:t> management systems such as a simple query interface as</a:t>
            </a:r>
          </a:p>
          <a:p>
            <a:r>
              <a:rPr lang="en-US" altLang="zh-CN" dirty="0"/>
              <a:t> well as other guarantees like well-defined consistency levels</a:t>
            </a:r>
          </a:p>
          <a:p>
            <a:r>
              <a:rPr lang="en-US" altLang="zh-CN" dirty="0"/>
              <a:t> that guarantee when/how updates become visible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CF8CD9-4921-4C42-83A0-95840C5B9908}"/>
              </a:ext>
            </a:extLst>
          </p:cNvPr>
          <p:cNvSpPr txBox="1"/>
          <p:nvPr/>
        </p:nvSpPr>
        <p:spPr>
          <a:xfrm>
            <a:off x="637308" y="3610237"/>
            <a:ext cx="7536874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0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区块链的性能和扩展性存差：区块链的事务处理能力在</a:t>
            </a:r>
            <a:r>
              <a:rPr lang="en-US" altLang="zh-CN" b="0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10-100 </a:t>
            </a:r>
            <a:r>
              <a:rPr lang="en-US" altLang="zh-CN" b="0" i="0" dirty="0" err="1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r>
              <a:rPr lang="en-US" altLang="zh-CN" b="0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</a:p>
          <a:p>
            <a:pPr>
              <a:lnSpc>
                <a:spcPct val="200000"/>
              </a:lnSpc>
            </a:pPr>
            <a:r>
              <a:rPr lang="en-US" altLang="zh-CN" b="0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0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缺少易于使用的抽象层：区块链没有提供像数据库那样简单方便的查询接口、一致性等功能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44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questions and challenges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A2C435-2B7D-487F-A7F8-B2F5279362A4}"/>
              </a:ext>
            </a:extLst>
          </p:cNvPr>
          <p:cNvSpPr/>
          <p:nvPr/>
        </p:nvSpPr>
        <p:spPr>
          <a:xfrm>
            <a:off x="775833" y="2769920"/>
            <a:ext cx="7878640" cy="24690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1.</a:t>
            </a:r>
            <a:r>
              <a:rPr lang="zh-CN" altLang="en-US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把区块链作为存储层</a:t>
            </a:r>
            <a:r>
              <a:rPr lang="en-US" altLang="zh-CN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(Storage Layer)</a:t>
            </a:r>
            <a:r>
              <a:rPr lang="zh-CN" altLang="en-US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，不需要修改底层区块链代码，   </a:t>
            </a: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  </a:t>
            </a:r>
            <a:r>
              <a:rPr lang="zh-CN" altLang="en-US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同时充分利用其去中心化、</a:t>
            </a:r>
            <a:r>
              <a:rPr lang="en-US" altLang="zh-CN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tamper-proof log</a:t>
            </a:r>
            <a:r>
              <a:rPr lang="zh-CN" altLang="en-US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等原生技术优势</a:t>
            </a:r>
            <a:endParaRPr lang="en-US" altLang="zh-CN" sz="2000" b="0" i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tima-Regular"/>
            </a:endParaRPr>
          </a:p>
          <a:p>
            <a:pPr>
              <a:lnSpc>
                <a:spcPct val="200000"/>
              </a:lnSpc>
            </a:pPr>
            <a:r>
              <a:rPr lang="en-US" altLang="zh-CN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2.</a:t>
            </a:r>
            <a:r>
              <a:rPr lang="zh-CN" altLang="en-US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提供易用的查询接口和一致性保证</a:t>
            </a:r>
            <a:endParaRPr lang="en-US" altLang="zh-CN" sz="2000" b="0" i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tima-Regular"/>
            </a:endParaRPr>
          </a:p>
          <a:p>
            <a:pPr>
              <a:lnSpc>
                <a:spcPct val="200000"/>
              </a:lnSpc>
            </a:pPr>
            <a:r>
              <a:rPr lang="en-US" altLang="zh-CN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3.</a:t>
            </a:r>
            <a:r>
              <a:rPr lang="zh-CN" altLang="en-US" sz="2000" b="0" i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tima-Regular"/>
              </a:rPr>
              <a:t>提高区块链的性能、降低使用复杂度</a:t>
            </a:r>
            <a:endParaRPr lang="zh-CN" altLang="en-US" sz="2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1CEF8-8539-48CA-94CF-343469D91D2F}"/>
              </a:ext>
            </a:extLst>
          </p:cNvPr>
          <p:cNvSpPr/>
          <p:nvPr/>
        </p:nvSpPr>
        <p:spPr>
          <a:xfrm>
            <a:off x="614768" y="1686901"/>
            <a:ext cx="36728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BlockchainDB</a:t>
            </a:r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的优势</a:t>
            </a:r>
          </a:p>
        </p:txBody>
      </p:sp>
    </p:spTree>
    <p:extLst>
      <p:ext uri="{BB962C8B-B14F-4D97-AF65-F5344CB8AC3E}">
        <p14:creationId xmlns:p14="http://schemas.microsoft.com/office/powerpoint/2010/main" val="15123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1990</TotalTime>
  <Words>1364</Words>
  <Application>Microsoft Office PowerPoint</Application>
  <PresentationFormat>全屏显示(4:3)</PresentationFormat>
  <Paragraphs>128</Paragraphs>
  <Slides>24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-apple-system</vt:lpstr>
      <vt:lpstr>ArialMT</vt:lpstr>
      <vt:lpstr>Calibri-Bold</vt:lpstr>
      <vt:lpstr>CMR9</vt:lpstr>
      <vt:lpstr>Merriweather Sans</vt:lpstr>
      <vt:lpstr>NimbusRomNo9L-ReguItal</vt:lpstr>
      <vt:lpstr>Optima-Regular</vt:lpstr>
      <vt:lpstr>等线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1090580962@qq.com</cp:lastModifiedBy>
  <cp:revision>151</cp:revision>
  <dcterms:created xsi:type="dcterms:W3CDTF">2019-09-02T08:18:28Z</dcterms:created>
  <dcterms:modified xsi:type="dcterms:W3CDTF">2020-11-11T12:43:06Z</dcterms:modified>
</cp:coreProperties>
</file>