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  <p:sldMasterId id="2147484147" r:id="rId2"/>
  </p:sldMasterIdLst>
  <p:notesMasterIdLst>
    <p:notesMasterId r:id="rId18"/>
  </p:notesMasterIdLst>
  <p:sldIdLst>
    <p:sldId id="256" r:id="rId3"/>
    <p:sldId id="414" r:id="rId4"/>
    <p:sldId id="412" r:id="rId5"/>
    <p:sldId id="418" r:id="rId6"/>
    <p:sldId id="419" r:id="rId7"/>
    <p:sldId id="420" r:id="rId8"/>
    <p:sldId id="392" r:id="rId9"/>
    <p:sldId id="421" r:id="rId10"/>
    <p:sldId id="425" r:id="rId11"/>
    <p:sldId id="429" r:id="rId12"/>
    <p:sldId id="430" r:id="rId13"/>
    <p:sldId id="431" r:id="rId14"/>
    <p:sldId id="432" r:id="rId15"/>
    <p:sldId id="433" r:id="rId16"/>
    <p:sldId id="434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1325799@qq.com" initials="1" lastIdx="1" clrIdx="0">
    <p:extLst>
      <p:ext uri="{19B8F6BF-5375-455C-9EA6-DF929625EA0E}">
        <p15:presenceInfo xmlns:p15="http://schemas.microsoft.com/office/powerpoint/2012/main" userId="5b7d127ed24e4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9900"/>
    <a:srgbClr val="EFAF73"/>
    <a:srgbClr val="FF9966"/>
    <a:srgbClr val="335A89"/>
    <a:srgbClr val="00336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86407" autoAdjust="0"/>
  </p:normalViewPr>
  <p:slideViewPr>
    <p:cSldViewPr>
      <p:cViewPr varScale="1">
        <p:scale>
          <a:sx n="74" d="100"/>
          <a:sy n="74" d="100"/>
        </p:scale>
        <p:origin x="197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571178-E2B6-4470-9527-1660C85C7F2B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17613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3974D2-2E53-4E87-8DD7-7B2131168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91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7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16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37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79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9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320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47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85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03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56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60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32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74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47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42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5EF0C-0249-4590-A6D8-A6FDDE121317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AE61-045C-47DC-8B5C-F169AD920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7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CE4B6-181D-4E28-B112-0B2F41E3CDE4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DD81-0D13-4CB7-8582-73651E410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5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39755-E632-4C3B-8837-7DF8F498113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2828-0275-4BD5-AC38-03C97B90D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1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F946B-DF7B-4CDF-98B2-5F39FDD79ADE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B698E-50B5-481D-8055-166E69DBF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08D2-103A-46AD-B8E8-B0573E83127F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C021-A496-4713-B0F2-4837216F4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E775E-8D2A-4292-A3F9-B146F4AAC5BE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5F89-4E13-44DB-B19F-AC1D2428D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6CFF6-11B3-4920-AD5F-9E066FF6AC4D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903C-CE47-4EF2-8521-3AEB124FB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2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74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5691-8D18-4C2D-9778-6757DE74CB7A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DC2F1-D656-42B4-B25B-5182D4799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7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373B9-243C-4C1C-9A38-0DE20CE9930F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F36CC-1658-45B7-BED0-15DC5992B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CE05-BF64-4499-A9DD-F9B3D168573A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9E2C-77F8-4BD0-9016-FA2ED6B08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6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1196975"/>
            <a:ext cx="9144000" cy="352742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-1588" y="4508500"/>
            <a:ext cx="9145588" cy="2159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2054" name="Picture 7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795963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63" r:id="rId1"/>
    <p:sldLayoutId id="2147497264" r:id="rId2"/>
    <p:sldLayoutId id="2147497265" r:id="rId3"/>
    <p:sldLayoutId id="2147497266" r:id="rId4"/>
    <p:sldLayoutId id="2147497267" r:id="rId5"/>
    <p:sldLayoutId id="2147497268" r:id="rId6"/>
    <p:sldLayoutId id="2147497269" r:id="rId7"/>
    <p:sldLayoutId id="2147497270" r:id="rId8"/>
    <p:sldLayoutId id="2147497271" r:id="rId9"/>
    <p:sldLayoutId id="2147497272" r:id="rId10"/>
    <p:sldLayoutId id="21474972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 userDrawn="1"/>
        </p:nvGrpSpPr>
        <p:grpSpPr bwMode="auto">
          <a:xfrm>
            <a:off x="0" y="1196975"/>
            <a:ext cx="9167813" cy="144463"/>
            <a:chOff x="0" y="0"/>
            <a:chExt cx="9168298" cy="144016"/>
          </a:xfrm>
        </p:grpSpPr>
        <p:sp>
          <p:nvSpPr>
            <p:cNvPr id="2" name="矩形 8"/>
            <p:cNvSpPr>
              <a:spLocks noChangeArrowheads="1"/>
            </p:cNvSpPr>
            <p:nvPr/>
          </p:nvSpPr>
          <p:spPr bwMode="auto">
            <a:xfrm>
              <a:off x="0" y="0"/>
              <a:ext cx="7452119" cy="1440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9"/>
            <p:cNvSpPr>
              <a:spLocks noChangeArrowheads="1"/>
            </p:cNvSpPr>
            <p:nvPr/>
          </p:nvSpPr>
          <p:spPr bwMode="auto">
            <a:xfrm>
              <a:off x="7452119" y="0"/>
              <a:ext cx="1716179" cy="14401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5E6591-C5A8-49CE-B1F4-FA9C4173643E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308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85D2A5-D7B1-4137-92F9-D89837948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" name="Picture 11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450850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74" r:id="rId1"/>
    <p:sldLayoutId id="2147497275" r:id="rId2"/>
    <p:sldLayoutId id="2147497276" r:id="rId3"/>
    <p:sldLayoutId id="2147497277" r:id="rId4"/>
    <p:sldLayoutId id="2147497278" r:id="rId5"/>
    <p:sldLayoutId id="2147497279" r:id="rId6"/>
    <p:sldLayoutId id="2147497280" r:id="rId7"/>
    <p:sldLayoutId id="2147497281" r:id="rId8"/>
    <p:sldLayoutId id="2147497282" r:id="rId9"/>
    <p:sldLayoutId id="2147497283" r:id="rId10"/>
    <p:sldLayoutId id="21474972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ctrTitle" idx="4294967295"/>
          </p:nvPr>
        </p:nvSpPr>
        <p:spPr>
          <a:xfrm>
            <a:off x="-18257" y="1700808"/>
            <a:ext cx="9180513" cy="2303463"/>
          </a:xfrm>
        </p:spPr>
        <p:txBody>
          <a:bodyPr/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GraphOne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 A Data Store for Real-time</a:t>
            </a:r>
            <a:b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Analytics on Evolving Graphs</a:t>
            </a:r>
            <a:b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6131" name="副标题 2"/>
          <p:cNvSpPr>
            <a:spLocks noGrp="1"/>
          </p:cNvSpPr>
          <p:nvPr>
            <p:ph type="subTitle" idx="4294967295"/>
          </p:nvPr>
        </p:nvSpPr>
        <p:spPr>
          <a:xfrm>
            <a:off x="254000" y="5013325"/>
            <a:ext cx="8713788" cy="719138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杨杰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数据管理和系统实现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4000" dirty="0" err="1">
                <a:latin typeface="+mn-lt"/>
                <a:ea typeface="+mn-ea"/>
                <a:cs typeface="+mn-ea"/>
                <a:sym typeface="+mn-lt"/>
              </a:rPr>
              <a:t>GraphOne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8627963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内存的优化（</a:t>
            </a:r>
            <a:r>
              <a:rPr lang="en-US" altLang="zh-CN" sz="2400" dirty="0">
                <a:cs typeface="+mn-ea"/>
                <a:sym typeface="+mn-lt"/>
              </a:rPr>
              <a:t>Optimizing the Memory Usage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96C300-4D3C-4480-8808-94C8ADEA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276872"/>
            <a:ext cx="77247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结果与结论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8627963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+mn-ea"/>
                <a:sym typeface="+mn-lt"/>
              </a:rPr>
              <a:t>结果（</a:t>
            </a:r>
            <a:r>
              <a:rPr lang="en-US" altLang="zh-CN" dirty="0">
                <a:cs typeface="+mn-ea"/>
                <a:sym typeface="+mn-lt"/>
              </a:rPr>
              <a:t>Results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ABB72D-FC8A-4386-9485-BD2E91DD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3" y="2060848"/>
            <a:ext cx="8201025" cy="40195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9C1A1E-2D19-49B2-A4F3-4E9D78423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61" y="5851798"/>
            <a:ext cx="4857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0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结果与结论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8627963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+mn-ea"/>
                <a:sym typeface="+mn-lt"/>
              </a:rPr>
              <a:t>结果（</a:t>
            </a:r>
            <a:r>
              <a:rPr lang="en-US" altLang="zh-CN" dirty="0">
                <a:cs typeface="+mn-ea"/>
                <a:sym typeface="+mn-lt"/>
              </a:rPr>
              <a:t>Results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C67604-26AE-4C9F-9B71-66D90E75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8" y="2420888"/>
            <a:ext cx="7915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6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结果与结论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8627963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+mn-ea"/>
                <a:sym typeface="+mn-lt"/>
              </a:rPr>
              <a:t>结果（</a:t>
            </a:r>
            <a:r>
              <a:rPr lang="en-US" altLang="zh-CN" dirty="0">
                <a:cs typeface="+mn-ea"/>
                <a:sym typeface="+mn-lt"/>
              </a:rPr>
              <a:t>Results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3F8F12-49CA-476F-BD1B-AD2CC8FA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420888"/>
            <a:ext cx="8220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结果与结论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8627963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+mn-ea"/>
                <a:sym typeface="+mn-lt"/>
              </a:rPr>
              <a:t>结论（</a:t>
            </a:r>
            <a:r>
              <a:rPr lang="en-US" altLang="zh-CN" dirty="0">
                <a:cs typeface="+mn-ea"/>
                <a:sym typeface="+mn-lt"/>
              </a:rPr>
              <a:t>Conclusion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7EDEE4-8837-4BFE-A29F-DBE2ADC03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2255377"/>
            <a:ext cx="8067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评价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8627963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+mn-ea"/>
                <a:sym typeface="+mn-lt"/>
              </a:rPr>
              <a:t>创新点和可优化点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DD7518-FD65-45B8-A298-17F7EE93818E}"/>
              </a:ext>
            </a:extLst>
          </p:cNvPr>
          <p:cNvSpPr txBox="1"/>
          <p:nvPr/>
        </p:nvSpPr>
        <p:spPr>
          <a:xfrm>
            <a:off x="899592" y="2492896"/>
            <a:ext cx="7200800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创新点：提出了</a:t>
            </a:r>
            <a:r>
              <a:rPr lang="en-US" altLang="zh-CN" sz="1800" dirty="0"/>
              <a:t>Data Visibility</a:t>
            </a:r>
            <a:r>
              <a:rPr lang="zh-CN" altLang="en-US" sz="1800" dirty="0"/>
              <a:t>的概念来解决了批处理和流分析之间的矛盾，完成了两者的互存，并设计了两种</a:t>
            </a:r>
            <a:r>
              <a:rPr lang="en-US" altLang="zh-CN" sz="1800" dirty="0"/>
              <a:t>Graph View</a:t>
            </a:r>
            <a:r>
              <a:rPr lang="zh-CN" altLang="en-US" sz="1800" dirty="0"/>
              <a:t>来简化和实现。后续优化也简单且创新的改善了性能。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91F334-9267-4B41-B50F-70D45DD421CA}"/>
              </a:ext>
            </a:extLst>
          </p:cNvPr>
          <p:cNvSpPr txBox="1"/>
          <p:nvPr/>
        </p:nvSpPr>
        <p:spPr>
          <a:xfrm>
            <a:off x="899592" y="4283829"/>
            <a:ext cx="7200800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可优化点：对不同算法运用时</a:t>
            </a:r>
            <a:r>
              <a:rPr lang="en-US" altLang="zh-CN" sz="1800" dirty="0"/>
              <a:t>edge</a:t>
            </a:r>
            <a:r>
              <a:rPr lang="zh-CN" altLang="en-US" sz="1800" dirty="0"/>
              <a:t>数量阈值差别很大，仍有许多提升空间；在</a:t>
            </a:r>
            <a:r>
              <a:rPr lang="en-US" altLang="zh-CN" sz="1800" dirty="0"/>
              <a:t>32</a:t>
            </a:r>
            <a:r>
              <a:rPr lang="zh-CN" altLang="en-US" sz="1800" dirty="0"/>
              <a:t>位架构上性能仍需提升；距离静态图表现仍有不少差距。</a:t>
            </a:r>
          </a:p>
        </p:txBody>
      </p:sp>
    </p:spTree>
    <p:extLst>
      <p:ext uri="{BB962C8B-B14F-4D97-AF65-F5344CB8AC3E}">
        <p14:creationId xmlns:p14="http://schemas.microsoft.com/office/powerpoint/2010/main" val="67823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8CC0D-08B2-437F-B6FF-3080ACC844AB}"/>
              </a:ext>
            </a:extLst>
          </p:cNvPr>
          <p:cNvSpPr txBox="1"/>
          <p:nvPr/>
        </p:nvSpPr>
        <p:spPr>
          <a:xfrm>
            <a:off x="732160" y="1988840"/>
            <a:ext cx="8388932" cy="412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问题引入及相关工作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GraphOne</a:t>
            </a:r>
            <a:endParaRPr lang="zh-CN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cs typeface="+mn-ea"/>
                <a:sym typeface="+mn-lt"/>
              </a:rPr>
              <a:t>背景与架构（</a:t>
            </a:r>
            <a:r>
              <a:rPr lang="en-US" altLang="zh-CN" sz="1800" dirty="0">
                <a:cs typeface="+mn-ea"/>
                <a:sym typeface="+mn-lt"/>
              </a:rPr>
              <a:t>Background and Architecture</a:t>
            </a:r>
            <a:r>
              <a:rPr lang="zh-CN" altLang="en-US" sz="1800" dirty="0">
                <a:cs typeface="+mn-ea"/>
                <a:sym typeface="+mn-lt"/>
              </a:rPr>
              <a:t>）</a:t>
            </a:r>
            <a:endParaRPr lang="en-US" altLang="zh-CN" sz="1800" dirty="0">
              <a:cs typeface="+mn-ea"/>
              <a:sym typeface="+mn-lt"/>
            </a:endParaRPr>
          </a:p>
          <a:p>
            <a:pPr marL="342900" indent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cs typeface="+mn-ea"/>
                <a:sym typeface="+mn-lt"/>
              </a:rPr>
              <a:t>融合存储的细节（</a:t>
            </a:r>
            <a:r>
              <a:rPr lang="en-US" altLang="zh-CN" sz="1800" dirty="0">
                <a:cs typeface="+mn-ea"/>
                <a:sym typeface="+mn-lt"/>
              </a:rPr>
              <a:t>Hybrid Store Details</a:t>
            </a:r>
            <a:r>
              <a:rPr lang="zh-CN" altLang="en-US" sz="1800" dirty="0">
                <a:cs typeface="+mn-ea"/>
                <a:sym typeface="+mn-lt"/>
              </a:rPr>
              <a:t>）</a:t>
            </a:r>
            <a:endParaRPr lang="en-US" altLang="zh-CN" sz="1800" dirty="0">
              <a:cs typeface="+mn-ea"/>
              <a:sym typeface="+mn-lt"/>
            </a:endParaRPr>
          </a:p>
          <a:p>
            <a:pPr marL="342900" indent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cs typeface="+mn-ea"/>
                <a:sym typeface="+mn-lt"/>
              </a:rPr>
              <a:t>归档与内存的优化（</a:t>
            </a:r>
            <a:r>
              <a:rPr lang="en-US" altLang="zh-CN" sz="1800" dirty="0">
                <a:cs typeface="+mn-ea"/>
                <a:sym typeface="+mn-lt"/>
              </a:rPr>
              <a:t>Optimizing the Archiving Phase and Memory Usage</a:t>
            </a:r>
            <a:r>
              <a:rPr lang="zh-CN" altLang="en-US" sz="1800" dirty="0">
                <a:cs typeface="+mn-ea"/>
                <a:sym typeface="+mn-lt"/>
              </a:rPr>
              <a:t>）</a:t>
            </a:r>
            <a:endParaRPr lang="en-US" altLang="zh-CN" sz="1800" dirty="0"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结果与结论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评价</a:t>
            </a:r>
            <a:endParaRPr lang="en-US" altLang="zh-CN" sz="1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14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问题引入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相关工作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2F6B62-1442-4551-A046-61C1948D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2268502"/>
            <a:ext cx="8324850" cy="4000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ABC4C7-7EF3-4F62-B1B4-E4F017CE1AFA}"/>
              </a:ext>
            </a:extLst>
          </p:cNvPr>
          <p:cNvSpPr txBox="1"/>
          <p:nvPr/>
        </p:nvSpPr>
        <p:spPr>
          <a:xfrm>
            <a:off x="467543" y="1556793"/>
            <a:ext cx="54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数据无处不在且互有联系：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48BD44-048C-444F-B213-B09415189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822033"/>
            <a:ext cx="5143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问题引入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相关工作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ABC4C7-7EF3-4F62-B1B4-E4F017CE1AFA}"/>
              </a:ext>
            </a:extLst>
          </p:cNvPr>
          <p:cNvSpPr txBox="1"/>
          <p:nvPr/>
        </p:nvSpPr>
        <p:spPr>
          <a:xfrm>
            <a:off x="467543" y="1556793"/>
            <a:ext cx="54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相关定义：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87FC76-D60A-47BC-A288-B789C7F7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420888"/>
            <a:ext cx="8258175" cy="3952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0B5D11-4D52-429D-AAFB-F58575A5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006864"/>
            <a:ext cx="5143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问题引入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相关工作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ABC4C7-7EF3-4F62-B1B4-E4F017CE1AFA}"/>
              </a:ext>
            </a:extLst>
          </p:cNvPr>
          <p:cNvSpPr txBox="1"/>
          <p:nvPr/>
        </p:nvSpPr>
        <p:spPr>
          <a:xfrm>
            <a:off x="467543" y="1556793"/>
            <a:ext cx="54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当前现状和问题引入：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793248-B7A1-4B3F-ACF7-7CF52BC4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278504"/>
            <a:ext cx="79343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问题引入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相关工作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ABC4C7-7EF3-4F62-B1B4-E4F017CE1AFA}"/>
              </a:ext>
            </a:extLst>
          </p:cNvPr>
          <p:cNvSpPr txBox="1"/>
          <p:nvPr/>
        </p:nvSpPr>
        <p:spPr>
          <a:xfrm>
            <a:off x="467543" y="1556793"/>
            <a:ext cx="54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找到入手点：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0CB9E5-524E-4361-AFC5-0E0EFF72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7" y="2492896"/>
            <a:ext cx="7800975" cy="2981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0A1440-F12C-4404-A39E-4DAA8F1F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03" y="2492896"/>
            <a:ext cx="77819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4000" dirty="0" err="1">
                <a:latin typeface="+mn-lt"/>
                <a:ea typeface="+mn-ea"/>
                <a:cs typeface="+mn-ea"/>
                <a:sym typeface="+mn-lt"/>
              </a:rPr>
              <a:t>GraphOne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23528" y="1395670"/>
            <a:ext cx="7560841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背景与架构（</a:t>
            </a:r>
            <a:r>
              <a:rPr lang="en-US" altLang="zh-CN" sz="2400" dirty="0">
                <a:cs typeface="+mn-ea"/>
                <a:sym typeface="+mn-lt"/>
              </a:rPr>
              <a:t>Background and Architecture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700C0-91CC-40C5-B6A8-DD4C0319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91717"/>
            <a:ext cx="4343400" cy="3895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76BA80-A82C-4938-AD14-55B93ACED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519691"/>
            <a:ext cx="3676650" cy="3590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EEC680-DF53-4A43-83CD-EDDFF0F9E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281" y="2505086"/>
            <a:ext cx="3667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4000" dirty="0" err="1">
                <a:latin typeface="+mn-lt"/>
                <a:ea typeface="+mn-ea"/>
                <a:cs typeface="+mn-ea"/>
                <a:sym typeface="+mn-lt"/>
              </a:rPr>
              <a:t>GraphOne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7560841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融合存储的细节（</a:t>
            </a:r>
            <a:r>
              <a:rPr lang="en-US" altLang="zh-CN" sz="2400" dirty="0">
                <a:cs typeface="+mn-ea"/>
                <a:sym typeface="+mn-lt"/>
              </a:rPr>
              <a:t>Hybrid Store Details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E37F7C-93D3-4DC3-ABEA-78C142FE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740902"/>
            <a:ext cx="2838450" cy="1743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1F3B3B-5A0E-4D07-A14D-FD8D5891E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921876"/>
            <a:ext cx="3181350" cy="1381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ABB470-7812-402C-8598-B1AAEDD05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257577"/>
            <a:ext cx="4071082" cy="1571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F1FD68-F75B-435A-AC85-DE13A367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25" y="2300471"/>
            <a:ext cx="4176464" cy="1533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FEB718-F8A7-4634-8161-59096536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04" y="2247072"/>
            <a:ext cx="2546262" cy="22187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F89DAC-0688-4A17-9D58-C24D112929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104" y="2269884"/>
            <a:ext cx="2667176" cy="22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07504" y="251865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4000" dirty="0" err="1">
                <a:latin typeface="+mn-lt"/>
                <a:ea typeface="+mn-ea"/>
                <a:cs typeface="+mn-ea"/>
                <a:sym typeface="+mn-lt"/>
              </a:rPr>
              <a:t>GraphOne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6C638-65A2-4188-8343-81C93722BEA7}"/>
              </a:ext>
            </a:extLst>
          </p:cNvPr>
          <p:cNvSpPr txBox="1"/>
          <p:nvPr/>
        </p:nvSpPr>
        <p:spPr>
          <a:xfrm>
            <a:off x="336525" y="1412414"/>
            <a:ext cx="8627963" cy="5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归档的优化（</a:t>
            </a:r>
            <a:r>
              <a:rPr lang="en-US" altLang="zh-CN" sz="2400" dirty="0">
                <a:cs typeface="+mn-ea"/>
                <a:sym typeface="+mn-lt"/>
              </a:rPr>
              <a:t>Optimizing the Archiving Phase 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5A2F3-D3FB-4ED4-9937-CD37D23A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160278"/>
            <a:ext cx="7629525" cy="2000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9EDE19-37FB-404E-A129-B67C0981D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3" y="4365104"/>
            <a:ext cx="8201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Pages>0</Pages>
  <Words>293</Words>
  <Characters>0</Characters>
  <Application>Microsoft Office PowerPoint</Application>
  <DocSecurity>0</DocSecurity>
  <PresentationFormat>全屏显示(4:3)</PresentationFormat>
  <Lines>0</Lines>
  <Paragraphs>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Calibri</vt:lpstr>
      <vt:lpstr>Times New Roman</vt:lpstr>
      <vt:lpstr>Wingdings</vt:lpstr>
      <vt:lpstr>1_自定义设计方案</vt:lpstr>
      <vt:lpstr>2_自定义设计方案</vt:lpstr>
      <vt:lpstr>GraphOne: A Data Store for Real-time Analytics on Evolving Graphs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吴瑜珠</dc:creator>
  <cp:lastModifiedBy>zhang yubo</cp:lastModifiedBy>
  <cp:revision>1233</cp:revision>
  <dcterms:created xsi:type="dcterms:W3CDTF">2012-06-04T07:37:13Z</dcterms:created>
  <dcterms:modified xsi:type="dcterms:W3CDTF">2020-12-02T07:31:12Z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