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  <p:sldMasterId id="2147484147" r:id="rId2"/>
  </p:sldMasterIdLst>
  <p:notesMasterIdLst>
    <p:notesMasterId r:id="rId23"/>
  </p:notesMasterIdLst>
  <p:sldIdLst>
    <p:sldId id="256" r:id="rId3"/>
    <p:sldId id="414" r:id="rId4"/>
    <p:sldId id="412" r:id="rId5"/>
    <p:sldId id="392" r:id="rId6"/>
    <p:sldId id="393" r:id="rId7"/>
    <p:sldId id="415" r:id="rId8"/>
    <p:sldId id="416" r:id="rId9"/>
    <p:sldId id="417" r:id="rId10"/>
    <p:sldId id="418" r:id="rId11"/>
    <p:sldId id="419" r:id="rId12"/>
    <p:sldId id="421" r:id="rId13"/>
    <p:sldId id="420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325799@qq.com" initials="1" lastIdx="1" clrIdx="0">
    <p:extLst>
      <p:ext uri="{19B8F6BF-5375-455C-9EA6-DF929625EA0E}">
        <p15:presenceInfo xmlns:p15="http://schemas.microsoft.com/office/powerpoint/2012/main" userId="5b7d127ed24e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46C0A"/>
    <a:srgbClr val="FF9900"/>
    <a:srgbClr val="EFAF73"/>
    <a:srgbClr val="335A89"/>
    <a:srgbClr val="00336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86381" autoAdjust="0"/>
  </p:normalViewPr>
  <p:slideViewPr>
    <p:cSldViewPr>
      <p:cViewPr varScale="1">
        <p:scale>
          <a:sx n="74" d="100"/>
          <a:sy n="74" d="100"/>
        </p:scale>
        <p:origin x="19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571178-E2B6-4470-9527-1660C85C7F2B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17613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3974D2-2E53-4E87-8DD7-7B2131168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9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7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88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30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505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77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5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0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866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9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60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57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32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03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74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7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3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24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34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16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EF0C-0249-4590-A6D8-A6FDDE121317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AE61-045C-47DC-8B5C-F169AD920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E4B6-181D-4E28-B112-0B2F41E3CDE4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D81-0D13-4CB7-8582-73651E410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39755-E632-4C3B-8837-7DF8F498113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2828-0275-4BD5-AC38-03C97B90D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946B-DF7B-4CDF-98B2-5F39FDD79AD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698E-50B5-481D-8055-166E69DB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08D2-103A-46AD-B8E8-B0573E83127F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C021-A496-4713-B0F2-4837216F4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775E-8D2A-4292-A3F9-B146F4AAC5B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5F89-4E13-44DB-B19F-AC1D2428D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6CFF6-11B3-4920-AD5F-9E066FF6AC4D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903C-CE47-4EF2-8521-3AEB124F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5691-8D18-4C2D-9778-6757DE74CB7A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C2F1-D656-42B4-B25B-5182D4799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73B9-243C-4C1C-9A38-0DE20CE9930F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36CC-1658-45B7-BED0-15DC599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CE05-BF64-4499-A9DD-F9B3D168573A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9E2C-77F8-4BD0-9016-FA2ED6B08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1196975"/>
            <a:ext cx="9144000" cy="352742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-1588" y="4508500"/>
            <a:ext cx="9145588" cy="2159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4" name="Picture 7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795963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63" r:id="rId1"/>
    <p:sldLayoutId id="2147497264" r:id="rId2"/>
    <p:sldLayoutId id="2147497265" r:id="rId3"/>
    <p:sldLayoutId id="2147497266" r:id="rId4"/>
    <p:sldLayoutId id="2147497267" r:id="rId5"/>
    <p:sldLayoutId id="2147497268" r:id="rId6"/>
    <p:sldLayoutId id="2147497269" r:id="rId7"/>
    <p:sldLayoutId id="2147497270" r:id="rId8"/>
    <p:sldLayoutId id="2147497271" r:id="rId9"/>
    <p:sldLayoutId id="2147497272" r:id="rId10"/>
    <p:sldLayoutId id="21474972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 userDrawn="1"/>
        </p:nvGrpSpPr>
        <p:grpSpPr bwMode="auto">
          <a:xfrm>
            <a:off x="0" y="1196975"/>
            <a:ext cx="9167813" cy="144463"/>
            <a:chOff x="0" y="0"/>
            <a:chExt cx="9168298" cy="144016"/>
          </a:xfrm>
        </p:grpSpPr>
        <p:sp>
          <p:nvSpPr>
            <p:cNvPr id="2" name="矩形 8"/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9"/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5E6591-C5A8-49CE-B1F4-FA9C4173643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0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85D2A5-D7B1-4137-92F9-D89837948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" name="Picture 11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50850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74" r:id="rId1"/>
    <p:sldLayoutId id="2147497275" r:id="rId2"/>
    <p:sldLayoutId id="2147497276" r:id="rId3"/>
    <p:sldLayoutId id="2147497277" r:id="rId4"/>
    <p:sldLayoutId id="2147497278" r:id="rId5"/>
    <p:sldLayoutId id="2147497279" r:id="rId6"/>
    <p:sldLayoutId id="2147497280" r:id="rId7"/>
    <p:sldLayoutId id="2147497281" r:id="rId8"/>
    <p:sldLayoutId id="2147497282" r:id="rId9"/>
    <p:sldLayoutId id="2147497283" r:id="rId10"/>
    <p:sldLayoutId id="21474972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ctrTitle" idx="4294967295"/>
          </p:nvPr>
        </p:nvSpPr>
        <p:spPr>
          <a:xfrm>
            <a:off x="-25400" y="1628775"/>
            <a:ext cx="9180513" cy="2303463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规模化存储和分析历史图数据</a:t>
            </a:r>
            <a:b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b="1" dirty="0">
                <a:latin typeface="+mn-lt"/>
              </a:rPr>
              <a:t>Storing and Analyzing Historical Graph Data at Scale)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131" name="副标题 2"/>
          <p:cNvSpPr>
            <a:spLocks noGrp="1"/>
          </p:cNvSpPr>
          <p:nvPr>
            <p:ph type="subTitle" idx="4294967295"/>
          </p:nvPr>
        </p:nvSpPr>
        <p:spPr>
          <a:xfrm>
            <a:off x="254000" y="5013325"/>
            <a:ext cx="8713788" cy="719138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颜祯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数据管理和系统实现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AE3176-34F8-C149-A4F7-26256C8EC67D}"/>
              </a:ext>
            </a:extLst>
          </p:cNvPr>
          <p:cNvSpPr txBox="1"/>
          <p:nvPr/>
        </p:nvSpPr>
        <p:spPr>
          <a:xfrm>
            <a:off x="1792265" y="3455184"/>
            <a:ext cx="2851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3">
                    <a:lumMod val="85000"/>
                  </a:schemeClr>
                </a:solidFill>
              </a:rPr>
              <a:t>Udayan</a:t>
            </a:r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 Khurana</a:t>
            </a:r>
            <a:b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</a:br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IBM TJ Watson Research Center </a:t>
            </a:r>
          </a:p>
          <a:p>
            <a:r>
              <a:rPr lang="en-US" altLang="zh-CN" sz="1400" dirty="0" err="1">
                <a:solidFill>
                  <a:schemeClr val="accent3">
                    <a:lumMod val="85000"/>
                  </a:schemeClr>
                </a:solidFill>
              </a:rPr>
              <a:t>ukhurana@us.ibm.com</a:t>
            </a:r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 </a:t>
            </a:r>
          </a:p>
          <a:p>
            <a:endParaRPr kumimoji="1" lang="zh-CN" altLang="en-US" sz="1400" dirty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9CA39F-0FB8-BC44-BB33-C8C619940854}"/>
              </a:ext>
            </a:extLst>
          </p:cNvPr>
          <p:cNvSpPr txBox="1"/>
          <p:nvPr/>
        </p:nvSpPr>
        <p:spPr>
          <a:xfrm>
            <a:off x="5148064" y="3455184"/>
            <a:ext cx="200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Amol Deshpande </a:t>
            </a:r>
          </a:p>
          <a:p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University of Maryland </a:t>
            </a:r>
          </a:p>
          <a:p>
            <a:r>
              <a:rPr lang="en-US" altLang="zh-CN" sz="1400" dirty="0" err="1">
                <a:solidFill>
                  <a:schemeClr val="accent3">
                    <a:lumMod val="85000"/>
                  </a:schemeClr>
                </a:solidFill>
              </a:rPr>
              <a:t>amol@cs.umd.edu</a:t>
            </a:r>
            <a:r>
              <a:rPr lang="en-US" altLang="zh-CN" sz="1400" dirty="0">
                <a:solidFill>
                  <a:schemeClr val="accent3">
                    <a:lumMod val="85000"/>
                  </a:schemeClr>
                </a:solidFill>
              </a:rPr>
              <a:t> </a:t>
            </a:r>
          </a:p>
          <a:p>
            <a:endParaRPr kumimoji="1"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4.3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动态图划分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F33AE6-08B0-1A45-A409-6BA8742F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80" y="1484784"/>
            <a:ext cx="5071320" cy="5184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AB9BB8-340D-FA4B-9038-7735BD6F9791}"/>
              </a:ext>
            </a:extLst>
          </p:cNvPr>
          <p:cNvSpPr txBox="1"/>
          <p:nvPr/>
        </p:nvSpPr>
        <p:spPr>
          <a:xfrm>
            <a:off x="10344" y="1700808"/>
            <a:ext cx="350608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200" dirty="0"/>
              <a:t>随机划分</a:t>
            </a:r>
            <a:endParaRPr kumimoji="1" lang="en-US" altLang="zh-CN" sz="22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简单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不考虑局部性，不利于邻域访问</a:t>
            </a:r>
            <a:endParaRPr kumimoji="1" lang="en-US" altLang="zh-CN" sz="1400" dirty="0"/>
          </a:p>
          <a:p>
            <a:pPr lvl="1"/>
            <a:endParaRPr kumimoji="1" lang="en-US" altLang="zh-CN" sz="15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200" dirty="0"/>
              <a:t>最小切划分</a:t>
            </a:r>
            <a:endParaRPr kumimoji="1" lang="en-US" altLang="zh-CN" sz="22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复杂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边切割次数最少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考虑局部性，有利于邻域访问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15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200" dirty="0"/>
              <a:t>最小切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复制</a:t>
            </a:r>
            <a:r>
              <a:rPr kumimoji="1" lang="en-US" altLang="zh-CN" sz="2200" dirty="0"/>
              <a:t>k-hop</a:t>
            </a:r>
            <a:r>
              <a:rPr kumimoji="1" lang="zh-CN" altLang="en-US" sz="2200" dirty="0"/>
              <a:t>领域</a:t>
            </a:r>
            <a:endParaRPr kumimoji="1" lang="en-US" altLang="zh-CN" sz="22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将</a:t>
            </a:r>
            <a:r>
              <a:rPr kumimoji="1" lang="en-US" altLang="zh-CN" sz="1400" dirty="0"/>
              <a:t>1-hop</a:t>
            </a:r>
            <a:r>
              <a:rPr kumimoji="1" lang="zh-CN" altLang="en-US" sz="1400" dirty="0"/>
              <a:t>邻域复制存储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与</a:t>
            </a:r>
            <a:r>
              <a:rPr kumimoji="1" lang="en-US" altLang="zh-CN" sz="1400" dirty="0"/>
              <a:t>micro-delta</a:t>
            </a:r>
            <a:r>
              <a:rPr kumimoji="1" lang="zh-CN" altLang="en-US" sz="1400" dirty="0"/>
              <a:t>分开存储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加速邻域访问</a:t>
            </a:r>
            <a:endParaRPr kumimoji="1" lang="en-US" altLang="zh-CN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sz="1400" dirty="0"/>
              <a:t>不影响快照和节点检索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634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5.1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操作数和操作符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3DE3E2-8F3A-7E46-BEBC-CB1B30B2ECD6}"/>
              </a:ext>
            </a:extLst>
          </p:cNvPr>
          <p:cNvSpPr txBox="1"/>
          <p:nvPr/>
        </p:nvSpPr>
        <p:spPr>
          <a:xfrm>
            <a:off x="-3332" y="1628800"/>
            <a:ext cx="8176662" cy="543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+mn-lt"/>
                <a:cs typeface="+mn-ea"/>
                <a:sym typeface="+mn-lt"/>
              </a:rPr>
              <a:t>TAF</a:t>
            </a:r>
            <a:r>
              <a:rPr lang="zh-CN" altLang="en-US" dirty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cs typeface="+mn-ea"/>
              </a:rPr>
              <a:t>时态图分析框架</a:t>
            </a:r>
            <a:r>
              <a:rPr lang="en-US" altLang="zh-CN" dirty="0">
                <a:latin typeface="+mn-lt"/>
                <a:cs typeface="+mn-ea"/>
              </a:rPr>
              <a:t>(Temporal Graph Analysis Framework)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1000" dirty="0">
              <a:latin typeface="+mn-lt"/>
              <a:cs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  <a:cs typeface="+mn-ea"/>
              </a:rPr>
              <a:t>操作数</a:t>
            </a:r>
            <a:endParaRPr lang="en-US" altLang="zh-CN" sz="2000" dirty="0">
              <a:latin typeface="+mn-lt"/>
              <a:cs typeface="+mn-ea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  <a:cs typeface="+mn-ea"/>
              </a:rPr>
              <a:t>SON:</a:t>
            </a:r>
            <a:r>
              <a:rPr lang="zh-CN" altLang="en-US" sz="1600" dirty="0">
                <a:latin typeface="+mn-lt"/>
                <a:cs typeface="+mn-ea"/>
              </a:rPr>
              <a:t> </a:t>
            </a:r>
            <a:r>
              <a:rPr lang="en-US" altLang="zh-CN" sz="1600" dirty="0">
                <a:latin typeface="+mn-lt"/>
              </a:rPr>
              <a:t>Set of Nodes</a:t>
            </a:r>
            <a:endParaRPr lang="en-US" altLang="zh-CN" sz="1600" dirty="0">
              <a:latin typeface="+mn-lt"/>
              <a:cs typeface="+mn-ea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  <a:cs typeface="+mn-ea"/>
              </a:rPr>
              <a:t>SOTS:</a:t>
            </a:r>
            <a:r>
              <a:rPr lang="zh-CN" altLang="en-US" sz="1600" dirty="0">
                <a:latin typeface="+mn-lt"/>
                <a:cs typeface="+mn-ea"/>
              </a:rPr>
              <a:t> </a:t>
            </a:r>
            <a:r>
              <a:rPr lang="en-US" altLang="zh-CN" sz="1600" dirty="0">
                <a:latin typeface="+mn-lt"/>
              </a:rPr>
              <a:t>Set of Temporal Subgraphs 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  <a:cs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  <a:cs typeface="+mn-ea"/>
              </a:rPr>
              <a:t>操作符</a:t>
            </a:r>
            <a:endParaRPr lang="en-US" altLang="zh-CN" sz="2000" dirty="0">
              <a:latin typeface="+mn-lt"/>
              <a:cs typeface="+mn-ea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Selection</a:t>
            </a:r>
            <a:endParaRPr lang="en-US" altLang="zh-CN" sz="13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Timeslicing:</a:t>
            </a:r>
            <a:r>
              <a:rPr lang="zh-CN" altLang="en-US" sz="1600" dirty="0">
                <a:latin typeface="+mn-lt"/>
              </a:rPr>
              <a:t> </a:t>
            </a:r>
            <a:r>
              <a:rPr lang="zh-CN" altLang="en-US" sz="1300" dirty="0">
                <a:latin typeface="+mn-lt"/>
              </a:rPr>
              <a:t>输入为</a:t>
            </a:r>
            <a:r>
              <a:rPr lang="en-US" altLang="zh-CN" sz="1300" dirty="0">
                <a:latin typeface="+mn-lt"/>
              </a:rPr>
              <a:t>SON(</a:t>
            </a:r>
            <a:r>
              <a:rPr lang="zh-CN" altLang="en-US" sz="1300" dirty="0">
                <a:latin typeface="+mn-lt"/>
              </a:rPr>
              <a:t>或</a:t>
            </a:r>
            <a:r>
              <a:rPr lang="en-US" altLang="zh-CN" sz="1300" dirty="0">
                <a:latin typeface="+mn-lt"/>
              </a:rPr>
              <a:t>SOTS)</a:t>
            </a:r>
            <a:r>
              <a:rPr lang="zh-CN" altLang="en-US" sz="1300" dirty="0">
                <a:latin typeface="+mn-lt"/>
              </a:rPr>
              <a:t>以及时间点</a:t>
            </a:r>
            <a:r>
              <a:rPr lang="en-US" altLang="zh-CN" sz="1300" dirty="0">
                <a:latin typeface="+mn-lt"/>
              </a:rPr>
              <a:t>(</a:t>
            </a:r>
            <a:r>
              <a:rPr lang="zh-CN" altLang="en-US" sz="1300" dirty="0">
                <a:latin typeface="+mn-lt"/>
              </a:rPr>
              <a:t>或时间段</a:t>
            </a:r>
            <a:r>
              <a:rPr lang="en-US" altLang="zh-CN" sz="1300" dirty="0">
                <a:latin typeface="+mn-lt"/>
              </a:rPr>
              <a:t>)</a:t>
            </a:r>
            <a:r>
              <a:rPr lang="zh-CN" altLang="en-US" sz="1300" dirty="0">
                <a:latin typeface="+mn-lt"/>
              </a:rPr>
              <a:t>，输出</a:t>
            </a:r>
            <a:r>
              <a:rPr lang="en-US" altLang="zh-CN" sz="1300" dirty="0">
                <a:latin typeface="+mn-lt"/>
              </a:rPr>
              <a:t>SON(</a:t>
            </a:r>
            <a:r>
              <a:rPr lang="zh-CN" altLang="en-US" sz="1300" dirty="0">
                <a:latin typeface="+mn-lt"/>
              </a:rPr>
              <a:t>或</a:t>
            </a:r>
            <a:r>
              <a:rPr lang="en-US" altLang="zh-CN" sz="1300" dirty="0">
                <a:latin typeface="+mn-lt"/>
              </a:rPr>
              <a:t>SOTS).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Graph:</a:t>
            </a:r>
            <a:r>
              <a:rPr lang="zh-CN" altLang="en-US" sz="1600" dirty="0">
                <a:latin typeface="+mn-lt"/>
              </a:rPr>
              <a:t> </a:t>
            </a:r>
            <a:r>
              <a:rPr lang="zh-CN" altLang="en-US" sz="1300" dirty="0">
                <a:latin typeface="+mn-lt"/>
              </a:rPr>
              <a:t>输入为</a:t>
            </a:r>
            <a:r>
              <a:rPr lang="en-US" altLang="zh-CN" sz="1300" dirty="0">
                <a:latin typeface="+mn-lt"/>
              </a:rPr>
              <a:t>SON</a:t>
            </a:r>
            <a:r>
              <a:rPr lang="zh-CN" altLang="en-US" sz="1300" dirty="0">
                <a:latin typeface="+mn-lt"/>
              </a:rPr>
              <a:t>，输出为一个图</a:t>
            </a:r>
            <a:endParaRPr lang="en-US" altLang="zh-CN" sz="13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Compare:</a:t>
            </a:r>
            <a:r>
              <a:rPr lang="zh-CN" altLang="en-US" sz="1300" dirty="0">
                <a:latin typeface="+mn-lt"/>
              </a:rPr>
              <a:t>输入为</a:t>
            </a:r>
            <a:r>
              <a:rPr lang="en-US" altLang="zh-CN" sz="1300" dirty="0">
                <a:latin typeface="+mn-lt"/>
              </a:rPr>
              <a:t>SON(</a:t>
            </a:r>
            <a:r>
              <a:rPr lang="zh-CN" altLang="en-US" sz="1300" dirty="0">
                <a:latin typeface="+mn-lt"/>
              </a:rPr>
              <a:t>或</a:t>
            </a:r>
            <a:r>
              <a:rPr lang="en-US" altLang="zh-CN" sz="1300" dirty="0">
                <a:latin typeface="+mn-lt"/>
              </a:rPr>
              <a:t>SOTS)</a:t>
            </a:r>
            <a:r>
              <a:rPr lang="zh-CN" altLang="en-US" sz="1300" dirty="0">
                <a:latin typeface="+mn-lt"/>
              </a:rPr>
              <a:t>，返回一组差异对</a:t>
            </a:r>
            <a:r>
              <a:rPr lang="en-US" altLang="zh-CN" sz="1300" dirty="0">
                <a:latin typeface="+mn-lt"/>
              </a:rPr>
              <a:t> (node-id</a:t>
            </a:r>
            <a:r>
              <a:rPr lang="zh-CN" altLang="en-US" sz="1300" dirty="0">
                <a:latin typeface="+mn-lt"/>
              </a:rPr>
              <a:t>，差异</a:t>
            </a:r>
            <a:r>
              <a:rPr lang="en-US" altLang="zh-CN" sz="1300" dirty="0">
                <a:latin typeface="+mn-lt"/>
              </a:rPr>
              <a:t>) </a:t>
            </a:r>
            <a:endParaRPr lang="en-US" altLang="zh-CN" sz="15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Evolution:</a:t>
            </a:r>
            <a:r>
              <a:rPr lang="zh-CN" altLang="en-US" sz="1600" dirty="0">
                <a:latin typeface="+mn-lt"/>
              </a:rPr>
              <a:t> </a:t>
            </a:r>
            <a:r>
              <a:rPr lang="zh-CN" altLang="en-US" sz="1300" dirty="0">
                <a:latin typeface="+mn-lt"/>
              </a:rPr>
              <a:t>对指定的量（以函数形式提供）进行采样，返回该量随时间的演化情况</a:t>
            </a:r>
            <a:endParaRPr lang="en-US" altLang="zh-CN" sz="13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Temp Aggregation:</a:t>
            </a:r>
            <a:r>
              <a:rPr lang="zh-CN" altLang="en-US" sz="1600" dirty="0">
                <a:latin typeface="+mn-lt"/>
              </a:rPr>
              <a:t> </a:t>
            </a:r>
            <a:r>
              <a:rPr lang="zh-CN" altLang="en-US" sz="1300" dirty="0">
                <a:latin typeface="+mn-lt"/>
              </a:rPr>
              <a:t>聚合函数，</a:t>
            </a:r>
            <a:r>
              <a:rPr lang="en-US" altLang="zh-CN" sz="1500" dirty="0">
                <a:latin typeface="+mn-lt"/>
              </a:rPr>
              <a:t>peak</a:t>
            </a:r>
            <a:r>
              <a:rPr lang="zh-CN" altLang="en-US" sz="1500" dirty="0">
                <a:latin typeface="+mn-lt"/>
              </a:rPr>
              <a:t>、</a:t>
            </a:r>
            <a:r>
              <a:rPr lang="en-US" altLang="zh-CN" sz="1500" dirty="0">
                <a:latin typeface="+mn-lt"/>
              </a:rPr>
              <a:t>max</a:t>
            </a:r>
            <a:r>
              <a:rPr lang="zh-CN" altLang="en-US" sz="1500" dirty="0">
                <a:latin typeface="+mn-lt"/>
              </a:rPr>
              <a:t>、</a:t>
            </a:r>
            <a:r>
              <a:rPr lang="en-US" altLang="zh-CN" sz="1500" dirty="0">
                <a:latin typeface="+mn-lt"/>
              </a:rPr>
              <a:t>min</a:t>
            </a:r>
            <a:r>
              <a:rPr lang="zh-CN" altLang="en-US" sz="1500" dirty="0">
                <a:latin typeface="+mn-lt"/>
              </a:rPr>
              <a:t>、</a:t>
            </a:r>
            <a:r>
              <a:rPr lang="en-US" altLang="zh-CN" sz="1500" dirty="0">
                <a:latin typeface="+mn-lt"/>
              </a:rPr>
              <a:t>mean...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NodeComputeTemporal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zh-CN" altLang="en-US" sz="1100" dirty="0"/>
              <a:t>输入为</a:t>
            </a:r>
            <a:r>
              <a:rPr lang="en-US" altLang="zh-CN" sz="1100" dirty="0"/>
              <a:t>SON(</a:t>
            </a:r>
            <a:r>
              <a:rPr lang="zh-CN" altLang="en-US" sz="1100" dirty="0"/>
              <a:t>或</a:t>
            </a:r>
            <a:r>
              <a:rPr lang="en-US" altLang="zh-CN" sz="1100" dirty="0"/>
              <a:t>SOTS)</a:t>
            </a:r>
            <a:r>
              <a:rPr lang="zh-CN" altLang="en-US" sz="1100" dirty="0"/>
              <a:t>以及一个函数，函数应用到单个节点（或子图）</a:t>
            </a:r>
            <a:endParaRPr lang="en-US" altLang="zh-CN" sz="11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zh-CN" altLang="en-US" sz="1100" dirty="0">
                <a:latin typeface="+mn-lt"/>
              </a:rPr>
              <a:t>基于版本，对于节点（或子图）的不同版本重新计算</a:t>
            </a:r>
            <a:endParaRPr lang="en-US" altLang="zh-CN" sz="11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</a:rPr>
              <a:t>NodeComputeDelta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zh-CN" altLang="en-US" sz="1100" dirty="0"/>
              <a:t>输入为</a:t>
            </a:r>
            <a:r>
              <a:rPr lang="en-US" altLang="zh-CN" sz="1100" dirty="0"/>
              <a:t>SON(</a:t>
            </a:r>
            <a:r>
              <a:rPr lang="zh-CN" altLang="en-US" sz="1100" dirty="0"/>
              <a:t>或</a:t>
            </a:r>
            <a:r>
              <a:rPr lang="en-US" altLang="zh-CN" sz="1100" dirty="0"/>
              <a:t>SOTS)</a:t>
            </a:r>
            <a:r>
              <a:rPr lang="zh-CN" altLang="en-US" sz="1100" dirty="0"/>
              <a:t>以及一个函数，函数应用到单个节点（或子图）</a:t>
            </a:r>
            <a:endParaRPr lang="en-US" altLang="zh-CN" sz="11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zh-CN" altLang="en-US" sz="1100" dirty="0"/>
              <a:t>基于增量，为节点（或子图）的版本增量计算</a:t>
            </a:r>
            <a:endParaRPr lang="en-US" altLang="zh-CN" sz="1600" dirty="0">
              <a:latin typeface="+mn-lt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lt"/>
                <a:cs typeface="+mn-ea"/>
              </a:rPr>
              <a:t>......</a:t>
            </a:r>
            <a:endParaRPr lang="en-US" altLang="zh-CN" dirty="0">
              <a:latin typeface="+mn-lt"/>
              <a:cs typeface="+mn-ea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US" altLang="zh-CN" dirty="0">
              <a:latin typeface="+mn-lt"/>
              <a:cs typeface="+mn-ea"/>
            </a:endParaRPr>
          </a:p>
          <a:p>
            <a:endParaRPr kumimoji="1"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12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5.2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获取图基元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A3FFEC-E6D9-F34D-8B6B-09E3E2AB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06" y="2563743"/>
            <a:ext cx="5479178" cy="3996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00F210-49F3-C444-A152-2E5E851EC5C1}"/>
              </a:ext>
            </a:extLst>
          </p:cNvPr>
          <p:cNvSpPr txBox="1"/>
          <p:nvPr/>
        </p:nvSpPr>
        <p:spPr>
          <a:xfrm>
            <a:off x="0" y="1700808"/>
            <a:ext cx="4434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200" dirty="0">
                <a:latin typeface="+mn-lt"/>
              </a:rPr>
              <a:t>快照、节点历史、</a:t>
            </a:r>
            <a:r>
              <a:rPr kumimoji="1" lang="en-US" altLang="zh-CN" sz="2200" dirty="0">
                <a:latin typeface="+mn-lt"/>
              </a:rPr>
              <a:t>k-hop</a:t>
            </a:r>
            <a:r>
              <a:rPr kumimoji="1" lang="zh-CN" altLang="en-US" sz="2200" dirty="0">
                <a:latin typeface="+mn-lt"/>
              </a:rPr>
              <a:t>邻域</a:t>
            </a:r>
            <a:r>
              <a:rPr kumimoji="1" lang="en-US" altLang="zh-CN" sz="2200" dirty="0">
                <a:latin typeface="+mn-lt"/>
              </a:rPr>
              <a:t>......</a:t>
            </a:r>
            <a:endParaRPr kumimoji="1" lang="zh-CN" altLang="en-US" sz="2200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D6DCD-87B2-DC43-8C87-B23D764ACC7F}"/>
              </a:ext>
            </a:extLst>
          </p:cNvPr>
          <p:cNvSpPr txBox="1"/>
          <p:nvPr/>
        </p:nvSpPr>
        <p:spPr>
          <a:xfrm>
            <a:off x="30816" y="2564904"/>
            <a:ext cx="3185487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300" dirty="0">
                <a:latin typeface="+mn-lt"/>
              </a:rPr>
              <a:t>获取距离时间</a:t>
            </a:r>
            <a:r>
              <a:rPr kumimoji="1" lang="en-US" altLang="zh-CN" sz="1300" dirty="0">
                <a:latin typeface="+mn-lt"/>
              </a:rPr>
              <a:t>t</a:t>
            </a:r>
            <a:r>
              <a:rPr kumimoji="1" lang="zh-CN" altLang="en-US" sz="1300" dirty="0">
                <a:latin typeface="+mn-lt"/>
              </a:rPr>
              <a:t>最近的时间跨度</a:t>
            </a:r>
            <a:r>
              <a:rPr lang="en-US" altLang="zh-CN" sz="1300" i="1" dirty="0">
                <a:latin typeface="+mn-lt"/>
              </a:rPr>
              <a:t>t </a:t>
            </a:r>
            <a:r>
              <a:rPr lang="en-US" altLang="zh-CN" sz="1300" dirty="0">
                <a:latin typeface="+mn-lt"/>
              </a:rPr>
              <a:t>′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获取距离时间</a:t>
            </a:r>
            <a:r>
              <a:rPr lang="en-US" altLang="zh-CN" sz="1300" dirty="0">
                <a:latin typeface="+mn-lt"/>
              </a:rPr>
              <a:t>t</a:t>
            </a:r>
            <a:r>
              <a:rPr lang="zh-CN" altLang="en-US" sz="1300" dirty="0">
                <a:latin typeface="+mn-lt"/>
              </a:rPr>
              <a:t>最近的分区索引</a:t>
            </a:r>
            <a:r>
              <a:rPr lang="en-US" altLang="zh-CN" sz="1300" dirty="0">
                <a:latin typeface="+mn-lt"/>
              </a:rPr>
              <a:t>K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根据索引</a:t>
            </a:r>
            <a:r>
              <a:rPr lang="en-US" altLang="zh-CN" sz="1300" dirty="0">
                <a:latin typeface="+mn-lt"/>
              </a:rPr>
              <a:t>K</a:t>
            </a:r>
            <a:r>
              <a:rPr lang="zh-CN" altLang="en-US" sz="1300" dirty="0">
                <a:latin typeface="+mn-lt"/>
              </a:rPr>
              <a:t>获取到所有的</a:t>
            </a:r>
            <a:r>
              <a:rPr lang="en-US" altLang="zh-CN" sz="1300" dirty="0">
                <a:latin typeface="+mn-lt"/>
              </a:rPr>
              <a:t>delta</a:t>
            </a:r>
            <a:r>
              <a:rPr lang="zh-CN" altLang="en-US" sz="1300" dirty="0">
                <a:latin typeface="+mn-lt"/>
              </a:rPr>
              <a:t>集合</a:t>
            </a:r>
            <a:r>
              <a:rPr lang="en-US" altLang="zh-CN" sz="1300" dirty="0">
                <a:latin typeface="+mn-lt"/>
              </a:rPr>
              <a:t>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给</a:t>
            </a:r>
            <a:r>
              <a:rPr lang="en-US" altLang="zh-CN" sz="1300" dirty="0">
                <a:latin typeface="+mn-lt"/>
              </a:rPr>
              <a:t>g</a:t>
            </a:r>
            <a:r>
              <a:rPr lang="zh-CN" altLang="en-US" sz="1300" dirty="0">
                <a:latin typeface="+mn-lt"/>
              </a:rPr>
              <a:t>赋值空集</a:t>
            </a:r>
            <a:endParaRPr lang="en-US" altLang="zh-CN" sz="13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循环</a:t>
            </a:r>
            <a:r>
              <a:rPr lang="en-US" altLang="zh-CN" sz="1300" dirty="0">
                <a:latin typeface="+mn-lt"/>
              </a:rPr>
              <a:t>D</a:t>
            </a:r>
            <a:r>
              <a:rPr lang="zh-CN" altLang="en-US" sz="1300" dirty="0">
                <a:latin typeface="+mn-lt"/>
              </a:rPr>
              <a:t>，将所有的</a:t>
            </a:r>
            <a:r>
              <a:rPr lang="en-US" altLang="zh-CN" sz="1300" dirty="0">
                <a:latin typeface="+mn-lt"/>
              </a:rPr>
              <a:t>delta</a:t>
            </a:r>
            <a:r>
              <a:rPr lang="zh-CN" altLang="en-US" sz="1300" dirty="0">
                <a:latin typeface="+mn-lt"/>
              </a:rPr>
              <a:t>都整合到</a:t>
            </a:r>
            <a:r>
              <a:rPr lang="en-US" altLang="zh-CN" sz="1300" dirty="0">
                <a:latin typeface="+mn-lt"/>
              </a:rPr>
              <a:t>g</a:t>
            </a:r>
            <a:r>
              <a:rPr lang="zh-CN" altLang="en-US" sz="1300" dirty="0">
                <a:latin typeface="+mn-lt"/>
              </a:rPr>
              <a:t>上</a:t>
            </a:r>
            <a:endParaRPr lang="en-US" altLang="zh-CN" sz="13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获取时间段</a:t>
            </a:r>
            <a:r>
              <a:rPr lang="en-US" altLang="zh-CN" sz="1300" dirty="0">
                <a:latin typeface="+mn-lt"/>
              </a:rPr>
              <a:t>(t,</a:t>
            </a:r>
            <a:r>
              <a:rPr lang="zh-CN" altLang="en-US" sz="1300" dirty="0">
                <a:latin typeface="+mn-lt"/>
              </a:rPr>
              <a:t> </a:t>
            </a:r>
            <a:r>
              <a:rPr lang="en-US" altLang="zh-CN" sz="1300" i="1" dirty="0">
                <a:latin typeface="+mn-lt"/>
              </a:rPr>
              <a:t>t </a:t>
            </a:r>
            <a:r>
              <a:rPr lang="en-US" altLang="zh-CN" sz="1300" dirty="0">
                <a:latin typeface="+mn-lt"/>
              </a:rPr>
              <a:t>′]</a:t>
            </a:r>
            <a:r>
              <a:rPr lang="zh-CN" altLang="en-US" sz="1300" dirty="0">
                <a:latin typeface="+mn-lt"/>
              </a:rPr>
              <a:t>发生的事件集合</a:t>
            </a:r>
            <a:r>
              <a:rPr lang="en-US" altLang="zh-CN" sz="1300" dirty="0">
                <a:latin typeface="+mn-lt"/>
              </a:rPr>
              <a:t>B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循环</a:t>
            </a:r>
            <a:r>
              <a:rPr lang="en-US" altLang="zh-CN" sz="1300" dirty="0">
                <a:latin typeface="+mn-lt"/>
              </a:rPr>
              <a:t>B</a:t>
            </a:r>
            <a:r>
              <a:rPr lang="zh-CN" altLang="en-US" sz="1300" dirty="0">
                <a:latin typeface="+mn-lt"/>
              </a:rPr>
              <a:t>，将发生的事件整合到</a:t>
            </a:r>
            <a:r>
              <a:rPr lang="en-US" altLang="zh-CN" sz="1300" dirty="0">
                <a:latin typeface="+mn-lt"/>
              </a:rPr>
              <a:t>g</a:t>
            </a:r>
            <a:r>
              <a:rPr lang="zh-CN" altLang="en-US" sz="1300" dirty="0">
                <a:latin typeface="+mn-lt"/>
              </a:rPr>
              <a:t>上</a:t>
            </a:r>
            <a:endParaRPr lang="en-US" altLang="zh-CN" sz="13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71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6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系统实现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D6DCD-87B2-DC43-8C87-B23D764ACC7F}"/>
              </a:ext>
            </a:extLst>
          </p:cNvPr>
          <p:cNvSpPr txBox="1"/>
          <p:nvPr/>
        </p:nvSpPr>
        <p:spPr>
          <a:xfrm>
            <a:off x="11481" y="2236366"/>
            <a:ext cx="36830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kumimoji="1" lang="en-US" altLang="zh-CN" sz="1400" dirty="0">
                <a:latin typeface="+mn-lt"/>
              </a:rPr>
              <a:t>TAF</a:t>
            </a:r>
            <a:r>
              <a:rPr kumimoji="1" lang="zh-CN" altLang="en-US" sz="1400" dirty="0">
                <a:latin typeface="+mn-lt"/>
              </a:rPr>
              <a:t>建立在</a:t>
            </a:r>
            <a:r>
              <a:rPr kumimoji="1" lang="en-US" altLang="zh-CN" sz="1400" dirty="0">
                <a:latin typeface="+mn-lt"/>
              </a:rPr>
              <a:t>Spark</a:t>
            </a:r>
            <a:r>
              <a:rPr kumimoji="1" lang="zh-CN" altLang="en-US" sz="1400" dirty="0">
                <a:latin typeface="+mn-lt"/>
              </a:rPr>
              <a:t> </a:t>
            </a:r>
            <a:r>
              <a:rPr kumimoji="1" lang="en-US" altLang="zh-CN" sz="1400" dirty="0">
                <a:latin typeface="+mn-lt"/>
              </a:rPr>
              <a:t>API</a:t>
            </a:r>
            <a:r>
              <a:rPr kumimoji="1" lang="zh-CN" altLang="en-US" sz="1400" dirty="0">
                <a:latin typeface="+mn-lt"/>
              </a:rPr>
              <a:t>上，</a:t>
            </a:r>
            <a:r>
              <a:rPr lang="en-US" altLang="zh-CN" sz="1400" dirty="0">
                <a:latin typeface="+mn-lt"/>
              </a:rPr>
              <a:t> Spark</a:t>
            </a:r>
            <a:r>
              <a:rPr lang="zh-CN" altLang="en-US" sz="1400" dirty="0">
                <a:latin typeface="+mn-lt"/>
              </a:rPr>
              <a:t>中的关键抽象是</a:t>
            </a:r>
            <a:r>
              <a:rPr lang="en-US" altLang="zh-CN" sz="1400" dirty="0">
                <a:latin typeface="+mn-lt"/>
              </a:rPr>
              <a:t>RDD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SON</a:t>
            </a:r>
            <a:r>
              <a:rPr lang="zh-CN" altLang="en-US" sz="1400" dirty="0">
                <a:latin typeface="+mn-lt"/>
              </a:rPr>
              <a:t>和</a:t>
            </a:r>
            <a:r>
              <a:rPr lang="en-US" altLang="zh-CN" sz="1400" dirty="0">
                <a:latin typeface="+mn-lt"/>
              </a:rPr>
              <a:t>SOTS</a:t>
            </a:r>
            <a:r>
              <a:rPr lang="zh-CN" altLang="en-US" sz="1400" dirty="0">
                <a:latin typeface="+mn-lt"/>
              </a:rPr>
              <a:t>被实现为</a:t>
            </a:r>
            <a:r>
              <a:rPr lang="en-US" altLang="zh-CN" sz="1400" dirty="0">
                <a:latin typeface="+mn-lt"/>
              </a:rPr>
              <a:t>RDD&lt;NodeT&gt;</a:t>
            </a:r>
            <a:r>
              <a:rPr lang="zh-CN" altLang="en-US" sz="1400" dirty="0">
                <a:latin typeface="+mn-lt"/>
              </a:rPr>
              <a:t>和</a:t>
            </a:r>
            <a:r>
              <a:rPr lang="en-US" altLang="zh-CN" sz="1400" dirty="0">
                <a:latin typeface="+mn-lt"/>
              </a:rPr>
              <a:t>RDD&lt;SubgraphT&gt;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>
                <a:latin typeface="+mn-lt"/>
              </a:rPr>
              <a:t>系统如何并行获取数据</a:t>
            </a: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9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100" dirty="0">
                <a:latin typeface="+mn-lt"/>
              </a:rPr>
              <a:t>TAF</a:t>
            </a:r>
            <a:r>
              <a:rPr lang="zh-CN" altLang="en-US" sz="1100" dirty="0">
                <a:latin typeface="+mn-lt"/>
              </a:rPr>
              <a:t>主站接收到</a:t>
            </a:r>
            <a:r>
              <a:rPr lang="en-US" altLang="zh-CN" sz="1100" dirty="0">
                <a:latin typeface="+mn-lt"/>
              </a:rPr>
              <a:t>query</a:t>
            </a:r>
            <a:r>
              <a:rPr lang="zh-CN" altLang="en-US" sz="1100" dirty="0">
                <a:latin typeface="+mn-lt"/>
              </a:rPr>
              <a:t>的分析查询。</a:t>
            </a:r>
            <a:endParaRPr lang="en-US" altLang="zh-CN" sz="11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100" dirty="0">
                <a:latin typeface="+mn-lt"/>
              </a:rPr>
              <a:t>TAF</a:t>
            </a:r>
            <a:r>
              <a:rPr lang="zh-CN" altLang="en-US" sz="1100" dirty="0">
                <a:latin typeface="+mn-lt"/>
              </a:rPr>
              <a:t>主站与</a:t>
            </a: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查询管理器之间建立握手。后者接收到获取指令，前者知道活动的</a:t>
            </a: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查询处理器节点。</a:t>
            </a:r>
            <a:endParaRPr lang="en-US" altLang="zh-CN" sz="11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集群开始</a:t>
            </a:r>
            <a:r>
              <a:rPr lang="zh-CN" altLang="en-US" sz="1100" dirty="0"/>
              <a:t>并行取数</a:t>
            </a:r>
            <a:r>
              <a:rPr lang="zh-CN" altLang="en-US" sz="1100" dirty="0">
                <a:latin typeface="+mn-lt"/>
              </a:rPr>
              <a:t>。</a:t>
            </a:r>
            <a:endParaRPr lang="en-US" altLang="zh-CN" sz="11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zh-CN" altLang="en-US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100" dirty="0">
                <a:latin typeface="+mn-lt"/>
              </a:rPr>
              <a:t>TAF</a:t>
            </a:r>
            <a:r>
              <a:rPr lang="zh-CN" altLang="en-US" sz="1100" dirty="0">
                <a:latin typeface="+mn-lt"/>
              </a:rPr>
              <a:t>主站用</a:t>
            </a:r>
            <a:r>
              <a:rPr lang="en-US" altLang="zh-CN" sz="1100" dirty="0">
                <a:latin typeface="+mn-lt"/>
              </a:rPr>
              <a:t>RDD</a:t>
            </a:r>
            <a:r>
              <a:rPr lang="zh-CN" altLang="en-US" sz="1100" dirty="0">
                <a:latin typeface="+mn-lt"/>
              </a:rPr>
              <a:t>封装节点。</a:t>
            </a:r>
            <a:endParaRPr lang="en-US" altLang="zh-CN" sz="11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100" dirty="0">
                <a:latin typeface="+mn-lt"/>
              </a:rPr>
              <a:t>TAF</a:t>
            </a:r>
            <a:r>
              <a:rPr lang="zh-CN" altLang="en-US" sz="1100" dirty="0">
                <a:latin typeface="+mn-lt"/>
              </a:rPr>
              <a:t>的每个节点与一个或多个</a:t>
            </a: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节点进行握手。</a:t>
            </a:r>
            <a:endParaRPr lang="en-US" altLang="zh-CN" sz="11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100" dirty="0">
                <a:latin typeface="+mn-lt"/>
              </a:rPr>
              <a:t>在</a:t>
            </a: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完成获取后，各个</a:t>
            </a:r>
            <a:r>
              <a:rPr lang="en-US" altLang="zh-CN" sz="1100" dirty="0">
                <a:latin typeface="+mn-lt"/>
              </a:rPr>
              <a:t>TGI</a:t>
            </a:r>
            <a:r>
              <a:rPr lang="zh-CN" altLang="en-US" sz="1100" dirty="0">
                <a:latin typeface="+mn-lt"/>
              </a:rPr>
              <a:t>节点将</a:t>
            </a:r>
            <a:r>
              <a:rPr lang="en-US" altLang="zh-CN" sz="1100" dirty="0">
                <a:latin typeface="+mn-lt"/>
              </a:rPr>
              <a:t>SoN</a:t>
            </a:r>
            <a:r>
              <a:rPr lang="zh-CN" altLang="en-US" sz="1100" dirty="0">
                <a:latin typeface="+mn-lt"/>
              </a:rPr>
              <a:t>传输到相应</a:t>
            </a:r>
            <a:r>
              <a:rPr lang="en-US" altLang="zh-CN" sz="1100" dirty="0">
                <a:latin typeface="+mn-lt"/>
              </a:rPr>
              <a:t>TAF</a:t>
            </a:r>
            <a:r>
              <a:rPr lang="zh-CN" altLang="en-US" sz="1100" dirty="0">
                <a:latin typeface="+mn-lt"/>
              </a:rPr>
              <a:t>节点上的</a:t>
            </a:r>
            <a:r>
              <a:rPr lang="en-US" altLang="zh-CN" sz="1100" dirty="0">
                <a:latin typeface="+mn-lt"/>
              </a:rPr>
              <a:t>RDD</a:t>
            </a:r>
            <a:r>
              <a:rPr lang="zh-CN" altLang="en-US" sz="1100" dirty="0">
                <a:latin typeface="+mn-lt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52E439-DB82-024F-95CD-558E69D0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21" y="1988840"/>
            <a:ext cx="541866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-28525" y="1610410"/>
            <a:ext cx="6444207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数据集选择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DataSet1,</a:t>
            </a:r>
            <a:r>
              <a:rPr lang="zh-CN" altLang="en-US" sz="1500" dirty="0">
                <a:latin typeface="+mn-lt"/>
              </a:rPr>
              <a:t> 维基百科引文网络由</a:t>
            </a:r>
            <a:r>
              <a:rPr lang="en-US" altLang="zh-CN" sz="1500" dirty="0">
                <a:latin typeface="+mn-lt"/>
              </a:rPr>
              <a:t>2001</a:t>
            </a:r>
            <a:r>
              <a:rPr lang="zh-CN" altLang="en-US" sz="1500" dirty="0">
                <a:latin typeface="+mn-lt"/>
              </a:rPr>
              <a:t>年</a:t>
            </a:r>
            <a:r>
              <a:rPr lang="en-US" altLang="zh-CN" sz="1500" dirty="0">
                <a:latin typeface="+mn-lt"/>
              </a:rPr>
              <a:t>1</a:t>
            </a:r>
            <a:r>
              <a:rPr lang="zh-CN" altLang="en-US" sz="1500" dirty="0">
                <a:latin typeface="+mn-lt"/>
              </a:rPr>
              <a:t>月至</a:t>
            </a:r>
            <a:r>
              <a:rPr lang="en-US" altLang="zh-CN" sz="1500" dirty="0">
                <a:latin typeface="+mn-lt"/>
              </a:rPr>
              <a:t>2010</a:t>
            </a:r>
            <a:r>
              <a:rPr lang="zh-CN" altLang="en-US" sz="1500" dirty="0">
                <a:latin typeface="+mn-lt"/>
              </a:rPr>
              <a:t>年</a:t>
            </a:r>
            <a:r>
              <a:rPr lang="en-US" altLang="zh-CN" sz="1500" dirty="0">
                <a:latin typeface="+mn-lt"/>
              </a:rPr>
              <a:t>9</a:t>
            </a:r>
            <a:r>
              <a:rPr lang="zh-CN" altLang="en-US" sz="1500" dirty="0">
                <a:latin typeface="+mn-lt"/>
              </a:rPr>
              <a:t>月的</a:t>
            </a:r>
            <a:r>
              <a:rPr lang="en-US" altLang="zh-CN" sz="1500" dirty="0">
                <a:latin typeface="+mn-lt"/>
              </a:rPr>
              <a:t>266,769,613</a:t>
            </a:r>
            <a:r>
              <a:rPr lang="zh-CN" altLang="en-US" sz="1500" dirty="0">
                <a:latin typeface="+mn-lt"/>
              </a:rPr>
              <a:t>个边以及事件组成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DataSet2</a:t>
            </a:r>
            <a:r>
              <a:rPr lang="zh-CN" altLang="en-US" sz="1500" dirty="0">
                <a:latin typeface="+mn-lt"/>
              </a:rPr>
              <a:t>，添加合成事件</a:t>
            </a:r>
            <a:r>
              <a:rPr lang="en-US" altLang="zh-CN" sz="1500" dirty="0">
                <a:latin typeface="+mn-lt"/>
              </a:rPr>
              <a:t>3.33</a:t>
            </a:r>
            <a:r>
              <a:rPr lang="zh-CN" altLang="en-US" sz="1500" dirty="0">
                <a:latin typeface="+mn-lt"/>
              </a:rPr>
              <a:t>亿来增强</a:t>
            </a:r>
            <a:r>
              <a:rPr lang="en-US" altLang="zh-CN" sz="1500" dirty="0">
                <a:latin typeface="+mn-lt"/>
              </a:rPr>
              <a:t>Dataset 1</a:t>
            </a: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DataSet3</a:t>
            </a:r>
            <a:r>
              <a:rPr lang="zh-CN" altLang="en-US" sz="1500" dirty="0">
                <a:latin typeface="+mn-lt"/>
              </a:rPr>
              <a:t>，添加合成事件</a:t>
            </a:r>
            <a:r>
              <a:rPr lang="en-US" altLang="zh-CN" sz="1500" dirty="0">
                <a:latin typeface="+mn-lt"/>
              </a:rPr>
              <a:t>7.33</a:t>
            </a:r>
            <a:r>
              <a:rPr lang="zh-CN" altLang="en-US" sz="1500" dirty="0">
                <a:latin typeface="+mn-lt"/>
              </a:rPr>
              <a:t>亿来增强</a:t>
            </a:r>
            <a:r>
              <a:rPr lang="en-US" altLang="zh-CN" sz="1500" dirty="0">
                <a:latin typeface="+mn-lt"/>
              </a:rPr>
              <a:t>Dataset 1</a:t>
            </a: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DataSet4</a:t>
            </a:r>
            <a:r>
              <a:rPr lang="zh-CN" altLang="en-US" sz="1500" dirty="0">
                <a:latin typeface="+mn-lt"/>
              </a:rPr>
              <a:t>，使用</a:t>
            </a:r>
            <a:r>
              <a:rPr lang="en-US" altLang="zh-CN" sz="1500" dirty="0">
                <a:latin typeface="+mn-lt"/>
              </a:rPr>
              <a:t>Friendster</a:t>
            </a:r>
            <a:r>
              <a:rPr lang="zh-CN" altLang="en-US" sz="1500" dirty="0">
                <a:latin typeface="+mn-lt"/>
              </a:rPr>
              <a:t>游戏（全球最大的社交网站之一）网络快照，我们以统一的间隔添加合成日期，共添加</a:t>
            </a:r>
            <a:r>
              <a:rPr lang="en-US" altLang="zh-CN" sz="1500" dirty="0">
                <a:latin typeface="+mn-lt"/>
              </a:rPr>
              <a:t>5</a:t>
            </a:r>
            <a:r>
              <a:rPr lang="zh-CN" altLang="en-US" sz="1500" dirty="0">
                <a:latin typeface="+mn-lt"/>
              </a:rPr>
              <a:t>亿个事件，总事件数约为</a:t>
            </a:r>
            <a:r>
              <a:rPr lang="en-US" altLang="zh-CN" sz="1500" dirty="0">
                <a:latin typeface="+mn-lt"/>
              </a:rPr>
              <a:t>3750</a:t>
            </a:r>
            <a:r>
              <a:rPr lang="zh-CN" altLang="en-US" sz="1500" dirty="0">
                <a:latin typeface="+mn-lt"/>
              </a:rPr>
              <a:t>万个节点和</a:t>
            </a:r>
            <a:r>
              <a:rPr lang="en-US" altLang="zh-CN" sz="1500" dirty="0">
                <a:latin typeface="+mn-lt"/>
              </a:rPr>
              <a:t>5</a:t>
            </a:r>
            <a:r>
              <a:rPr lang="zh-CN" altLang="en-US" sz="1500" dirty="0">
                <a:latin typeface="+mn-lt"/>
              </a:rPr>
              <a:t>亿条边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快照或事件列表分区大小（</a:t>
            </a:r>
            <a:r>
              <a:rPr lang="en-US" altLang="zh-CN" sz="1500" dirty="0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zh-CN" altLang="en-US" sz="14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zh-CN" altLang="en-US" sz="14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4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0" y="1408916"/>
            <a:ext cx="3664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快照或事件列表分区大小（</a:t>
            </a:r>
            <a:r>
              <a:rPr lang="en-US" altLang="zh-CN" sz="1500" dirty="0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400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9ACC0E-654C-A444-AB7B-773841E5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76152"/>
            <a:ext cx="4648200" cy="2921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93B056-1791-AA43-843D-DCF7A060D1F8}"/>
              </a:ext>
            </a:extLst>
          </p:cNvPr>
          <p:cNvSpPr txBox="1"/>
          <p:nvPr/>
        </p:nvSpPr>
        <p:spPr>
          <a:xfrm>
            <a:off x="467544" y="4679643"/>
            <a:ext cx="319687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000" dirty="0"/>
              <a:t>Dataset1</a:t>
            </a:r>
            <a:r>
              <a:rPr kumimoji="1" lang="zh-CN" altLang="en-US" sz="1000" dirty="0"/>
              <a:t>快照检索</a:t>
            </a:r>
            <a:endParaRPr kumimoji="1" lang="en-US" altLang="zh-CN" sz="1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5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000" dirty="0"/>
              <a:t>检索成本和输出大小成正比</a:t>
            </a:r>
            <a:endParaRPr kumimoji="1" lang="en-US" altLang="zh-CN" sz="1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5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000" dirty="0"/>
              <a:t>在</a:t>
            </a:r>
            <a:r>
              <a:rPr kumimoji="1" lang="en-US" altLang="zh-CN" sz="1000" dirty="0"/>
              <a:t>c&lt;=4</a:t>
            </a:r>
            <a:r>
              <a:rPr kumimoji="1" lang="zh-CN" altLang="en-US" sz="1000" dirty="0"/>
              <a:t>时，在低并行度下，随着</a:t>
            </a:r>
            <a:r>
              <a:rPr kumimoji="1" lang="en-US" altLang="zh-CN" sz="1000" dirty="0"/>
              <a:t>c</a:t>
            </a:r>
            <a:r>
              <a:rPr kumimoji="1" lang="zh-CN" altLang="en-US" sz="1000" dirty="0"/>
              <a:t>的增大，检索成本明显降低</a:t>
            </a:r>
            <a:endParaRPr kumimoji="1" lang="en-US" altLang="zh-CN" sz="1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5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000" dirty="0"/>
              <a:t>c&gt;4</a:t>
            </a:r>
            <a:r>
              <a:rPr kumimoji="1" lang="zh-CN" altLang="en-US" sz="1000" dirty="0"/>
              <a:t>时，随着</a:t>
            </a:r>
            <a:r>
              <a:rPr kumimoji="1" lang="en-US" altLang="zh-CN" sz="1000" dirty="0"/>
              <a:t>c</a:t>
            </a:r>
            <a:r>
              <a:rPr kumimoji="1" lang="zh-CN" altLang="en-US" sz="1000" dirty="0"/>
              <a:t>增大，检索成本降低幅度变小，说明受到</a:t>
            </a:r>
            <a:r>
              <a:rPr kumimoji="1" lang="en-US" altLang="zh-CN" sz="1000" dirty="0"/>
              <a:t>m=4</a:t>
            </a:r>
            <a:r>
              <a:rPr kumimoji="1" lang="zh-CN" altLang="en-US" sz="1000" dirty="0"/>
              <a:t>的并行性限制</a:t>
            </a:r>
            <a:endParaRPr kumimoji="1" lang="en-US" altLang="zh-CN" sz="1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1000" dirty="0"/>
          </a:p>
          <a:p>
            <a:pPr marL="342900" indent="-342900">
              <a:buFont typeface="Wingdings" pitchFamily="2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74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0" y="1408916"/>
            <a:ext cx="3851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快照或事件列表微分区大小（</a:t>
            </a:r>
            <a:r>
              <a:rPr lang="en-US" altLang="zh-CN" sz="1500" dirty="0" err="1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4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17D7D-EA60-8943-A7B2-C0BAEB6E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40" y="4252102"/>
            <a:ext cx="9144000" cy="23939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BE9209-B4A1-B540-BD39-E0B23749440A}"/>
              </a:ext>
            </a:extLst>
          </p:cNvPr>
          <p:cNvSpPr txBox="1"/>
          <p:nvPr/>
        </p:nvSpPr>
        <p:spPr>
          <a:xfrm>
            <a:off x="4211960" y="1481296"/>
            <a:ext cx="40324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en-US" altLang="zh-CN" sz="2000" dirty="0">
                <a:latin typeface="+mn-lt"/>
              </a:rPr>
              <a:t>Dataset1</a:t>
            </a:r>
            <a:r>
              <a:rPr kumimoji="1" lang="zh-CN" altLang="en-US" sz="2000" dirty="0">
                <a:latin typeface="+mn-lt"/>
              </a:rPr>
              <a:t>上快照检索对比</a:t>
            </a:r>
            <a:r>
              <a:rPr kumimoji="1" lang="en-US" altLang="zh-CN" sz="2000" dirty="0">
                <a:latin typeface="+mn-lt"/>
              </a:rPr>
              <a:t>m,</a:t>
            </a:r>
            <a:r>
              <a:rPr kumimoji="1" lang="zh-CN" altLang="en-US" sz="2000" dirty="0">
                <a:latin typeface="+mn-lt"/>
              </a:rPr>
              <a:t> </a:t>
            </a:r>
            <a:r>
              <a:rPr kumimoji="1" lang="en-US" altLang="zh-CN" sz="2000" dirty="0">
                <a:latin typeface="+mn-lt"/>
              </a:rPr>
              <a:t>r,</a:t>
            </a:r>
            <a:r>
              <a:rPr kumimoji="1" lang="zh-CN" altLang="en-US" sz="2000" dirty="0">
                <a:latin typeface="+mn-lt"/>
              </a:rPr>
              <a:t> </a:t>
            </a:r>
            <a:r>
              <a:rPr kumimoji="1" lang="en-US" altLang="zh-CN" sz="2000" dirty="0">
                <a:latin typeface="+mn-lt"/>
              </a:rPr>
              <a:t>c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不同配置的性能</a:t>
            </a:r>
            <a:r>
              <a:rPr lang="zh-CN" altLang="en-US" sz="1300" dirty="0">
                <a:highlight>
                  <a:srgbClr val="FFFF00"/>
                </a:highlight>
                <a:latin typeface="+mn-lt"/>
              </a:rPr>
              <a:t>没有较大</a:t>
            </a:r>
            <a:r>
              <a:rPr lang="zh-CN" altLang="en-US" sz="1300" dirty="0">
                <a:latin typeface="+mn-lt"/>
              </a:rPr>
              <a:t>差异</a:t>
            </a:r>
            <a:endParaRPr lang="en-US" altLang="zh-CN" sz="13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6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在多台查询客户端</a:t>
            </a:r>
            <a:r>
              <a:rPr lang="en-US" altLang="zh-CN" sz="1300" dirty="0">
                <a:latin typeface="+mn-lt"/>
              </a:rPr>
              <a:t>c=8</a:t>
            </a:r>
            <a:r>
              <a:rPr lang="zh-CN" altLang="en-US" sz="1300" dirty="0">
                <a:latin typeface="+mn-lt"/>
              </a:rPr>
              <a:t>的情况下，使用两台存储机器比使用一台机器的查询延迟略有下降</a:t>
            </a:r>
            <a:endParaRPr lang="en-US" altLang="zh-CN" sz="1300" dirty="0">
              <a:latin typeface="+mn-lt"/>
            </a:endParaRPr>
          </a:p>
          <a:p>
            <a:pPr lvl="1" algn="just"/>
            <a:endParaRPr lang="en-US" altLang="zh-CN" sz="6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在相同</a:t>
            </a:r>
            <a:r>
              <a:rPr lang="en-US" altLang="zh-CN" sz="1300" dirty="0">
                <a:latin typeface="+mn-lt"/>
              </a:rPr>
              <a:t>c</a:t>
            </a:r>
            <a:r>
              <a:rPr lang="zh-CN" altLang="en-US" sz="1300" dirty="0">
                <a:latin typeface="+mn-lt"/>
              </a:rPr>
              <a:t>值的情况下，</a:t>
            </a:r>
            <a:r>
              <a:rPr lang="en-US" altLang="zh-CN" sz="1300" dirty="0">
                <a:latin typeface="+mn-lt"/>
              </a:rPr>
              <a:t>r=1; r=2</a:t>
            </a:r>
            <a:r>
              <a:rPr lang="zh-CN" altLang="en-US" sz="1300" dirty="0">
                <a:latin typeface="+mn-lt"/>
              </a:rPr>
              <a:t>两种情况的行为也很相似。但是后者</a:t>
            </a:r>
            <a:r>
              <a:rPr lang="en-US" altLang="zh-CN" sz="1300" dirty="0">
                <a:latin typeface="+mn-lt"/>
              </a:rPr>
              <a:t>c</a:t>
            </a:r>
            <a:r>
              <a:rPr lang="zh-CN" altLang="en-US" sz="1300" dirty="0">
                <a:latin typeface="+mn-lt"/>
              </a:rPr>
              <a:t>的峰值更高</a:t>
            </a:r>
          </a:p>
        </p:txBody>
      </p:sp>
    </p:spTree>
    <p:extLst>
      <p:ext uri="{BB962C8B-B14F-4D97-AF65-F5344CB8AC3E}">
        <p14:creationId xmlns:p14="http://schemas.microsoft.com/office/powerpoint/2010/main" val="287110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0" y="1408916"/>
            <a:ext cx="3664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快照或事件列表分区大小（</a:t>
            </a:r>
            <a:r>
              <a:rPr lang="en-US" altLang="zh-CN" sz="1500" dirty="0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400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E9209-B4A1-B540-BD39-E0B23749440A}"/>
              </a:ext>
            </a:extLst>
          </p:cNvPr>
          <p:cNvSpPr txBox="1"/>
          <p:nvPr/>
        </p:nvSpPr>
        <p:spPr>
          <a:xfrm>
            <a:off x="0" y="4226510"/>
            <a:ext cx="349188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delta</a:t>
            </a:r>
            <a:r>
              <a:rPr lang="zh-CN" altLang="en-US" sz="1400" dirty="0">
                <a:latin typeface="+mn-lt"/>
              </a:rPr>
              <a:t>分区的大小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en-US" sz="1400" dirty="0">
                <a:latin typeface="+mn-lt"/>
              </a:rPr>
              <a:t>或数量</a:t>
            </a:r>
            <a:r>
              <a:rPr lang="en-US" altLang="zh-CN" sz="1400" dirty="0">
                <a:latin typeface="+mn-lt"/>
              </a:rPr>
              <a:t>)</a:t>
            </a:r>
            <a:r>
              <a:rPr lang="zh-CN" altLang="en-US" sz="1400" dirty="0">
                <a:latin typeface="+mn-lt"/>
              </a:rPr>
              <a:t>影响快照检索性能的程度很小</a:t>
            </a: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TGI</a:t>
            </a:r>
            <a:r>
              <a:rPr lang="zh-CN" altLang="en-US" sz="1400" dirty="0">
                <a:latin typeface="+mn-lt"/>
              </a:rPr>
              <a:t>的设计确保了所有的</a:t>
            </a:r>
            <a:r>
              <a:rPr lang="en-US" altLang="zh-CN" sz="1400" dirty="0">
                <a:latin typeface="+mn-lt"/>
              </a:rPr>
              <a:t>delta</a:t>
            </a:r>
            <a:r>
              <a:rPr lang="zh-CN" altLang="en-US" sz="1400" dirty="0">
                <a:latin typeface="+mn-lt"/>
              </a:rPr>
              <a:t>分区</a:t>
            </a:r>
            <a:r>
              <a:rPr lang="en-US" altLang="zh-CN" sz="1400" dirty="0">
                <a:latin typeface="+mn-lt"/>
              </a:rPr>
              <a:t>(micro-deltas)</a:t>
            </a:r>
            <a:r>
              <a:rPr lang="zh-CN" altLang="en-US" sz="1400" dirty="0">
                <a:latin typeface="+mn-lt"/>
              </a:rPr>
              <a:t>都连续地存储在一个集群中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E5228-4BF0-7241-8D17-51A28E952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00" y="1408916"/>
            <a:ext cx="5472000" cy="30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0" y="1408916"/>
            <a:ext cx="3664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快照或事件列表分区大小（</a:t>
            </a:r>
            <a:r>
              <a:rPr lang="en-US" altLang="zh-CN" sz="1500" dirty="0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400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E9209-B4A1-B540-BD39-E0B23749440A}"/>
              </a:ext>
            </a:extLst>
          </p:cNvPr>
          <p:cNvSpPr txBox="1"/>
          <p:nvPr/>
        </p:nvSpPr>
        <p:spPr>
          <a:xfrm>
            <a:off x="-53752" y="4149080"/>
            <a:ext cx="34918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一跳领域的访问时间</a:t>
            </a:r>
            <a:endParaRPr lang="en-US" altLang="zh-CN" sz="18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6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400" dirty="0">
                <a:latin typeface="+mn-lt"/>
              </a:rPr>
              <a:t>随机分区的访问时间最长</a:t>
            </a:r>
            <a:endParaRPr lang="en-US" altLang="zh-CN" sz="14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MaxFlow</a:t>
            </a:r>
            <a:r>
              <a:rPr lang="zh-CN" altLang="en-US" sz="1400" dirty="0">
                <a:latin typeface="+mn-lt"/>
              </a:rPr>
              <a:t>最小切的访问时间次长</a:t>
            </a: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MaxFlow+</a:t>
            </a:r>
            <a:r>
              <a:rPr lang="zh-CN" altLang="en-US" sz="1400" dirty="0">
                <a:latin typeface="+mn-lt"/>
              </a:rPr>
              <a:t>复制领域，访问时间最短</a:t>
            </a:r>
            <a:endParaRPr lang="en-US" altLang="zh-CN" sz="1400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DB6AEB-443C-5E47-BB9E-71EED64C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08916"/>
            <a:ext cx="4203700" cy="317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0845CF-1B78-B142-A4C6-B909C344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772481"/>
            <a:ext cx="3744000" cy="19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E9209-B4A1-B540-BD39-E0B23749440A}"/>
              </a:ext>
            </a:extLst>
          </p:cNvPr>
          <p:cNvSpPr txBox="1"/>
          <p:nvPr/>
        </p:nvSpPr>
        <p:spPr>
          <a:xfrm>
            <a:off x="4964710" y="1449437"/>
            <a:ext cx="349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>
                <a:latin typeface="+mn-lt"/>
              </a:rPr>
              <a:t>数据集</a:t>
            </a:r>
            <a:r>
              <a:rPr lang="en-US" altLang="zh-CN" sz="1400" dirty="0">
                <a:latin typeface="+mn-lt"/>
              </a:rPr>
              <a:t>2</a:t>
            </a:r>
            <a:r>
              <a:rPr lang="zh-CN" altLang="en-US" sz="1400" dirty="0">
                <a:latin typeface="+mn-lt"/>
              </a:rPr>
              <a:t>比数据集</a:t>
            </a:r>
            <a:r>
              <a:rPr lang="en-US" altLang="zh-CN" sz="1400" dirty="0">
                <a:latin typeface="+mn-lt"/>
              </a:rPr>
              <a:t>1</a:t>
            </a:r>
            <a:r>
              <a:rPr lang="zh-CN" altLang="en-US" sz="1400" dirty="0">
                <a:latin typeface="+mn-lt"/>
              </a:rPr>
              <a:t>多了</a:t>
            </a:r>
            <a:r>
              <a:rPr lang="en-US" altLang="zh-CN" sz="1400" dirty="0">
                <a:latin typeface="+mn-lt"/>
              </a:rPr>
              <a:t>3.33</a:t>
            </a:r>
            <a:r>
              <a:rPr lang="zh-CN" altLang="en-US" sz="1400" dirty="0">
                <a:latin typeface="+mn-lt"/>
              </a:rPr>
              <a:t>亿个事件</a:t>
            </a: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zh-CN" altLang="en-US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>
                <a:latin typeface="+mn-lt"/>
              </a:rPr>
              <a:t>数据集</a:t>
            </a:r>
            <a:r>
              <a:rPr lang="en-US" altLang="zh-CN" sz="1400" dirty="0">
                <a:latin typeface="+mn-lt"/>
              </a:rPr>
              <a:t>3</a:t>
            </a:r>
            <a:r>
              <a:rPr lang="zh-CN" altLang="en-US" sz="1400" dirty="0">
                <a:latin typeface="+mn-lt"/>
              </a:rPr>
              <a:t>比数据集</a:t>
            </a:r>
            <a:r>
              <a:rPr lang="en-US" altLang="zh-CN" sz="1400" dirty="0">
                <a:latin typeface="+mn-lt"/>
              </a:rPr>
              <a:t>1</a:t>
            </a:r>
            <a:r>
              <a:rPr lang="zh-CN" altLang="en-US" sz="1400" dirty="0">
                <a:latin typeface="+mn-lt"/>
              </a:rPr>
              <a:t>多了</a:t>
            </a:r>
            <a:r>
              <a:rPr lang="en-US" altLang="zh-CN" sz="1400" dirty="0">
                <a:latin typeface="+mn-lt"/>
              </a:rPr>
              <a:t>7.33</a:t>
            </a:r>
            <a:r>
              <a:rPr lang="zh-CN" altLang="en-US" sz="1400" dirty="0">
                <a:latin typeface="+mn-lt"/>
              </a:rPr>
              <a:t>亿个事件</a:t>
            </a:r>
            <a:endParaRPr lang="en-US" altLang="zh-CN" sz="1400" dirty="0">
              <a:latin typeface="+mn-lt"/>
            </a:endParaRPr>
          </a:p>
          <a:p>
            <a:pPr algn="just"/>
            <a:endParaRPr kumimoji="1" lang="en-US" altLang="zh-CN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>
                <a:latin typeface="+mn-lt"/>
              </a:rPr>
              <a:t>在快照检索性能上只有微小的差异，说明</a:t>
            </a:r>
            <a:r>
              <a:rPr lang="en-US" altLang="zh-CN" sz="1400" dirty="0">
                <a:latin typeface="+mn-lt"/>
              </a:rPr>
              <a:t>TGI</a:t>
            </a:r>
            <a:r>
              <a:rPr lang="zh-CN" altLang="en-US" sz="1400" dirty="0">
                <a:latin typeface="+mn-lt"/>
              </a:rPr>
              <a:t>对于大型数据集的</a:t>
            </a:r>
            <a:r>
              <a:rPr lang="zh-CN" altLang="en-US" sz="1400" dirty="0">
                <a:highlight>
                  <a:srgbClr val="FFFF00"/>
                </a:highlight>
                <a:latin typeface="+mn-lt"/>
              </a:rPr>
              <a:t>可扩展性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6E9F5B-0547-614C-A19C-F08BD0F9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143"/>
            <a:ext cx="3888000" cy="27974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27649-E2AA-7848-B617-8FFB5B49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4587"/>
            <a:ext cx="3852000" cy="19147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254699-6370-124D-B9A6-430BA578473B}"/>
              </a:ext>
            </a:extLst>
          </p:cNvPr>
          <p:cNvSpPr txBox="1"/>
          <p:nvPr/>
        </p:nvSpPr>
        <p:spPr>
          <a:xfrm>
            <a:off x="5130316" y="4293096"/>
            <a:ext cx="349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/>
              <a:t>显示了给定任务在不同图形大小，以及不同大小的</a:t>
            </a:r>
            <a:r>
              <a:rPr lang="en-US" altLang="zh-CN" sz="1400" dirty="0"/>
              <a:t>Spark</a:t>
            </a:r>
            <a:r>
              <a:rPr lang="zh-CN" altLang="en-US" sz="1400" dirty="0"/>
              <a:t>集群上的计算时间</a:t>
            </a:r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zh-CN" altLang="en-US" sz="5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1400" dirty="0"/>
              <a:t>观察到由于</a:t>
            </a:r>
            <a:r>
              <a:rPr lang="zh-CN" altLang="en-US" sz="1400" dirty="0">
                <a:highlight>
                  <a:srgbClr val="FFFF00"/>
                </a:highlight>
              </a:rPr>
              <a:t>并行执行</a:t>
            </a:r>
            <a:r>
              <a:rPr lang="zh-CN" altLang="en-US" sz="1400" dirty="0"/>
              <a:t>带来的速度提升，尤其是对于较大的数据集</a:t>
            </a:r>
            <a:endParaRPr lang="en-US" altLang="zh-CN" sz="1400" dirty="0">
              <a:latin typeface="+mn-lt"/>
            </a:endParaRPr>
          </a:p>
          <a:p>
            <a:pPr algn="just"/>
            <a:endParaRPr kumimoji="1" lang="en-US" altLang="zh-CN" sz="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1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8CC0D-08B2-437F-B6FF-3080ACC844AB}"/>
              </a:ext>
            </a:extLst>
          </p:cNvPr>
          <p:cNvSpPr txBox="1"/>
          <p:nvPr/>
        </p:nvSpPr>
        <p:spPr>
          <a:xfrm>
            <a:off x="755068" y="1628800"/>
            <a:ext cx="8388932" cy="524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问题引入及相关工作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论文创新点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TGI</a:t>
            </a:r>
            <a:r>
              <a:rPr lang="zh-CN" altLang="en-US" sz="1600" dirty="0">
                <a:cs typeface="+mn-ea"/>
                <a:sym typeface="+mn-lt"/>
              </a:rPr>
              <a:t>   时态图索引</a:t>
            </a:r>
            <a:r>
              <a:rPr lang="en-US" altLang="zh-CN" sz="1600" dirty="0">
                <a:cs typeface="+mn-ea"/>
                <a:sym typeface="+mn-lt"/>
              </a:rPr>
              <a:t>(Temporal Graph Index)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TAF</a:t>
            </a:r>
            <a:r>
              <a:rPr lang="zh-CN" altLang="en-US" sz="1600" dirty="0">
                <a:cs typeface="+mn-ea"/>
                <a:sym typeface="+mn-lt"/>
              </a:rPr>
              <a:t>   </a:t>
            </a:r>
            <a:r>
              <a:rPr lang="zh-CN" altLang="en-US" sz="1600" dirty="0">
                <a:cs typeface="+mn-ea"/>
              </a:rPr>
              <a:t>时态图分析框架</a:t>
            </a:r>
            <a:r>
              <a:rPr lang="en-US" altLang="zh-CN" sz="1600" dirty="0">
                <a:cs typeface="+mn-ea"/>
              </a:rPr>
              <a:t>(Temporal Graph Analysis Framework)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dirty="0">
              <a:cs typeface="+mn-ea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相关概念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TGI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的具体细节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TGI</a:t>
            </a:r>
            <a:r>
              <a:rPr lang="zh-CN" altLang="en-US" sz="1600" dirty="0">
                <a:cs typeface="+mn-ea"/>
                <a:sym typeface="+mn-lt"/>
              </a:rPr>
              <a:t>的逻辑结构</a:t>
            </a:r>
            <a:endParaRPr lang="en-US" altLang="zh-CN" sz="16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+mn-ea"/>
                <a:sym typeface="+mn-lt"/>
              </a:rPr>
              <a:t>TGI</a:t>
            </a:r>
            <a:r>
              <a:rPr lang="zh-CN" altLang="en-US" sz="1600" dirty="0">
                <a:cs typeface="+mn-ea"/>
                <a:sym typeface="+mn-lt"/>
              </a:rPr>
              <a:t>的物理存储</a:t>
            </a:r>
            <a:endParaRPr lang="en-US" altLang="zh-CN" sz="16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cs typeface="+mn-ea"/>
                <a:sym typeface="+mn-lt"/>
              </a:rPr>
              <a:t>动态图划分</a:t>
            </a:r>
            <a:endParaRPr lang="en-US" altLang="zh-CN" sz="16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dirty="0">
              <a:cs typeface="+mn-ea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TAF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的具体细节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cs typeface="+mn-ea"/>
                <a:sym typeface="+mn-lt"/>
              </a:rPr>
              <a:t>操作数和操作符</a:t>
            </a:r>
            <a:endParaRPr lang="en-US" altLang="zh-CN" sz="16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cs typeface="+mn-ea"/>
                <a:sym typeface="+mn-lt"/>
              </a:rPr>
              <a:t>获取图基元</a:t>
            </a:r>
            <a:endParaRPr lang="en-US" altLang="zh-CN" sz="16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系统实现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实验评估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147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7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实验评估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46A308-78E2-9E4C-9C6B-5AE352FE272C}"/>
              </a:ext>
            </a:extLst>
          </p:cNvPr>
          <p:cNvSpPr txBox="1"/>
          <p:nvPr/>
        </p:nvSpPr>
        <p:spPr>
          <a:xfrm>
            <a:off x="0" y="1408916"/>
            <a:ext cx="3664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关键参数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数据存储机器数（</a:t>
            </a:r>
            <a:r>
              <a:rPr lang="en-US" altLang="zh-CN" sz="1500" dirty="0">
                <a:latin typeface="+mn-lt"/>
              </a:rPr>
              <a:t>m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并行获取客户端数量（</a:t>
            </a:r>
            <a:r>
              <a:rPr lang="en-US" altLang="zh-CN" sz="1500" dirty="0">
                <a:latin typeface="+mn-lt"/>
              </a:rPr>
              <a:t>c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lvl="1" algn="just"/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事件列表大小（</a:t>
            </a:r>
            <a:r>
              <a:rPr lang="en-US" altLang="zh-CN" sz="1500" dirty="0">
                <a:latin typeface="+mn-lt"/>
              </a:rPr>
              <a:t>l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快照或事件列表分区大小（</a:t>
            </a:r>
            <a:r>
              <a:rPr lang="en-US" altLang="zh-CN" sz="1500" dirty="0">
                <a:latin typeface="+mn-lt"/>
              </a:rPr>
              <a:t>ps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zh-CN" sz="1500" dirty="0">
                <a:latin typeface="+mn-lt"/>
              </a:rPr>
              <a:t>Spark</a:t>
            </a:r>
            <a:r>
              <a:rPr lang="zh-CN" altLang="en-US" sz="1500" dirty="0">
                <a:latin typeface="+mn-lt"/>
              </a:rPr>
              <a:t>集群大小（</a:t>
            </a:r>
            <a:r>
              <a:rPr lang="en-US" altLang="zh-CN" sz="1500" dirty="0">
                <a:latin typeface="+mn-lt"/>
              </a:rPr>
              <a:t>ma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500" dirty="0">
                <a:latin typeface="+mn-lt"/>
              </a:rPr>
              <a:t>跨</a:t>
            </a:r>
            <a:r>
              <a:rPr lang="en-US" altLang="zh-CN" sz="1500" dirty="0">
                <a:latin typeface="+mn-lt"/>
              </a:rPr>
              <a:t>delta</a:t>
            </a:r>
            <a:r>
              <a:rPr lang="zh-CN" altLang="en-US" sz="1500" dirty="0">
                <a:latin typeface="+mn-lt"/>
              </a:rPr>
              <a:t>的复制（</a:t>
            </a:r>
            <a:r>
              <a:rPr lang="en-US" altLang="zh-CN" sz="1500" dirty="0">
                <a:latin typeface="+mn-lt"/>
              </a:rPr>
              <a:t>r</a:t>
            </a:r>
            <a:r>
              <a:rPr lang="zh-CN" altLang="en-US" sz="1500" dirty="0">
                <a:latin typeface="+mn-lt"/>
              </a:rPr>
              <a:t>）</a:t>
            </a:r>
            <a:endParaRPr lang="en-US" altLang="zh-CN" sz="1400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E9209-B4A1-B540-BD39-E0B23749440A}"/>
              </a:ext>
            </a:extLst>
          </p:cNvPr>
          <p:cNvSpPr txBox="1"/>
          <p:nvPr/>
        </p:nvSpPr>
        <p:spPr>
          <a:xfrm>
            <a:off x="4211960" y="1438657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zh-CN" sz="14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kumimoji="1" lang="zh-CN" altLang="en-US" sz="2000" dirty="0">
                <a:latin typeface="+mn-lt"/>
              </a:rPr>
              <a:t>节点版本历史检索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kumimoji="1" lang="en-US" altLang="zh-CN" sz="5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图</a:t>
            </a:r>
            <a:r>
              <a:rPr lang="en-US" altLang="zh-CN" sz="1300" dirty="0">
                <a:latin typeface="+mn-lt"/>
              </a:rPr>
              <a:t>a</a:t>
            </a:r>
            <a:r>
              <a:rPr lang="zh-CN" altLang="en-US" sz="1300" dirty="0">
                <a:latin typeface="+mn-lt"/>
              </a:rPr>
              <a:t>和图</a:t>
            </a:r>
            <a:r>
              <a:rPr lang="en-US" altLang="zh-CN" sz="1300" dirty="0">
                <a:latin typeface="+mn-lt"/>
              </a:rPr>
              <a:t>c</a:t>
            </a:r>
            <a:r>
              <a:rPr lang="zh-CN" altLang="en-US" sz="1300" dirty="0">
                <a:latin typeface="+mn-lt"/>
              </a:rPr>
              <a:t>可以看出，对于较小的事件列表和分区大小，可以降低检索节点历史的延迟时间</a:t>
            </a:r>
            <a:endParaRPr lang="en-US" altLang="zh-CN" sz="1300" dirty="0">
              <a:latin typeface="+mn-lt"/>
            </a:endParaRPr>
          </a:p>
          <a:p>
            <a:pPr lvl="1" algn="just"/>
            <a:r>
              <a:rPr lang="zh-CN" altLang="en-US" sz="1000" dirty="0">
                <a:latin typeface="+mn-lt"/>
              </a:rPr>
              <a:t>           </a:t>
            </a:r>
            <a:r>
              <a:rPr lang="en-US" altLang="zh-CN" sz="1000" dirty="0">
                <a:latin typeface="+mn-lt"/>
              </a:rPr>
              <a:t>(</a:t>
            </a:r>
            <a:r>
              <a:rPr lang="zh-CN" altLang="en-US" sz="1000" dirty="0">
                <a:latin typeface="+mn-lt"/>
              </a:rPr>
              <a:t>分区小，延迟低</a:t>
            </a:r>
            <a:r>
              <a:rPr lang="en-US" altLang="zh-CN" sz="1000" dirty="0">
                <a:latin typeface="+mn-lt"/>
              </a:rPr>
              <a:t>)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300" dirty="0">
              <a:latin typeface="+mn-lt"/>
            </a:endParaRPr>
          </a:p>
          <a:p>
            <a:pPr lvl="1" algn="just"/>
            <a:endParaRPr lang="en-US" altLang="zh-CN" sz="3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>
                <a:latin typeface="+mn-lt"/>
              </a:rPr>
              <a:t>较高的并行获取因子</a:t>
            </a:r>
            <a:r>
              <a:rPr lang="en-US" altLang="zh-CN" sz="1300" dirty="0">
                <a:latin typeface="+mn-lt"/>
              </a:rPr>
              <a:t>c</a:t>
            </a:r>
            <a:r>
              <a:rPr lang="zh-CN" altLang="en-US" sz="1300" dirty="0">
                <a:latin typeface="+mn-lt"/>
              </a:rPr>
              <a:t>可以有效降低检索的延迟</a:t>
            </a:r>
            <a:endParaRPr lang="en-US" altLang="zh-CN" sz="13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endParaRPr lang="en-US" altLang="zh-CN" sz="300" dirty="0">
              <a:latin typeface="+mn-lt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/>
              <a:t>节点历史检索和快照检索在不同分区大小下的性能是相反的</a:t>
            </a:r>
            <a:endParaRPr lang="en-US" altLang="zh-CN" sz="1300" dirty="0"/>
          </a:p>
          <a:p>
            <a:pPr marL="800100" lvl="1" indent="-342900" algn="just">
              <a:buFont typeface="Wingdings" pitchFamily="2" charset="2"/>
              <a:buChar char="Ø"/>
            </a:pPr>
            <a:endParaRPr lang="zh-CN" altLang="en-US" sz="300" dirty="0"/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zh-CN" altLang="en-US" sz="1300" dirty="0"/>
              <a:t>较小的事件列表大小对节点检索和快照都有利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zh-CN" altLang="en-US" sz="1300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6E17B5-1F0B-9A49-BDCA-F32EE5FE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8776"/>
            <a:ext cx="91440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问题引入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8CC0D-08B2-437F-B6FF-3080ACC844AB}"/>
              </a:ext>
            </a:extLst>
          </p:cNvPr>
          <p:cNvSpPr txBox="1"/>
          <p:nvPr/>
        </p:nvSpPr>
        <p:spPr>
          <a:xfrm>
            <a:off x="395536" y="1700808"/>
            <a:ext cx="8599920" cy="510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历史图的例子和分析价值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</a:rPr>
              <a:t>流行病的传播、金融交易活动、人与人的社会互动</a:t>
            </a:r>
            <a:endParaRPr lang="en-US" altLang="zh-CN" sz="16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分析图的历史数据，提取信息</a:t>
            </a:r>
            <a:r>
              <a:rPr lang="zh-CN" altLang="en-US" sz="1100" dirty="0">
                <a:latin typeface="+mn-lt"/>
                <a:ea typeface="+mn-ea"/>
                <a:cs typeface="+mn-ea"/>
                <a:sym typeface="+mn-lt"/>
              </a:rPr>
              <a:t>（如：流行病过去如何传播）</a:t>
            </a: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面临的问题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zh-CN" sz="3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对大规模图的研究主要集中在图的静态快照</a:t>
            </a:r>
            <a:r>
              <a:rPr lang="zh-CN" altLang="en-US" sz="1100" dirty="0">
                <a:latin typeface="+mn-lt"/>
                <a:ea typeface="+mn-ea"/>
                <a:cs typeface="+mn-ea"/>
                <a:sym typeface="+mn-lt"/>
              </a:rPr>
              <a:t>（现实中的图都是动态交互）</a:t>
            </a: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需要存储大规模的历史图信息</a:t>
            </a:r>
            <a:r>
              <a:rPr lang="zh-CN" altLang="en-US" sz="1100" dirty="0">
                <a:latin typeface="+mn-lt"/>
                <a:ea typeface="+mn-ea"/>
                <a:cs typeface="+mn-ea"/>
                <a:sym typeface="+mn-lt"/>
              </a:rPr>
              <a:t>（分布式存储：不断增长的数据规模）</a:t>
            </a: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需要提供检索功能</a:t>
            </a:r>
            <a:r>
              <a:rPr lang="zh-CN" altLang="en-US" sz="1100" dirty="0">
                <a:latin typeface="+mn-lt"/>
                <a:ea typeface="+mn-ea"/>
                <a:cs typeface="+mn-ea"/>
                <a:sym typeface="+mn-lt"/>
              </a:rPr>
              <a:t>（检索过去任何时间点的图形快照或特定节点或特定邻域）</a:t>
            </a: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1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以前的工作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</a:rPr>
              <a:t>对图存储和图处理先前已有大量研究，但缺乏标准化和被广泛接受的模型</a:t>
            </a:r>
            <a:endParaRPr lang="en-US" altLang="zh-CN" sz="16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3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lt"/>
                <a:ea typeface="+mn-ea"/>
                <a:cs typeface="+mn-ea"/>
              </a:rPr>
              <a:t>Salzberg</a:t>
            </a:r>
            <a:r>
              <a:rPr lang="zh-CN" altLang="en-US" sz="1600" dirty="0">
                <a:latin typeface="+mn-lt"/>
                <a:ea typeface="+mn-ea"/>
                <a:cs typeface="+mn-ea"/>
              </a:rPr>
              <a:t>和</a:t>
            </a:r>
            <a:r>
              <a:rPr lang="en-US" altLang="zh-CN" sz="1600" dirty="0">
                <a:latin typeface="+mn-lt"/>
                <a:ea typeface="+mn-ea"/>
                <a:cs typeface="+mn-ea"/>
              </a:rPr>
              <a:t>Tsotras</a:t>
            </a:r>
            <a:r>
              <a:rPr lang="zh-CN" altLang="en-US" sz="1600" dirty="0">
                <a:latin typeface="+mn-lt"/>
                <a:ea typeface="+mn-ea"/>
                <a:cs typeface="+mn-ea"/>
              </a:rPr>
              <a:t>针对动态图的数据索引，讨论了快照检索的两种方法，复制方法和日志方法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（</a:t>
            </a:r>
            <a:r>
              <a:rPr lang="en-US" altLang="zh-CN" sz="1100" dirty="0">
                <a:latin typeface="+mn-lt"/>
                <a:ea typeface="+mn-ea"/>
                <a:cs typeface="+mn-ea"/>
              </a:rPr>
              <a:t>copy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用空间换时间，</a:t>
            </a:r>
            <a:r>
              <a:rPr lang="en-US" altLang="zh-CN" sz="1100" dirty="0">
                <a:latin typeface="+mn-lt"/>
                <a:ea typeface="+mn-ea"/>
                <a:cs typeface="+mn-ea"/>
              </a:rPr>
              <a:t>log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用时间换空间，论文采用</a:t>
            </a:r>
            <a:r>
              <a:rPr lang="en-US" altLang="zh-CN" sz="1100" dirty="0">
                <a:latin typeface="+mn-lt"/>
                <a:ea typeface="+mn-ea"/>
                <a:cs typeface="+mn-ea"/>
              </a:rPr>
              <a:t>copy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 </a:t>
            </a:r>
            <a:r>
              <a:rPr lang="en-US" altLang="zh-CN" sz="1100" dirty="0">
                <a:latin typeface="+mn-lt"/>
                <a:ea typeface="+mn-ea"/>
                <a:cs typeface="+mn-ea"/>
              </a:rPr>
              <a:t>+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 </a:t>
            </a:r>
            <a:r>
              <a:rPr lang="en-US" altLang="zh-CN" sz="1100" dirty="0">
                <a:latin typeface="+mn-lt"/>
                <a:ea typeface="+mn-ea"/>
                <a:cs typeface="+mn-ea"/>
              </a:rPr>
              <a:t>log</a:t>
            </a:r>
            <a:r>
              <a:rPr lang="zh-CN" altLang="en-US" sz="1100" dirty="0">
                <a:latin typeface="+mn-lt"/>
                <a:ea typeface="+mn-ea"/>
                <a:cs typeface="+mn-ea"/>
              </a:rPr>
              <a:t>）</a:t>
            </a:r>
            <a:endParaRPr lang="en-US" altLang="zh-CN" sz="11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300" dirty="0">
              <a:latin typeface="+mn-lt"/>
              <a:ea typeface="+mn-ea"/>
              <a:cs typeface="+mn-ea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  <a:cs typeface="+mn-ea"/>
              </a:rPr>
              <a:t>把</a:t>
            </a:r>
            <a:r>
              <a:rPr lang="en-US" altLang="zh-CN" sz="1600" dirty="0">
                <a:latin typeface="+mn-lt"/>
                <a:ea typeface="+mn-ea"/>
                <a:cs typeface="+mn-ea"/>
              </a:rPr>
              <a:t>k</a:t>
            </a:r>
            <a:r>
              <a:rPr lang="zh-CN" altLang="en-US" sz="1600" dirty="0">
                <a:latin typeface="+mn-lt"/>
                <a:ea typeface="+mn-ea"/>
                <a:cs typeface="+mn-ea"/>
              </a:rPr>
              <a:t>个连续快照整合为一个快照</a:t>
            </a:r>
            <a:r>
              <a:rPr lang="en-US" altLang="zh-CN" sz="1600" dirty="0">
                <a:latin typeface="+mn-lt"/>
                <a:ea typeface="+mn-ea"/>
                <a:cs typeface="+mn-ea"/>
              </a:rPr>
              <a:t>+</a:t>
            </a:r>
            <a:r>
              <a:rPr lang="zh-CN" altLang="en-US" sz="1600" dirty="0">
                <a:latin typeface="+mn-lt"/>
                <a:ea typeface="+mn-ea"/>
                <a:cs typeface="+mn-ea"/>
              </a:rPr>
              <a:t>对应时间段内发生改变的日志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8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05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论文创新点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A8B84-1A99-4A89-A7F1-27F4D873E92B}"/>
              </a:ext>
            </a:extLst>
          </p:cNvPr>
          <p:cNvSpPr/>
          <p:nvPr/>
        </p:nvSpPr>
        <p:spPr>
          <a:xfrm>
            <a:off x="0" y="1552251"/>
            <a:ext cx="8604448" cy="1066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SimSun" panose="02010600030101010101" pitchFamily="2" charset="-122"/>
                <a:cs typeface="+mn-ea"/>
                <a:sym typeface="+mn-lt"/>
              </a:rPr>
              <a:t>本文提出的解决办法</a:t>
            </a:r>
            <a:endParaRPr lang="en-US" altLang="zh-CN" sz="2000" b="1" dirty="0">
              <a:latin typeface="+mn-lt"/>
              <a:ea typeface="SimSun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b="1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cs typeface="+mn-ea"/>
                <a:sym typeface="+mn-lt"/>
              </a:rPr>
              <a:t>TGI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   时态图索引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(Temporal Graph Index)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sz="1100" dirty="0">
                <a:latin typeface="+mn-lt"/>
                <a:cs typeface="+mn-ea"/>
                <a:sym typeface="+mn-lt"/>
              </a:rPr>
              <a:t>(</a:t>
            </a:r>
            <a:r>
              <a:rPr lang="zh-CN" altLang="en-US" sz="1100" dirty="0">
                <a:latin typeface="+mn-lt"/>
                <a:cs typeface="+mn-ea"/>
                <a:sym typeface="+mn-lt"/>
              </a:rPr>
              <a:t>数据存储，检索</a:t>
            </a:r>
            <a:r>
              <a:rPr lang="en-US" altLang="zh-CN" sz="1100" dirty="0">
                <a:latin typeface="+mn-lt"/>
                <a:cs typeface="+mn-ea"/>
                <a:sym typeface="+mn-lt"/>
              </a:rPr>
              <a:t>)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cs typeface="+mn-ea"/>
                <a:sym typeface="+mn-lt"/>
              </a:rPr>
              <a:t>TAF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  </a:t>
            </a:r>
            <a:r>
              <a:rPr lang="zh-CN" altLang="en-US" sz="1800" dirty="0">
                <a:latin typeface="+mn-lt"/>
                <a:cs typeface="+mn-ea"/>
              </a:rPr>
              <a:t>时态图分析框架</a:t>
            </a:r>
            <a:r>
              <a:rPr lang="en-US" altLang="zh-CN" sz="1800" dirty="0">
                <a:latin typeface="+mn-lt"/>
                <a:cs typeface="+mn-ea"/>
              </a:rPr>
              <a:t>(Temporal Graph Analysis Framework)</a:t>
            </a:r>
            <a:r>
              <a:rPr lang="zh-CN" altLang="en-US" sz="1800" dirty="0">
                <a:latin typeface="+mn-lt"/>
                <a:cs typeface="+mn-ea"/>
              </a:rPr>
              <a:t> </a:t>
            </a:r>
            <a:endParaRPr lang="en-US" altLang="zh-CN" sz="1100" dirty="0">
              <a:latin typeface="+mn-lt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E87A1-855F-4746-818A-77588900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95" y="2745184"/>
            <a:ext cx="4140200" cy="4140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B861ED-18A9-104B-AD3C-C516A8F6E930}"/>
              </a:ext>
            </a:extLst>
          </p:cNvPr>
          <p:cNvSpPr txBox="1"/>
          <p:nvPr/>
        </p:nvSpPr>
        <p:spPr>
          <a:xfrm>
            <a:off x="0" y="2924944"/>
            <a:ext cx="5292080" cy="385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TGI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b="1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  <a:cs typeface="+mn-ea"/>
                <a:sym typeface="+mn-lt"/>
              </a:rPr>
              <a:t>索引，通过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TGI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能够紧凑记录图历史</a:t>
            </a: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  <a:cs typeface="+mn-ea"/>
                <a:sym typeface="+mn-lt"/>
              </a:rPr>
              <a:t>高效检索图基元</a:t>
            </a:r>
            <a:r>
              <a:rPr lang="en-US" altLang="zh-CN" sz="1100" dirty="0">
                <a:latin typeface="+mn-lt"/>
                <a:cs typeface="+mn-ea"/>
                <a:sym typeface="+mn-lt"/>
              </a:rPr>
              <a:t>(</a:t>
            </a:r>
            <a:r>
              <a:rPr lang="zh-CN" altLang="en-US" sz="1100" dirty="0">
                <a:latin typeface="+mn-lt"/>
                <a:cs typeface="+mn-ea"/>
                <a:sym typeface="+mn-lt"/>
              </a:rPr>
              <a:t>节点，快照，子图</a:t>
            </a:r>
            <a:r>
              <a:rPr lang="en-US" altLang="zh-CN" sz="1100" dirty="0">
                <a:latin typeface="+mn-lt"/>
                <a:cs typeface="+mn-ea"/>
                <a:sym typeface="+mn-lt"/>
              </a:rPr>
              <a:t>)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</a:rPr>
              <a:t>Apache Cassandra </a:t>
            </a:r>
            <a:r>
              <a:rPr lang="zh-CN" altLang="en-US" sz="1800" dirty="0">
                <a:latin typeface="+mn-lt"/>
              </a:rPr>
              <a:t>作为存储后端</a:t>
            </a:r>
            <a:r>
              <a:rPr lang="en-US" altLang="zh-CN" sz="1100" dirty="0">
                <a:latin typeface="+mn-lt"/>
              </a:rPr>
              <a:t>(</a:t>
            </a:r>
            <a:r>
              <a:rPr lang="zh-CN" altLang="en-US" sz="1100" dirty="0">
                <a:latin typeface="+mn-lt"/>
              </a:rPr>
              <a:t>开源分布式</a:t>
            </a:r>
            <a:r>
              <a:rPr lang="en-US" altLang="zh-CN" sz="1100" dirty="0">
                <a:latin typeface="+mn-lt"/>
              </a:rPr>
              <a:t>NoSQL )</a:t>
            </a:r>
          </a:p>
          <a:p>
            <a:pPr marL="342900">
              <a:lnSpc>
                <a:spcPct val="110000"/>
              </a:lnSpc>
            </a:pPr>
            <a:endParaRPr lang="en-US" altLang="zh-CN" sz="1100" dirty="0">
              <a:latin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TAF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300" b="1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</a:rPr>
              <a:t>表示和执行复杂的时态图分析任务</a:t>
            </a:r>
            <a:endParaRPr lang="en-US" altLang="zh-CN" sz="1800" dirty="0">
              <a:latin typeface="+mn-lt"/>
            </a:endParaRPr>
          </a:p>
          <a:p>
            <a:pPr marL="342900">
              <a:lnSpc>
                <a:spcPct val="110000"/>
              </a:lnSpc>
            </a:pPr>
            <a:r>
              <a:rPr lang="zh-CN" altLang="en-US" sz="1100" dirty="0">
                <a:latin typeface="+mn-lt"/>
              </a:rPr>
              <a:t>           </a:t>
            </a:r>
            <a:r>
              <a:rPr lang="en-US" altLang="zh-CN" sz="1100" dirty="0">
                <a:latin typeface="+mn-lt"/>
              </a:rPr>
              <a:t>(</a:t>
            </a:r>
            <a:r>
              <a:rPr lang="zh-CN" altLang="en-US" sz="1100" dirty="0">
                <a:latin typeface="+mn-lt"/>
              </a:rPr>
              <a:t>操作符：</a:t>
            </a:r>
            <a:r>
              <a:rPr lang="en-US" altLang="zh-CN" sz="1100" dirty="0">
                <a:latin typeface="+mn-lt"/>
              </a:rPr>
              <a:t>select/filter.</a:t>
            </a:r>
            <a:r>
              <a:rPr lang="zh-CN" altLang="en-US" sz="1100" dirty="0">
                <a:latin typeface="+mn-lt"/>
              </a:rPr>
              <a:t> 操作数</a:t>
            </a:r>
            <a:r>
              <a:rPr lang="en-US" altLang="zh-CN" sz="1100" dirty="0">
                <a:latin typeface="+mn-lt"/>
              </a:rPr>
              <a:t>:</a:t>
            </a:r>
            <a:r>
              <a:rPr lang="zh-CN" altLang="en-US" sz="1100" dirty="0">
                <a:latin typeface="+mn-lt"/>
              </a:rPr>
              <a:t> </a:t>
            </a:r>
            <a:r>
              <a:rPr lang="en-US" altLang="zh-CN" sz="1100" dirty="0">
                <a:latin typeface="+mn-lt"/>
              </a:rPr>
              <a:t>SON,</a:t>
            </a:r>
            <a:r>
              <a:rPr lang="zh-CN" altLang="en-US" sz="1100" dirty="0">
                <a:latin typeface="+mn-lt"/>
              </a:rPr>
              <a:t> 子图</a:t>
            </a:r>
            <a:r>
              <a:rPr lang="en-US" altLang="zh-CN" sz="1100" dirty="0">
                <a:latin typeface="+mn-lt"/>
              </a:rPr>
              <a:t>)</a:t>
            </a:r>
            <a:endParaRPr lang="en-US" altLang="zh-CN" sz="1100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</a:rPr>
              <a:t> TAF</a:t>
            </a:r>
            <a:r>
              <a:rPr lang="zh-CN" altLang="en-US" sz="1800" dirty="0">
                <a:latin typeface="+mn-lt"/>
              </a:rPr>
              <a:t>建立在</a:t>
            </a:r>
            <a:r>
              <a:rPr lang="en-US" altLang="zh-CN" sz="1800" dirty="0">
                <a:latin typeface="+mn-lt"/>
              </a:rPr>
              <a:t>Apache Spark</a:t>
            </a:r>
            <a:r>
              <a:rPr lang="zh-CN" altLang="en-US" sz="1800" dirty="0">
                <a:latin typeface="+mn-lt"/>
              </a:rPr>
              <a:t>之上</a:t>
            </a:r>
            <a:endParaRPr lang="en-US" altLang="zh-CN" sz="1800" dirty="0">
              <a:latin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</a:rPr>
              <a:t>支持并行任务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44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相关概念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FA3A10-9A74-484C-B1A2-1AB7F3EEA1FC}"/>
              </a:ext>
            </a:extLst>
          </p:cNvPr>
          <p:cNvSpPr txBox="1"/>
          <p:nvPr/>
        </p:nvSpPr>
        <p:spPr>
          <a:xfrm>
            <a:off x="0" y="1628800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600" b="1" dirty="0">
                <a:latin typeface="+mn-lt"/>
              </a:rPr>
              <a:t>neighborhood</a:t>
            </a:r>
            <a:r>
              <a:rPr kumimoji="1" lang="zh-CN" altLang="en-US" sz="1600" b="1" dirty="0">
                <a:latin typeface="+mn-lt"/>
              </a:rPr>
              <a:t>：</a:t>
            </a:r>
            <a:r>
              <a:rPr kumimoji="1" lang="en-US" altLang="zh-CN" sz="1600" dirty="0">
                <a:latin typeface="+mn-lt"/>
              </a:rPr>
              <a:t>k-hop</a:t>
            </a:r>
            <a:r>
              <a:rPr kumimoji="1" lang="zh-CN" altLang="en-US" sz="1600" dirty="0">
                <a:latin typeface="+mn-lt"/>
              </a:rPr>
              <a:t>领域是指节点从</a:t>
            </a:r>
            <a:r>
              <a:rPr kumimoji="1" lang="en-US" altLang="zh-CN" sz="1600" dirty="0">
                <a:latin typeface="+mn-lt"/>
              </a:rPr>
              <a:t>1</a:t>
            </a:r>
            <a:r>
              <a:rPr kumimoji="1" lang="zh-CN" altLang="en-US" sz="1600" dirty="0">
                <a:latin typeface="+mn-lt"/>
              </a:rPr>
              <a:t>跳到</a:t>
            </a:r>
            <a:r>
              <a:rPr kumimoji="1" lang="en-US" altLang="zh-CN" sz="1600" dirty="0">
                <a:latin typeface="+mn-lt"/>
              </a:rPr>
              <a:t>k</a:t>
            </a:r>
            <a:r>
              <a:rPr kumimoji="1" lang="zh-CN" altLang="en-US" sz="1600" dirty="0">
                <a:latin typeface="+mn-lt"/>
              </a:rPr>
              <a:t>跳邻居所组成的子图</a:t>
            </a:r>
            <a:endParaRPr kumimoji="1" lang="en-US" altLang="zh-CN" sz="1600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300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600" b="1" dirty="0">
                <a:latin typeface="+mn-lt"/>
              </a:rPr>
              <a:t>static</a:t>
            </a:r>
            <a:r>
              <a:rPr kumimoji="1" lang="zh-CN" altLang="en-US" sz="1600" b="1" dirty="0">
                <a:latin typeface="+mn-lt"/>
              </a:rPr>
              <a:t> </a:t>
            </a:r>
            <a:r>
              <a:rPr kumimoji="1" lang="en-US" altLang="zh-CN" sz="1600" b="1" dirty="0">
                <a:latin typeface="+mn-lt"/>
              </a:rPr>
              <a:t>node</a:t>
            </a:r>
            <a:r>
              <a:rPr kumimoji="1" lang="zh-CN" altLang="en-US" sz="1600" dirty="0">
                <a:latin typeface="+mn-lt"/>
              </a:rPr>
              <a:t>：图节点在特定时间点的状态</a:t>
            </a:r>
            <a:endParaRPr kumimoji="1" lang="en-US" altLang="zh-CN" sz="16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节点</a:t>
            </a:r>
            <a:r>
              <a:rPr kumimoji="1" lang="en-US" altLang="zh-CN" sz="1400" dirty="0">
                <a:latin typeface="+mn-lt"/>
              </a:rPr>
              <a:t>ID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边的列表</a:t>
            </a:r>
            <a:endParaRPr kumimoji="1"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属性</a:t>
            </a:r>
            <a:endParaRPr kumimoji="1"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sz="300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600" b="1" dirty="0">
                <a:latin typeface="+mn-lt"/>
              </a:rPr>
              <a:t>static</a:t>
            </a:r>
            <a:r>
              <a:rPr kumimoji="1" lang="zh-CN" altLang="en-US" sz="1600" b="1" dirty="0">
                <a:latin typeface="+mn-lt"/>
              </a:rPr>
              <a:t> </a:t>
            </a:r>
            <a:r>
              <a:rPr kumimoji="1" lang="en-US" altLang="zh-CN" sz="1600" b="1" dirty="0">
                <a:latin typeface="+mn-lt"/>
              </a:rPr>
              <a:t>edge</a:t>
            </a:r>
            <a:r>
              <a:rPr kumimoji="1" lang="zh-CN" altLang="en-US" sz="1600" dirty="0">
                <a:latin typeface="+mn-lt"/>
              </a:rPr>
              <a:t>：静态边和静态节点统称为</a:t>
            </a:r>
            <a:r>
              <a:rPr kumimoji="1" lang="zh-CN" altLang="en-US" sz="1600" dirty="0">
                <a:highlight>
                  <a:srgbClr val="FFFF00"/>
                </a:highlight>
                <a:latin typeface="+mn-lt"/>
              </a:rPr>
              <a:t>静态组件</a:t>
            </a:r>
            <a:endParaRPr kumimoji="1" lang="en-US" altLang="zh-CN" sz="16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边的方向</a:t>
            </a:r>
            <a:endParaRPr kumimoji="1"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两个端点的</a:t>
            </a:r>
            <a:r>
              <a:rPr kumimoji="1" lang="en-US" altLang="zh-CN" sz="1400" dirty="0">
                <a:latin typeface="+mn-lt"/>
              </a:rPr>
              <a:t>ID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属性</a:t>
            </a:r>
            <a:endParaRPr kumimoji="1"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sz="300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600" b="1" dirty="0">
                <a:latin typeface="+mn-lt"/>
              </a:rPr>
              <a:t>delta</a:t>
            </a:r>
            <a:r>
              <a:rPr lang="en-US" altLang="zh-CN" sz="1600" b="1" i="1" dirty="0">
                <a:latin typeface="+mn-lt"/>
              </a:rPr>
              <a:t>(∆)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+mn-lt"/>
              </a:rPr>
              <a:t>静态组件</a:t>
            </a:r>
            <a:r>
              <a:rPr kumimoji="1" lang="en-US" altLang="zh-CN" sz="1400" dirty="0">
                <a:latin typeface="+mn-lt"/>
              </a:rPr>
              <a:t>(</a:t>
            </a:r>
            <a:r>
              <a:rPr kumimoji="1" lang="zh-CN" altLang="en-US" sz="1400" dirty="0">
                <a:latin typeface="+mn-lt"/>
              </a:rPr>
              <a:t>包括空集</a:t>
            </a:r>
            <a:r>
              <a:rPr kumimoji="1" lang="en-US" altLang="zh-CN" sz="1400" dirty="0">
                <a:latin typeface="+mn-lt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i="1" dirty="0">
                <a:latin typeface="+mn-lt"/>
              </a:rPr>
              <a:t>(∆)</a:t>
            </a:r>
            <a:r>
              <a:rPr lang="zh-CN" altLang="en-US" sz="1400" dirty="0">
                <a:latin typeface="+mn-lt"/>
              </a:rPr>
              <a:t>的差、和、交、并</a:t>
            </a:r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600" dirty="0">
              <a:latin typeface="+mn-lt"/>
            </a:endParaRPr>
          </a:p>
          <a:p>
            <a:pPr lvl="1"/>
            <a:endParaRPr lang="en-US" altLang="zh-CN" sz="300" dirty="0">
              <a:latin typeface="+mn-l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b="1" dirty="0">
                <a:latin typeface="+mn-lt"/>
              </a:rPr>
              <a:t>不同类型的</a:t>
            </a:r>
            <a:r>
              <a:rPr kumimoji="1" lang="en-US" altLang="zh-CN" sz="1600" b="1" dirty="0">
                <a:latin typeface="+mn-lt"/>
              </a:rPr>
              <a:t>delta</a:t>
            </a:r>
            <a:r>
              <a:rPr lang="en-US" altLang="zh-CN" sz="1600" b="1" i="1" dirty="0">
                <a:latin typeface="+mn-lt"/>
              </a:rPr>
              <a:t>(∆)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1400" dirty="0">
                <a:latin typeface="+mn-lt"/>
              </a:rPr>
              <a:t>Event:</a:t>
            </a:r>
            <a:r>
              <a:rPr lang="en-US" altLang="zh-CN" sz="1600" dirty="0">
                <a:latin typeface="+mn-lt"/>
              </a:rPr>
              <a:t> ∆</a:t>
            </a:r>
            <a:r>
              <a:rPr lang="en-US" altLang="zh-CN" sz="1400" dirty="0">
                <a:latin typeface="+mn-lt"/>
              </a:rPr>
              <a:t>event</a:t>
            </a:r>
            <a:r>
              <a:rPr kumimoji="1" lang="zh-CN" altLang="en-US" sz="1400" dirty="0">
                <a:latin typeface="+mn-lt"/>
              </a:rPr>
              <a:t>表示发生在图上的最小变化，</a:t>
            </a:r>
            <a:r>
              <a:rPr lang="zh-CN" altLang="en-US" sz="1400" dirty="0">
                <a:latin typeface="+mn-lt"/>
              </a:rPr>
              <a:t>即增加或删除一个节点或一条边，或改变一个属性值。</a:t>
            </a:r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EventList: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∆eventList</a:t>
            </a:r>
            <a:r>
              <a:rPr lang="zh-CN" altLang="en-US" sz="1400" dirty="0">
                <a:latin typeface="+mn-lt"/>
              </a:rPr>
              <a:t>是一个按时间顺序排序的</a:t>
            </a:r>
            <a:r>
              <a:rPr lang="en-US" altLang="zh-CN" sz="1600" dirty="0">
                <a:latin typeface="+mn-lt"/>
              </a:rPr>
              <a:t>∆</a:t>
            </a:r>
            <a:r>
              <a:rPr lang="en-US" altLang="zh-CN" sz="1400" dirty="0">
                <a:latin typeface="+mn-lt"/>
              </a:rPr>
              <a:t>event</a:t>
            </a:r>
            <a:r>
              <a:rPr lang="zh-CN" altLang="en-US" sz="1400" dirty="0">
                <a:latin typeface="+mn-lt"/>
              </a:rPr>
              <a:t>的集合。</a:t>
            </a:r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5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>
                <a:latin typeface="+mn-lt"/>
              </a:rPr>
              <a:t>Partitioned EventList: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 ∆partitioned eventList</a:t>
            </a:r>
            <a:r>
              <a:rPr lang="zh-CN" altLang="en-US" sz="1400" dirty="0">
                <a:latin typeface="+mn-lt"/>
              </a:rPr>
              <a:t>是由一组节点范围和时间范围约束而分区的</a:t>
            </a:r>
            <a:r>
              <a:rPr lang="en-US" altLang="zh-CN" sz="1400" dirty="0">
                <a:latin typeface="+mn-lt"/>
              </a:rPr>
              <a:t>eventList</a:t>
            </a:r>
            <a:r>
              <a:rPr lang="zh-CN" altLang="en-US" sz="1400" dirty="0">
                <a:latin typeface="+mn-lt"/>
              </a:rPr>
              <a:t>。</a:t>
            </a:r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/>
              <a:t>Snapshot:</a:t>
            </a:r>
            <a:r>
              <a:rPr lang="en-US" altLang="zh-CN" i="1" dirty="0"/>
              <a:t> </a:t>
            </a:r>
            <a:r>
              <a:rPr lang="en-US" altLang="zh-CN" sz="1400" dirty="0"/>
              <a:t>∆snapshot </a:t>
            </a:r>
            <a:r>
              <a:rPr lang="zh-CN" altLang="en-US" sz="1400" dirty="0"/>
              <a:t>图在时间</a:t>
            </a:r>
            <a:r>
              <a:rPr lang="en-US" altLang="zh-CN" sz="1400" dirty="0"/>
              <a:t>t</a:t>
            </a:r>
            <a:r>
              <a:rPr lang="zh-CN" altLang="en-US" sz="1400" dirty="0"/>
              <a:t>的状态。</a:t>
            </a:r>
            <a:endParaRPr lang="en-US" altLang="zh-CN" sz="1400" dirty="0"/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5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/>
              <a:t>Partitioned Snapshot:</a:t>
            </a:r>
            <a:r>
              <a:rPr lang="zh-CN" altLang="en-US" sz="1400" dirty="0"/>
              <a:t> </a:t>
            </a:r>
            <a:r>
              <a:rPr lang="en-US" altLang="zh-CN" sz="1400" dirty="0"/>
              <a:t>∆partitioned Snapshot</a:t>
            </a:r>
            <a:r>
              <a:rPr lang="zh-CN" altLang="en-US" sz="1400" dirty="0"/>
              <a:t>是由一组节点范围约束而分区的快照</a:t>
            </a:r>
            <a:endParaRPr lang="en-US" altLang="zh-CN" sz="1400" dirty="0">
              <a:latin typeface="+mn-lt"/>
            </a:endParaRPr>
          </a:p>
          <a:p>
            <a:pPr lvl="1"/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zh-CN" altLang="en-US" sz="1400" dirty="0"/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1400" dirty="0"/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500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lvl="0" eaLnBrk="1" hangingPunct="1">
              <a:defRPr/>
            </a:pPr>
            <a:r>
              <a:rPr lang="en-US" altLang="zh-CN" sz="4400" dirty="0">
                <a:cs typeface="+mn-ea"/>
                <a:sym typeface="+mn-lt"/>
              </a:rPr>
              <a:t>4.1 </a:t>
            </a:r>
            <a:r>
              <a:rPr lang="zh-CN" altLang="en-US" sz="4400" dirty="0">
                <a:cs typeface="+mn-ea"/>
                <a:sym typeface="+mn-lt"/>
              </a:rPr>
              <a:t> </a:t>
            </a:r>
            <a:r>
              <a:rPr lang="en-US" altLang="zh-CN" sz="4400" dirty="0">
                <a:cs typeface="+mn-ea"/>
                <a:sym typeface="+mn-lt"/>
              </a:rPr>
              <a:t>TGI</a:t>
            </a:r>
            <a:r>
              <a:rPr lang="zh-CN" altLang="en-US" sz="4400" dirty="0">
                <a:cs typeface="+mn-ea"/>
                <a:sym typeface="+mn-lt"/>
              </a:rPr>
              <a:t>的逻辑结构</a:t>
            </a: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AE8F6-8D86-1E4D-9832-694B75D14F3B}"/>
              </a:ext>
            </a:extLst>
          </p:cNvPr>
          <p:cNvSpPr txBox="1"/>
          <p:nvPr/>
        </p:nvSpPr>
        <p:spPr>
          <a:xfrm>
            <a:off x="395536" y="1844824"/>
            <a:ext cx="8352928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cs typeface="+mn-ea"/>
                <a:sym typeface="+mn-lt"/>
              </a:rPr>
              <a:t>一个图在时间段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T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内的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TGI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由以下三个部分的</a:t>
            </a:r>
            <a:r>
              <a:rPr lang="zh-CN" altLang="en-US" sz="2000" b="1" dirty="0">
                <a:highlight>
                  <a:srgbClr val="FFFF00"/>
                </a:highlight>
                <a:latin typeface="+mn-lt"/>
                <a:cs typeface="+mn-ea"/>
                <a:sym typeface="+mn-lt"/>
              </a:rPr>
              <a:t>集合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组成</a:t>
            </a:r>
            <a:endParaRPr lang="en-US" altLang="zh-CN" sz="2000" b="1" dirty="0"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</a:rPr>
              <a:t>∆partitioned eventList:</a:t>
            </a:r>
            <a:r>
              <a:rPr lang="zh-CN" altLang="en-US" sz="1800" dirty="0">
                <a:latin typeface="+mn-lt"/>
              </a:rPr>
              <a:t> 分区</a:t>
            </a:r>
            <a:r>
              <a:rPr lang="en-US" altLang="zh-CN" sz="1800" dirty="0">
                <a:latin typeface="+mn-lt"/>
              </a:rPr>
              <a:t>p</a:t>
            </a:r>
            <a:r>
              <a:rPr lang="zh-CN" altLang="en-US" sz="1800" dirty="0">
                <a:latin typeface="+mn-lt"/>
              </a:rPr>
              <a:t>内时间段</a:t>
            </a:r>
            <a:r>
              <a:rPr lang="en-US" altLang="zh-CN" sz="1800" dirty="0">
                <a:latin typeface="+mn-lt"/>
              </a:rPr>
              <a:t>T</a:t>
            </a:r>
            <a:r>
              <a:rPr lang="zh-CN" altLang="en-US" sz="1800" dirty="0">
                <a:latin typeface="+mn-lt"/>
              </a:rPr>
              <a:t>内发生的变化</a:t>
            </a:r>
            <a:endParaRPr lang="en-US" altLang="zh-CN" sz="1800" dirty="0">
              <a:latin typeface="+mn-lt"/>
            </a:endParaRPr>
          </a:p>
          <a:p>
            <a:pPr marL="342900">
              <a:lnSpc>
                <a:spcPct val="110000"/>
              </a:lnSpc>
            </a:pPr>
            <a:r>
              <a:rPr lang="en-US" altLang="zh-CN" sz="1400" dirty="0">
                <a:latin typeface="+mn-lt"/>
              </a:rPr>
              <a:t>(</a:t>
            </a:r>
            <a:r>
              <a:rPr lang="zh-CN" altLang="en-US" sz="1400" dirty="0"/>
              <a:t>这有利于直接访问指定时间点发生在部分或整个图上的变化</a:t>
            </a:r>
            <a:r>
              <a:rPr lang="en-US" altLang="zh-CN" sz="1400" dirty="0">
                <a:latin typeface="+mn-lt"/>
              </a:rPr>
              <a:t>)</a:t>
            </a:r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</a:rPr>
              <a:t>∆partitioned Snapshot</a:t>
            </a:r>
          </a:p>
          <a:p>
            <a:pPr marL="342900">
              <a:lnSpc>
                <a:spcPct val="110000"/>
              </a:lnSpc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en-US" sz="1400" dirty="0"/>
              <a:t>有利于访问邻域或者整张图在给定时间点的状态</a:t>
            </a:r>
            <a:r>
              <a:rPr lang="en-US" altLang="zh-CN" sz="1400" dirty="0">
                <a:latin typeface="+mn-lt"/>
              </a:rPr>
              <a:t>)</a:t>
            </a:r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</a:rPr>
              <a:t>版本链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对于图</a:t>
            </a:r>
            <a:r>
              <a:rPr lang="en-US" altLang="zh-CN" sz="1800" dirty="0">
                <a:latin typeface="+mn-lt"/>
              </a:rPr>
              <a:t>G</a:t>
            </a:r>
            <a:r>
              <a:rPr lang="zh-CN" altLang="en-US" sz="1800" dirty="0">
                <a:latin typeface="+mn-lt"/>
              </a:rPr>
              <a:t>中的所有节点</a:t>
            </a:r>
            <a:r>
              <a:rPr lang="en-US" altLang="zh-CN" sz="1800" dirty="0">
                <a:latin typeface="+mn-lt"/>
              </a:rPr>
              <a:t>N</a:t>
            </a:r>
            <a:r>
              <a:rPr lang="zh-CN" altLang="en-US" sz="1800" dirty="0">
                <a:latin typeface="+mn-lt"/>
              </a:rPr>
              <a:t>，我们维护一个按时间顺序的指针链指向节点的所有引用</a:t>
            </a:r>
            <a:r>
              <a:rPr lang="en-US" altLang="zh-CN" sz="1400" dirty="0"/>
              <a:t>(</a:t>
            </a:r>
            <a:r>
              <a:rPr lang="zh-CN" altLang="en-US" sz="1400" dirty="0"/>
              <a:t>有利于访问节点的历史</a:t>
            </a:r>
            <a:r>
              <a:rPr lang="en-US" altLang="zh-CN" sz="1400" dirty="0"/>
              <a:t>)</a:t>
            </a:r>
            <a:endParaRPr lang="zh-CN" altLang="en-US" sz="1400" dirty="0">
              <a:latin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1800" dirty="0"/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+mn-l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0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4.2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dirty="0">
                <a:cs typeface="+mn-ea"/>
                <a:sym typeface="+mn-lt"/>
              </a:rPr>
              <a:t>TGI</a:t>
            </a:r>
            <a:r>
              <a:rPr lang="zh-CN" altLang="en-US" sz="4400" dirty="0">
                <a:cs typeface="+mn-ea"/>
                <a:sym typeface="+mn-lt"/>
              </a:rPr>
              <a:t>的物理存储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AE8F6-8D86-1E4D-9832-694B75D14F3B}"/>
              </a:ext>
            </a:extLst>
          </p:cNvPr>
          <p:cNvSpPr txBox="1"/>
          <p:nvPr/>
        </p:nvSpPr>
        <p:spPr>
          <a:xfrm>
            <a:off x="252028" y="1772816"/>
            <a:ext cx="63722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lt"/>
                <a:cs typeface="+mn-ea"/>
                <a:sym typeface="+mn-lt"/>
              </a:rPr>
              <a:t>约束及目标</a:t>
            </a:r>
            <a:endParaRPr lang="en-US" altLang="zh-CN" b="1" dirty="0">
              <a:latin typeface="+mn-lt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</a:rPr>
              <a:t>动态图的两个倾斜：时间和拓扑</a:t>
            </a:r>
            <a:endParaRPr lang="en-US" altLang="zh-CN" sz="2000" dirty="0">
              <a:latin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+mn-lt"/>
              </a:rPr>
              <a:t>基于时间的存储策略：图历史访问友好</a:t>
            </a:r>
            <a:endParaRPr lang="en-US" altLang="zh-CN" sz="1600" dirty="0">
              <a:latin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+mn-lt"/>
              </a:rPr>
              <a:t>基于节点的存储策略：快照式访问友好</a:t>
            </a:r>
            <a:endParaRPr lang="en-US" altLang="zh-CN" sz="1600" dirty="0">
              <a:latin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+mn-lt"/>
              </a:rPr>
              <a:t>索引以</a:t>
            </a:r>
            <a:r>
              <a:rPr lang="zh-CN" altLang="en-US" sz="1600" dirty="0">
                <a:highlight>
                  <a:srgbClr val="FFFF00"/>
                </a:highlight>
                <a:latin typeface="+mn-lt"/>
              </a:rPr>
              <a:t>平衡</a:t>
            </a:r>
            <a:r>
              <a:rPr lang="zh-CN" altLang="en-US" sz="1600" dirty="0">
                <a:latin typeface="+mn-lt"/>
              </a:rPr>
              <a:t>的方式分布在集群中</a:t>
            </a:r>
            <a:endParaRPr lang="en-US" altLang="zh-CN" sz="1600" dirty="0">
              <a:latin typeface="+mn-lt"/>
            </a:endParaRPr>
          </a:p>
          <a:p>
            <a:pPr marL="800100" lvl="1">
              <a:lnSpc>
                <a:spcPct val="110000"/>
              </a:lnSpc>
            </a:pP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</a:rPr>
              <a:t>分布式存储</a:t>
            </a:r>
            <a:endParaRPr lang="en-US" altLang="zh-CN" sz="2000" dirty="0">
              <a:latin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+mn-lt"/>
                <a:cs typeface="+mn-ea"/>
                <a:sym typeface="+mn-lt"/>
              </a:rPr>
              <a:t>应对数据规模不断增长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+mn-lt"/>
                <a:cs typeface="+mn-ea"/>
                <a:sym typeface="+mn-lt"/>
              </a:rPr>
              <a:t>支持并行检索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pPr marL="800100" lvl="1">
              <a:lnSpc>
                <a:spcPct val="110000"/>
              </a:lnSpc>
            </a:pPr>
            <a:endParaRPr lang="zh-CN" altLang="en-US" sz="1800" dirty="0"/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6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4.2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dirty="0">
                <a:cs typeface="+mn-ea"/>
                <a:sym typeface="+mn-lt"/>
              </a:rPr>
              <a:t>TGI</a:t>
            </a:r>
            <a:r>
              <a:rPr lang="zh-CN" altLang="en-US" sz="4400" dirty="0">
                <a:cs typeface="+mn-ea"/>
                <a:sym typeface="+mn-lt"/>
              </a:rPr>
              <a:t>的物理存储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AE8F6-8D86-1E4D-9832-694B75D14F3B}"/>
              </a:ext>
            </a:extLst>
          </p:cNvPr>
          <p:cNvSpPr txBox="1"/>
          <p:nvPr/>
        </p:nvSpPr>
        <p:spPr>
          <a:xfrm>
            <a:off x="217031" y="1700808"/>
            <a:ext cx="8892480" cy="5421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cs typeface="+mn-ea"/>
                <a:sym typeface="+mn-lt"/>
              </a:rPr>
              <a:t>物理布局</a:t>
            </a:r>
            <a:endParaRPr lang="en-US" altLang="zh-CN" b="1" dirty="0"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400" b="1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将图历史划分为一个个时间跨度 </a:t>
            </a:r>
            <a:r>
              <a:rPr lang="en-US" altLang="zh-CN" sz="1700" dirty="0">
                <a:latin typeface="+mn-lt"/>
              </a:rPr>
              <a:t>f</a:t>
            </a:r>
            <a:r>
              <a:rPr lang="en-US" altLang="zh-CN" sz="1000" dirty="0">
                <a:latin typeface="+mn-lt"/>
              </a:rPr>
              <a:t>1</a:t>
            </a:r>
            <a:r>
              <a:rPr lang="en-US" altLang="zh-CN" sz="1700" dirty="0">
                <a:latin typeface="+mn-lt"/>
              </a:rPr>
              <a:t>:</a:t>
            </a:r>
            <a:r>
              <a:rPr lang="zh-CN" altLang="en-US" sz="1700" dirty="0">
                <a:latin typeface="+mn-lt"/>
              </a:rPr>
              <a:t> </a:t>
            </a:r>
            <a:r>
              <a:rPr lang="en-US" altLang="zh-CN" sz="1700" dirty="0">
                <a:latin typeface="+mn-lt"/>
              </a:rPr>
              <a:t>event.time</a:t>
            </a:r>
            <a:r>
              <a:rPr lang="zh-CN" altLang="en-US" sz="1700" dirty="0">
                <a:latin typeface="+mn-lt"/>
              </a:rPr>
              <a:t> </a:t>
            </a:r>
            <a:r>
              <a:rPr lang="en-US" altLang="zh-CN" sz="1700" dirty="0">
                <a:latin typeface="+mn-lt"/>
              </a:rPr>
              <a:t>→ tsid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400" dirty="0"/>
              <a:t>在每个时间跨度内保持</a:t>
            </a:r>
            <a:r>
              <a:rPr lang="zh-CN" altLang="en-US" sz="1400" dirty="0">
                <a:highlight>
                  <a:srgbClr val="FFFF00"/>
                </a:highlight>
              </a:rPr>
              <a:t>图变化次数</a:t>
            </a:r>
            <a:r>
              <a:rPr lang="zh-CN" altLang="en-US" sz="1400" dirty="0"/>
              <a:t>一致</a:t>
            </a:r>
            <a:endParaRPr lang="en-US" altLang="zh-CN" sz="1400" dirty="0"/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400" dirty="0"/>
              <a:t>tsid</a:t>
            </a:r>
            <a:r>
              <a:rPr lang="zh-CN" altLang="en-US" sz="1400" dirty="0"/>
              <a:t>为时间跨度标识符 </a:t>
            </a:r>
            <a:r>
              <a:rPr lang="en-US" altLang="zh-CN" sz="1400" dirty="0">
                <a:latin typeface="+mn-lt"/>
              </a:rPr>
              <a:t>time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span</a:t>
            </a: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将图划分为固定数目的分区 </a:t>
            </a:r>
            <a:r>
              <a:rPr lang="en-US" altLang="zh-CN" sz="1700" dirty="0">
                <a:latin typeface="+mn-lt"/>
              </a:rPr>
              <a:t>f</a:t>
            </a:r>
            <a:r>
              <a:rPr lang="en-US" altLang="zh-CN" sz="1000" dirty="0">
                <a:latin typeface="+mn-lt"/>
              </a:rPr>
              <a:t>2</a:t>
            </a:r>
            <a:r>
              <a:rPr lang="en-US" altLang="zh-CN" sz="1700" dirty="0">
                <a:latin typeface="+mn-lt"/>
              </a:rPr>
              <a:t>: nid→ sid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400" dirty="0">
                <a:cs typeface="+mn-ea"/>
                <a:sym typeface="+mn-lt"/>
              </a:rPr>
              <a:t>nid,</a:t>
            </a:r>
            <a:r>
              <a:rPr lang="zh-CN" altLang="en-US" sz="1400" dirty="0">
                <a:cs typeface="+mn-ea"/>
                <a:sym typeface="+mn-lt"/>
              </a:rPr>
              <a:t> 节点</a:t>
            </a:r>
            <a:r>
              <a:rPr lang="en-US" altLang="zh-CN" sz="1400" dirty="0">
                <a:cs typeface="+mn-ea"/>
                <a:sym typeface="+mn-lt"/>
              </a:rPr>
              <a:t>id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400" dirty="0">
                <a:cs typeface="+mn-ea"/>
                <a:sym typeface="+mn-lt"/>
              </a:rPr>
              <a:t>sid,</a:t>
            </a:r>
            <a:r>
              <a:rPr lang="zh-CN" altLang="en-US" sz="1400" dirty="0">
                <a:cs typeface="+mn-ea"/>
                <a:sym typeface="+mn-lt"/>
              </a:rPr>
              <a:t> 分区</a:t>
            </a:r>
            <a:r>
              <a:rPr lang="en-US" altLang="zh-CN" sz="1400" dirty="0">
                <a:cs typeface="+mn-ea"/>
                <a:sym typeface="+mn-lt"/>
              </a:rPr>
              <a:t>id</a:t>
            </a:r>
            <a:endParaRPr lang="en-US" altLang="zh-CN" sz="18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/>
              <a:t>micro-delta</a:t>
            </a:r>
            <a:r>
              <a:rPr lang="en-US" altLang="zh-CN" sz="1800" dirty="0"/>
              <a:t>∆,</a:t>
            </a:r>
            <a:r>
              <a:rPr lang="zh-CN" altLang="en-US" sz="1800" dirty="0"/>
              <a:t> </a:t>
            </a:r>
            <a:r>
              <a:rPr lang="en-US" altLang="zh-CN" sz="1800" dirty="0"/>
              <a:t>micro delta</a:t>
            </a:r>
            <a:r>
              <a:rPr lang="zh-CN" altLang="en-US" sz="1800" dirty="0"/>
              <a:t>的索引是</a:t>
            </a:r>
            <a:r>
              <a:rPr lang="en-US" altLang="zh-CN" sz="1800" dirty="0">
                <a:latin typeface="+mn-lt"/>
              </a:rPr>
              <a:t>{tsid, sid, did, pid}</a:t>
            </a:r>
            <a:endParaRPr lang="en-US" altLang="zh-CN" sz="1700" dirty="0">
              <a:latin typeface="+mn-lt"/>
            </a:endParaRP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400" dirty="0"/>
              <a:t>did,</a:t>
            </a:r>
            <a:r>
              <a:rPr lang="zh-CN" altLang="en-US" sz="1400" dirty="0"/>
              <a:t> </a:t>
            </a:r>
            <a:r>
              <a:rPr lang="en-US" altLang="zh-CN" sz="1400" dirty="0"/>
              <a:t>delta</a:t>
            </a:r>
            <a:r>
              <a:rPr lang="zh-CN" altLang="en-US" sz="1400" dirty="0"/>
              <a:t> </a:t>
            </a:r>
            <a:r>
              <a:rPr lang="en-US" altLang="zh-CN" sz="1400" dirty="0"/>
              <a:t>id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400" dirty="0"/>
              <a:t>pid,</a:t>
            </a:r>
            <a:r>
              <a:rPr lang="zh-CN" altLang="en-US" sz="1400" dirty="0"/>
              <a:t> 微分区的标识符</a:t>
            </a:r>
            <a:endParaRPr lang="en-US" altLang="zh-CN" sz="1400" dirty="0"/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/>
              <a:t>位置索引，</a:t>
            </a:r>
            <a:r>
              <a:rPr lang="en-US" altLang="zh-CN" sz="1700" dirty="0">
                <a:latin typeface="+mn-lt"/>
              </a:rPr>
              <a:t>{tsid,</a:t>
            </a:r>
            <a:r>
              <a:rPr lang="zh-CN" altLang="en-US" sz="1700" dirty="0">
                <a:latin typeface="+mn-lt"/>
              </a:rPr>
              <a:t> </a:t>
            </a:r>
            <a:r>
              <a:rPr lang="en-US" altLang="zh-CN" sz="1700" dirty="0">
                <a:latin typeface="+mn-lt"/>
              </a:rPr>
              <a:t>sid}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400" dirty="0">
                <a:cs typeface="+mn-ea"/>
                <a:sym typeface="+mn-lt"/>
              </a:rPr>
              <a:t>通过位置索引，能够定位到集群中某个机器的某个分块</a:t>
            </a:r>
            <a:endParaRPr lang="en-US" altLang="zh-CN" sz="1800" dirty="0">
              <a:cs typeface="+mn-ea"/>
              <a:sym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700" dirty="0"/>
              <a:t>micro-delta</a:t>
            </a:r>
            <a:r>
              <a:rPr lang="zh-CN" altLang="en-US" sz="1700" dirty="0"/>
              <a:t>的存储</a:t>
            </a:r>
            <a:endParaRPr lang="en-US" altLang="zh-CN" sz="1700" dirty="0"/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400" dirty="0">
                <a:cs typeface="+mn-ea"/>
                <a:sym typeface="+mn-lt"/>
              </a:rPr>
              <a:t>不考虑位置索引，只考虑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{</a:t>
            </a:r>
            <a:r>
              <a:rPr lang="en-US" altLang="zh-CN" sz="1400" dirty="0">
                <a:latin typeface="+mn-lt"/>
              </a:rPr>
              <a:t>did, pid},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delta</a:t>
            </a:r>
            <a:r>
              <a:rPr lang="zh-CN" altLang="en-US" sz="1400" dirty="0">
                <a:latin typeface="+mn-lt"/>
              </a:rPr>
              <a:t>的微分区是连续存储的</a:t>
            </a:r>
            <a:r>
              <a:rPr lang="en-US" altLang="zh-CN" sz="1200" dirty="0">
                <a:latin typeface="+mn-lt"/>
              </a:rPr>
              <a:t>(</a:t>
            </a:r>
            <a:r>
              <a:rPr lang="zh-CN" altLang="en-US" sz="1200" dirty="0">
                <a:latin typeface="+mn-lt"/>
              </a:rPr>
              <a:t>有利于访问属于同一个</a:t>
            </a:r>
            <a:r>
              <a:rPr lang="en-US" altLang="zh-CN" sz="1200" dirty="0">
                <a:latin typeface="+mn-lt"/>
              </a:rPr>
              <a:t>delta</a:t>
            </a:r>
            <a:r>
              <a:rPr lang="zh-CN" altLang="en-US" sz="1200" dirty="0">
                <a:latin typeface="+mn-lt"/>
              </a:rPr>
              <a:t>的微分区</a:t>
            </a:r>
            <a:r>
              <a:rPr lang="en-US" altLang="zh-CN" sz="1200" dirty="0">
                <a:latin typeface="+mn-lt"/>
              </a:rPr>
              <a:t>)</a:t>
            </a:r>
          </a:p>
          <a:p>
            <a:pPr marL="1085850" lvl="1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1400" dirty="0">
                <a:cs typeface="+mn-ea"/>
                <a:sym typeface="+mn-lt"/>
              </a:rPr>
              <a:t>交换</a:t>
            </a:r>
            <a:r>
              <a:rPr lang="en-US" altLang="zh-CN" sz="1400" dirty="0">
                <a:cs typeface="+mn-ea"/>
                <a:sym typeface="+mn-lt"/>
              </a:rPr>
              <a:t>did,</a:t>
            </a:r>
            <a:r>
              <a:rPr lang="zh-CN" altLang="en-US" sz="1400" dirty="0">
                <a:cs typeface="+mn-ea"/>
                <a:sym typeface="+mn-lt"/>
              </a:rPr>
              <a:t> </a:t>
            </a:r>
            <a:r>
              <a:rPr lang="en-US" altLang="zh-CN" sz="1400" dirty="0">
                <a:cs typeface="+mn-ea"/>
                <a:sym typeface="+mn-lt"/>
              </a:rPr>
              <a:t>pid,</a:t>
            </a:r>
            <a:r>
              <a:rPr lang="zh-CN" altLang="en-US" sz="1400" dirty="0">
                <a:cs typeface="+mn-ea"/>
                <a:sym typeface="+mn-lt"/>
              </a:rPr>
              <a:t> </a:t>
            </a:r>
            <a:r>
              <a:rPr lang="en-US" altLang="zh-CN" sz="1400" dirty="0">
                <a:cs typeface="+mn-ea"/>
                <a:sym typeface="+mn-lt"/>
              </a:rPr>
              <a:t>{p</a:t>
            </a:r>
            <a:r>
              <a:rPr lang="en-US" altLang="zh-CN" sz="1400" dirty="0"/>
              <a:t>id, did},</a:t>
            </a:r>
            <a:r>
              <a:rPr lang="zh-CN" altLang="en-US" sz="1400" dirty="0"/>
              <a:t> 利于访问不同</a:t>
            </a:r>
            <a:r>
              <a:rPr lang="en-US" altLang="zh-CN" sz="1400" dirty="0"/>
              <a:t>delta</a:t>
            </a:r>
            <a:r>
              <a:rPr lang="zh-CN" altLang="en-US" sz="1400" dirty="0"/>
              <a:t>的同一微分区</a:t>
            </a:r>
            <a:endParaRPr lang="en-US" altLang="zh-CN" sz="1400" dirty="0">
              <a:cs typeface="+mn-ea"/>
              <a:sym typeface="+mn-lt"/>
            </a:endParaRPr>
          </a:p>
          <a:p>
            <a:pPr marL="800100" lvl="1">
              <a:lnSpc>
                <a:spcPct val="110000"/>
              </a:lnSpc>
            </a:pPr>
            <a:endParaRPr lang="zh-CN" altLang="en-US" sz="1800" dirty="0"/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42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404664"/>
            <a:ext cx="6876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>
              <a:defRPr/>
            </a:pP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4.2 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dirty="0">
                <a:cs typeface="+mn-ea"/>
                <a:sym typeface="+mn-lt"/>
              </a:rPr>
              <a:t>TGI</a:t>
            </a:r>
            <a:r>
              <a:rPr lang="zh-CN" altLang="en-US" sz="4400" dirty="0">
                <a:cs typeface="+mn-ea"/>
                <a:sym typeface="+mn-lt"/>
              </a:rPr>
              <a:t>的物理存储</a:t>
            </a:r>
            <a:endParaRPr lang="en-US" altLang="zh-CN" sz="4400" dirty="0">
              <a:cs typeface="+mn-ea"/>
              <a:sym typeface="+mn-lt"/>
            </a:endParaRP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9AEA46-4206-8041-9BEF-06D811B202C4}"/>
              </a:ext>
            </a:extLst>
          </p:cNvPr>
          <p:cNvSpPr/>
          <p:nvPr/>
        </p:nvSpPr>
        <p:spPr>
          <a:xfrm>
            <a:off x="179512" y="1628800"/>
            <a:ext cx="4572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cs typeface="+mn-ea"/>
                <a:sym typeface="+mn-lt"/>
              </a:rPr>
              <a:t>数据以索引的方式存储</a:t>
            </a:r>
            <a:endParaRPr lang="zh-CN" altLang="en-US" dirty="0"/>
          </a:p>
          <a:p>
            <a:pPr marL="342900">
              <a:lnSpc>
                <a:spcPct val="110000"/>
              </a:lnSpc>
            </a:pPr>
            <a:endParaRPr lang="en-US" altLang="zh-CN" sz="1800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833F8-DD4E-4C4F-8B69-FFD07510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32097"/>
              </p:ext>
            </p:extLst>
          </p:nvPr>
        </p:nvGraphicFramePr>
        <p:xfrm>
          <a:off x="300142" y="2492896"/>
          <a:ext cx="5784026" cy="29523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241802835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3940518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397325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302746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9793472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70814170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表名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6934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Micro-delta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45323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effectLst/>
                        </a:rPr>
                        <a:t>版本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nid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vchain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043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Snap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tsid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start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end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checkpts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2816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r>
                        <a:rPr lang="zh-CN" altLang="en-US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start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end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events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tscount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gType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4609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nid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tsid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pid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851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3867610-6B0D-4448-9F37-F30CE3626A4E}"/>
              </a:ext>
            </a:extLst>
          </p:cNvPr>
          <p:cNvSpPr txBox="1"/>
          <p:nvPr/>
        </p:nvSpPr>
        <p:spPr>
          <a:xfrm>
            <a:off x="6389340" y="2492896"/>
            <a:ext cx="2454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/>
              <a:t>dval:</a:t>
            </a:r>
            <a:r>
              <a:rPr kumimoji="1" lang="zh-CN" altLang="en-US" sz="1200" dirty="0"/>
              <a:t> 二进制串</a:t>
            </a:r>
            <a:r>
              <a:rPr lang="zh-CN" altLang="en-US" sz="1200" dirty="0"/>
              <a:t>序列化值</a:t>
            </a:r>
            <a:endParaRPr lang="en-US" altLang="zh-CN" sz="12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12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/>
              <a:t>checkpts:</a:t>
            </a:r>
            <a:r>
              <a:rPr lang="zh-CN" altLang="en-US" sz="1200" dirty="0"/>
              <a:t>快照列表检查点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12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/>
              <a:t>tscount:</a:t>
            </a:r>
            <a:r>
              <a:rPr lang="zh-CN" altLang="en-US" sz="1200" dirty="0"/>
              <a:t>划分时间跨度的数量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9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Pages>0</Pages>
  <Words>2171</Words>
  <Characters>0</Characters>
  <Application>Microsoft Office PowerPoint</Application>
  <DocSecurity>0</DocSecurity>
  <PresentationFormat>全屏显示(4:3)</PresentationFormat>
  <Lines>0</Lines>
  <Paragraphs>433</Paragraphs>
  <Slides>20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Times New Roman</vt:lpstr>
      <vt:lpstr>Wingdings</vt:lpstr>
      <vt:lpstr>1_自定义设计方案</vt:lpstr>
      <vt:lpstr>2_自定义设计方案</vt:lpstr>
      <vt:lpstr>规模化存储和分析历史图数据 (Storing and Analyzing Historical Graph Data at Scale)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吴瑜珠</dc:creator>
  <cp:lastModifiedBy>zhang yubo</cp:lastModifiedBy>
  <cp:revision>1257</cp:revision>
  <dcterms:created xsi:type="dcterms:W3CDTF">2012-06-04T07:37:13Z</dcterms:created>
  <dcterms:modified xsi:type="dcterms:W3CDTF">2020-12-02T07:35:54Z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