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6" r:id="rId1"/>
    <p:sldMasterId id="2147484147" r:id="rId2"/>
  </p:sldMasterIdLst>
  <p:notesMasterIdLst>
    <p:notesMasterId r:id="rId28"/>
  </p:notesMasterIdLst>
  <p:sldIdLst>
    <p:sldId id="256" r:id="rId3"/>
    <p:sldId id="431" r:id="rId4"/>
    <p:sldId id="414" r:id="rId5"/>
    <p:sldId id="412" r:id="rId6"/>
    <p:sldId id="392" r:id="rId7"/>
    <p:sldId id="433" r:id="rId8"/>
    <p:sldId id="435" r:id="rId9"/>
    <p:sldId id="436" r:id="rId10"/>
    <p:sldId id="438" r:id="rId11"/>
    <p:sldId id="432" r:id="rId12"/>
    <p:sldId id="440" r:id="rId13"/>
    <p:sldId id="437" r:id="rId14"/>
    <p:sldId id="439" r:id="rId15"/>
    <p:sldId id="441" r:id="rId16"/>
    <p:sldId id="442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1325799@qq.com" initials="1" lastIdx="1" clrIdx="0">
    <p:extLst>
      <p:ext uri="{19B8F6BF-5375-455C-9EA6-DF929625EA0E}">
        <p15:presenceInfo xmlns:p15="http://schemas.microsoft.com/office/powerpoint/2012/main" userId="5b7d127ed24e4ae9" providerId="Windows Live"/>
      </p:ext>
    </p:extLst>
  </p:cmAuthor>
  <p:cmAuthor id="2" name="yan chao yi" initials="ycy" lastIdx="1" clrIdx="1">
    <p:extLst>
      <p:ext uri="{19B8F6BF-5375-455C-9EA6-DF929625EA0E}">
        <p15:presenceInfo xmlns:p15="http://schemas.microsoft.com/office/powerpoint/2012/main" userId="9c0bed4d4dda7d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46C0A"/>
    <a:srgbClr val="FF9900"/>
    <a:srgbClr val="EFAF73"/>
    <a:srgbClr val="335A89"/>
    <a:srgbClr val="00336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 autoAdjust="0"/>
    <p:restoredTop sz="86372" autoAdjust="0"/>
  </p:normalViewPr>
  <p:slideViewPr>
    <p:cSldViewPr>
      <p:cViewPr varScale="1">
        <p:scale>
          <a:sx n="74" d="100"/>
          <a:sy n="74" d="100"/>
        </p:scale>
        <p:origin x="1973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4571178-E2B6-4470-9527-1660C85C7F2B}" type="datetimeFigureOut">
              <a:rPr lang="en-US"/>
              <a:pPr>
                <a:defRPr/>
              </a:pPr>
              <a:t>1/13/2021</a:t>
            </a:fld>
            <a:endParaRPr lang="en-US"/>
          </a:p>
        </p:txBody>
      </p:sp>
      <p:sp>
        <p:nvSpPr>
          <p:cNvPr id="17613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3974D2-2E53-4E87-8DD7-7B21311684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911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374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基于密度的查询中只涉及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)x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基于回归的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既有自变量又有因变量的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84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F^(-1) (p)</a:t>
            </a:r>
            <a:r>
              <a:rPr lang="zh-CN" altLang="en-US" dirty="0"/>
              <a:t>，通常没有理论解，而</a:t>
            </a:r>
            <a:r>
              <a:rPr lang="en-US" altLang="zh-CN" dirty="0" err="1"/>
              <a:t>DBEst</a:t>
            </a:r>
            <a:r>
              <a:rPr lang="zh-CN" altLang="en-US" dirty="0"/>
              <a:t>采用的更实际的解决方案是通过迭代过程找到方程 </a:t>
            </a:r>
            <a:r>
              <a:rPr lang="en-US" altLang="zh-CN" dirty="0"/>
              <a:t>F(x)=p </a:t>
            </a:r>
            <a:r>
              <a:rPr lang="zh-CN" altLang="en-US" dirty="0"/>
              <a:t>的解，这就是求根的朴素二分法。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430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用回归函数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R(x)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去近似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111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</a:t>
            </a:r>
            <a:r>
              <a:rPr lang="zh-CN" altLang="en-US" dirty="0"/>
              <a:t>的方差等于</a:t>
            </a:r>
            <a:r>
              <a:rPr lang="en-US" altLang="zh-CN" dirty="0"/>
              <a:t>E[y^2 ]-(E[y] )^2</a:t>
            </a:r>
            <a:r>
              <a:rPr lang="zh-CN" altLang="en-US" dirty="0"/>
              <a:t>。用</a:t>
            </a:r>
            <a:r>
              <a:rPr lang="en-US" altLang="zh-CN" dirty="0"/>
              <a:t>R(x)</a:t>
            </a:r>
            <a:r>
              <a:rPr lang="zh-CN" altLang="en-US" dirty="0"/>
              <a:t>代替</a:t>
            </a:r>
            <a:r>
              <a:rPr lang="en-US" altLang="zh-CN" dirty="0"/>
              <a:t>y</a:t>
            </a:r>
            <a:r>
              <a:rPr lang="zh-CN" altLang="en-US" dirty="0"/>
              <a:t>，给出</a:t>
            </a:r>
            <a:r>
              <a:rPr lang="en-US" altLang="zh-CN" dirty="0"/>
              <a:t>VARIANCE(y)</a:t>
            </a:r>
            <a:r>
              <a:rPr lang="zh-CN" altLang="en-US" dirty="0"/>
              <a:t>的近似值。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203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多变量选择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337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首先，采样很容易并行化，因为存储数据集分区的不同节点可以独立参与采样过程。</a:t>
            </a:r>
            <a:endParaRPr lang="en-US" altLang="zh-CN" dirty="0"/>
          </a:p>
          <a:p>
            <a:r>
              <a:rPr lang="zh-CN" altLang="en-US" dirty="0"/>
              <a:t>其次，模型训练可以并行进行。例如，对于支持</a:t>
            </a:r>
            <a:r>
              <a:rPr lang="en-US" altLang="zh-CN" dirty="0"/>
              <a:t>GROUP BY</a:t>
            </a:r>
            <a:r>
              <a:rPr lang="zh-CN" altLang="en-US" dirty="0"/>
              <a:t>查询的模型，每个组的样本是独立分布的，模型训练可以并行进行。</a:t>
            </a:r>
            <a:endParaRPr lang="en-US" altLang="zh-CN" dirty="0"/>
          </a:p>
          <a:p>
            <a:r>
              <a:rPr lang="zh-CN" altLang="en-US" dirty="0"/>
              <a:t>第三，查询处理很容易并行。或者，</a:t>
            </a:r>
            <a:r>
              <a:rPr lang="en-US" altLang="zh-CN" dirty="0" err="1"/>
              <a:t>DBEst</a:t>
            </a:r>
            <a:r>
              <a:rPr lang="zh-CN" altLang="en-US" dirty="0"/>
              <a:t>查询执行可以保持顺序，系统中的其他节点</a:t>
            </a:r>
            <a:r>
              <a:rPr lang="en-US" altLang="zh-CN" dirty="0"/>
              <a:t>/</a:t>
            </a:r>
            <a:r>
              <a:rPr lang="zh-CN" altLang="en-US" dirty="0"/>
              <a:t>内核可以用来处理其他查询，从而显著提高系统吞吐量。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549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442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查询范围指的是自变量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的范围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随着范围的增大，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看到所有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聚合函数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的误差都在减小。这是预料之中的，因为较小的样本很难找到足够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性的数据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可以看到相对误差均在</a:t>
            </a:r>
            <a:r>
              <a:rPr lang="en-US" altLang="zh-CN" dirty="0"/>
              <a:t>10%</a:t>
            </a:r>
            <a:r>
              <a:rPr lang="zh-CN" altLang="en-US" dirty="0"/>
              <a:t>之内，这是可以接受的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634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无论样本大小如何，相对误差小于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，随着样本大小的增加，相对误差显著下降，当样本有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万条记录时，相对误差降至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1%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以下。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/>
              <a:t>DBEst</a:t>
            </a:r>
            <a:r>
              <a:rPr lang="zh-CN" altLang="en-US" dirty="0"/>
              <a:t>只需要维护模型，而不需要维护查询执行的样本。</a:t>
            </a:r>
            <a:r>
              <a:rPr lang="en-US" altLang="zh-CN" dirty="0" err="1"/>
              <a:t>DBEst</a:t>
            </a:r>
            <a:r>
              <a:rPr lang="zh-CN" altLang="en-US" dirty="0"/>
              <a:t>的空间开销比</a:t>
            </a:r>
            <a:r>
              <a:rPr lang="en-US" altLang="zh-CN" dirty="0" err="1"/>
              <a:t>VerdictDB</a:t>
            </a:r>
            <a:r>
              <a:rPr lang="zh-CN" altLang="en-US" dirty="0"/>
              <a:t>小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2</a:t>
            </a:r>
            <a:r>
              <a:rPr lang="zh-CN" altLang="en-US" dirty="0"/>
              <a:t>个数量级。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771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DBEst</a:t>
            </a:r>
            <a:r>
              <a:rPr lang="zh-CN" altLang="en-US" dirty="0"/>
              <a:t>的总体误差为</a:t>
            </a:r>
            <a:r>
              <a:rPr lang="en-US" altLang="zh-CN" dirty="0"/>
              <a:t>3.5%</a:t>
            </a:r>
            <a:r>
              <a:rPr lang="zh-CN" altLang="en-US" dirty="0"/>
              <a:t>，而对于其他</a:t>
            </a:r>
            <a:r>
              <a:rPr lang="en-US" altLang="zh-CN" dirty="0"/>
              <a:t>QP</a:t>
            </a:r>
            <a:r>
              <a:rPr lang="zh-CN" altLang="en-US" dirty="0"/>
              <a:t>引擎来说，</a:t>
            </a:r>
            <a:r>
              <a:rPr lang="en-US" altLang="zh-CN" dirty="0"/>
              <a:t>10k</a:t>
            </a:r>
            <a:r>
              <a:rPr lang="zh-CN" altLang="en-US" dirty="0"/>
              <a:t>样本的相应误差超过</a:t>
            </a:r>
            <a:r>
              <a:rPr lang="en-US" altLang="zh-CN" dirty="0"/>
              <a:t>10%</a:t>
            </a:r>
            <a:r>
              <a:rPr lang="zh-CN" altLang="en-US" dirty="0"/>
              <a:t>（尤其是</a:t>
            </a:r>
            <a:r>
              <a:rPr lang="en-US" altLang="zh-CN" dirty="0"/>
              <a:t>COUNT</a:t>
            </a:r>
            <a:r>
              <a:rPr lang="zh-CN" altLang="en-US" dirty="0"/>
              <a:t>和</a:t>
            </a:r>
            <a:r>
              <a:rPr lang="en-US" altLang="zh-CN" dirty="0"/>
              <a:t>SUM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10</a:t>
            </a:r>
            <a:r>
              <a:rPr lang="zh-CN" altLang="en-US" dirty="0"/>
              <a:t>万个样本，</a:t>
            </a:r>
            <a:r>
              <a:rPr lang="en-US" altLang="zh-CN" dirty="0" err="1"/>
              <a:t>DBEst</a:t>
            </a:r>
            <a:r>
              <a:rPr lang="zh-CN" altLang="en-US" dirty="0"/>
              <a:t>的误差降到了</a:t>
            </a:r>
            <a:r>
              <a:rPr lang="en-US" altLang="zh-CN" dirty="0"/>
              <a:t>1.9%</a:t>
            </a:r>
            <a:r>
              <a:rPr lang="zh-CN" altLang="en-US" dirty="0"/>
              <a:t>，而</a:t>
            </a:r>
            <a:r>
              <a:rPr lang="en-US" altLang="zh-CN" dirty="0" err="1"/>
              <a:t>VerdictDB</a:t>
            </a:r>
            <a:r>
              <a:rPr lang="zh-CN" altLang="en-US" dirty="0"/>
              <a:t>的误差降到了</a:t>
            </a:r>
            <a:r>
              <a:rPr lang="en-US" altLang="zh-CN" dirty="0"/>
              <a:t>3.5%</a:t>
            </a:r>
            <a:r>
              <a:rPr lang="zh-CN" altLang="en-US" dirty="0"/>
              <a:t>。</a:t>
            </a:r>
            <a:r>
              <a:rPr lang="en-US" altLang="zh-CN" dirty="0" err="1"/>
              <a:t>BlinkDB</a:t>
            </a:r>
            <a:r>
              <a:rPr lang="zh-CN" altLang="en-US" dirty="0"/>
              <a:t>的准确性比</a:t>
            </a:r>
            <a:r>
              <a:rPr lang="en-US" altLang="zh-CN" dirty="0" err="1"/>
              <a:t>VerdictDB</a:t>
            </a:r>
            <a:r>
              <a:rPr lang="zh-CN" altLang="en-US" dirty="0"/>
              <a:t>差。</a:t>
            </a:r>
            <a:endParaRPr lang="en-US" altLang="zh-CN" dirty="0"/>
          </a:p>
          <a:p>
            <a:r>
              <a:rPr lang="zh-CN" altLang="en-US" dirty="0"/>
              <a:t>这个实验证明了</a:t>
            </a:r>
            <a:r>
              <a:rPr lang="en-US" altLang="zh-CN" dirty="0" err="1"/>
              <a:t>DBEst</a:t>
            </a:r>
            <a:r>
              <a:rPr lang="zh-CN" altLang="en-US" dirty="0"/>
              <a:t>系统的泛化能力强，即使在数量级较小的样本上，也能确保准确性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93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194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COUNT</a:t>
            </a:r>
            <a:r>
              <a:rPr lang="zh-CN" altLang="en-US" dirty="0"/>
              <a:t>和</a:t>
            </a:r>
            <a:r>
              <a:rPr lang="en-US" altLang="zh-CN" dirty="0"/>
              <a:t>SUM</a:t>
            </a:r>
            <a:r>
              <a:rPr lang="zh-CN" altLang="en-US" dirty="0"/>
              <a:t>，</a:t>
            </a:r>
            <a:r>
              <a:rPr lang="en-US" altLang="zh-CN" dirty="0" err="1"/>
              <a:t>DBEst</a:t>
            </a:r>
            <a:r>
              <a:rPr lang="zh-CN" altLang="en-US" dirty="0"/>
              <a:t>的表现明显优于</a:t>
            </a:r>
            <a:r>
              <a:rPr lang="en-US" altLang="zh-CN" dirty="0" err="1"/>
              <a:t>VerdictDB</a:t>
            </a:r>
            <a:r>
              <a:rPr lang="zh-CN" altLang="en-US" dirty="0"/>
              <a:t>。对于</a:t>
            </a:r>
            <a:r>
              <a:rPr lang="en-US" altLang="zh-CN" dirty="0"/>
              <a:t>AVG</a:t>
            </a:r>
            <a:r>
              <a:rPr lang="zh-CN" altLang="en-US" dirty="0"/>
              <a:t>，两者的相对误差相近，均小于</a:t>
            </a:r>
            <a:r>
              <a:rPr lang="en-US" altLang="zh-CN" dirty="0"/>
              <a:t>3%</a:t>
            </a:r>
            <a:r>
              <a:rPr lang="zh-CN" altLang="en-US" dirty="0"/>
              <a:t>，</a:t>
            </a:r>
            <a:r>
              <a:rPr lang="en-US" altLang="zh-CN" dirty="0" err="1"/>
              <a:t>DBEst</a:t>
            </a:r>
            <a:r>
              <a:rPr lang="zh-CN" altLang="en-US" dirty="0"/>
              <a:t>表现略好。</a:t>
            </a:r>
            <a:endParaRPr lang="en-US" altLang="zh-CN" dirty="0"/>
          </a:p>
          <a:p>
            <a:r>
              <a:rPr lang="en-US" altLang="zh-CN" dirty="0" err="1"/>
              <a:t>DBEst</a:t>
            </a:r>
            <a:r>
              <a:rPr lang="zh-CN" altLang="en-US" dirty="0"/>
              <a:t>中</a:t>
            </a:r>
            <a:r>
              <a:rPr lang="en-US" altLang="zh-CN" dirty="0"/>
              <a:t>SUM</a:t>
            </a:r>
            <a:r>
              <a:rPr lang="zh-CN" altLang="en-US" dirty="0"/>
              <a:t>查询的平均误差为</a:t>
            </a:r>
            <a:r>
              <a:rPr lang="en-US" altLang="zh-CN" dirty="0"/>
              <a:t>5.84%</a:t>
            </a:r>
            <a:r>
              <a:rPr lang="zh-CN" altLang="en-US" dirty="0"/>
              <a:t>，</a:t>
            </a:r>
            <a:r>
              <a:rPr lang="en-US" altLang="zh-CN" dirty="0" err="1"/>
              <a:t>VerdictDB</a:t>
            </a:r>
            <a:r>
              <a:rPr lang="zh-CN" altLang="en-US" dirty="0"/>
              <a:t>为</a:t>
            </a:r>
            <a:r>
              <a:rPr lang="en-US" altLang="zh-CN" dirty="0"/>
              <a:t>16.32%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57</a:t>
            </a:r>
            <a:r>
              <a:rPr lang="zh-CN" altLang="en-US" dirty="0"/>
              <a:t>组中，超过</a:t>
            </a:r>
            <a:r>
              <a:rPr lang="en-US" altLang="zh-CN" dirty="0"/>
              <a:t>80%</a:t>
            </a:r>
            <a:r>
              <a:rPr lang="zh-CN" altLang="en-US" dirty="0"/>
              <a:t>的</a:t>
            </a:r>
            <a:r>
              <a:rPr lang="en-US" altLang="zh-CN" dirty="0" err="1"/>
              <a:t>DBEst</a:t>
            </a:r>
            <a:r>
              <a:rPr lang="zh-CN" altLang="en-US" dirty="0"/>
              <a:t>的相对误差小于</a:t>
            </a:r>
            <a:r>
              <a:rPr lang="en-US" altLang="zh-CN" dirty="0"/>
              <a:t>7.0%</a:t>
            </a:r>
            <a:r>
              <a:rPr lang="zh-CN" altLang="en-US" dirty="0"/>
              <a:t>。对于 </a:t>
            </a:r>
            <a:r>
              <a:rPr lang="en-US" altLang="zh-CN" dirty="0" err="1"/>
              <a:t>VerdictDB</a:t>
            </a:r>
            <a:r>
              <a:rPr lang="zh-CN" altLang="en-US" dirty="0"/>
              <a:t>，最小相对误差在</a:t>
            </a:r>
            <a:r>
              <a:rPr lang="en-US" altLang="zh-CN" dirty="0"/>
              <a:t>10%</a:t>
            </a:r>
            <a:r>
              <a:rPr lang="zh-CN" altLang="en-US" dirty="0"/>
              <a:t>左右。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983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整体</a:t>
            </a:r>
            <a:r>
              <a:rPr lang="en-US" altLang="zh-CN" dirty="0" err="1"/>
              <a:t>DBEst</a:t>
            </a:r>
            <a:r>
              <a:rPr lang="zh-CN" altLang="en-US" dirty="0"/>
              <a:t>的误差为</a:t>
            </a:r>
            <a:r>
              <a:rPr lang="en-US" altLang="zh-CN" dirty="0"/>
              <a:t>4.48%</a:t>
            </a:r>
            <a:r>
              <a:rPr lang="zh-CN" altLang="en-US" dirty="0"/>
              <a:t>（</a:t>
            </a:r>
            <a:r>
              <a:rPr lang="en-US" altLang="zh-CN" dirty="0"/>
              <a:t>10k</a:t>
            </a:r>
            <a:r>
              <a:rPr lang="zh-CN" altLang="en-US" dirty="0"/>
              <a:t>样本）和</a:t>
            </a:r>
            <a:r>
              <a:rPr lang="en-US" altLang="zh-CN" dirty="0"/>
              <a:t>2.24%</a:t>
            </a:r>
            <a:r>
              <a:rPr lang="zh-CN" altLang="en-US" dirty="0"/>
              <a:t>（</a:t>
            </a:r>
            <a:r>
              <a:rPr lang="en-US" altLang="zh-CN" dirty="0"/>
              <a:t>1m</a:t>
            </a:r>
            <a:r>
              <a:rPr lang="zh-CN" altLang="en-US" dirty="0"/>
              <a:t>样本）。由于 </a:t>
            </a:r>
            <a:r>
              <a:rPr lang="en-US" altLang="zh-CN" dirty="0" err="1"/>
              <a:t>VerdictDB</a:t>
            </a:r>
            <a:r>
              <a:rPr lang="en-US" altLang="zh-CN" dirty="0"/>
              <a:t> </a:t>
            </a:r>
            <a:r>
              <a:rPr lang="zh-CN" altLang="en-US" dirty="0"/>
              <a:t>使用了非常大的 </a:t>
            </a:r>
            <a:r>
              <a:rPr lang="en-US" altLang="zh-CN" dirty="0"/>
              <a:t>10m </a:t>
            </a:r>
            <a:r>
              <a:rPr lang="zh-CN" altLang="en-US" dirty="0"/>
              <a:t>样本，所以误差略好（</a:t>
            </a:r>
            <a:r>
              <a:rPr lang="en-US" altLang="zh-CN" dirty="0"/>
              <a:t>1.66%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10k</a:t>
            </a:r>
            <a:r>
              <a:rPr lang="zh-CN" altLang="en-US" dirty="0"/>
              <a:t>样本，</a:t>
            </a:r>
            <a:r>
              <a:rPr lang="en-US" altLang="zh-CN" dirty="0" err="1"/>
              <a:t>DBEst</a:t>
            </a:r>
            <a:r>
              <a:rPr lang="zh-CN" altLang="en-US" dirty="0"/>
              <a:t>只需要</a:t>
            </a:r>
            <a:r>
              <a:rPr lang="en-US" altLang="zh-CN" dirty="0"/>
              <a:t>0.028s</a:t>
            </a:r>
            <a:r>
              <a:rPr lang="zh-CN" altLang="en-US" dirty="0"/>
              <a:t>，对于</a:t>
            </a:r>
            <a:r>
              <a:rPr lang="en-US" altLang="zh-CN" dirty="0"/>
              <a:t>1m</a:t>
            </a:r>
            <a:r>
              <a:rPr lang="zh-CN" altLang="en-US" dirty="0"/>
              <a:t>样本，它需要</a:t>
            </a:r>
            <a:r>
              <a:rPr lang="en-US" altLang="zh-CN" dirty="0"/>
              <a:t>0.82s</a:t>
            </a:r>
            <a:r>
              <a:rPr lang="zh-CN" altLang="en-US" dirty="0"/>
              <a:t>，</a:t>
            </a:r>
            <a:r>
              <a:rPr lang="en-US" altLang="zh-CN" dirty="0" err="1"/>
              <a:t>VerdictDB</a:t>
            </a:r>
            <a:r>
              <a:rPr lang="zh-CN" altLang="en-US" dirty="0"/>
              <a:t>，需要</a:t>
            </a:r>
            <a:r>
              <a:rPr lang="en-US" altLang="zh-CN" dirty="0"/>
              <a:t>6.7s</a:t>
            </a:r>
            <a:r>
              <a:rPr lang="zh-CN" altLang="en-US" dirty="0"/>
              <a:t>，总的来说，</a:t>
            </a:r>
            <a:r>
              <a:rPr lang="en-US" altLang="zh-CN" dirty="0" err="1"/>
              <a:t>DBEst</a:t>
            </a:r>
            <a:r>
              <a:rPr lang="zh-CN" altLang="en-US" dirty="0"/>
              <a:t>实现了</a:t>
            </a:r>
            <a:r>
              <a:rPr lang="en-US" altLang="zh-CN" dirty="0"/>
              <a:t>8</a:t>
            </a:r>
            <a:r>
              <a:rPr lang="zh-CN" altLang="en-US" dirty="0"/>
              <a:t>倍到</a:t>
            </a:r>
            <a:r>
              <a:rPr lang="en-US" altLang="zh-CN" dirty="0"/>
              <a:t>&gt;200</a:t>
            </a:r>
            <a:r>
              <a:rPr lang="zh-CN" altLang="en-US" dirty="0"/>
              <a:t>倍的速度提升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226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DBEst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，随着使用的内核数越多，时间越短。在使用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个核时，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100k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10k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）个样本的总时间从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35.4s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下降到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5.78s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4.6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0.9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然而，对于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VerdictDB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，由于每个查询都使用了所有的内核，所以总的查询处理时间仍然没有受到影响。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291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不提供先验误差保证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625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71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85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+mn-lt"/>
                <a:cs typeface="+mn-ea"/>
                <a:sym typeface="+mn-lt"/>
              </a:rPr>
              <a:t>在大数据时代，进行精确分析查询处理的代价是非常昂贵的。</a:t>
            </a:r>
            <a:endParaRPr lang="en-US" altLang="zh-CN" sz="1200" dirty="0">
              <a:latin typeface="+mn-lt"/>
              <a:cs typeface="+mn-ea"/>
              <a:sym typeface="+mn-lt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03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lt"/>
              </a:rPr>
              <a:t>data sketches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lt"/>
              </a:rPr>
              <a:t>是</a:t>
            </a:r>
            <a:r>
              <a:rPr lang="zh-CN" altLang="en-US" sz="1200" dirty="0"/>
              <a:t>雅虎开源的超快速计算算法。</a:t>
            </a:r>
            <a:endParaRPr lang="en-US" altLang="zh-CN" sz="120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如果采样的间隔相等，这种采样称为均匀采样。</a:t>
            </a:r>
            <a:endParaRPr lang="en-US" altLang="zh-CN" sz="120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分层抽样法是从一个可以分成不同子总体（或称为层）的总体中，按规定的比例从不同层中随机抽取样品（个体）的方法。</a:t>
            </a:r>
            <a:endParaRPr lang="zh-CN" altLang="en-US" sz="1200" dirty="0"/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74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预先知道常用的查询模板，包括例如范围谓词的属性、连接的表和连接键、一起使用的分组属性。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为选定的表和列的集合创建离线样本，保存在内存中，并处理对所述样本的查询。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lt"/>
              </a:rPr>
              <a:t>依赖在线采样的技术，在查询执行期间动态创建样本，并使用它们来近似答案。</a:t>
            </a:r>
            <a:endParaRPr lang="en-US" altLang="zh-CN" sz="1200" kern="1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79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lt"/>
              </a:rPr>
              <a:t>当一个查询到达时，</a:t>
            </a:r>
            <a:r>
              <a:rPr lang="en-US" altLang="zh-CN" sz="1200" kern="12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lt"/>
              </a:rPr>
              <a:t>DBEst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lt"/>
              </a:rPr>
              <a:t>读取模型目录，检查是否有可以回答该查询的模型。</a:t>
            </a:r>
            <a:endParaRPr lang="en-US" altLang="zh-CN" sz="1200" kern="1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lt"/>
              </a:rPr>
              <a:t>如果有，特定的模型将被用于处理查询。如果没有，查询将被发送到其下一级的底层系统，如架构所示。</a:t>
            </a:r>
            <a:endParaRPr lang="en-US" altLang="zh-CN" sz="1200" kern="1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lt"/>
              </a:rPr>
              <a:t>这可以是另一个</a:t>
            </a:r>
            <a:r>
              <a:rPr lang="en-US" altLang="zh-CN" sz="120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lt"/>
              </a:rPr>
              <a:t>AQP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lt"/>
              </a:rPr>
              <a:t>引擎（例如，具有在线采样功能的引擎，</a:t>
            </a:r>
            <a:r>
              <a:rPr lang="en-US" altLang="zh-CN" sz="1200" kern="12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lt"/>
              </a:rPr>
              <a:t>QuickR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lt"/>
              </a:rPr>
              <a:t>），也可以直接进入一个精确答案</a:t>
            </a:r>
            <a:r>
              <a:rPr lang="en-US" altLang="zh-CN" sz="120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lt"/>
              </a:rPr>
              <a:t>QP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lt"/>
              </a:rPr>
              <a:t>引擎。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根据是否涉及回归模型进行近似预测，支持的聚合函数分为两类：基于密度的和基于回归的。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回归模型：首先，对每个模型分别进行训练。随后，使用自变量属性域上的随机查询来评估这些模型中的性能好坏。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直方图的问题：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直方图装箱的过程会导致信息丢失；直方图不是唯一的。对比起来比较困难；直方图不是平滑的；直方图不能很好的处理极值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80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+mn-lt"/>
                <a:cs typeface="+mn-ea"/>
                <a:sym typeface="+mn-lt"/>
              </a:rPr>
              <a:t>分析查询的大致格式如下：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选择运算符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如范围谓词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有助于关注特定的数据区域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86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1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7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5EF0C-0249-4590-A6D8-A6FDDE121317}" type="datetimeFigureOut">
              <a:rPr lang="zh-CN" altLang="en-US"/>
              <a:pPr>
                <a:defRPr/>
              </a:pPr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AAE61-045C-47DC-8B5C-F169AD9205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7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CE4B6-181D-4E28-B112-0B2F41E3CDE4}" type="datetimeFigureOut">
              <a:rPr lang="zh-CN" altLang="en-US"/>
              <a:pPr>
                <a:defRPr/>
              </a:pPr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DD81-0D13-4CB7-8582-73651E410E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5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39755-E632-4C3B-8837-7DF8F498113C}" type="datetimeFigureOut">
              <a:rPr lang="zh-CN" altLang="en-US"/>
              <a:pPr>
                <a:defRPr/>
              </a:pPr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B2828-0275-4BD5-AC38-03C97B90DA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1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F946B-DF7B-4CDF-98B2-5F39FDD79ADE}" type="datetimeFigureOut">
              <a:rPr lang="zh-CN" altLang="en-US"/>
              <a:pPr>
                <a:defRPr/>
              </a:pPr>
              <a:t>2021/1/13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B698E-50B5-481D-8055-166E69DBF8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4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908D2-103A-46AD-B8E8-B0573E83127F}" type="datetimeFigureOut">
              <a:rPr lang="zh-CN" altLang="en-US"/>
              <a:pPr>
                <a:defRPr/>
              </a:pPr>
              <a:t>2021/1/13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0C021-A496-4713-B0F2-4837216F4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5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E775E-8D2A-4292-A3F9-B146F4AAC5BE}" type="datetimeFigureOut">
              <a:rPr lang="zh-CN" altLang="en-US"/>
              <a:pPr>
                <a:defRPr/>
              </a:pPr>
              <a:t>2021/1/13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65F89-4E13-44DB-B19F-AC1D2428D8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2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808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6CFF6-11B3-4920-AD5F-9E066FF6AC4D}" type="datetimeFigureOut">
              <a:rPr lang="zh-CN" altLang="en-US"/>
              <a:pPr>
                <a:defRPr/>
              </a:pPr>
              <a:t>2021/1/13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0903C-CE47-4EF2-8521-3AEB124FB2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2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74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05691-8D18-4C2D-9778-6757DE74CB7A}" type="datetimeFigureOut">
              <a:rPr lang="zh-CN" altLang="en-US"/>
              <a:pPr>
                <a:defRPr/>
              </a:pPr>
              <a:t>2021/1/13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DC2F1-D656-42B4-B25B-5182D47991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76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373B9-243C-4C1C-9A38-0DE20CE9930F}" type="datetimeFigureOut">
              <a:rPr lang="zh-CN" altLang="en-US"/>
              <a:pPr>
                <a:defRPr/>
              </a:pPr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F36CC-1658-45B7-BED0-15DC5992BF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73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CE05-BF64-4499-A9DD-F9B3D168573A}" type="datetimeFigureOut">
              <a:rPr lang="zh-CN" altLang="en-US"/>
              <a:pPr>
                <a:defRPr/>
              </a:pPr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B9E2C-77F8-4BD0-9016-FA2ED6B083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3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61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7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8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5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58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115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6"/>
          <p:cNvSpPr>
            <a:spLocks noChangeArrowheads="1"/>
          </p:cNvSpPr>
          <p:nvPr/>
        </p:nvSpPr>
        <p:spPr bwMode="auto">
          <a:xfrm>
            <a:off x="0" y="1196977"/>
            <a:ext cx="9144000" cy="3527425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dist="23000" dir="5400000" algn="ctr" rotWithShape="0">
              <a:srgbClr val="80808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904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-1588" y="4508500"/>
            <a:ext cx="9145588" cy="215900"/>
          </a:xfrm>
          <a:prstGeom prst="rect">
            <a:avLst/>
          </a:prstGeom>
          <a:solidFill>
            <a:srgbClr val="E46C0A"/>
          </a:solidFill>
          <a:ln>
            <a:noFill/>
          </a:ln>
          <a:effectLst>
            <a:outerShdw dist="23000" dir="5400000" algn="ctr" rotWithShape="0">
              <a:srgbClr val="80808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904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40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pic>
        <p:nvPicPr>
          <p:cNvPr id="2054" name="Picture 7" descr="C:\Users\Know\AppData\Roaming\Tencent\Users\823323642\QQ\WinTemp\RichOle\_OJL({_ZYI}D$MSKYNU]UWP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795965"/>
            <a:ext cx="27241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7263" r:id="rId1"/>
    <p:sldLayoutId id="2147497264" r:id="rId2"/>
    <p:sldLayoutId id="2147497265" r:id="rId3"/>
    <p:sldLayoutId id="2147497266" r:id="rId4"/>
    <p:sldLayoutId id="2147497267" r:id="rId5"/>
    <p:sldLayoutId id="2147497268" r:id="rId6"/>
    <p:sldLayoutId id="2147497269" r:id="rId7"/>
    <p:sldLayoutId id="2147497270" r:id="rId8"/>
    <p:sldLayoutId id="2147497271" r:id="rId9"/>
    <p:sldLayoutId id="2147497272" r:id="rId10"/>
    <p:sldLayoutId id="21474972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BFBFB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BFBFB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BFBFB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BFBFB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BFBFB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BFBF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3"/>
          <p:cNvGrpSpPr>
            <a:grpSpLocks/>
          </p:cNvGrpSpPr>
          <p:nvPr userDrawn="1"/>
        </p:nvGrpSpPr>
        <p:grpSpPr bwMode="auto">
          <a:xfrm>
            <a:off x="1" y="1196977"/>
            <a:ext cx="9167813" cy="144463"/>
            <a:chOff x="0" y="0"/>
            <a:chExt cx="9168298" cy="144016"/>
          </a:xfrm>
        </p:grpSpPr>
        <p:sp>
          <p:nvSpPr>
            <p:cNvPr id="2" name="矩形 8"/>
            <p:cNvSpPr>
              <a:spLocks noChangeArrowheads="1"/>
            </p:cNvSpPr>
            <p:nvPr/>
          </p:nvSpPr>
          <p:spPr bwMode="auto">
            <a:xfrm>
              <a:off x="0" y="0"/>
              <a:ext cx="7452119" cy="14401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>
              <a:outerShdw dist="23000" dir="5400000" algn="ctr" rotWithShape="0">
                <a:srgbClr val="808080">
                  <a:alpha val="34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9048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9"/>
            <p:cNvSpPr>
              <a:spLocks noChangeArrowheads="1"/>
            </p:cNvSpPr>
            <p:nvPr/>
          </p:nvSpPr>
          <p:spPr bwMode="auto">
            <a:xfrm>
              <a:off x="7452119" y="0"/>
              <a:ext cx="1716179" cy="144016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  <a:effectLst>
              <a:outerShdw dist="23000" dir="5400000" algn="ctr" rotWithShape="0">
                <a:srgbClr val="808080">
                  <a:alpha val="34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9048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40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8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5E6591-C5A8-49CE-B1F4-FA9C4173643E}" type="datetimeFigureOut">
              <a:rPr lang="zh-CN" altLang="en-US"/>
              <a:pPr>
                <a:defRPr/>
              </a:pPr>
              <a:t>2021/1/13</a:t>
            </a:fld>
            <a:endParaRPr lang="zh-CN" altLang="en-US"/>
          </a:p>
        </p:txBody>
      </p:sp>
      <p:sp>
        <p:nvSpPr>
          <p:cNvPr id="308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8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185D2A5-D7B1-4137-92F9-D89837948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4" name="Picture 11" descr="C:\Users\Know\AppData\Roaming\Tencent\Users\823323642\QQ\WinTemp\RichOle\_OJL({_ZYI}D$MSKYNU]UWP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450852"/>
            <a:ext cx="27241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7274" r:id="rId1"/>
    <p:sldLayoutId id="2147497275" r:id="rId2"/>
    <p:sldLayoutId id="2147497276" r:id="rId3"/>
    <p:sldLayoutId id="2147497277" r:id="rId4"/>
    <p:sldLayoutId id="2147497278" r:id="rId5"/>
    <p:sldLayoutId id="2147497279" r:id="rId6"/>
    <p:sldLayoutId id="2147497280" r:id="rId7"/>
    <p:sldLayoutId id="2147497281" r:id="rId8"/>
    <p:sldLayoutId id="2147497282" r:id="rId9"/>
    <p:sldLayoutId id="2147497283" r:id="rId10"/>
    <p:sldLayoutId id="21474972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BFBFB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BFBFB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BFBFB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BFBFB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BFBFB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BFBF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1"/>
          <p:cNvSpPr>
            <a:spLocks noGrp="1"/>
          </p:cNvSpPr>
          <p:nvPr>
            <p:ph type="ctrTitle" idx="4294967295"/>
          </p:nvPr>
        </p:nvSpPr>
        <p:spPr>
          <a:xfrm>
            <a:off x="-25399" y="1628777"/>
            <a:ext cx="9180513" cy="2303463"/>
          </a:xfrm>
        </p:spPr>
        <p:txBody>
          <a:bodyPr/>
          <a:lstStyle/>
          <a:p>
            <a:pPr algn="ctr"/>
            <a:r>
              <a:rPr lang="en-US" altLang="zh-CN" sz="32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DBEst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: Revisiting Approximate Query Processing</a:t>
            </a:r>
            <a:b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Engines with Machine Learning Models</a:t>
            </a:r>
          </a:p>
        </p:txBody>
      </p:sp>
      <p:sp>
        <p:nvSpPr>
          <p:cNvPr id="176131" name="副标题 2"/>
          <p:cNvSpPr>
            <a:spLocks noGrp="1"/>
          </p:cNvSpPr>
          <p:nvPr>
            <p:ph type="subTitle" idx="4294967295"/>
          </p:nvPr>
        </p:nvSpPr>
        <p:spPr>
          <a:xfrm>
            <a:off x="254000" y="5013325"/>
            <a:ext cx="8713788" cy="719138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颜超一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indent="0" algn="ctr"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数据管理和系统实现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298782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dirty="0">
                <a:cs typeface="+mn-ea"/>
                <a:sym typeface="+mn-lt"/>
              </a:rPr>
              <a:t>Introduction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73986B-2349-4F25-A047-F7E982B009D4}"/>
              </a:ext>
            </a:extLst>
          </p:cNvPr>
          <p:cNvSpPr txBox="1"/>
          <p:nvPr/>
        </p:nvSpPr>
        <p:spPr>
          <a:xfrm>
            <a:off x="1403650" y="3140968"/>
            <a:ext cx="5396789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AF ( y )  FROM  Table1,Table2,…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x  BETWEEN 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z1,z2,z3</a:t>
            </a:r>
            <a:endParaRPr lang="zh-CN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097F58-AF8A-4C15-9B2E-C3A72C7D7CB6}"/>
              </a:ext>
            </a:extLst>
          </p:cNvPr>
          <p:cNvSpPr txBox="1"/>
          <p:nvPr/>
        </p:nvSpPr>
        <p:spPr>
          <a:xfrm>
            <a:off x="683568" y="2564904"/>
            <a:ext cx="6552728" cy="403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>
              <a:lnSpc>
                <a:spcPct val="110000"/>
              </a:lnSpc>
            </a:pPr>
            <a:r>
              <a:rPr lang="en-US" altLang="zh-CN" sz="2000" b="1" dirty="0">
                <a:latin typeface="+mn-lt"/>
                <a:cs typeface="+mn-ea"/>
                <a:sym typeface="+mn-lt"/>
              </a:rPr>
              <a:t>A large class of analytical queries takes the form: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220D64B-D0F5-4DF8-B64D-812195569222}"/>
              </a:ext>
            </a:extLst>
          </p:cNvPr>
          <p:cNvCxnSpPr/>
          <p:nvPr/>
        </p:nvCxnSpPr>
        <p:spPr>
          <a:xfrm flipH="1">
            <a:off x="971600" y="4077072"/>
            <a:ext cx="79208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009478E-ED4B-4B7D-9D92-FC1D0DA6041C}"/>
              </a:ext>
            </a:extLst>
          </p:cNvPr>
          <p:cNvCxnSpPr/>
          <p:nvPr/>
        </p:nvCxnSpPr>
        <p:spPr>
          <a:xfrm flipH="1">
            <a:off x="1259632" y="4480324"/>
            <a:ext cx="864096" cy="53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C8656DF-D554-4BD9-90D5-33A2613C0F66}"/>
              </a:ext>
            </a:extLst>
          </p:cNvPr>
          <p:cNvSpPr txBox="1"/>
          <p:nvPr/>
        </p:nvSpPr>
        <p:spPr>
          <a:xfrm>
            <a:off x="3851920" y="4659235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+mn-lt"/>
                <a:cs typeface="+mn-ea"/>
              </a:rPr>
              <a:t>Aggregation functions</a:t>
            </a:r>
            <a:r>
              <a:rPr lang="zh-CN" altLang="en-US" sz="1800" b="1" dirty="0">
                <a:latin typeface="+mn-lt"/>
                <a:cs typeface="+mn-ea"/>
              </a:rPr>
              <a:t>，</a:t>
            </a:r>
            <a:r>
              <a:rPr lang="en-US" altLang="zh-CN" sz="1800" b="1" dirty="0">
                <a:latin typeface="+mn-lt"/>
                <a:cs typeface="+mn-ea"/>
              </a:rPr>
              <a:t>such as SUM</a:t>
            </a:r>
            <a:r>
              <a:rPr lang="zh-CN" altLang="en-US" sz="1800" b="1" dirty="0">
                <a:latin typeface="+mn-lt"/>
                <a:cs typeface="+mn-ea"/>
              </a:rPr>
              <a:t>、</a:t>
            </a:r>
            <a:r>
              <a:rPr lang="en-US" altLang="zh-CN" sz="1800" b="1" dirty="0">
                <a:latin typeface="+mn-lt"/>
                <a:cs typeface="+mn-ea"/>
              </a:rPr>
              <a:t>AVG</a:t>
            </a:r>
            <a:r>
              <a:rPr lang="zh-CN" altLang="en-US" sz="1800" b="1" dirty="0">
                <a:latin typeface="+mn-lt"/>
                <a:cs typeface="+mn-ea"/>
              </a:rPr>
              <a:t>、</a:t>
            </a:r>
            <a:r>
              <a:rPr lang="en-US" altLang="zh-CN" sz="1800" b="1" dirty="0">
                <a:latin typeface="+mn-lt"/>
                <a:cs typeface="+mn-ea"/>
              </a:rPr>
              <a:t>COUNT</a:t>
            </a:r>
            <a:r>
              <a:rPr lang="zh-CN" altLang="en-US" sz="1800" b="1" dirty="0">
                <a:latin typeface="+mn-lt"/>
                <a:cs typeface="+mn-ea"/>
              </a:rPr>
              <a:t>、</a:t>
            </a:r>
            <a:r>
              <a:rPr lang="en-US" altLang="zh-CN" sz="1800" b="1" dirty="0">
                <a:latin typeface="+mn-lt"/>
                <a:cs typeface="+mn-ea"/>
              </a:rPr>
              <a:t>PERCENTILE</a:t>
            </a:r>
            <a:r>
              <a:rPr lang="zh-CN" altLang="en-US" sz="1800" b="1" dirty="0">
                <a:latin typeface="+mn-lt"/>
                <a:cs typeface="+mn-ea"/>
              </a:rPr>
              <a:t>、</a:t>
            </a:r>
            <a:r>
              <a:rPr lang="en-US" altLang="zh-CN" sz="1800" b="1" dirty="0">
                <a:latin typeface="+mn-lt"/>
                <a:cs typeface="+mn-ea"/>
              </a:rPr>
              <a:t>VARIANCE</a:t>
            </a:r>
            <a:endParaRPr lang="zh-CN" altLang="en-US" sz="1800" b="1" dirty="0">
              <a:latin typeface="+mn-lt"/>
              <a:cs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25EEE71-D103-43B1-B877-E82FB0E3DEA7}"/>
              </a:ext>
            </a:extLst>
          </p:cNvPr>
          <p:cNvCxnSpPr>
            <a:cxnSpLocks/>
          </p:cNvCxnSpPr>
          <p:nvPr/>
        </p:nvCxnSpPr>
        <p:spPr>
          <a:xfrm>
            <a:off x="3131840" y="3645024"/>
            <a:ext cx="1296144" cy="9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C6FF926-5F14-4CD3-8765-242CD67668DF}"/>
              </a:ext>
            </a:extLst>
          </p:cNvPr>
          <p:cNvSpPr txBox="1"/>
          <p:nvPr/>
        </p:nvSpPr>
        <p:spPr>
          <a:xfrm>
            <a:off x="476892" y="5062148"/>
            <a:ext cx="207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+mn-lt"/>
                <a:cs typeface="+mn-ea"/>
              </a:rPr>
              <a:t>selection operators</a:t>
            </a:r>
            <a:endParaRPr lang="zh-CN" altLang="en-US" sz="1800" b="1" dirty="0">
              <a:latin typeface="+mn-lt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955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B49AD0-6298-41D7-A02E-9EFF500BA951}"/>
              </a:ext>
            </a:extLst>
          </p:cNvPr>
          <p:cNvSpPr txBox="1"/>
          <p:nvPr/>
        </p:nvSpPr>
        <p:spPr>
          <a:xfrm>
            <a:off x="251520" y="476672"/>
            <a:ext cx="5832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Regression-based and density-based</a:t>
            </a:r>
            <a:endParaRPr lang="zh-CN" altLang="en-US" sz="2800" b="1" kern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73771B-B499-4A1D-B641-E321B78CCA89}"/>
              </a:ext>
            </a:extLst>
          </p:cNvPr>
          <p:cNvSpPr txBox="1"/>
          <p:nvPr/>
        </p:nvSpPr>
        <p:spPr>
          <a:xfrm>
            <a:off x="876649" y="3933056"/>
            <a:ext cx="4582390" cy="46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lt"/>
                <a:ea typeface="SimSun" panose="02010600030101010101" pitchFamily="2" charset="-122"/>
                <a:cs typeface="+mn-ea"/>
                <a:sym typeface="+mn-lt"/>
              </a:rPr>
              <a:t>Regression-based</a:t>
            </a:r>
            <a:endParaRPr lang="en-US" altLang="zh-CN" sz="2400" b="1" dirty="0">
              <a:latin typeface="+mn-lt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4F185C-7063-438F-8B77-0A4CE630CD89}"/>
              </a:ext>
            </a:extLst>
          </p:cNvPr>
          <p:cNvSpPr txBox="1"/>
          <p:nvPr/>
        </p:nvSpPr>
        <p:spPr>
          <a:xfrm>
            <a:off x="1475656" y="4509120"/>
            <a:ext cx="5832648" cy="9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 eaLnBrk="0" hangingPunct="0">
              <a:lnSpc>
                <a:spcPct val="150000"/>
              </a:lnSpc>
              <a:spcBef>
                <a:spcPts val="80"/>
              </a:spcBef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VARIANCE ( 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 FROM T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 eaLnBrk="0" hangingPunct="0">
              <a:lnSpc>
                <a:spcPct val="150000"/>
              </a:lnSpc>
              <a:spcBef>
                <a:spcPts val="80"/>
              </a:spcBef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x BETWEEN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E84478-728E-4423-B660-2D6D364D7364}"/>
              </a:ext>
            </a:extLst>
          </p:cNvPr>
          <p:cNvSpPr txBox="1"/>
          <p:nvPr/>
        </p:nvSpPr>
        <p:spPr>
          <a:xfrm>
            <a:off x="876649" y="1988840"/>
            <a:ext cx="4582390" cy="46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lt"/>
                <a:ea typeface="SimSun" panose="02010600030101010101" pitchFamily="2" charset="-122"/>
                <a:cs typeface="+mn-ea"/>
                <a:sym typeface="+mn-lt"/>
              </a:rPr>
              <a:t>Density-based</a:t>
            </a:r>
            <a:endParaRPr lang="en-US" altLang="zh-CN" sz="2400" b="1" dirty="0">
              <a:latin typeface="+mn-lt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9C3555-5B49-4A64-94BD-B5A2833ED248}"/>
              </a:ext>
            </a:extLst>
          </p:cNvPr>
          <p:cNvSpPr txBox="1"/>
          <p:nvPr/>
        </p:nvSpPr>
        <p:spPr>
          <a:xfrm>
            <a:off x="1475656" y="2564904"/>
            <a:ext cx="5832648" cy="9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 eaLnBrk="0" hangingPunct="0">
              <a:lnSpc>
                <a:spcPct val="150000"/>
              </a:lnSpc>
              <a:spcBef>
                <a:spcPts val="80"/>
              </a:spcBef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VARIANCE ( 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 FROM T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 eaLnBrk="0" hangingPunct="0">
              <a:lnSpc>
                <a:spcPct val="150000"/>
              </a:lnSpc>
              <a:spcBef>
                <a:spcPts val="80"/>
              </a:spcBef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x BETWEEN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1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6729-3DD2-4486-94CC-59FC2FA2502C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b="1" i="0" u="none" strike="noStrike" baseline="0" dirty="0">
                <a:latin typeface="+mn-lt"/>
              </a:rPr>
              <a:t>Computing Aggregates with Density Estimators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711E55-48CA-4862-ACF9-50A888DC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07" y="1949179"/>
            <a:ext cx="3428428" cy="8471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B1B79AC-011F-408E-8CC6-B28F512BFD18}"/>
              </a:ext>
            </a:extLst>
          </p:cNvPr>
          <p:cNvSpPr txBox="1"/>
          <p:nvPr/>
        </p:nvSpPr>
        <p:spPr>
          <a:xfrm>
            <a:off x="467544" y="1628800"/>
            <a:ext cx="4629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0" i="0" u="none" strike="noStrike" baseline="0" dirty="0">
                <a:latin typeface="+mj-lt"/>
              </a:rPr>
              <a:t>COUNT.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8B6A15-40D7-415B-843B-BBF6EE2B9197}"/>
              </a:ext>
            </a:extLst>
          </p:cNvPr>
          <p:cNvSpPr txBox="1"/>
          <p:nvPr/>
        </p:nvSpPr>
        <p:spPr>
          <a:xfrm>
            <a:off x="467544" y="2772104"/>
            <a:ext cx="4629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lt"/>
              </a:rPr>
              <a:t>VARIANCE and STDDEV.</a:t>
            </a:r>
            <a:endParaRPr lang="zh-CN" altLang="en-US" sz="2000" dirty="0">
              <a:latin typeface="+mj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D6FD44D-69CD-4022-962A-31D108E0F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114" y="3313500"/>
            <a:ext cx="4092295" cy="10364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4B46F75-F90D-4A90-9F4E-811EBFC1A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954" y="4401307"/>
            <a:ext cx="2994920" cy="44199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C02B7BC-B0AD-45B2-BEB0-403897D42B9E}"/>
              </a:ext>
            </a:extLst>
          </p:cNvPr>
          <p:cNvSpPr txBox="1"/>
          <p:nvPr/>
        </p:nvSpPr>
        <p:spPr>
          <a:xfrm>
            <a:off x="571259" y="4968617"/>
            <a:ext cx="4629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lt"/>
              </a:rPr>
              <a:t>PERCENTILE.</a:t>
            </a:r>
            <a:endParaRPr lang="zh-CN" alt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112C5B0-D8C0-4D92-9511-1CEC2B8F89A2}"/>
                  </a:ext>
                </a:extLst>
              </p:cNvPr>
              <p:cNvSpPr txBox="1"/>
              <p:nvPr/>
            </p:nvSpPr>
            <p:spPr>
              <a:xfrm>
                <a:off x="-57150" y="5434445"/>
                <a:ext cx="46291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112C5B0-D8C0-4D92-9511-1CEC2B8F8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0" y="5434445"/>
                <a:ext cx="462915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F90EE58-8712-4CEF-9C9F-532C6433FD39}"/>
                  </a:ext>
                </a:extLst>
              </p:cNvPr>
              <p:cNvSpPr txBox="1"/>
              <p:nvPr/>
            </p:nvSpPr>
            <p:spPr>
              <a:xfrm>
                <a:off x="1259632" y="5960154"/>
                <a:ext cx="2335356" cy="483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zh-CN" alt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   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F90EE58-8712-4CEF-9C9F-532C6433F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960154"/>
                <a:ext cx="2335356" cy="483402"/>
              </a:xfrm>
              <a:prstGeom prst="rect">
                <a:avLst/>
              </a:prstGeom>
              <a:blipFill>
                <a:blip r:embed="rId7"/>
                <a:stretch>
                  <a:fillRect l="-20366" t="-124051" b="-184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77B40DD6-63F8-453C-A49C-196C712CA943}"/>
              </a:ext>
            </a:extLst>
          </p:cNvPr>
          <p:cNvSpPr/>
          <p:nvPr/>
        </p:nvSpPr>
        <p:spPr>
          <a:xfrm>
            <a:off x="3317045" y="6178498"/>
            <a:ext cx="555886" cy="116928"/>
          </a:xfrm>
          <a:prstGeom prst="left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F2EF3E5-A9D8-414E-8C3A-B078BFDEFEC0}"/>
                  </a:ext>
                </a:extLst>
              </p:cNvPr>
              <p:cNvSpPr txBox="1"/>
              <p:nvPr/>
            </p:nvSpPr>
            <p:spPr>
              <a:xfrm>
                <a:off x="3695208" y="6035325"/>
                <a:ext cx="195976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F2EF3E5-A9D8-414E-8C3A-B078BFDEF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208" y="6035325"/>
                <a:ext cx="1959766" cy="400110"/>
              </a:xfrm>
              <a:prstGeom prst="rect">
                <a:avLst/>
              </a:prstGeom>
              <a:blipFill>
                <a:blip r:embed="rId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20C79C2-0CD0-4053-BC27-DE237F71AD9D}"/>
                  </a:ext>
                </a:extLst>
              </p:cNvPr>
              <p:cNvSpPr txBox="1"/>
              <p:nvPr/>
            </p:nvSpPr>
            <p:spPr>
              <a:xfrm>
                <a:off x="5764175" y="6035325"/>
                <a:ext cx="23353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20C79C2-0CD0-4053-BC27-DE237F71A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175" y="6035325"/>
                <a:ext cx="2335356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82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8" grpId="0"/>
      <p:bldP spid="20" grpId="0"/>
      <p:bldP spid="22" grpId="0"/>
      <p:bldP spid="23" grpId="0" animBg="1"/>
      <p:bldP spid="25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6729-3DD2-4486-94CC-59FC2FA2502C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b="1" i="0" u="none" strike="noStrike" baseline="0" dirty="0">
                <a:latin typeface="+mn-lt"/>
              </a:rPr>
              <a:t>Computing Aggregates with Regression Models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1B79AC-011F-408E-8CC6-B28F512BFD18}"/>
              </a:ext>
            </a:extLst>
          </p:cNvPr>
          <p:cNvSpPr txBox="1"/>
          <p:nvPr/>
        </p:nvSpPr>
        <p:spPr>
          <a:xfrm>
            <a:off x="467544" y="1628800"/>
            <a:ext cx="4629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0" i="0" u="none" strike="noStrike" baseline="0" dirty="0">
                <a:latin typeface="+mj-lt"/>
              </a:rPr>
              <a:t>AVG</a:t>
            </a:r>
            <a:endParaRPr lang="zh-CN" altLang="en-US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320BAE-88B1-45F2-BA98-D26F6EE2F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96" y="2094628"/>
            <a:ext cx="2217612" cy="131837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A101CF-2AE1-442F-A14A-F88B5DE8ADB2}"/>
              </a:ext>
            </a:extLst>
          </p:cNvPr>
          <p:cNvSpPr txBox="1"/>
          <p:nvPr/>
        </p:nvSpPr>
        <p:spPr>
          <a:xfrm>
            <a:off x="480267" y="3331567"/>
            <a:ext cx="4629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0" i="0" u="none" strike="noStrike" baseline="0" dirty="0">
                <a:latin typeface="+mj-lt"/>
              </a:rPr>
              <a:t>SUM</a:t>
            </a:r>
            <a:endParaRPr lang="zh-CN" altLang="en-US" dirty="0"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B3843F-14D9-4C2C-B904-C2FC12AB8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857" y="4053728"/>
            <a:ext cx="3490262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3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6729-3DD2-4486-94CC-59FC2FA2502C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b="1" i="0" u="none" strike="noStrike" baseline="0" dirty="0">
                <a:latin typeface="+mn-lt"/>
              </a:rPr>
              <a:t>Computing Aggregates with Regression Models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1B79AC-011F-408E-8CC6-B28F512BFD18}"/>
              </a:ext>
            </a:extLst>
          </p:cNvPr>
          <p:cNvSpPr txBox="1"/>
          <p:nvPr/>
        </p:nvSpPr>
        <p:spPr>
          <a:xfrm>
            <a:off x="467544" y="1628800"/>
            <a:ext cx="4629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j-lt"/>
              </a:rPr>
              <a:t>VARIANCE and STDDEV.</a:t>
            </a:r>
            <a:endParaRPr lang="zh-CN" altLang="en-US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23624D-3E4C-451C-96C2-9BA49F465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350961"/>
            <a:ext cx="4473328" cy="12955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5C83B6-CF52-4004-A049-4D305B2C5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157" y="3978153"/>
            <a:ext cx="4534293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7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6729-3DD2-4486-94CC-59FC2FA2502C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b="1" i="0" u="none" strike="noStrike" baseline="0" dirty="0">
                <a:latin typeface="+mn-lt"/>
              </a:rPr>
              <a:t>More support on SQL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1B79AC-011F-408E-8CC6-B28F512BFD18}"/>
              </a:ext>
            </a:extLst>
          </p:cNvPr>
          <p:cNvSpPr txBox="1"/>
          <p:nvPr/>
        </p:nvSpPr>
        <p:spPr>
          <a:xfrm>
            <a:off x="467544" y="1628800"/>
            <a:ext cx="4629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j-lt"/>
              </a:rPr>
              <a:t>Multivariate selection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7FD318-7297-4583-B746-542C33F471AF}"/>
              </a:ext>
            </a:extLst>
          </p:cNvPr>
          <p:cNvSpPr txBox="1"/>
          <p:nvPr/>
        </p:nvSpPr>
        <p:spPr>
          <a:xfrm>
            <a:off x="899592" y="2242574"/>
            <a:ext cx="6599416" cy="1329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AVG( y ) FROM T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x1 BETWEEN lb1 AND ub1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 x2 BETWEEN lb2 AND ub2 ;</a:t>
            </a:r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9FD738-6931-4E6E-A3E0-C162786E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344833"/>
            <a:ext cx="3398815" cy="13031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0E183DF-B20E-48AB-9F14-2F30296A6CFC}"/>
              </a:ext>
            </a:extLst>
          </p:cNvPr>
          <p:cNvSpPr txBox="1"/>
          <p:nvPr/>
        </p:nvSpPr>
        <p:spPr>
          <a:xfrm>
            <a:off x="467544" y="3724021"/>
            <a:ext cx="4629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j-lt"/>
              </a:rPr>
              <a:t>Supporting GROUP BY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503367-40C7-43DC-A0F5-8C61ED08B1C2}"/>
              </a:ext>
            </a:extLst>
          </p:cNvPr>
          <p:cNvSpPr txBox="1"/>
          <p:nvPr/>
        </p:nvSpPr>
        <p:spPr>
          <a:xfrm>
            <a:off x="1043608" y="4337795"/>
            <a:ext cx="79784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lt"/>
              </a:rPr>
              <a:t>build models for each group by value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lt"/>
              </a:rPr>
              <a:t>If there are too many groups: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lt"/>
              </a:rPr>
              <a:t>create model bundles: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lt"/>
              </a:rPr>
              <a:t>E.g. each bundle stores ~500 groups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lt"/>
              </a:rPr>
              <a:t>Store bundles in, say, an SSD (~ 100 </a:t>
            </a:r>
            <a:r>
              <a:rPr lang="en-US" altLang="zh-CN" sz="2000" dirty="0" err="1">
                <a:latin typeface="+mn-lt"/>
              </a:rPr>
              <a:t>ms</a:t>
            </a:r>
            <a:r>
              <a:rPr lang="en-US" altLang="zh-CN" sz="2000" dirty="0">
                <a:latin typeface="+mn-lt"/>
              </a:rPr>
              <a:t> to deserialize and compute AF on bundle).</a:t>
            </a:r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37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6729-3DD2-4486-94CC-59FC2FA2502C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b="1" i="0" u="none" strike="noStrike" baseline="0" dirty="0">
                <a:latin typeface="+mn-lt"/>
              </a:rPr>
              <a:t>More support on SQL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1B79AC-011F-408E-8CC6-B28F512BFD18}"/>
              </a:ext>
            </a:extLst>
          </p:cNvPr>
          <p:cNvSpPr txBox="1"/>
          <p:nvPr/>
        </p:nvSpPr>
        <p:spPr>
          <a:xfrm>
            <a:off x="539552" y="1916832"/>
            <a:ext cx="784887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j-lt"/>
              </a:rPr>
              <a:t>Supporting for join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lt"/>
              </a:rPr>
              <a:t>Join table is computed → sampled → models.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DE1FCB-6417-4A38-9BDD-D78709B2F355}"/>
              </a:ext>
            </a:extLst>
          </p:cNvPr>
          <p:cNvSpPr txBox="1"/>
          <p:nvPr/>
        </p:nvSpPr>
        <p:spPr>
          <a:xfrm>
            <a:off x="565820" y="3198167"/>
            <a:ext cx="72728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j-lt"/>
              </a:rPr>
              <a:t>Supporting for parallel/Distributed Computation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lt"/>
              </a:rPr>
              <a:t>First, sampling is easily parallelizable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lt"/>
              </a:rPr>
              <a:t>Secondly, model training can be performed in parallel.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lt"/>
              </a:rPr>
              <a:t>Thirdly, query processing can easily be parallel.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37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6729-3DD2-4486-94CC-59FC2FA2502C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b="1" i="0" u="none" strike="noStrike" baseline="0" dirty="0">
                <a:latin typeface="+mn-lt"/>
              </a:rPr>
              <a:t>Experimental Setup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1B79AC-011F-408E-8CC6-B28F512BFD18}"/>
              </a:ext>
            </a:extLst>
          </p:cNvPr>
          <p:cNvSpPr txBox="1"/>
          <p:nvPr/>
        </p:nvSpPr>
        <p:spPr>
          <a:xfrm>
            <a:off x="539552" y="1772816"/>
            <a:ext cx="7848872" cy="448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j-lt"/>
              </a:rPr>
              <a:t>Ubuntu 18.04 with Xenon X5650 12-core CPU, 64 GB RAM And 4TB SSD</a:t>
            </a: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j-lt"/>
              </a:rPr>
              <a:t>Datasets: TPC-DS, Combined Cycle Power Plant (CCPP), Beijing PM2.5</a:t>
            </a: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j-lt"/>
              </a:rPr>
              <a:t>Query types:</a:t>
            </a:r>
          </a:p>
          <a:p>
            <a:pPr marL="800100" lvl="1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j-lt"/>
              </a:rPr>
              <a:t>Synthetic queries: 0.1%, 1%, to 10% query range</a:t>
            </a:r>
          </a:p>
          <a:p>
            <a:pPr marL="800100" lvl="1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j-lt"/>
              </a:rPr>
              <a:t>Number of queries: vary between 30 to 1000 queries.</a:t>
            </a:r>
          </a:p>
          <a:p>
            <a:pPr marL="800100" lvl="1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j-lt"/>
              </a:rPr>
              <a:t>Complex TPC-DS queries: Query 5, 7, and 77.</a:t>
            </a: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j-lt"/>
              </a:rPr>
              <a:t>Compare</a:t>
            </a:r>
          </a:p>
          <a:p>
            <a:pPr marL="800100" lvl="1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j-lt"/>
              </a:rPr>
              <a:t>against </a:t>
            </a:r>
            <a:r>
              <a:rPr lang="en-US" altLang="zh-CN" sz="1800" dirty="0" err="1">
                <a:latin typeface="+mj-lt"/>
              </a:rPr>
              <a:t>VerdictDB</a:t>
            </a:r>
            <a:r>
              <a:rPr lang="en-US" altLang="zh-CN" sz="1800" dirty="0">
                <a:latin typeface="+mj-lt"/>
              </a:rPr>
              <a:t>, </a:t>
            </a:r>
            <a:r>
              <a:rPr lang="en-US" altLang="zh-CN" sz="1800" dirty="0" err="1">
                <a:latin typeface="+mj-lt"/>
              </a:rPr>
              <a:t>BlinkDB</a:t>
            </a:r>
            <a:r>
              <a:rPr lang="en-US" altLang="zh-CN" sz="1800" dirty="0">
                <a:latin typeface="+mj-lt"/>
              </a:rPr>
              <a:t> and </a:t>
            </a:r>
            <a:r>
              <a:rPr lang="en-US" altLang="zh-CN" sz="1800" dirty="0" err="1">
                <a:latin typeface="+mj-lt"/>
              </a:rPr>
              <a:t>MonetDB</a:t>
            </a:r>
            <a:r>
              <a:rPr lang="en-US" altLang="zh-CN" sz="1800" dirty="0">
                <a:latin typeface="+mj-lt"/>
              </a:rPr>
              <a:t>, for error</a:t>
            </a:r>
          </a:p>
          <a:p>
            <a:pPr marL="800100" lvl="1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j-lt"/>
              </a:rPr>
              <a:t>against </a:t>
            </a:r>
            <a:r>
              <a:rPr lang="en-US" altLang="zh-CN" sz="1800" dirty="0" err="1">
                <a:latin typeface="+mj-lt"/>
              </a:rPr>
              <a:t>VerdictDB</a:t>
            </a:r>
            <a:r>
              <a:rPr lang="en-US" altLang="zh-CN" sz="1800" dirty="0">
                <a:latin typeface="+mj-lt"/>
              </a:rPr>
              <a:t> for time</a:t>
            </a: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+mj-lt"/>
              </a:rPr>
              <a:t>VerdictDB</a:t>
            </a:r>
            <a:r>
              <a:rPr lang="en-US" altLang="zh-CN" sz="1800" dirty="0">
                <a:latin typeface="+mj-lt"/>
              </a:rPr>
              <a:t> uses 12 cores while </a:t>
            </a:r>
            <a:r>
              <a:rPr lang="en-US" altLang="zh-CN" sz="1800" dirty="0" err="1">
                <a:latin typeface="+mj-lt"/>
              </a:rPr>
              <a:t>DBEst</a:t>
            </a:r>
            <a:r>
              <a:rPr lang="en-US" altLang="zh-CN" sz="1800" dirty="0">
                <a:latin typeface="+mj-lt"/>
              </a:rPr>
              <a:t> runs on 1 core. (Multi-threaded </a:t>
            </a:r>
            <a:r>
              <a:rPr lang="en-US" altLang="zh-CN" sz="1800" dirty="0" err="1">
                <a:latin typeface="+mj-lt"/>
              </a:rPr>
              <a:t>DBEst</a:t>
            </a:r>
            <a:r>
              <a:rPr lang="en-US" altLang="zh-CN" sz="1800" dirty="0">
                <a:latin typeface="+mj-lt"/>
              </a:rPr>
              <a:t> is also evaluated)</a:t>
            </a: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j-lt"/>
              </a:rPr>
              <a:t>We show not just query execution times, but also system throughput for the parallel version.</a:t>
            </a: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j-lt"/>
              </a:rPr>
              <a:t>We show the performance of joins and group by.</a:t>
            </a:r>
          </a:p>
        </p:txBody>
      </p:sp>
    </p:spTree>
    <p:extLst>
      <p:ext uri="{BB962C8B-B14F-4D97-AF65-F5344CB8AC3E}">
        <p14:creationId xmlns:p14="http://schemas.microsoft.com/office/powerpoint/2010/main" val="3320937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6729-3DD2-4486-94CC-59FC2FA2502C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b="1" i="0" u="none" strike="noStrike" baseline="0" dirty="0">
                <a:latin typeface="+mn-lt"/>
              </a:rPr>
              <a:t>Sensitivity Analysis  - Query Range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0BE0C9-03EC-43C5-B0CC-1DEB2120B082}"/>
              </a:ext>
            </a:extLst>
          </p:cNvPr>
          <p:cNvSpPr txBox="1"/>
          <p:nvPr/>
        </p:nvSpPr>
        <p:spPr>
          <a:xfrm>
            <a:off x="6285284" y="2348880"/>
            <a:ext cx="2460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Dataset: TPC-DS</a:t>
            </a:r>
          </a:p>
          <a:p>
            <a:r>
              <a:rPr lang="en-US" altLang="zh-CN" sz="1800" dirty="0">
                <a:latin typeface="+mn-lt"/>
              </a:rPr>
              <a:t>Table: store-sales</a:t>
            </a:r>
          </a:p>
          <a:p>
            <a:r>
              <a:rPr lang="en-US" altLang="zh-CN" sz="1800" dirty="0">
                <a:latin typeface="+mn-lt"/>
              </a:rPr>
              <a:t>Sample size: 100k rows</a:t>
            </a:r>
          </a:p>
          <a:p>
            <a:r>
              <a:rPr lang="en-US" altLang="zh-CN" sz="1800" dirty="0">
                <a:latin typeface="+mn-lt"/>
              </a:rPr>
              <a:t>540 synthetic queries</a:t>
            </a:r>
          </a:p>
          <a:p>
            <a:r>
              <a:rPr lang="en-US" altLang="zh-CN" sz="1800" dirty="0">
                <a:latin typeface="+mn-lt"/>
              </a:rPr>
              <a:t>Column pair:</a:t>
            </a:r>
          </a:p>
          <a:p>
            <a:r>
              <a:rPr lang="en-US" altLang="zh-CN" sz="1800" dirty="0">
                <a:latin typeface="+mn-lt"/>
              </a:rPr>
              <a:t>[</a:t>
            </a:r>
            <a:r>
              <a:rPr lang="en-US" altLang="zh-CN" sz="1800" dirty="0" err="1">
                <a:latin typeface="+mn-lt"/>
              </a:rPr>
              <a:t>ss_list_price</a:t>
            </a:r>
            <a:r>
              <a:rPr lang="en-US" altLang="zh-CN" sz="1800" dirty="0">
                <a:latin typeface="+mn-lt"/>
              </a:rPr>
              <a:t>,</a:t>
            </a:r>
          </a:p>
          <a:p>
            <a:r>
              <a:rPr lang="en-US" altLang="zh-CN" sz="1800" dirty="0" err="1">
                <a:latin typeface="+mn-lt"/>
              </a:rPr>
              <a:t>ss_wholesale_cost</a:t>
            </a:r>
            <a:r>
              <a:rPr lang="en-US" altLang="zh-CN" sz="1800" dirty="0">
                <a:latin typeface="+mn-lt"/>
              </a:rPr>
              <a:t>]</a:t>
            </a:r>
            <a:endParaRPr lang="zh-CN" altLang="en-US" sz="1800" dirty="0"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9D8845-166A-4959-A97F-7C51EE43EB18}"/>
              </a:ext>
            </a:extLst>
          </p:cNvPr>
          <p:cNvSpPr txBox="1"/>
          <p:nvPr/>
        </p:nvSpPr>
        <p:spPr>
          <a:xfrm>
            <a:off x="1403648" y="5733256"/>
            <a:ext cx="597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lt"/>
              </a:rPr>
              <a:t>Influence of query range on relative error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ADFFEC-C4CC-4811-B29B-06C4520A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08344"/>
            <a:ext cx="5166432" cy="400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6729-3DD2-4486-94CC-59FC2FA2502C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b="1" i="0" u="none" strike="noStrike" baseline="0" dirty="0">
                <a:latin typeface="+mn-lt"/>
              </a:rPr>
              <a:t>Sensitivity Analysis  - Sample size effect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0BE0C9-03EC-43C5-B0CC-1DEB2120B082}"/>
              </a:ext>
            </a:extLst>
          </p:cNvPr>
          <p:cNvSpPr txBox="1"/>
          <p:nvPr/>
        </p:nvSpPr>
        <p:spPr>
          <a:xfrm>
            <a:off x="1043608" y="1636255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Dataset: TPC-DS      Query range: 1%    1200 synthetic queries</a:t>
            </a:r>
          </a:p>
          <a:p>
            <a:r>
              <a:rPr lang="en-US" altLang="zh-CN" sz="1800" dirty="0">
                <a:latin typeface="+mn-lt"/>
              </a:rPr>
              <a:t>Column pair:[</a:t>
            </a:r>
            <a:r>
              <a:rPr lang="en-US" altLang="zh-CN" sz="1800" dirty="0" err="1">
                <a:latin typeface="+mn-lt"/>
              </a:rPr>
              <a:t>ss_list_price,ss_wholesale_cost</a:t>
            </a:r>
            <a:r>
              <a:rPr lang="en-US" altLang="zh-CN" sz="1800" dirty="0">
                <a:latin typeface="+mn-lt"/>
              </a:rPr>
              <a:t>]</a:t>
            </a:r>
            <a:endParaRPr lang="zh-CN" altLang="en-US" sz="1800" dirty="0"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9D8845-166A-4959-A97F-7C51EE43EB18}"/>
              </a:ext>
            </a:extLst>
          </p:cNvPr>
          <p:cNvSpPr txBox="1"/>
          <p:nvPr/>
        </p:nvSpPr>
        <p:spPr>
          <a:xfrm>
            <a:off x="481176" y="5405178"/>
            <a:ext cx="4433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lt"/>
              </a:rPr>
              <a:t>Influence of sample size on relative error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D3E208-B49D-42C7-9BD9-E5F57BE6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84" y="2411579"/>
            <a:ext cx="3524925" cy="281016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0A67865-D584-4EFF-B80E-9669C00FC8A5}"/>
              </a:ext>
            </a:extLst>
          </p:cNvPr>
          <p:cNvSpPr txBox="1"/>
          <p:nvPr/>
        </p:nvSpPr>
        <p:spPr>
          <a:xfrm>
            <a:off x="4890976" y="5405178"/>
            <a:ext cx="462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lt"/>
              </a:rPr>
              <a:t>Influence of sample size on space overhead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B1E2AA9-F2CD-4DDB-AEEA-79DBB4B7E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91" y="2369894"/>
            <a:ext cx="3859663" cy="29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两个问题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E25A2-3378-4C18-811F-D3402666E864}"/>
              </a:ext>
            </a:extLst>
          </p:cNvPr>
          <p:cNvSpPr txBox="1"/>
          <p:nvPr/>
        </p:nvSpPr>
        <p:spPr>
          <a:xfrm>
            <a:off x="206931" y="2060848"/>
            <a:ext cx="9678099" cy="4032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400" b="1">
                <a:solidFill>
                  <a:srgbClr val="000099"/>
                </a:solidFill>
                <a:cs typeface="Times New Roman" panose="02020603050405020304" pitchFamily="18" charset="0"/>
              </a:defRPr>
            </a:lvl1pPr>
          </a:lstStyle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ea"/>
              </a:rPr>
              <a:t>问题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ea"/>
              </a:rPr>
              <a:t>DBEst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ea"/>
              </a:rPr>
              <a:t>为什么不选用直方图作为密度估计？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0311B9-66F9-4FD2-A4FB-28481AEFBE4B}"/>
              </a:ext>
            </a:extLst>
          </p:cNvPr>
          <p:cNvSpPr txBox="1"/>
          <p:nvPr/>
        </p:nvSpPr>
        <p:spPr>
          <a:xfrm>
            <a:off x="206931" y="3218199"/>
            <a:ext cx="10003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n"/>
              <a:defRPr sz="2400" b="1">
                <a:solidFill>
                  <a:srgbClr val="000099"/>
                </a:solidFill>
                <a:cs typeface="Times New Roman" panose="02020603050405020304" pitchFamily="18" charset="0"/>
              </a:defRPr>
            </a:lvl1pPr>
          </a:lstStyle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ea"/>
              </a:rPr>
              <a:t>问题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ea"/>
              </a:rPr>
              <a:t>：针对组数较多的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ea"/>
              </a:rPr>
              <a:t>GROUP BY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ea"/>
              </a:rPr>
              <a:t>查询，</a:t>
            </a:r>
            <a:r>
              <a:rPr lang="en-US" altLang="zh-CN" sz="2000" dirty="0" err="1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ea"/>
              </a:rPr>
              <a:t>DBEst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ea"/>
              </a:rPr>
              <a:t>怎样做出的改进</a:t>
            </a:r>
          </a:p>
        </p:txBody>
      </p:sp>
    </p:spTree>
    <p:extLst>
      <p:ext uri="{BB962C8B-B14F-4D97-AF65-F5344CB8AC3E}">
        <p14:creationId xmlns:p14="http://schemas.microsoft.com/office/powerpoint/2010/main" val="843599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6729-3DD2-4486-94CC-59FC2FA2502C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b="1" i="0" u="none" strike="noStrike" baseline="0" dirty="0">
                <a:latin typeface="+mn-lt"/>
              </a:rPr>
              <a:t>Performance Comparison on CCPP dataset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0BE0C9-03EC-43C5-B0CC-1DEB2120B082}"/>
              </a:ext>
            </a:extLst>
          </p:cNvPr>
          <p:cNvSpPr txBox="1"/>
          <p:nvPr/>
        </p:nvSpPr>
        <p:spPr>
          <a:xfrm>
            <a:off x="1043608" y="1636255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2.6 billion records, 1.4TB      Query range: 0.1%, 0.5%,1%</a:t>
            </a:r>
          </a:p>
          <a:p>
            <a:r>
              <a:rPr lang="en-US" altLang="zh-CN" sz="1800" dirty="0">
                <a:latin typeface="+mn-lt"/>
              </a:rPr>
              <a:t>108 queries, involving 3 column pairs.    Sample size: 10k, 100k</a:t>
            </a:r>
            <a:endParaRPr lang="zh-CN" altLang="en-US" sz="1800" dirty="0"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9D8845-166A-4959-A97F-7C51EE43EB18}"/>
              </a:ext>
            </a:extLst>
          </p:cNvPr>
          <p:cNvSpPr txBox="1"/>
          <p:nvPr/>
        </p:nvSpPr>
        <p:spPr>
          <a:xfrm>
            <a:off x="1187624" y="5612531"/>
            <a:ext cx="2866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lt"/>
              </a:rPr>
              <a:t>Relative error (10k sample)</a:t>
            </a:r>
            <a:endParaRPr lang="zh-CN" altLang="en-US" sz="1800" dirty="0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A67865-D584-4EFF-B80E-9669C00FC8A5}"/>
              </a:ext>
            </a:extLst>
          </p:cNvPr>
          <p:cNvSpPr txBox="1"/>
          <p:nvPr/>
        </p:nvSpPr>
        <p:spPr>
          <a:xfrm>
            <a:off x="5508104" y="5644091"/>
            <a:ext cx="3147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lt"/>
              </a:rPr>
              <a:t>Relative error (100k sample)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64E39-F8EA-40A5-B9C2-CB42218A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94" y="2353882"/>
            <a:ext cx="4265427" cy="3187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4B09E6-CEB6-4E1F-BFD7-FFA15EF8B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428" y="2355253"/>
            <a:ext cx="4214814" cy="31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08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6729-3DD2-4486-94CC-59FC2FA2502C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b="1" i="0" u="none" strike="noStrike" baseline="0" dirty="0">
                <a:latin typeface="+mn-lt"/>
              </a:rPr>
              <a:t>Performance Comparison on Group By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0BE0C9-03EC-43C5-B0CC-1DEB2120B082}"/>
              </a:ext>
            </a:extLst>
          </p:cNvPr>
          <p:cNvSpPr txBox="1"/>
          <p:nvPr/>
        </p:nvSpPr>
        <p:spPr>
          <a:xfrm>
            <a:off x="1043608" y="1458981"/>
            <a:ext cx="6300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SELECT AF(</a:t>
            </a:r>
            <a:r>
              <a:rPr lang="en-US" altLang="zh-CN" sz="1800" dirty="0" err="1">
                <a:latin typeface="+mn-lt"/>
              </a:rPr>
              <a:t>ss_list_price</a:t>
            </a:r>
            <a:r>
              <a:rPr lang="en-US" altLang="zh-CN" sz="1800" dirty="0">
                <a:latin typeface="+mn-lt"/>
              </a:rPr>
              <a:t>) FROM store_ sales </a:t>
            </a:r>
          </a:p>
          <a:p>
            <a:r>
              <a:rPr lang="en-US" altLang="zh-CN" sz="1800" dirty="0">
                <a:latin typeface="+mn-lt"/>
              </a:rPr>
              <a:t>WHERE </a:t>
            </a:r>
            <a:r>
              <a:rPr lang="en-US" altLang="zh-CN" sz="1800" dirty="0" err="1">
                <a:latin typeface="+mn-lt"/>
              </a:rPr>
              <a:t>ss_wholesale_cost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dirty="0" err="1">
                <a:latin typeface="+mn-lt"/>
              </a:rPr>
              <a:t>sk</a:t>
            </a:r>
            <a:r>
              <a:rPr lang="en-US" altLang="zh-CN" sz="1800" dirty="0">
                <a:latin typeface="+mn-lt"/>
              </a:rPr>
              <a:t> ... </a:t>
            </a:r>
          </a:p>
          <a:p>
            <a:r>
              <a:rPr lang="en-US" altLang="zh-CN" sz="1800" dirty="0">
                <a:latin typeface="+mn-lt"/>
              </a:rPr>
              <a:t>GROUP BY </a:t>
            </a:r>
            <a:r>
              <a:rPr lang="en-US" altLang="zh-CN" sz="1800" dirty="0" err="1">
                <a:latin typeface="+mn-lt"/>
              </a:rPr>
              <a:t>ss_store_sk</a:t>
            </a:r>
            <a:endParaRPr lang="zh-CN" altLang="en-US" sz="1800" dirty="0"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9D8845-166A-4959-A97F-7C51EE43EB18}"/>
              </a:ext>
            </a:extLst>
          </p:cNvPr>
          <p:cNvSpPr txBox="1"/>
          <p:nvPr/>
        </p:nvSpPr>
        <p:spPr>
          <a:xfrm>
            <a:off x="971600" y="5568221"/>
            <a:ext cx="3384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lt"/>
              </a:rPr>
              <a:t>Relative error for group by queries</a:t>
            </a:r>
            <a:endParaRPr lang="zh-CN" altLang="en-US" sz="1800" dirty="0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A67865-D584-4EFF-B80E-9669C00FC8A5}"/>
              </a:ext>
            </a:extLst>
          </p:cNvPr>
          <p:cNvSpPr txBox="1"/>
          <p:nvPr/>
        </p:nvSpPr>
        <p:spPr>
          <a:xfrm>
            <a:off x="5508104" y="5644091"/>
            <a:ext cx="3147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lt"/>
              </a:rPr>
              <a:t>Accuracy histogram for SUM</a:t>
            </a:r>
            <a:endParaRPr lang="zh-CN" altLang="en-US" sz="1800" dirty="0">
              <a:latin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6C7625-2680-4E34-AF71-D35266240EE1}"/>
              </a:ext>
            </a:extLst>
          </p:cNvPr>
          <p:cNvSpPr txBox="1"/>
          <p:nvPr/>
        </p:nvSpPr>
        <p:spPr>
          <a:xfrm>
            <a:off x="6012160" y="1551314"/>
            <a:ext cx="264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</a:rPr>
              <a:t>90 queries, 57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</a:rPr>
              <a:t>Sample size: 10k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5941BD-22B8-435F-AA5A-A309AA154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85" y="2413074"/>
            <a:ext cx="4214815" cy="3112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744AB9-C788-4F44-AE13-6EC36AD51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214" y="2474643"/>
            <a:ext cx="4132249" cy="305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71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6729-3DD2-4486-94CC-59FC2FA2502C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b="1" i="0" u="none" strike="noStrike" baseline="0" dirty="0">
                <a:latin typeface="+mn-lt"/>
              </a:rPr>
              <a:t>Performance Comparison on Join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0BE0C9-03EC-43C5-B0CC-1DEB2120B082}"/>
              </a:ext>
            </a:extLst>
          </p:cNvPr>
          <p:cNvSpPr txBox="1"/>
          <p:nvPr/>
        </p:nvSpPr>
        <p:spPr>
          <a:xfrm>
            <a:off x="960481" y="1381326"/>
            <a:ext cx="6300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SELECT AF(</a:t>
            </a:r>
            <a:r>
              <a:rPr lang="en-US" altLang="zh-CN" sz="1800" dirty="0" err="1">
                <a:latin typeface="+mn-lt"/>
              </a:rPr>
              <a:t>ss_wholesale_cost</a:t>
            </a:r>
            <a:r>
              <a:rPr lang="en-US" altLang="zh-CN" sz="1800" dirty="0">
                <a:latin typeface="+mn-lt"/>
              </a:rPr>
              <a:t>), AF(</a:t>
            </a:r>
            <a:r>
              <a:rPr lang="en-US" altLang="zh-CN" sz="1800" dirty="0" err="1">
                <a:latin typeface="+mn-lt"/>
              </a:rPr>
              <a:t>ss_net_profit</a:t>
            </a:r>
            <a:r>
              <a:rPr lang="en-US" altLang="zh-CN" sz="1800" dirty="0">
                <a:latin typeface="+mn-lt"/>
              </a:rPr>
              <a:t>)</a:t>
            </a:r>
          </a:p>
          <a:p>
            <a:r>
              <a:rPr lang="en-US" altLang="zh-CN" sz="1800" dirty="0">
                <a:latin typeface="+mn-lt"/>
              </a:rPr>
              <a:t>FROM </a:t>
            </a:r>
            <a:r>
              <a:rPr lang="en-US" altLang="zh-CN" sz="1800" dirty="0" err="1">
                <a:latin typeface="+mn-lt"/>
              </a:rPr>
              <a:t>store_sales,store</a:t>
            </a:r>
            <a:endParaRPr lang="en-US" altLang="zh-CN" sz="1800" dirty="0">
              <a:latin typeface="+mn-lt"/>
            </a:endParaRPr>
          </a:p>
          <a:p>
            <a:r>
              <a:rPr lang="en-US" altLang="zh-CN" sz="1800" dirty="0">
                <a:latin typeface="+mn-lt"/>
              </a:rPr>
              <a:t>WHERE </a:t>
            </a:r>
            <a:r>
              <a:rPr lang="en-US" altLang="zh-CN" sz="1800" dirty="0" err="1">
                <a:latin typeface="+mn-lt"/>
              </a:rPr>
              <a:t>ss_store_sk</a:t>
            </a:r>
            <a:r>
              <a:rPr lang="en-US" altLang="zh-CN" sz="1800" dirty="0">
                <a:latin typeface="+mn-lt"/>
              </a:rPr>
              <a:t> = </a:t>
            </a:r>
            <a:r>
              <a:rPr lang="en-US" altLang="zh-CN" sz="1800" dirty="0" err="1">
                <a:latin typeface="+mn-lt"/>
              </a:rPr>
              <a:t>s_store_sk</a:t>
            </a:r>
            <a:endParaRPr lang="en-US" altLang="zh-CN" sz="1800" dirty="0">
              <a:latin typeface="+mn-lt"/>
            </a:endParaRPr>
          </a:p>
          <a:p>
            <a:r>
              <a:rPr lang="en-US" altLang="zh-CN" sz="1800" dirty="0">
                <a:latin typeface="+mn-lt"/>
              </a:rPr>
              <a:t>AND </a:t>
            </a:r>
            <a:r>
              <a:rPr lang="en-US" altLang="zh-CN" sz="1800" dirty="0" err="1">
                <a:latin typeface="+mn-lt"/>
              </a:rPr>
              <a:t>s_number_of_employees</a:t>
            </a:r>
            <a:r>
              <a:rPr lang="en-US" altLang="zh-CN" sz="1800" dirty="0">
                <a:latin typeface="+mn-lt"/>
              </a:rPr>
              <a:t> BETWEEN ..</a:t>
            </a:r>
            <a:endParaRPr lang="zh-CN" altLang="en-US" sz="1800" dirty="0"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9D8845-166A-4959-A97F-7C51EE43EB18}"/>
              </a:ext>
            </a:extLst>
          </p:cNvPr>
          <p:cNvSpPr txBox="1"/>
          <p:nvPr/>
        </p:nvSpPr>
        <p:spPr>
          <a:xfrm>
            <a:off x="888473" y="5813203"/>
            <a:ext cx="3683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lt"/>
              </a:rPr>
              <a:t>Join accuracy comparison for the TPC-DS dataset</a:t>
            </a:r>
            <a:endParaRPr lang="zh-CN" altLang="en-US" sz="1800" dirty="0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A67865-D584-4EFF-B80E-9669C00FC8A5}"/>
              </a:ext>
            </a:extLst>
          </p:cNvPr>
          <p:cNvSpPr txBox="1"/>
          <p:nvPr/>
        </p:nvSpPr>
        <p:spPr>
          <a:xfrm>
            <a:off x="5508104" y="5862115"/>
            <a:ext cx="3147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lt"/>
              </a:rPr>
              <a:t>Query response time (s) for the TPC-DS dataset</a:t>
            </a:r>
            <a:endParaRPr lang="zh-CN" altLang="en-US" sz="1800" dirty="0">
              <a:latin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6C7625-2680-4E34-AF71-D35266240EE1}"/>
              </a:ext>
            </a:extLst>
          </p:cNvPr>
          <p:cNvSpPr txBox="1"/>
          <p:nvPr/>
        </p:nvSpPr>
        <p:spPr>
          <a:xfrm>
            <a:off x="6276403" y="1805997"/>
            <a:ext cx="26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</a:rPr>
              <a:t>42 queries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05B544-04AC-45B2-A5D0-6247428CB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0" y="2719564"/>
            <a:ext cx="4139695" cy="30505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304B2C-9387-4C32-B126-067FFB20B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655" y="2850024"/>
            <a:ext cx="4054305" cy="28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2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6729-3DD2-4486-94CC-59FC2FA2502C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b="1" i="0" u="none" strike="noStrike" baseline="0" dirty="0">
                <a:latin typeface="+mn-lt"/>
              </a:rPr>
              <a:t>Parallel Query Execution for Group By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9D8845-166A-4959-A97F-7C51EE43EB18}"/>
              </a:ext>
            </a:extLst>
          </p:cNvPr>
          <p:cNvSpPr txBox="1"/>
          <p:nvPr/>
        </p:nvSpPr>
        <p:spPr>
          <a:xfrm>
            <a:off x="1365146" y="5762797"/>
            <a:ext cx="513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lt"/>
              </a:rPr>
              <a:t>Throughput of parallel execution (CCPP)</a:t>
            </a:r>
            <a:endParaRPr lang="zh-CN" altLang="en-US" sz="1800" dirty="0">
              <a:latin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6C7625-2680-4E34-AF71-D35266240EE1}"/>
              </a:ext>
            </a:extLst>
          </p:cNvPr>
          <p:cNvSpPr txBox="1"/>
          <p:nvPr/>
        </p:nvSpPr>
        <p:spPr>
          <a:xfrm>
            <a:off x="6228184" y="1757312"/>
            <a:ext cx="26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sz="1800" dirty="0">
                <a:latin typeface="+mn-lt"/>
              </a:rPr>
              <a:t>1 core versus 12 cores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1F6427-5D5C-4FCC-AA8F-DB47F4EA9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00808"/>
            <a:ext cx="5343734" cy="39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90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6729-3DD2-4486-94CC-59FC2FA2502C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b="1" i="0" u="none" strike="noStrike" baseline="0" dirty="0">
                <a:latin typeface="+mn-lt"/>
              </a:rPr>
              <a:t>Limitations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EBCDDA-437A-4BBA-84FB-0E9AABD4DA86}"/>
              </a:ext>
            </a:extLst>
          </p:cNvPr>
          <p:cNvSpPr txBox="1"/>
          <p:nvPr/>
        </p:nvSpPr>
        <p:spPr>
          <a:xfrm>
            <a:off x="827584" y="227687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lt"/>
              </a:rPr>
              <a:t>Group By Support: as the number of groups increases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lt"/>
              </a:rPr>
              <a:t>Model Training time↑, Query Response time↑, space overhead↑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lt"/>
              </a:rPr>
              <a:t>No error guarantee</a:t>
            </a:r>
          </a:p>
        </p:txBody>
      </p:sp>
    </p:spTree>
    <p:extLst>
      <p:ext uri="{BB962C8B-B14F-4D97-AF65-F5344CB8AC3E}">
        <p14:creationId xmlns:p14="http://schemas.microsoft.com/office/powerpoint/2010/main" val="373308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6729-3DD2-4486-94CC-59FC2FA2502C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b="1" i="0" u="none" strike="noStrike" baseline="0" dirty="0">
                <a:latin typeface="+mn-lt"/>
              </a:rPr>
              <a:t>Conclusion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EBCDDA-437A-4BBA-84FB-0E9AABD4DA86}"/>
              </a:ext>
            </a:extLst>
          </p:cNvPr>
          <p:cNvSpPr txBox="1"/>
          <p:nvPr/>
        </p:nvSpPr>
        <p:spPr>
          <a:xfrm>
            <a:off x="323528" y="2348880"/>
            <a:ext cx="8676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lt"/>
              </a:rPr>
              <a:t>Presented </a:t>
            </a:r>
            <a:r>
              <a:rPr lang="en-US" altLang="zh-CN" sz="2000" b="1" dirty="0" err="1">
                <a:latin typeface="+mn-lt"/>
              </a:rPr>
              <a:t>DBEst</a:t>
            </a:r>
            <a:r>
              <a:rPr lang="en-US" altLang="zh-CN" sz="2000" b="1" dirty="0">
                <a:latin typeface="+mn-lt"/>
              </a:rPr>
              <a:t>: a model-based AQP engine, using simple SML models: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+mn-lt"/>
              </a:rPr>
              <a:t>Regression-based and density-based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+mn-lt"/>
              </a:rPr>
              <a:t>Much smaller query response times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+mn-lt"/>
              </a:rPr>
              <a:t>High(er) accuracy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+mn-lt"/>
              </a:rPr>
              <a:t>Much smaller space-time overheads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+mn-lt"/>
              </a:rPr>
              <a:t>Scalability</a:t>
            </a:r>
            <a:endParaRPr lang="zh-CN" altLang="en-US" sz="2000" b="1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lt"/>
              </a:rPr>
              <a:t>Ensuring high accuracy, efficiency, scalability with low money investments 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+mn-lt"/>
              </a:rPr>
              <a:t>resource (</a:t>
            </a:r>
            <a:r>
              <a:rPr lang="en-US" altLang="zh-CN" sz="2000" b="1" dirty="0" err="1">
                <a:latin typeface="+mn-lt"/>
              </a:rPr>
              <a:t>cpu</a:t>
            </a:r>
            <a:r>
              <a:rPr lang="en-US" altLang="zh-CN" sz="2000" b="1" dirty="0">
                <a:latin typeface="+mn-lt"/>
              </a:rPr>
              <a:t>, memory/storage/ network) usage.</a:t>
            </a:r>
          </a:p>
        </p:txBody>
      </p:sp>
    </p:spTree>
    <p:extLst>
      <p:ext uri="{BB962C8B-B14F-4D97-AF65-F5344CB8AC3E}">
        <p14:creationId xmlns:p14="http://schemas.microsoft.com/office/powerpoint/2010/main" val="102392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437DCDC-5FCF-43B9-A75A-CC64E1F6D8DE}"/>
              </a:ext>
            </a:extLst>
          </p:cNvPr>
          <p:cNvSpPr txBox="1"/>
          <p:nvPr/>
        </p:nvSpPr>
        <p:spPr>
          <a:xfrm>
            <a:off x="755576" y="1916832"/>
            <a:ext cx="7056784" cy="3005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4000"/>
              </a:lnSpc>
              <a:buFont typeface="Wingdings" panose="05000000000000000000" pitchFamily="2" charset="2"/>
              <a:buChar char="p"/>
              <a:tabLst>
                <a:tab pos="495934" algn="l"/>
              </a:tabLst>
            </a:pPr>
            <a:r>
              <a:rPr lang="zh-CN" altLang="en-US" sz="2000" b="1" spc="-5" dirty="0">
                <a:cs typeface="Arial" panose="020B0604020202020204" pitchFamily="34" charset="0"/>
              </a:rPr>
              <a:t>问题引入</a:t>
            </a:r>
            <a:endParaRPr lang="en-US" altLang="zh-CN" sz="2000" b="1" spc="-5" dirty="0">
              <a:cs typeface="Arial" panose="020B0604020202020204" pitchFamily="34" charset="0"/>
            </a:endParaRPr>
          </a:p>
          <a:p>
            <a:pPr marL="469900" indent="-457200">
              <a:lnSpc>
                <a:spcPts val="4000"/>
              </a:lnSpc>
              <a:buFont typeface="Wingdings" panose="05000000000000000000" pitchFamily="2" charset="2"/>
              <a:buChar char="p"/>
              <a:tabLst>
                <a:tab pos="495934" algn="l"/>
              </a:tabLst>
            </a:pPr>
            <a:r>
              <a:rPr lang="zh-CN" altLang="en-US" sz="2000" b="1" spc="-5" dirty="0">
                <a:cs typeface="Arial" panose="020B0604020202020204" pitchFamily="34" charset="0"/>
              </a:rPr>
              <a:t>目前的解决方案</a:t>
            </a:r>
            <a:endParaRPr lang="en-US" altLang="zh-CN" sz="2000" b="1" spc="-5" dirty="0">
              <a:cs typeface="Arial" panose="020B0604020202020204" pitchFamily="34" charset="0"/>
            </a:endParaRPr>
          </a:p>
          <a:p>
            <a:pPr marL="469900" indent="-457200">
              <a:lnSpc>
                <a:spcPts val="4000"/>
              </a:lnSpc>
              <a:buFont typeface="Wingdings" panose="05000000000000000000" pitchFamily="2" charset="2"/>
              <a:buChar char="p"/>
              <a:tabLst>
                <a:tab pos="495934" algn="l"/>
              </a:tabLst>
            </a:pPr>
            <a:r>
              <a:rPr lang="zh-CN" altLang="en-US" sz="2000" b="1" spc="-5" dirty="0">
                <a:cs typeface="Arial" panose="020B0604020202020204" pitchFamily="34" charset="0"/>
              </a:rPr>
              <a:t>系统概述</a:t>
            </a:r>
            <a:endParaRPr lang="en-US" altLang="zh-CN" sz="2000" b="1" spc="-5" dirty="0">
              <a:cs typeface="Arial" panose="020B0604020202020204" pitchFamily="34" charset="0"/>
            </a:endParaRPr>
          </a:p>
          <a:p>
            <a:pPr marL="469900" indent="-457200">
              <a:lnSpc>
                <a:spcPts val="4000"/>
              </a:lnSpc>
              <a:buFont typeface="Wingdings" panose="05000000000000000000" pitchFamily="2" charset="2"/>
              <a:buChar char="p"/>
              <a:tabLst>
                <a:tab pos="495934" algn="l"/>
              </a:tabLst>
            </a:pPr>
            <a:r>
              <a:rPr lang="zh-CN" altLang="en-US" sz="2000" b="1" spc="-5" dirty="0">
                <a:cs typeface="Arial" panose="020B0604020202020204" pitchFamily="34" charset="0"/>
              </a:rPr>
              <a:t>具体实现</a:t>
            </a:r>
            <a:endParaRPr lang="en-US" altLang="zh-CN" sz="2000" b="1" spc="-5" dirty="0">
              <a:cs typeface="Arial" panose="020B0604020202020204" pitchFamily="34" charset="0"/>
            </a:endParaRPr>
          </a:p>
          <a:p>
            <a:pPr marL="469900" indent="-457200">
              <a:lnSpc>
                <a:spcPts val="4000"/>
              </a:lnSpc>
              <a:buFont typeface="Wingdings" panose="05000000000000000000" pitchFamily="2" charset="2"/>
              <a:buChar char="p"/>
              <a:tabLst>
                <a:tab pos="495934" algn="l"/>
              </a:tabLst>
            </a:pPr>
            <a:r>
              <a:rPr lang="zh-CN" altLang="en-US" sz="2000" b="1" spc="-5" dirty="0">
                <a:cs typeface="Arial" panose="020B0604020202020204" pitchFamily="34" charset="0"/>
              </a:rPr>
              <a:t>实验结果</a:t>
            </a:r>
            <a:endParaRPr lang="en-US" altLang="zh-CN" sz="2000" b="1" spc="-5" dirty="0">
              <a:cs typeface="Arial" panose="020B0604020202020204" pitchFamily="34" charset="0"/>
            </a:endParaRPr>
          </a:p>
          <a:p>
            <a:pPr marL="469900" indent="-457200">
              <a:lnSpc>
                <a:spcPts val="4000"/>
              </a:lnSpc>
              <a:buFont typeface="Wingdings" panose="05000000000000000000" pitchFamily="2" charset="2"/>
              <a:buChar char="p"/>
              <a:tabLst>
                <a:tab pos="495934" algn="l"/>
              </a:tabLst>
            </a:pPr>
            <a:r>
              <a:rPr lang="zh-CN" altLang="en-US" sz="2000" b="1" spc="-5" dirty="0">
                <a:cs typeface="Arial" panose="020B0604020202020204" pitchFamily="34" charset="0"/>
              </a:rPr>
              <a:t>总结与不足</a:t>
            </a:r>
            <a:endParaRPr lang="en-US" altLang="zh-CN" sz="20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4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3059831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Introduction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55DA96-634B-4E72-B3EA-863A16A9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8" y="2348880"/>
            <a:ext cx="6073681" cy="33852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CEC202-6968-4B03-95CA-619C40B68129}"/>
              </a:ext>
            </a:extLst>
          </p:cNvPr>
          <p:cNvSpPr txBox="1"/>
          <p:nvPr/>
        </p:nvSpPr>
        <p:spPr>
          <a:xfrm>
            <a:off x="827584" y="1772816"/>
            <a:ext cx="7686599" cy="372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>
              <a:lnSpc>
                <a:spcPct val="110000"/>
              </a:lnSpc>
            </a:pPr>
            <a:r>
              <a:rPr lang="en-US" altLang="zh-CN" sz="1800" dirty="0">
                <a:latin typeface="+mn-lt"/>
                <a:cs typeface="+mn-ea"/>
                <a:sym typeface="+mn-lt"/>
              </a:rPr>
              <a:t> In the era of big data, exact analytical query processing is too "expensive".</a:t>
            </a:r>
          </a:p>
        </p:txBody>
      </p:sp>
    </p:spTree>
    <p:extLst>
      <p:ext uri="{BB962C8B-B14F-4D97-AF65-F5344CB8AC3E}">
        <p14:creationId xmlns:p14="http://schemas.microsoft.com/office/powerpoint/2010/main" val="5564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Current solutions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B861ED-18A9-104B-AD3C-C516A8F6E930}"/>
              </a:ext>
            </a:extLst>
          </p:cNvPr>
          <p:cNvSpPr txBox="1"/>
          <p:nvPr/>
        </p:nvSpPr>
        <p:spPr>
          <a:xfrm>
            <a:off x="323528" y="1842128"/>
            <a:ext cx="6840760" cy="108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lt"/>
                <a:ea typeface="SimSun" panose="02010600030101010101" pitchFamily="2" charset="-122"/>
                <a:cs typeface="+mn-ea"/>
                <a:sym typeface="+mn-lt"/>
              </a:rPr>
              <a:t>Online aggregation</a:t>
            </a:r>
            <a:endParaRPr lang="en-US" altLang="zh-CN" sz="2000" b="1" dirty="0">
              <a:latin typeface="+mn-lt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lt"/>
                <a:cs typeface="+mn-ea"/>
                <a:sym typeface="+mn-lt"/>
              </a:rPr>
              <a:t>Data sketches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lt"/>
                <a:cs typeface="+mn-ea"/>
                <a:sym typeface="+mn-lt"/>
              </a:rPr>
              <a:t>Sample-based Approaches(the dominating approach)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6D393E-E3DD-4528-B01D-F3C0D9B03FDE}"/>
              </a:ext>
            </a:extLst>
          </p:cNvPr>
          <p:cNvSpPr txBox="1"/>
          <p:nvPr/>
        </p:nvSpPr>
        <p:spPr>
          <a:xfrm>
            <a:off x="377788" y="5643289"/>
            <a:ext cx="8388424" cy="40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latin typeface="+mn-lt"/>
                <a:cs typeface="+mn-ea"/>
                <a:sym typeface="+mn-lt"/>
              </a:rPr>
              <a:t>The state of the art(verdict DB, </a:t>
            </a:r>
            <a:r>
              <a:rPr lang="en-US" altLang="zh-CN" sz="2000" b="1" dirty="0" err="1">
                <a:latin typeface="+mn-lt"/>
                <a:cs typeface="+mn-ea"/>
                <a:sym typeface="+mn-lt"/>
              </a:rPr>
              <a:t>QuickR</a:t>
            </a:r>
            <a:r>
              <a:rPr lang="en-US" altLang="zh-CN" sz="2000" b="1" dirty="0">
                <a:latin typeface="+mn-lt"/>
                <a:cs typeface="+mn-ea"/>
                <a:sym typeface="+mn-lt"/>
              </a:rPr>
              <a:t>, </a:t>
            </a:r>
            <a:r>
              <a:rPr lang="en-US" altLang="zh-CN" sz="2000" b="1" dirty="0" err="1">
                <a:latin typeface="+mn-lt"/>
                <a:cs typeface="+mn-ea"/>
                <a:sym typeface="+mn-lt"/>
              </a:rPr>
              <a:t>BlinkDB</a:t>
            </a:r>
            <a:r>
              <a:rPr lang="en-US" altLang="zh-CN" sz="2000" b="1" dirty="0">
                <a:latin typeface="+mn-lt"/>
                <a:cs typeface="+mn-ea"/>
                <a:sym typeface="+mn-lt"/>
              </a:rPr>
              <a:t>) use some all three types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DEEF16-88A1-425B-95FF-B4612D27E4BD}"/>
              </a:ext>
            </a:extLst>
          </p:cNvPr>
          <p:cNvSpPr txBox="1"/>
          <p:nvPr/>
        </p:nvSpPr>
        <p:spPr>
          <a:xfrm>
            <a:off x="2771800" y="2996952"/>
            <a:ext cx="6430569" cy="2345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+mn-lt"/>
                <a:cs typeface="+mn-ea"/>
                <a:sym typeface="+mn-lt"/>
              </a:rPr>
              <a:t>Limited supported aggregate functions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+mn-lt"/>
                <a:cs typeface="+mn-ea"/>
                <a:sym typeface="+mn-lt"/>
              </a:rPr>
              <a:t>Still very time-consuming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+mn-lt"/>
                <a:cs typeface="+mn-ea"/>
                <a:sym typeface="+mn-lt"/>
              </a:rPr>
              <a:t>Space Overhead – samples can be very large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+mn-lt"/>
                <a:cs typeface="+mn-ea"/>
                <a:sym typeface="+mn-lt"/>
              </a:rPr>
              <a:t>Support for join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+mn-lt"/>
                <a:cs typeface="+mn-ea"/>
                <a:sym typeface="+mn-lt"/>
              </a:rPr>
              <a:t>Support for nesting</a:t>
            </a:r>
            <a:endParaRPr lang="en-US" altLang="zh-CN" sz="1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B55829-8281-4B90-913C-23CADBFF14D9}"/>
              </a:ext>
            </a:extLst>
          </p:cNvPr>
          <p:cNvSpPr txBox="1"/>
          <p:nvPr/>
        </p:nvSpPr>
        <p:spPr>
          <a:xfrm>
            <a:off x="35496" y="3298288"/>
            <a:ext cx="3744416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+mn-lt"/>
                <a:cs typeface="+mn-ea"/>
                <a:sym typeface="+mn-lt"/>
              </a:rPr>
              <a:t>Uniform Sampling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+mn-lt"/>
                <a:cs typeface="+mn-ea"/>
                <a:sym typeface="+mn-lt"/>
              </a:rPr>
              <a:t>Stratified Sampling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+mn-lt"/>
                <a:cs typeface="+mn-ea"/>
                <a:sym typeface="+mn-lt"/>
              </a:rPr>
              <a:t>Hash Sampling</a:t>
            </a:r>
            <a:endParaRPr lang="en-US" altLang="zh-C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744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Offline vs online sampling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B861ED-18A9-104B-AD3C-C516A8F6E930}"/>
              </a:ext>
            </a:extLst>
          </p:cNvPr>
          <p:cNvSpPr txBox="1"/>
          <p:nvPr/>
        </p:nvSpPr>
        <p:spPr>
          <a:xfrm>
            <a:off x="107504" y="3501008"/>
            <a:ext cx="8136904" cy="183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10000"/>
              </a:lnSpc>
            </a:pPr>
            <a:r>
              <a:rPr lang="en-US" altLang="zh-CN" sz="2000" b="1" dirty="0">
                <a:latin typeface="+mn-lt"/>
                <a:cs typeface="+mn-ea"/>
                <a:sym typeface="+mn-lt"/>
              </a:rPr>
              <a:t>It is generally accepted that both are complementary/helpful:</a:t>
            </a:r>
          </a:p>
          <a:p>
            <a:pPr marL="1714500" lvl="3" indent="-342900">
              <a:buFont typeface="Wingdings" panose="05000000000000000000" pitchFamily="2" charset="2"/>
              <a:buChar char="l"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offline sampling is used for (partially) predictable workloads,</a:t>
            </a:r>
          </a:p>
          <a:p>
            <a:pPr marL="1714500" lvl="3" indent="-342900">
              <a:buFont typeface="Wingdings" panose="05000000000000000000" pitchFamily="2" charset="2"/>
              <a:buChar char="l"/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/>
              </a:rPr>
              <a:t>Online sampling is for the rest</a:t>
            </a:r>
            <a:endParaRPr lang="en-US" altLang="zh-CN" sz="1800" dirty="0"/>
          </a:p>
          <a:p>
            <a:pPr marL="342900">
              <a:lnSpc>
                <a:spcPct val="110000"/>
              </a:lnSpc>
            </a:pPr>
            <a:endParaRPr lang="en-US" altLang="zh-CN" sz="1800" dirty="0">
              <a:latin typeface="+mn-lt"/>
            </a:endParaRPr>
          </a:p>
          <a:p>
            <a:pPr marL="342900" indent="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1100" dirty="0">
              <a:cs typeface="+mn-ea"/>
              <a:sym typeface="+mn-lt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7F60D49-4B06-4E6C-98F7-3E408E90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30316"/>
              </p:ext>
            </p:extLst>
          </p:nvPr>
        </p:nvGraphicFramePr>
        <p:xfrm>
          <a:off x="755576" y="1871057"/>
          <a:ext cx="7200801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1332097168"/>
                    </a:ext>
                  </a:extLst>
                </a:gridCol>
                <a:gridCol w="2400267">
                  <a:extLst>
                    <a:ext uri="{9D8B030D-6E8A-4147-A177-3AD203B41FA5}">
                      <a16:colId xmlns:a16="http://schemas.microsoft.com/office/drawing/2014/main" val="2207940726"/>
                    </a:ext>
                  </a:extLst>
                </a:gridCol>
                <a:gridCol w="2400267">
                  <a:extLst>
                    <a:ext uri="{9D8B030D-6E8A-4147-A177-3AD203B41FA5}">
                      <a16:colId xmlns:a16="http://schemas.microsoft.com/office/drawing/2014/main" val="2885782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Offline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Online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6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Assumption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(partially)known workload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 assumption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9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Speed 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43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7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dirty="0" err="1">
                <a:latin typeface="+mn-lt"/>
                <a:ea typeface="+mn-ea"/>
                <a:cs typeface="+mn-ea"/>
                <a:sym typeface="+mn-lt"/>
              </a:rPr>
              <a:t>DBEst</a:t>
            </a: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 Architecture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BEDBEFF-EE16-4D16-8812-762D16E5E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16" y="2259228"/>
            <a:ext cx="6774767" cy="233954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A0A12D4-AB3C-41A6-B722-F0DC0CC45924}"/>
              </a:ext>
            </a:extLst>
          </p:cNvPr>
          <p:cNvSpPr txBox="1"/>
          <p:nvPr/>
        </p:nvSpPr>
        <p:spPr>
          <a:xfrm>
            <a:off x="827584" y="4656715"/>
            <a:ext cx="79208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+mn-lt"/>
                <a:cs typeface="+mn-ea"/>
              </a:rPr>
              <a:t>The sampling module: interacts with the storage layer to build samples;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+mn-lt"/>
                <a:cs typeface="+mn-ea"/>
              </a:rPr>
              <a:t>The models module: consists of density estimators and regression                     models, which are built from the samples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+mn-lt"/>
                <a:cs typeface="+mn-ea"/>
              </a:rPr>
              <a:t>The model catalog: stores information for the available models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zh-CN" altLang="en-US" sz="2000" b="1" dirty="0">
              <a:latin typeface="+mn-lt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204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dirty="0" err="1">
                <a:latin typeface="+mn-lt"/>
                <a:ea typeface="+mn-ea"/>
                <a:cs typeface="+mn-ea"/>
                <a:sym typeface="+mn-lt"/>
              </a:rPr>
              <a:t>DBEst</a:t>
            </a: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 and ML models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2D67D3-2CBA-427C-A1FB-3DBB4DEC6AD7}"/>
              </a:ext>
            </a:extLst>
          </p:cNvPr>
          <p:cNvSpPr txBox="1"/>
          <p:nvPr/>
        </p:nvSpPr>
        <p:spPr>
          <a:xfrm>
            <a:off x="-396552" y="1700808"/>
            <a:ext cx="5828837" cy="46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+mn-lt"/>
                <a:cs typeface="+mn-ea"/>
                <a:sym typeface="+mn-lt"/>
              </a:rPr>
              <a:t>What models?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EE5A4E6-1989-4AFD-91B2-96FA83D7D9C0}"/>
              </a:ext>
            </a:extLst>
          </p:cNvPr>
          <p:cNvSpPr/>
          <p:nvPr/>
        </p:nvSpPr>
        <p:spPr>
          <a:xfrm>
            <a:off x="1113711" y="2539082"/>
            <a:ext cx="2770402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Regression y=R(x)</a:t>
            </a:r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680A407-67BF-45C8-9CA5-6BDCB053917A}"/>
              </a:ext>
            </a:extLst>
          </p:cNvPr>
          <p:cNvSpPr/>
          <p:nvPr/>
        </p:nvSpPr>
        <p:spPr>
          <a:xfrm>
            <a:off x="3884113" y="2462905"/>
            <a:ext cx="3566302" cy="106635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/>
              <a:t>XGBoost,</a:t>
            </a:r>
            <a:r>
              <a:rPr lang="en-US" altLang="zh-CN" sz="1600" dirty="0" err="1"/>
              <a:t>Gboost</a:t>
            </a:r>
            <a:r>
              <a:rPr lang="en-US" altLang="zh-CN" sz="1600" b="1" dirty="0"/>
              <a:t>,…</a:t>
            </a:r>
            <a:endParaRPr lang="zh-CN" altLang="en-US" sz="16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3C904F-DD23-44EE-976F-33005D07CCA2}"/>
              </a:ext>
            </a:extLst>
          </p:cNvPr>
          <p:cNvSpPr txBox="1"/>
          <p:nvPr/>
        </p:nvSpPr>
        <p:spPr>
          <a:xfrm>
            <a:off x="1395748" y="3676519"/>
            <a:ext cx="7458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Different models works better for different data regions.</a:t>
            </a:r>
            <a:endParaRPr lang="zh-CN" altLang="en-US" sz="20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9F6E2D-F78D-4DD0-8CE8-A51D04783861}"/>
              </a:ext>
            </a:extLst>
          </p:cNvPr>
          <p:cNvSpPr/>
          <p:nvPr/>
        </p:nvSpPr>
        <p:spPr>
          <a:xfrm>
            <a:off x="1113711" y="4274878"/>
            <a:ext cx="2770402" cy="105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Density Estimator D(x) </a:t>
            </a:r>
            <a:endParaRPr lang="zh-CN" altLang="en-US" sz="20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1D9DCD8-6699-48B1-A3AF-D1707D11E57D}"/>
              </a:ext>
            </a:extLst>
          </p:cNvPr>
          <p:cNvSpPr/>
          <p:nvPr/>
        </p:nvSpPr>
        <p:spPr>
          <a:xfrm>
            <a:off x="3891978" y="4116775"/>
            <a:ext cx="3630445" cy="137300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Kernel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nearest neighbor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orthogonal series estimators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E4EDF7-5677-4752-8EA4-44836BA8F7C5}"/>
              </a:ext>
            </a:extLst>
          </p:cNvPr>
          <p:cNvSpPr txBox="1"/>
          <p:nvPr/>
        </p:nvSpPr>
        <p:spPr>
          <a:xfrm>
            <a:off x="1703127" y="5845074"/>
            <a:ext cx="74583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Because their discrete nature is at odds with the continuous-function view employed within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DBEst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A4A987-17E9-4EEC-8390-739FEDE9066B}"/>
              </a:ext>
            </a:extLst>
          </p:cNvPr>
          <p:cNvSpPr txBox="1"/>
          <p:nvPr/>
        </p:nvSpPr>
        <p:spPr>
          <a:xfrm>
            <a:off x="1395747" y="5444964"/>
            <a:ext cx="4779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choose Histograms?</a:t>
            </a:r>
          </a:p>
        </p:txBody>
      </p:sp>
    </p:spTree>
    <p:extLst>
      <p:ext uri="{BB962C8B-B14F-4D97-AF65-F5344CB8AC3E}">
        <p14:creationId xmlns:p14="http://schemas.microsoft.com/office/powerpoint/2010/main" val="2967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4C1306-24FF-4AC6-BBD9-81600D9A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12776"/>
            <a:ext cx="4610500" cy="518967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E6EC08A-97BC-4AAB-8FE7-2433EBF77D9C}"/>
              </a:ext>
            </a:extLst>
          </p:cNvPr>
          <p:cNvSpPr txBox="1"/>
          <p:nvPr/>
        </p:nvSpPr>
        <p:spPr bwMode="auto">
          <a:xfrm>
            <a:off x="2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4000" b="1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Notation </a:t>
            </a:r>
            <a:endParaRPr lang="zh-CN" altLang="en-US" sz="72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741119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rpyg0ao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rpyg0ao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4458</TotalTime>
  <Pages>0</Pages>
  <Words>2026</Words>
  <Characters>0</Characters>
  <Application>Microsoft Office PowerPoint</Application>
  <DocSecurity>0</DocSecurity>
  <PresentationFormat>全屏显示(4:3)</PresentationFormat>
  <Lines>0</Lines>
  <Paragraphs>230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微软雅黑</vt:lpstr>
      <vt:lpstr>Arial</vt:lpstr>
      <vt:lpstr>Calibri</vt:lpstr>
      <vt:lpstr>Cambria Math</vt:lpstr>
      <vt:lpstr>Times New Roman</vt:lpstr>
      <vt:lpstr>Wingdings</vt:lpstr>
      <vt:lpstr>1_自定义设计方案</vt:lpstr>
      <vt:lpstr>2_自定义设计方案</vt:lpstr>
      <vt:lpstr>DBEst: Revisiting Approximate Query Processing Engines with Machine Learning Models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吴瑜珠</dc:creator>
  <cp:lastModifiedBy>yan chao yi</cp:lastModifiedBy>
  <cp:revision>1304</cp:revision>
  <dcterms:created xsi:type="dcterms:W3CDTF">2012-06-04T07:37:13Z</dcterms:created>
  <dcterms:modified xsi:type="dcterms:W3CDTF">2021-01-13T01:59:14Z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