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40"/>
  </p:handoutMasterIdLst>
  <p:sldIdLst>
    <p:sldId id="465" r:id="rId3"/>
    <p:sldId id="466" r:id="rId4"/>
    <p:sldId id="467" r:id="rId5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508" r:id="rId20"/>
    <p:sldId id="481" r:id="rId21"/>
    <p:sldId id="483" r:id="rId22"/>
    <p:sldId id="484" r:id="rId23"/>
    <p:sldId id="509" r:id="rId24"/>
    <p:sldId id="510" r:id="rId25"/>
    <p:sldId id="487" r:id="rId26"/>
    <p:sldId id="488" r:id="rId27"/>
    <p:sldId id="511" r:id="rId28"/>
    <p:sldId id="512" r:id="rId29"/>
    <p:sldId id="491" r:id="rId30"/>
    <p:sldId id="513" r:id="rId31"/>
    <p:sldId id="504" r:id="rId32"/>
    <p:sldId id="514" r:id="rId33"/>
    <p:sldId id="494" r:id="rId34"/>
    <p:sldId id="495" r:id="rId35"/>
    <p:sldId id="505" r:id="rId36"/>
    <p:sldId id="515" r:id="rId37"/>
    <p:sldId id="516" r:id="rId38"/>
    <p:sldId id="500" r:id="rId3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89" autoAdjust="0"/>
    <p:restoredTop sz="79160" autoAdjust="0"/>
  </p:normalViewPr>
  <p:slideViewPr>
    <p:cSldViewPr>
      <p:cViewPr>
        <p:scale>
          <a:sx n="80" d="100"/>
          <a:sy n="80" d="100"/>
        </p:scale>
        <p:origin x="-2514" y="-288"/>
      </p:cViewPr>
      <p:guideLst>
        <p:guide orient="horz" pos="2158"/>
        <p:guide orient="horz" pos="30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7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4DBE5-B57F-41BC-B0DC-C1B7566DE8DB}" type="doc">
      <dgm:prSet loTypeId="urn:microsoft.com/office/officeart/2005/8/layout/chevron1" loCatId="process" qsTypeId="urn:microsoft.com/office/officeart/2005/8/quickstyle/simple1#1" qsCatId="simple" csTypeId="urn:microsoft.com/office/officeart/2005/8/colors/accent1_2#1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0E2A686A-ACF6-44AC-8363-13B769F33012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800" b="1" dirty="0" smtClean="0"/>
            <a:t>系统启动</a:t>
          </a:r>
          <a:endParaRPr lang="zh-CN" altLang="en-US" sz="1800" b="1" dirty="0"/>
        </a:p>
      </dgm:t>
    </dgm:pt>
    <dgm:pt modelId="{A65BBDD8-D8EB-4CE8-9704-B8FC4F12D7E6}" cxnId="{D560A83A-0912-405A-80CA-C3E3EB34993B}" type="parTrans">
      <dgm:prSet/>
      <dgm:spPr/>
      <dgm:t>
        <a:bodyPr/>
        <a:lstStyle/>
        <a:p>
          <a:endParaRPr lang="zh-CN" altLang="en-US" b="1"/>
        </a:p>
      </dgm:t>
    </dgm:pt>
    <dgm:pt modelId="{0F210C55-BA1A-4BB0-8B9C-A5E0EBEF10A3}" cxnId="{D560A83A-0912-405A-80CA-C3E3EB34993B}" type="sibTrans">
      <dgm:prSet/>
      <dgm:spPr/>
      <dgm:t>
        <a:bodyPr/>
        <a:lstStyle/>
        <a:p>
          <a:endParaRPr lang="zh-CN" altLang="en-US" b="1"/>
        </a:p>
      </dgm:t>
    </dgm:pt>
    <dgm:pt modelId="{243F1FFD-7127-42E2-9675-0F6489268172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800" b="1" dirty="0" smtClean="0"/>
            <a:t>登录功能</a:t>
          </a:r>
          <a:endParaRPr lang="zh-CN" altLang="en-US" sz="1800" b="1" dirty="0"/>
        </a:p>
      </dgm:t>
    </dgm:pt>
    <dgm:pt modelId="{675FBF1B-1171-44C4-B368-1B3CB959EDDC}" cxnId="{32B7392B-4C47-4465-981A-BA48427ACC02}" type="parTrans">
      <dgm:prSet/>
      <dgm:spPr/>
      <dgm:t>
        <a:bodyPr/>
        <a:lstStyle/>
        <a:p>
          <a:endParaRPr lang="zh-CN" altLang="en-US" b="1"/>
        </a:p>
      </dgm:t>
    </dgm:pt>
    <dgm:pt modelId="{887DFFD4-45D8-4EB0-8E5A-CF473A2540DA}" cxnId="{32B7392B-4C47-4465-981A-BA48427ACC02}" type="sibTrans">
      <dgm:prSet/>
      <dgm:spPr/>
      <dgm:t>
        <a:bodyPr/>
        <a:lstStyle/>
        <a:p>
          <a:endParaRPr lang="zh-CN" altLang="en-US" b="1"/>
        </a:p>
      </dgm:t>
    </dgm:pt>
    <dgm:pt modelId="{5A701C17-0E2A-457F-A450-83D9C5893DB7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800" b="1" dirty="0" smtClean="0"/>
            <a:t>宠物主人操作</a:t>
          </a:r>
          <a:endParaRPr lang="zh-CN" altLang="en-US" sz="1800" b="1" dirty="0"/>
        </a:p>
      </dgm:t>
    </dgm:pt>
    <dgm:pt modelId="{E604893B-F25F-45C4-B656-79F7552919A5}" cxnId="{928CEC78-590F-4B43-A64F-4F483F6EFEDD}" type="parTrans">
      <dgm:prSet/>
      <dgm:spPr/>
      <dgm:t>
        <a:bodyPr/>
        <a:lstStyle/>
        <a:p>
          <a:endParaRPr lang="zh-CN" altLang="en-US" b="1"/>
        </a:p>
      </dgm:t>
    </dgm:pt>
    <dgm:pt modelId="{17ED0D47-8422-44E9-9E05-154450A8CF90}" cxnId="{928CEC78-590F-4B43-A64F-4F483F6EFEDD}" type="sibTrans">
      <dgm:prSet/>
      <dgm:spPr/>
      <dgm:t>
        <a:bodyPr/>
        <a:lstStyle/>
        <a:p>
          <a:endParaRPr lang="zh-CN" altLang="en-US" b="1"/>
        </a:p>
      </dgm:t>
    </dgm:pt>
    <dgm:pt modelId="{55217C97-E484-43E4-B2B6-84AA58A3BA38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800" b="1" dirty="0" smtClean="0"/>
            <a:t>宠物商店操作</a:t>
          </a:r>
          <a:endParaRPr lang="zh-CN" altLang="en-US" sz="1800" b="1" dirty="0"/>
        </a:p>
      </dgm:t>
    </dgm:pt>
    <dgm:pt modelId="{C984F1B5-C2B3-4181-90CA-FEB6ED99A23A}" cxnId="{3C4B4BC4-3FE1-4502-8C44-4BD10AB3D62E}" type="parTrans">
      <dgm:prSet/>
      <dgm:spPr/>
      <dgm:t>
        <a:bodyPr/>
        <a:lstStyle/>
        <a:p>
          <a:endParaRPr lang="zh-CN" altLang="en-US" b="1"/>
        </a:p>
      </dgm:t>
    </dgm:pt>
    <dgm:pt modelId="{6D07465C-0CE3-4BC4-A429-7869D3F10020}" cxnId="{3C4B4BC4-3FE1-4502-8C44-4BD10AB3D62E}" type="sibTrans">
      <dgm:prSet/>
      <dgm:spPr/>
      <dgm:t>
        <a:bodyPr/>
        <a:lstStyle/>
        <a:p>
          <a:endParaRPr lang="zh-CN" altLang="en-US" b="1"/>
        </a:p>
      </dgm:t>
    </dgm:pt>
    <dgm:pt modelId="{CFD2BBDA-A499-48B1-944F-BBAC01DAA85C}" type="pres">
      <dgm:prSet presAssocID="{EFD4DBE5-B57F-41BC-B0DC-C1B7566DE8DB}" presName="Name0" presStyleCnt="0">
        <dgm:presLayoutVars>
          <dgm:dir/>
          <dgm:animLvl val="lvl"/>
          <dgm:resizeHandles val="exact"/>
        </dgm:presLayoutVars>
      </dgm:prSet>
      <dgm:spPr/>
    </dgm:pt>
    <dgm:pt modelId="{F7DE92DC-07AD-46CA-BAE7-0C4E4E358584}" type="pres">
      <dgm:prSet presAssocID="{0E2A686A-ACF6-44AC-8363-13B769F3301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DDC07-059A-4559-A2C8-39E2CC24D02A}" type="pres">
      <dgm:prSet presAssocID="{0F210C55-BA1A-4BB0-8B9C-A5E0EBEF10A3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3A82A39-41BE-40BC-8700-B1914635DEB4}" type="pres">
      <dgm:prSet presAssocID="{243F1FFD-7127-42E2-9675-0F648926817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F3F4E4-D971-4742-A2B6-9BC5E97A605D}" type="pres">
      <dgm:prSet presAssocID="{887DFFD4-45D8-4EB0-8E5A-CF473A2540DA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F0D83181-52B1-4AE6-8F8F-FA1BF82CB1AC}" type="pres">
      <dgm:prSet presAssocID="{5A701C17-0E2A-457F-A450-83D9C5893DB7}" presName="parTxOnly" presStyleLbl="node1" presStyleIdx="2" presStyleCnt="4" custLinFactNeighborX="250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BA32A6-973A-428B-9D80-5B872B4DDBD2}" type="pres">
      <dgm:prSet presAssocID="{17ED0D47-8422-44E9-9E05-154450A8CF90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5AEC8C0-EE98-47CE-92E9-560F64535CB8}" type="pres">
      <dgm:prSet presAssocID="{55217C97-E484-43E4-B2B6-84AA58A3BA3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EFA9DD-6D96-42B9-9767-499B9A89EC6F}" type="presOf" srcId="{5A701C17-0E2A-457F-A450-83D9C5893DB7}" destId="{F0D83181-52B1-4AE6-8F8F-FA1BF82CB1AC}" srcOrd="0" destOrd="0" presId="urn:microsoft.com/office/officeart/2005/8/layout/chevron1"/>
    <dgm:cxn modelId="{D560A83A-0912-405A-80CA-C3E3EB34993B}" srcId="{EFD4DBE5-B57F-41BC-B0DC-C1B7566DE8DB}" destId="{0E2A686A-ACF6-44AC-8363-13B769F33012}" srcOrd="0" destOrd="0" parTransId="{A65BBDD8-D8EB-4CE8-9704-B8FC4F12D7E6}" sibTransId="{0F210C55-BA1A-4BB0-8B9C-A5E0EBEF10A3}"/>
    <dgm:cxn modelId="{3C4B4BC4-3FE1-4502-8C44-4BD10AB3D62E}" srcId="{EFD4DBE5-B57F-41BC-B0DC-C1B7566DE8DB}" destId="{55217C97-E484-43E4-B2B6-84AA58A3BA38}" srcOrd="3" destOrd="0" parTransId="{C984F1B5-C2B3-4181-90CA-FEB6ED99A23A}" sibTransId="{6D07465C-0CE3-4BC4-A429-7869D3F10020}"/>
    <dgm:cxn modelId="{3D315579-A413-41DA-B523-6E18E3109AA0}" type="presOf" srcId="{EFD4DBE5-B57F-41BC-B0DC-C1B7566DE8DB}" destId="{CFD2BBDA-A499-48B1-944F-BBAC01DAA85C}" srcOrd="0" destOrd="0" presId="urn:microsoft.com/office/officeart/2005/8/layout/chevron1"/>
    <dgm:cxn modelId="{928CEC78-590F-4B43-A64F-4F483F6EFEDD}" srcId="{EFD4DBE5-B57F-41BC-B0DC-C1B7566DE8DB}" destId="{5A701C17-0E2A-457F-A450-83D9C5893DB7}" srcOrd="2" destOrd="0" parTransId="{E604893B-F25F-45C4-B656-79F7552919A5}" sibTransId="{17ED0D47-8422-44E9-9E05-154450A8CF90}"/>
    <dgm:cxn modelId="{3937E476-B381-479D-86D5-D2E65C039234}" type="presOf" srcId="{243F1FFD-7127-42E2-9675-0F6489268172}" destId="{23A82A39-41BE-40BC-8700-B1914635DEB4}" srcOrd="0" destOrd="0" presId="urn:microsoft.com/office/officeart/2005/8/layout/chevron1"/>
    <dgm:cxn modelId="{32B7392B-4C47-4465-981A-BA48427ACC02}" srcId="{EFD4DBE5-B57F-41BC-B0DC-C1B7566DE8DB}" destId="{243F1FFD-7127-42E2-9675-0F6489268172}" srcOrd="1" destOrd="0" parTransId="{675FBF1B-1171-44C4-B368-1B3CB959EDDC}" sibTransId="{887DFFD4-45D8-4EB0-8E5A-CF473A2540DA}"/>
    <dgm:cxn modelId="{87585007-EAB5-4D80-8252-A370B7D32C47}" type="presOf" srcId="{0E2A686A-ACF6-44AC-8363-13B769F33012}" destId="{F7DE92DC-07AD-46CA-BAE7-0C4E4E358584}" srcOrd="0" destOrd="0" presId="urn:microsoft.com/office/officeart/2005/8/layout/chevron1"/>
    <dgm:cxn modelId="{96201340-EF07-4E8D-B8C0-BA27210FB98D}" type="presOf" srcId="{55217C97-E484-43E4-B2B6-84AA58A3BA38}" destId="{85AEC8C0-EE98-47CE-92E9-560F64535CB8}" srcOrd="0" destOrd="0" presId="urn:microsoft.com/office/officeart/2005/8/layout/chevron1"/>
    <dgm:cxn modelId="{50F98737-1AC3-41F7-AD95-7B1520DFFBDF}" type="presParOf" srcId="{CFD2BBDA-A499-48B1-944F-BBAC01DAA85C}" destId="{F7DE92DC-07AD-46CA-BAE7-0C4E4E358584}" srcOrd="0" destOrd="0" presId="urn:microsoft.com/office/officeart/2005/8/layout/chevron1"/>
    <dgm:cxn modelId="{F2BFB351-56E1-425C-8BE4-41F51560EE47}" type="presParOf" srcId="{CFD2BBDA-A499-48B1-944F-BBAC01DAA85C}" destId="{799DDC07-059A-4559-A2C8-39E2CC24D02A}" srcOrd="1" destOrd="0" presId="urn:microsoft.com/office/officeart/2005/8/layout/chevron1"/>
    <dgm:cxn modelId="{869E60C1-0D5D-4CB5-A3BC-7A67CA86609E}" type="presParOf" srcId="{CFD2BBDA-A499-48B1-944F-BBAC01DAA85C}" destId="{23A82A39-41BE-40BC-8700-B1914635DEB4}" srcOrd="2" destOrd="0" presId="urn:microsoft.com/office/officeart/2005/8/layout/chevron1"/>
    <dgm:cxn modelId="{75E84DD7-E624-413E-8C0A-43E2DA8ADE21}" type="presParOf" srcId="{CFD2BBDA-A499-48B1-944F-BBAC01DAA85C}" destId="{07F3F4E4-D971-4742-A2B6-9BC5E97A605D}" srcOrd="3" destOrd="0" presId="urn:microsoft.com/office/officeart/2005/8/layout/chevron1"/>
    <dgm:cxn modelId="{416F9EB3-F174-4164-A778-6AD5154BBEE2}" type="presParOf" srcId="{CFD2BBDA-A499-48B1-944F-BBAC01DAA85C}" destId="{F0D83181-52B1-4AE6-8F8F-FA1BF82CB1AC}" srcOrd="4" destOrd="0" presId="urn:microsoft.com/office/officeart/2005/8/layout/chevron1"/>
    <dgm:cxn modelId="{F6D774B3-4FAD-46D2-8706-3222957D4D80}" type="presParOf" srcId="{CFD2BBDA-A499-48B1-944F-BBAC01DAA85C}" destId="{D1BA32A6-973A-428B-9D80-5B872B4DDBD2}" srcOrd="5" destOrd="0" presId="urn:microsoft.com/office/officeart/2005/8/layout/chevron1"/>
    <dgm:cxn modelId="{79FECB03-E3F8-47F9-B1E3-BCBDB02958E0}" type="presParOf" srcId="{CFD2BBDA-A499-48B1-944F-BBAC01DAA85C}" destId="{85AEC8C0-EE98-47CE-92E9-560F64535CB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858048" cy="857256"/>
        <a:chOff x="0" y="0"/>
        <a:chExt cx="6858048" cy="857256"/>
      </a:xfrm>
      <a:scene3d>
        <a:camera prst="orthographicFront">
          <a:rot lat="0" lon="0" rev="0"/>
        </a:camera>
        <a:lightRig rig="balanced" dir="t">
          <a:rot lat="0" lon="0" rev="8700000"/>
        </a:lightRig>
      </a:scene3d>
    </dsp:grpSpPr>
    <dsp:sp modelId="{F7DE92DC-07AD-46CA-BAE7-0C4E4E358584}">
      <dsp:nvSpPr>
        <dsp:cNvPr id="3" name="燕尾形 2"/>
        <dsp:cNvSpPr/>
      </dsp:nvSpPr>
      <dsp:spPr bwMode="white">
        <a:xfrm>
          <a:off x="0" y="57923"/>
          <a:ext cx="1853526" cy="741411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009" tIns="24003" rIns="24003" bIns="24003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系统启动</a:t>
          </a:r>
          <a:endParaRPr lang="zh-CN" altLang="en-US" sz="1800" b="1" dirty="0"/>
        </a:p>
      </dsp:txBody>
      <dsp:txXfrm>
        <a:off x="0" y="57923"/>
        <a:ext cx="1853526" cy="741411"/>
      </dsp:txXfrm>
    </dsp:sp>
    <dsp:sp modelId="{23A82A39-41BE-40BC-8700-B1914635DEB4}">
      <dsp:nvSpPr>
        <dsp:cNvPr id="4" name="燕尾形 3"/>
        <dsp:cNvSpPr/>
      </dsp:nvSpPr>
      <dsp:spPr bwMode="white">
        <a:xfrm>
          <a:off x="1668174" y="57923"/>
          <a:ext cx="1853526" cy="741411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009" tIns="24003" rIns="24003" bIns="24003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登录功能</a:t>
          </a:r>
          <a:endParaRPr lang="zh-CN" altLang="en-US" sz="1800" b="1" dirty="0"/>
        </a:p>
      </dsp:txBody>
      <dsp:txXfrm>
        <a:off x="1668174" y="57923"/>
        <a:ext cx="1853526" cy="741411"/>
      </dsp:txXfrm>
    </dsp:sp>
    <dsp:sp modelId="{F0D83181-52B1-4AE6-8F8F-FA1BF82CB1AC}">
      <dsp:nvSpPr>
        <dsp:cNvPr id="5" name="燕尾形 4"/>
        <dsp:cNvSpPr/>
      </dsp:nvSpPr>
      <dsp:spPr bwMode="white">
        <a:xfrm>
          <a:off x="3289883" y="57923"/>
          <a:ext cx="1853526" cy="741411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009" tIns="24003" rIns="24003" bIns="24003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宠物主人操作</a:t>
          </a:r>
          <a:endParaRPr lang="zh-CN" altLang="en-US" sz="1800" b="1" dirty="0"/>
        </a:p>
      </dsp:txBody>
      <dsp:txXfrm>
        <a:off x="3289883" y="57923"/>
        <a:ext cx="1853526" cy="741411"/>
      </dsp:txXfrm>
    </dsp:sp>
    <dsp:sp modelId="{85AEC8C0-EE98-47CE-92E9-560F64535CB8}">
      <dsp:nvSpPr>
        <dsp:cNvPr id="6" name="燕尾形 5"/>
        <dsp:cNvSpPr/>
      </dsp:nvSpPr>
      <dsp:spPr bwMode="white">
        <a:xfrm>
          <a:off x="5004522" y="57923"/>
          <a:ext cx="1853526" cy="741411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009" tIns="24003" rIns="24003" bIns="24003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宠物商店操作</a:t>
          </a:r>
          <a:endParaRPr lang="zh-CN" altLang="en-US" sz="1800" b="1" dirty="0"/>
        </a:p>
      </dsp:txBody>
      <dsp:txXfrm>
        <a:off x="5004522" y="57923"/>
        <a:ext cx="1853526" cy="741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A459F7-DDD4-45CA-A51C-5633D63B4077}" type="slidenum">
              <a:rPr lang="zh-CN" altLang="en-US"/>
            </a:fld>
            <a:endParaRPr lang="en-US" altLang="zh-CN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A459F7-DDD4-45CA-A51C-5633D63B4077}" type="slidenum">
              <a:rPr lang="zh-CN" altLang="en-US"/>
            </a:fld>
            <a:endParaRPr lang="en-US" altLang="zh-CN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教学指导：根据学员的完成情况，演示本用例正确效果，强调关键代码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84B6117-7867-498E-9B19-B934F4493D88}" type="slidenum">
              <a:rPr lang="zh-CN" altLang="en-US"/>
            </a:fld>
            <a:endParaRPr lang="en-US" altLang="zh-CN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293A144-7C58-47C6-B325-C1026366DE48}" type="slidenum">
              <a:rPr lang="zh-CN" altLang="en-US"/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教学指导：根据学员的完成情况，演示本用例正确效果，强调关键代码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A9456F-57C3-4F42-932F-D1A2D5D85021}" type="slidenum">
              <a:rPr lang="zh-CN" altLang="en-US"/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6CBA2C9-1207-4198-BFCD-EE47E579D1A6}" type="slidenum">
              <a:rPr lang="zh-CN" altLang="en-US"/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3931B2E-7F6C-4EE2-BFE9-7D0C7FCE2051}" type="slidenum">
              <a:rPr lang="zh-CN" altLang="en-US"/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教员在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分钟内的合理时间点（如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分钟左右）需要巡视学员完成情况，监控和把握进度，结合实际，督促学员在相应时间内完成任务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E1B9EF-B8EB-4506-B294-FEAF90F0CAAE}" type="slidenum">
              <a:rPr lang="zh-CN" altLang="en-US"/>
            </a:fld>
            <a:endParaRPr lang="en-US" altLang="zh-CN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15A243A-3CF5-4C43-81D5-8F77D79ED8FD}" type="slidenum">
              <a:rPr lang="zh-CN" altLang="en-US"/>
            </a:fld>
            <a:endParaRPr lang="en-US" altLang="zh-CN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教学指导：根据学员的完成情况，演示本用例正确效果，强调关键代码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8AFB4E-4B75-4655-B116-AC1E3835E3D6}" type="slidenum">
              <a:rPr lang="zh-CN" altLang="en-US"/>
            </a:fld>
            <a:endParaRPr lang="en-US" altLang="zh-CN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6F9B8CE-C135-409F-93B4-BBBC0B628874}" type="slidenum">
              <a:rPr lang="zh-CN" altLang="en-US"/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教员在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分钟内的合理时间点（如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分钟左右）需要巡视学员完成情况，监控和把握进度，结合实际，督促学员在相应时间内完成任务</a:t>
            </a:r>
            <a:endParaRPr lang="zh-CN" altLang="en-US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教学指导：根据学员的完成情况，演示本用例正确效果，强调关键代码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3.jpeg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jpe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1" Type="http://schemas.openxmlformats.org/officeDocument/2006/relationships/image" Target="../media/image4.jpeg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3050" y="2374900"/>
            <a:ext cx="607695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/>
          <a:lstStyle>
            <a:lvl1pPr algn="l" eaLnBrk="1" hangingPunct="1">
              <a:buFont typeface="Arial" panose="020B0604020202020204" pitchFamily="34" charset="0"/>
              <a:buNone/>
              <a:defRPr sz="4800">
                <a:solidFill>
                  <a:srgbClr val="1483B5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3289300"/>
            <a:ext cx="6076950" cy="81756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rgbClr val="5A4C41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  <a:endParaRPr lang="zh-CN" noProof="0" smtClean="0">
              <a:sym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1238" y="4354513"/>
            <a:ext cx="1366837" cy="1368425"/>
          </a:xfrm>
          <a:prstGeom prst="rect">
            <a:avLst/>
          </a:prstGeom>
          <a:solidFill>
            <a:srgbClr val="6AB598"/>
          </a:solidFill>
          <a:ln w="44450" cap="flat" cmpd="sng">
            <a:solidFill>
              <a:srgbClr val="6AB598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endParaRPr lang="zh-CN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4391025"/>
            <a:ext cx="1295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41750" y="4354513"/>
            <a:ext cx="1366838" cy="1368425"/>
          </a:xfrm>
          <a:prstGeom prst="rect">
            <a:avLst/>
          </a:prstGeom>
          <a:solidFill>
            <a:srgbClr val="6AB598"/>
          </a:solidFill>
          <a:ln w="44450" cap="flat" cmpd="sng">
            <a:solidFill>
              <a:srgbClr val="6AB598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4391025"/>
            <a:ext cx="1295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20725" y="4354513"/>
            <a:ext cx="1368425" cy="1368425"/>
          </a:xfrm>
          <a:prstGeom prst="rect">
            <a:avLst/>
          </a:prstGeom>
          <a:solidFill>
            <a:srgbClr val="6AB598"/>
          </a:solidFill>
          <a:ln w="44450" cap="flat" cmpd="sng">
            <a:solidFill>
              <a:srgbClr val="6AB598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endParaRPr lang="zh-CN" altLang="en-US"/>
          </a:p>
        </p:txBody>
      </p:sp>
      <p:pic>
        <p:nvPicPr>
          <p:cNvPr id="9" name="Picture 7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4391025"/>
            <a:ext cx="1295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23D6-0175-4004-AF55-013D35654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45C-428F-4EFD-8845-53A8D95D8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23D6-0175-4004-AF55-013D35654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45C-428F-4EFD-8845-53A8D95D8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25838" y="2398713"/>
            <a:ext cx="4330700" cy="1069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9999">
                    <a:alpha val="79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0"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27425" y="3468688"/>
            <a:ext cx="4330700" cy="714375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noProof="0" dirty="0" smtClean="0"/>
              <a:t>单击此处编辑母版副标题样式</a:t>
            </a:r>
            <a:endParaRPr lang="zh-CN" noProof="0" dirty="0" smtClean="0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362075" y="2241742"/>
            <a:ext cx="2052575" cy="2051050"/>
          </a:xfrm>
          <a:prstGeom prst="ellipse">
            <a:avLst/>
          </a:prstGeom>
          <a:solidFill>
            <a:srgbClr val="009999">
              <a:alpha val="79999"/>
            </a:srgbClr>
          </a:solidFill>
          <a:ln w="57150" cap="flat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23D6-0175-4004-AF55-013D35654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45C-428F-4EFD-8845-53A8D95D8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600200"/>
            <a:ext cx="38671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71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23D6-0175-4004-AF55-013D35654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45C-428F-4EFD-8845-53A8D95D8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400" y="779653"/>
            <a:ext cx="7441200" cy="601200"/>
          </a:xfrm>
          <a:solidFill>
            <a:schemeClr val="accent1"/>
          </a:soli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9422" y="1985963"/>
            <a:ext cx="3387600" cy="896400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59422" y="2858643"/>
            <a:ext cx="3387600" cy="32724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457200" indent="0">
              <a:buFont typeface="Arial" panose="020B0604020202020204" pitchFamily="34" charset="0"/>
              <a:buNone/>
              <a:defRPr sz="2000"/>
            </a:lvl2pPr>
            <a:lvl3pPr marL="914400" indent="0">
              <a:buFont typeface="Arial" panose="020B0604020202020204" pitchFamily="34" charset="0"/>
              <a:buNone/>
              <a:defRPr sz="1800"/>
            </a:lvl3pPr>
            <a:lvl4pPr marL="1371600" indent="0">
              <a:buFont typeface="Arial" panose="020B0604020202020204" pitchFamily="34" charset="0"/>
              <a:buNone/>
              <a:defRPr sz="1800"/>
            </a:lvl4pPr>
            <a:lvl5pPr marL="182880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72990" y="1985963"/>
            <a:ext cx="3387600" cy="896400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72990" y="2858643"/>
            <a:ext cx="3387600" cy="32724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457200" indent="0">
              <a:buFont typeface="Arial" panose="020B0604020202020204" pitchFamily="34" charset="0"/>
              <a:buNone/>
              <a:defRPr sz="2000"/>
            </a:lvl2pPr>
            <a:lvl3pPr marL="914400" indent="0">
              <a:buFont typeface="Arial" panose="020B0604020202020204" pitchFamily="34" charset="0"/>
              <a:buNone/>
              <a:defRPr sz="1800"/>
            </a:lvl3pPr>
            <a:lvl4pPr marL="1371600" indent="0">
              <a:buFont typeface="Arial" panose="020B0604020202020204" pitchFamily="34" charset="0"/>
              <a:buNone/>
              <a:defRPr sz="1800"/>
            </a:lvl4pPr>
            <a:lvl5pPr marL="182880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直接连接符 12" descr="#wm#_33_23_*Z"/>
          <p:cNvSpPr>
            <a:spLocks noChangeShapeType="1"/>
          </p:cNvSpPr>
          <p:nvPr/>
        </p:nvSpPr>
        <p:spPr bwMode="auto">
          <a:xfrm flipH="1">
            <a:off x="4622800" y="1979041"/>
            <a:ext cx="0" cy="4117975"/>
          </a:xfrm>
          <a:prstGeom prst="line">
            <a:avLst/>
          </a:prstGeom>
          <a:noFill/>
          <a:ln w="25400" cmpd="sng">
            <a:solidFill>
              <a:srgbClr val="ABD2B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23D6-0175-4004-AF55-013D35654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45C-428F-4EFD-8845-53A8D95D8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3123"/>
            <a:ext cx="8229600" cy="1144800"/>
          </a:xfrm>
        </p:spPr>
        <p:txBody>
          <a:bodyPr/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23D6-0175-4004-AF55-013D35654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45C-428F-4EFD-8845-53A8D95D8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23D6-0175-4004-AF55-013D35654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45C-428F-4EFD-8845-53A8D95D8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560893"/>
            <a:ext cx="2057400" cy="202622"/>
          </a:xfrm>
        </p:spPr>
        <p:txBody>
          <a:bodyPr/>
          <a:lstStyle/>
          <a:p>
            <a:fld id="{74B423D6-0175-4004-AF55-013D35654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560893"/>
            <a:ext cx="3086100" cy="20262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560893"/>
            <a:ext cx="2057400" cy="202622"/>
          </a:xfrm>
        </p:spPr>
        <p:txBody>
          <a:bodyPr/>
          <a:lstStyle/>
          <a:p>
            <a:fld id="{760D545C-428F-4EFD-8845-53A8D95D8FD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39354" y="274638"/>
            <a:ext cx="1375996" cy="5851525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628796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23D6-0175-4004-AF55-013D35654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45C-428F-4EFD-8845-53A8D95D8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1588" y="6721475"/>
            <a:ext cx="9144000" cy="144463"/>
            <a:chOff x="0" y="0"/>
            <a:chExt cx="14400" cy="228"/>
          </a:xfrm>
        </p:grpSpPr>
        <p:sp>
          <p:nvSpPr>
            <p:cNvPr id="1027" name="矩形 7"/>
            <p:cNvSpPr>
              <a:spLocks noChangeArrowheads="1"/>
            </p:cNvSpPr>
            <p:nvPr/>
          </p:nvSpPr>
          <p:spPr bwMode="auto">
            <a:xfrm>
              <a:off x="0" y="0"/>
              <a:ext cx="6617" cy="225"/>
            </a:xfrm>
            <a:prstGeom prst="rect">
              <a:avLst/>
            </a:prstGeom>
            <a:solidFill>
              <a:srgbClr val="EEF2C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8" name="矩形 11"/>
            <p:cNvSpPr>
              <a:spLocks noChangeArrowheads="1"/>
            </p:cNvSpPr>
            <p:nvPr/>
          </p:nvSpPr>
          <p:spPr bwMode="auto">
            <a:xfrm>
              <a:off x="7360" y="0"/>
              <a:ext cx="7040" cy="225"/>
            </a:xfrm>
            <a:prstGeom prst="rect">
              <a:avLst/>
            </a:prstGeom>
            <a:solidFill>
              <a:srgbClr val="5A4C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9" name="矩形 8"/>
            <p:cNvSpPr>
              <a:spLocks noChangeArrowheads="1"/>
            </p:cNvSpPr>
            <p:nvPr/>
          </p:nvSpPr>
          <p:spPr bwMode="auto">
            <a:xfrm>
              <a:off x="6535" y="0"/>
              <a:ext cx="450" cy="225"/>
            </a:xfrm>
            <a:prstGeom prst="rect">
              <a:avLst/>
            </a:prstGeom>
            <a:solidFill>
              <a:srgbClr val="B2D4B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0" name="矩形 9"/>
            <p:cNvSpPr>
              <a:spLocks noChangeArrowheads="1"/>
            </p:cNvSpPr>
            <p:nvPr/>
          </p:nvSpPr>
          <p:spPr bwMode="auto">
            <a:xfrm>
              <a:off x="6812" y="0"/>
              <a:ext cx="378" cy="225"/>
            </a:xfrm>
            <a:prstGeom prst="rect">
              <a:avLst/>
            </a:prstGeom>
            <a:solidFill>
              <a:srgbClr val="61AD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1" name="矩形 10"/>
            <p:cNvSpPr>
              <a:spLocks noChangeArrowheads="1"/>
            </p:cNvSpPr>
            <p:nvPr/>
          </p:nvSpPr>
          <p:spPr bwMode="auto">
            <a:xfrm>
              <a:off x="7055" y="0"/>
              <a:ext cx="310" cy="228"/>
            </a:xfrm>
            <a:prstGeom prst="rect">
              <a:avLst/>
            </a:prstGeom>
            <a:solidFill>
              <a:srgbClr val="258F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451104"/>
            <a:ext cx="7886700" cy="96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00200"/>
            <a:ext cx="7886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第二级</a:t>
            </a:r>
            <a:endParaRPr lang="zh-CN" dirty="0" smtClean="0"/>
          </a:p>
          <a:p>
            <a:pPr lvl="2"/>
            <a:r>
              <a:rPr lang="zh-CN" dirty="0" smtClean="0"/>
              <a:t>第三级</a:t>
            </a:r>
            <a:endParaRPr lang="zh-CN" dirty="0" smtClean="0"/>
          </a:p>
          <a:p>
            <a:pPr lvl="3"/>
            <a:r>
              <a:rPr lang="zh-CN" dirty="0" smtClean="0"/>
              <a:t>第四级</a:t>
            </a:r>
            <a:endParaRPr lang="zh-CN" dirty="0" smtClean="0"/>
          </a:p>
          <a:p>
            <a:pPr lvl="4"/>
            <a:r>
              <a:rPr lang="zh-CN" dirty="0" smtClean="0"/>
              <a:t>第五级</a:t>
            </a:r>
            <a:endParaRPr 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23D6-0175-4004-AF55-013D35654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545C-428F-4EFD-8845-53A8D95D8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  <a:cs typeface="+mn-cs"/>
          <a:sym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kern="1200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  <a:cs typeface="+mn-cs"/>
          <a:sym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 kern="1200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  <a:cs typeface="+mn-cs"/>
          <a:sym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16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image" Target="../media/image17.png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3908" y="222545"/>
            <a:ext cx="8229600" cy="900112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ea typeface="黑体" panose="02010609060101010101" pitchFamily="2" charset="-122"/>
              </a:rPr>
              <a:t>训练的技能点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面向对象程序设计的思想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/>
              <a:t>C#</a:t>
            </a:r>
            <a:r>
              <a:rPr lang="zh-CN" altLang="en-US" dirty="0"/>
              <a:t>集合存储和传输数据</a:t>
            </a:r>
            <a:endParaRPr lang="zh-CN" altLang="fr-FR" dirty="0"/>
          </a:p>
          <a:p>
            <a:r>
              <a:rPr lang="en-US" altLang="fr-FR" dirty="0"/>
              <a:t>C#</a:t>
            </a:r>
            <a:r>
              <a:rPr lang="zh-CN" altLang="fr-FR" dirty="0"/>
              <a:t>异常处理</a:t>
            </a:r>
            <a:endParaRPr lang="zh-CN" altLang="fr-FR" dirty="0"/>
          </a:p>
          <a:p>
            <a:r>
              <a:rPr lang="zh-CN" altLang="fr-FR" dirty="0"/>
              <a:t>使用</a:t>
            </a:r>
            <a:r>
              <a:rPr lang="en-US" altLang="fr-FR" dirty="0"/>
              <a:t>ADO.NET</a:t>
            </a:r>
            <a:r>
              <a:rPr lang="zh-CN" altLang="fr-FR" dirty="0"/>
              <a:t>操作数据库</a:t>
            </a:r>
            <a:endParaRPr lang="zh-CN" altLang="fr-FR" dirty="0"/>
          </a:p>
          <a:p>
            <a:r>
              <a:rPr lang="zh-CN" altLang="fr-FR" dirty="0" smtClean="0"/>
              <a:t>使用</a:t>
            </a:r>
            <a:r>
              <a:rPr lang="en-US" altLang="zh-CN" smtClean="0"/>
              <a:t>SQLSERVER</a:t>
            </a:r>
            <a:r>
              <a:rPr lang="zh-CN" altLang="fr-FR" smtClean="0"/>
              <a:t>存储</a:t>
            </a:r>
            <a:r>
              <a:rPr lang="zh-CN" altLang="fr-FR" dirty="0" smtClean="0"/>
              <a:t>数据</a:t>
            </a:r>
            <a:endParaRPr lang="zh-CN" altLang="fr-FR" dirty="0"/>
          </a:p>
          <a:p>
            <a:r>
              <a:rPr lang="en-US" altLang="fr-FR" dirty="0"/>
              <a:t>DAL</a:t>
            </a:r>
            <a:r>
              <a:rPr lang="zh-CN" altLang="fr-FR" dirty="0"/>
              <a:t>层的应用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ea typeface="黑体" panose="02010609060101010101" pitchFamily="2" charset="-122"/>
              </a:rPr>
              <a:t>项目准备：</a:t>
            </a:r>
            <a:r>
              <a:rPr lang="zh-CN" altLang="fr-FR" dirty="0">
                <a:ea typeface="黑体" panose="02010609060101010101" pitchFamily="2" charset="-122"/>
              </a:rPr>
              <a:t>完成接口设计</a:t>
            </a:r>
            <a:r>
              <a:rPr lang="fr-FR" altLang="zh-CN" dirty="0">
                <a:ea typeface="黑体" panose="02010609060101010101" pitchFamily="2" charset="-122"/>
              </a:rPr>
              <a:t>5-2</a:t>
            </a: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第二步：创建</a:t>
            </a:r>
            <a:r>
              <a:rPr lang="en-US" altLang="zh-CN"/>
              <a:t>DAL</a:t>
            </a:r>
            <a:r>
              <a:rPr lang="zh-CN" altLang="en-US"/>
              <a:t>接口和实现类</a:t>
            </a:r>
            <a:endParaRPr lang="zh-CN" altLang="en-US"/>
          </a:p>
          <a:p>
            <a:pPr lvl="1"/>
            <a:r>
              <a:rPr lang="zh-CN" altLang="en-US"/>
              <a:t>采用面向接口编程的思想设计数据访问层，定义</a:t>
            </a:r>
            <a:r>
              <a:rPr lang="en-US" altLang="zh-CN">
                <a:sym typeface="+mn-ea"/>
              </a:rPr>
              <a:t>DAL</a:t>
            </a:r>
            <a:r>
              <a:rPr lang="zh-CN" altLang="en-US"/>
              <a:t>接口和实现类</a:t>
            </a:r>
            <a:endParaRPr lang="zh-CN" altLang="en-US"/>
          </a:p>
          <a:p>
            <a:pPr lvl="1"/>
            <a:r>
              <a:rPr lang="zh-CN" altLang="en-US"/>
              <a:t>为四个数据库表分别创建</a:t>
            </a:r>
            <a:r>
              <a:rPr lang="en-US" altLang="zh-CN">
                <a:sym typeface="+mn-ea"/>
              </a:rPr>
              <a:t>DAL</a:t>
            </a:r>
            <a:r>
              <a:rPr lang="zh-CN" altLang="en-US"/>
              <a:t>接口和实现类</a:t>
            </a:r>
            <a:endParaRPr lang="zh-CN" altLang="en-US"/>
          </a:p>
          <a:p>
            <a:pPr lvl="1"/>
            <a:r>
              <a:rPr lang="zh-CN" altLang="en-US"/>
              <a:t>为了重用建立和关闭数据库的代码，创建</a:t>
            </a:r>
            <a:r>
              <a:rPr lang="en-US" altLang="zh-CN"/>
              <a:t>DBHelper</a:t>
            </a:r>
            <a:r>
              <a:rPr lang="zh-CN" altLang="en-US"/>
              <a:t>作为工具类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3593465"/>
            <a:ext cx="7995285" cy="3016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ea typeface="黑体" panose="02010609060101010101" pitchFamily="2" charset="-122"/>
              </a:rPr>
              <a:t>项目准备：</a:t>
            </a:r>
            <a:r>
              <a:rPr lang="zh-CN" altLang="fr-FR">
                <a:ea typeface="黑体" panose="02010609060101010101" pitchFamily="2" charset="-122"/>
              </a:rPr>
              <a:t>完成接口设计</a:t>
            </a:r>
            <a:r>
              <a:rPr lang="fr-FR" altLang="zh-CN" dirty="0">
                <a:ea typeface="黑体" panose="02010609060101010101" pitchFamily="2" charset="-122"/>
              </a:rPr>
              <a:t>5-3</a:t>
            </a: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第三步：创建业务接口和实现类</a:t>
            </a:r>
            <a:endParaRPr lang="zh-CN" altLang="en-US"/>
          </a:p>
          <a:p>
            <a:pPr lvl="1"/>
            <a:r>
              <a:rPr lang="zh-CN" altLang="en-US"/>
              <a:t>从业务角度考虑，主要是宠物主人和宠物商店业务</a:t>
            </a:r>
            <a:endParaRPr lang="zh-CN" altLang="en-US"/>
          </a:p>
          <a:p>
            <a:pPr lvl="1"/>
            <a:r>
              <a:rPr lang="zh-CN" altLang="en-US"/>
              <a:t>创建宠物主人和宠物商店业务接口及实现类</a:t>
            </a:r>
            <a:endParaRPr lang="zh-CN" altLang="en-US"/>
          </a:p>
          <a:p>
            <a:pPr lvl="1"/>
            <a:r>
              <a:rPr lang="zh-CN" altLang="en-US"/>
              <a:t>在业务实现类中调用</a:t>
            </a:r>
            <a:r>
              <a:rPr lang="en-US" altLang="zh-CN"/>
              <a:t>DAL</a:t>
            </a:r>
            <a:r>
              <a:rPr lang="zh-CN" altLang="en-US"/>
              <a:t>接口实现相应业务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2479040"/>
            <a:ext cx="8557895" cy="3171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ea typeface="黑体" panose="02010609060101010101" pitchFamily="2" charset="-122"/>
              </a:rPr>
              <a:t>项目准备：</a:t>
            </a:r>
            <a:r>
              <a:rPr lang="zh-CN" altLang="fr-FR">
                <a:ea typeface="黑体" panose="02010609060101010101" pitchFamily="2" charset="-122"/>
              </a:rPr>
              <a:t>完成接口设计</a:t>
            </a:r>
            <a:r>
              <a:rPr lang="fr-FR" altLang="zh-CN">
                <a:ea typeface="黑体" panose="02010609060101010101" pitchFamily="2" charset="-122"/>
              </a:rPr>
              <a:t>5-4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256270" cy="3721735"/>
          </a:xfrm>
        </p:spPr>
        <p:txBody>
          <a:bodyPr/>
          <a:lstStyle/>
          <a:p>
            <a:r>
              <a:rPr lang="zh-CN" altLang="en-US"/>
              <a:t>第四步：优化业务接口设计</a:t>
            </a:r>
            <a:endParaRPr lang="zh-CN" altLang="en-US"/>
          </a:p>
          <a:p>
            <a:pPr lvl="1"/>
            <a:r>
              <a:rPr lang="zh-CN" altLang="en-US"/>
              <a:t>按照“单一职能原则” 对业务接口定义进行优化</a:t>
            </a:r>
            <a:endParaRPr lang="zh-CN" altLang="en-US"/>
          </a:p>
          <a:p>
            <a:pPr lvl="1"/>
            <a:r>
              <a:rPr lang="zh-CN" altLang="en-US"/>
              <a:t>抽取出</a:t>
            </a:r>
            <a:r>
              <a:rPr lang="en-US" altLang="zh-CN"/>
              <a:t>IBuyable</a:t>
            </a:r>
            <a:r>
              <a:rPr lang="zh-CN" altLang="en-US"/>
              <a:t>、</a:t>
            </a:r>
            <a:r>
              <a:rPr lang="en-US" altLang="zh-CN"/>
              <a:t>ISellable</a:t>
            </a:r>
            <a:r>
              <a:rPr lang="zh-CN" altLang="en-US"/>
              <a:t>、</a:t>
            </a:r>
            <a:r>
              <a:rPr lang="en-US" altLang="zh-CN"/>
              <a:t>IBreedable</a:t>
            </a:r>
            <a:r>
              <a:rPr lang="zh-CN" altLang="en-US"/>
              <a:t>、</a:t>
            </a:r>
            <a:r>
              <a:rPr lang="en-US" altLang="zh-CN"/>
              <a:t>IAccountable</a:t>
            </a:r>
            <a:r>
              <a:rPr lang="zh-CN" altLang="en-US"/>
              <a:t>等接口</a:t>
            </a:r>
            <a:endParaRPr lang="zh-CN" altLang="en-US"/>
          </a:p>
          <a:p>
            <a:pPr lvl="1"/>
            <a:r>
              <a:rPr lang="en-US" altLang="zh-CN"/>
              <a:t>PetOwnerService</a:t>
            </a:r>
            <a:r>
              <a:rPr lang="zh-CN" altLang="en-US"/>
              <a:t>、</a:t>
            </a:r>
            <a:r>
              <a:rPr lang="en-US" altLang="zh-CN"/>
              <a:t>PetStoreService</a:t>
            </a:r>
            <a:r>
              <a:rPr lang="zh-CN" altLang="en-US"/>
              <a:t>接口根据自身功能继承其中的一个或多个接口</a:t>
            </a:r>
            <a:endParaRPr lang="zh-CN" altLang="en-US"/>
          </a:p>
          <a:p>
            <a:pPr lvl="1"/>
            <a:r>
              <a:rPr lang="zh-CN" altLang="en-US"/>
              <a:t>例如：</a:t>
            </a:r>
            <a:endParaRPr lang="zh-CN" altLang="en-US"/>
          </a:p>
          <a:p>
            <a:pPr lvl="1"/>
            <a:r>
              <a:rPr lang="zh-CN" altLang="en-US"/>
              <a:t>接口：</a:t>
            </a:r>
            <a:r>
              <a:rPr lang="en-US" altLang="zh-CN"/>
              <a:t>IBuyable </a:t>
            </a:r>
            <a:r>
              <a:rPr lang="zh-CN" altLang="en-US"/>
              <a:t>方法：</a:t>
            </a:r>
            <a:r>
              <a:rPr lang="en-US" altLang="zh-CN"/>
              <a:t>Pet Buy(Pet pet)</a:t>
            </a:r>
            <a:endParaRPr lang="en-US" altLang="zh-CN"/>
          </a:p>
          <a:p>
            <a:pPr lvl="1"/>
            <a:r>
              <a:rPr lang="zh-CN" altLang="en-US"/>
              <a:t>接口：</a:t>
            </a:r>
            <a:r>
              <a:rPr lang="en-US" altLang="zh-CN"/>
              <a:t>ISellable </a:t>
            </a:r>
            <a:r>
              <a:rPr lang="zh-CN" altLang="en-US"/>
              <a:t>方法：</a:t>
            </a:r>
            <a:r>
              <a:rPr lang="en-US" altLang="zh-CN"/>
              <a:t>Pet Sell</a:t>
            </a:r>
            <a:r>
              <a:rPr lang="en-US" altLang="zh-CN">
                <a:sym typeface="+mn-ea"/>
              </a:rPr>
              <a:t>(Pet pet)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接口：</a:t>
            </a:r>
            <a:r>
              <a:rPr lang="en-US" altLang="zh-CN"/>
              <a:t>IBreedable </a:t>
            </a:r>
            <a:r>
              <a:rPr lang="zh-CN" altLang="en-US"/>
              <a:t>方法：</a:t>
            </a:r>
            <a:r>
              <a:rPr lang="en-US" altLang="zh-CN"/>
              <a:t>Pet Breed(int petType)</a:t>
            </a:r>
            <a:endParaRPr lang="en-US" altLang="zh-CN"/>
          </a:p>
          <a:p>
            <a:pPr lvl="1"/>
            <a:r>
              <a:rPr lang="zh-CN" altLang="en-US"/>
              <a:t>接口：</a:t>
            </a:r>
            <a:r>
              <a:rPr lang="en-US" altLang="zh-CN"/>
              <a:t>I</a:t>
            </a:r>
            <a:r>
              <a:rPr lang="en-US" altLang="zh-CN">
                <a:sym typeface="+mn-ea"/>
              </a:rPr>
              <a:t>Accountable </a:t>
            </a:r>
            <a:r>
              <a:rPr lang="zh-CN" altLang="en-US">
                <a:sym typeface="+mn-ea"/>
              </a:rPr>
              <a:t>方法：</a:t>
            </a:r>
            <a:r>
              <a:rPr lang="en-US" altLang="zh-CN">
                <a:sym typeface="+mn-ea"/>
              </a:rPr>
              <a:t>List&lt;Account&gt;GetAccount(int storeId)</a:t>
            </a:r>
            <a:endParaRPr lang="en-US" altLang="zh-CN"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ea typeface="黑体" panose="02010609060101010101" pitchFamily="2" charset="-122"/>
              </a:rPr>
              <a:t>项目准备：</a:t>
            </a:r>
            <a:r>
              <a:rPr lang="zh-CN" altLang="fr-FR" dirty="0">
                <a:ea typeface="黑体" panose="02010609060101010101" pitchFamily="2" charset="-122"/>
              </a:rPr>
              <a:t>完成接口设计</a:t>
            </a:r>
            <a:r>
              <a:rPr lang="fr-FR" altLang="zh-CN" dirty="0">
                <a:ea typeface="黑体" panose="02010609060101010101" pitchFamily="2" charset="-122"/>
              </a:rPr>
              <a:t>5-5</a:t>
            </a: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/>
          <a:lstStyle/>
          <a:p>
            <a:r>
              <a:rPr lang="zh-CN" altLang="en-US" dirty="0"/>
              <a:t>第五步：根据分析结果给出伪代码，完成设计</a:t>
            </a:r>
            <a:endParaRPr lang="zh-CN" altLang="en-US" dirty="0"/>
          </a:p>
          <a:p>
            <a:pPr lvl="1"/>
            <a:r>
              <a:rPr lang="zh-CN" altLang="en-US" dirty="0"/>
              <a:t>给出实体类伪代码</a:t>
            </a:r>
            <a:endParaRPr lang="zh-CN" altLang="en-US" dirty="0"/>
          </a:p>
          <a:p>
            <a:pPr lvl="1"/>
            <a:r>
              <a:rPr lang="zh-CN" altLang="en-US" dirty="0"/>
              <a:t>给出</a:t>
            </a:r>
            <a:r>
              <a:rPr lang="en-US" altLang="zh-CN" dirty="0"/>
              <a:t>DAL</a:t>
            </a:r>
            <a:r>
              <a:rPr lang="zh-CN" altLang="en-US" dirty="0"/>
              <a:t>接口和实现类伪代码</a:t>
            </a:r>
            <a:endParaRPr lang="zh-CN" altLang="en-US" dirty="0"/>
          </a:p>
          <a:p>
            <a:pPr lvl="1"/>
            <a:r>
              <a:rPr lang="zh-CN" altLang="en-US" dirty="0"/>
              <a:t>给出业务接口和实现类伪代码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ea typeface="黑体" panose="02010609060101010101" pitchFamily="2" charset="-122"/>
              </a:rPr>
              <a:t>开发计划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用例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：系统启动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>
              <a:buNone/>
            </a:pP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用例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：宠物主人登录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>
              <a:buNone/>
            </a:pP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用例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：宠物主人购买库存宠物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>
              <a:buNone/>
            </a:pP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用例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：宠物自己购买新培育宠物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>
              <a:buNone/>
            </a:pP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用例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：宠物主人卖出宠物给商店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ea typeface="黑体" panose="02010609060101010101" pitchFamily="2" charset="-122"/>
              </a:rPr>
              <a:t>用例</a:t>
            </a:r>
            <a:r>
              <a:rPr lang="en-US" altLang="zh-CN">
                <a:ea typeface="黑体" panose="02010609060101010101" pitchFamily="2" charset="-122"/>
              </a:rPr>
              <a:t>1</a:t>
            </a:r>
            <a:r>
              <a:rPr lang="zh-CN" altLang="en-US">
                <a:ea typeface="黑体" panose="02010609060101010101" pitchFamily="2" charset="-122"/>
              </a:rPr>
              <a:t>：系统启动</a:t>
            </a:r>
            <a:r>
              <a:rPr lang="en-US" altLang="zh-CN">
                <a:ea typeface="黑体" panose="02010609060101010101" pitchFamily="2" charset="-122"/>
              </a:rPr>
              <a:t>3-1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在系统启动时，显示所有的宠物信息、宠物主人信息、宠物商店信息</a:t>
            </a:r>
            <a:endParaRPr lang="zh-CN" altLang="en-US" dirty="0"/>
          </a:p>
          <a:p>
            <a:pPr lvl="1"/>
            <a:r>
              <a:rPr lang="zh-CN" altLang="en-US" dirty="0"/>
              <a:t>系统启动后，提示选择登录模式  </a:t>
            </a:r>
            <a:endParaRPr lang="zh-CN" altLang="en-US" dirty="0"/>
          </a:p>
        </p:txBody>
      </p:sp>
      <p:grpSp>
        <p:nvGrpSpPr>
          <p:cNvPr id="6" name="组合 12"/>
          <p:cNvGrpSpPr/>
          <p:nvPr/>
        </p:nvGrpSpPr>
        <p:grpSpPr>
          <a:xfrm>
            <a:off x="104655" y="857232"/>
            <a:ext cx="1102346" cy="500066"/>
            <a:chOff x="6072198" y="1142984"/>
            <a:chExt cx="1102346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9" name="组合 6"/>
          <p:cNvGrpSpPr/>
          <p:nvPr/>
        </p:nvGrpSpPr>
        <p:grpSpPr bwMode="auto">
          <a:xfrm>
            <a:off x="2928926" y="6283348"/>
            <a:ext cx="3071812" cy="431800"/>
            <a:chOff x="4071935" y="5572140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72140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4858568" y="5575312"/>
              <a:ext cx="1562111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675005"/>
            <a:ext cx="5434330" cy="60464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ea typeface="黑体" panose="02010609060101010101" pitchFamily="2" charset="-122"/>
              </a:rPr>
              <a:t>用例</a:t>
            </a:r>
            <a:r>
              <a:rPr lang="en-US" altLang="zh-CN" dirty="0">
                <a:ea typeface="黑体" panose="02010609060101010101" pitchFamily="2" charset="-122"/>
              </a:rPr>
              <a:t>1</a:t>
            </a:r>
            <a:r>
              <a:rPr lang="zh-CN" altLang="en-US" dirty="0">
                <a:ea typeface="黑体" panose="02010609060101010101" pitchFamily="2" charset="-122"/>
              </a:rPr>
              <a:t>：系统启动</a:t>
            </a:r>
            <a:r>
              <a:rPr lang="en-US" altLang="zh-CN" dirty="0">
                <a:ea typeface="黑体" panose="02010609060101010101" pitchFamily="2" charset="-122"/>
              </a:rPr>
              <a:t>3-2</a:t>
            </a: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76350"/>
            <a:ext cx="8180705" cy="5010150"/>
          </a:xfrm>
        </p:spPr>
        <p:txBody>
          <a:bodyPr/>
          <a:lstStyle/>
          <a:p>
            <a:pPr marL="342900" lvl="1" indent="-342900">
              <a:buSzPct val="80000"/>
              <a:buBlip>
                <a:blip r:embed="rId1"/>
              </a:buBlip>
            </a:pPr>
            <a:r>
              <a:rPr lang="en-US" altLang="zh-CN" sz="2800" dirty="0" smtClean="0">
                <a:cs typeface="+mn-cs"/>
              </a:rPr>
              <a:t>DAL</a:t>
            </a:r>
            <a:r>
              <a:rPr lang="zh-CN" altLang="en-US" sz="2800" dirty="0">
                <a:cs typeface="+mn-cs"/>
              </a:rPr>
              <a:t>代码</a:t>
            </a:r>
            <a:endParaRPr lang="zh-CN" altLang="en-US" sz="2800" dirty="0">
              <a:cs typeface="+mn-cs"/>
            </a:endParaRPr>
          </a:p>
          <a:p>
            <a:pPr lvl="1"/>
            <a:r>
              <a:rPr lang="en-US" altLang="zh-CN" sz="2200" dirty="0" err="1"/>
              <a:t>PetService</a:t>
            </a:r>
            <a:r>
              <a:rPr lang="zh-CN" altLang="en-US" sz="2200" dirty="0"/>
              <a:t>：</a:t>
            </a:r>
            <a:r>
              <a:rPr lang="en-US" altLang="zh-CN" sz="2200" dirty="0" err="1"/>
              <a:t>GetAllPet</a:t>
            </a:r>
            <a:r>
              <a:rPr lang="en-US" altLang="zh-CN" sz="2200" dirty="0"/>
              <a:t>()  </a:t>
            </a:r>
            <a:r>
              <a:rPr lang="zh-CN" altLang="en-US" sz="2200" dirty="0"/>
              <a:t>查询所有宠物信息</a:t>
            </a:r>
            <a:endParaRPr lang="zh-CN" altLang="en-US" sz="2200" dirty="0"/>
          </a:p>
          <a:p>
            <a:pPr lvl="1"/>
            <a:r>
              <a:rPr lang="en-US" altLang="en-US" sz="2200" dirty="0" err="1"/>
              <a:t>PetOwner</a:t>
            </a:r>
            <a:r>
              <a:rPr lang="en-US" altLang="zh-CN" sz="2200" dirty="0" err="1">
                <a:sym typeface="+mn-ea"/>
              </a:rPr>
              <a:t>Service</a:t>
            </a:r>
            <a:r>
              <a:rPr lang="zh-CN" altLang="en-US" sz="2200" dirty="0"/>
              <a:t>：</a:t>
            </a:r>
            <a:r>
              <a:rPr lang="en-US" altLang="zh-CN" sz="2200" dirty="0" err="1"/>
              <a:t>GetAllOwner</a:t>
            </a:r>
            <a:r>
              <a:rPr lang="en-US" altLang="zh-CN" sz="2200" dirty="0"/>
              <a:t>()  </a:t>
            </a:r>
            <a:r>
              <a:rPr lang="zh-CN" altLang="en-US" sz="2200" dirty="0"/>
              <a:t>查询所有宠物主人信息</a:t>
            </a:r>
            <a:endParaRPr lang="zh-CN" altLang="en-US" sz="2200" dirty="0"/>
          </a:p>
          <a:p>
            <a:pPr lvl="1"/>
            <a:r>
              <a:rPr lang="en-US" altLang="zh-CN" sz="2200" dirty="0" err="1"/>
              <a:t>PetStore</a:t>
            </a:r>
            <a:r>
              <a:rPr lang="en-US" altLang="zh-CN" sz="2200" dirty="0" err="1">
                <a:sym typeface="+mn-ea"/>
              </a:rPr>
              <a:t>Service</a:t>
            </a:r>
            <a:r>
              <a:rPr lang="zh-CN" altLang="en-US" sz="2200" dirty="0"/>
              <a:t>：</a:t>
            </a:r>
            <a:r>
              <a:rPr lang="en-US" altLang="zh-CN" sz="2200" dirty="0" err="1"/>
              <a:t>GetAllStore</a:t>
            </a:r>
            <a:r>
              <a:rPr lang="en-US" altLang="zh-CN" sz="2200" dirty="0"/>
              <a:t>()  </a:t>
            </a:r>
            <a:r>
              <a:rPr lang="zh-CN" altLang="en-US" sz="2200" dirty="0"/>
              <a:t>查询所有宠物商店信息</a:t>
            </a:r>
            <a:endParaRPr lang="zh-CN" altLang="en-US" sz="2200" dirty="0"/>
          </a:p>
          <a:p>
            <a:pPr marL="342900" lvl="1" indent="-342900">
              <a:buSzPct val="80000"/>
              <a:buBlip>
                <a:blip r:embed="rId1"/>
              </a:buBlip>
            </a:pPr>
            <a:r>
              <a:rPr lang="zh-CN" altLang="en-US" sz="2800" dirty="0">
                <a:cs typeface="+mn-cs"/>
              </a:rPr>
              <a:t>测试类</a:t>
            </a:r>
            <a:endParaRPr lang="zh-CN" altLang="en-US" sz="2800" dirty="0">
              <a:cs typeface="+mn-cs"/>
            </a:endParaRPr>
          </a:p>
          <a:p>
            <a:pPr lvl="1"/>
            <a:r>
              <a:rPr lang="en-US" altLang="zh-CN" sz="2200" dirty="0" err="1"/>
              <a:t>StartPetShop</a:t>
            </a:r>
            <a:r>
              <a:rPr lang="en-US" altLang="zh-CN" sz="2200" dirty="0"/>
              <a:t>()</a:t>
            </a:r>
            <a:r>
              <a:rPr lang="zh-CN" altLang="en-US" sz="2200" dirty="0"/>
              <a:t>：获取相关信息并输出</a:t>
            </a:r>
            <a:r>
              <a:rPr lang="en-US" altLang="zh-CN" sz="2200" dirty="0"/>
              <a:t>,</a:t>
            </a:r>
            <a:r>
              <a:rPr lang="zh-CN" altLang="en-US" sz="2200" dirty="0"/>
              <a:t>提示选择登录模式 </a:t>
            </a:r>
            <a:endParaRPr lang="zh-CN" altLang="en-US" sz="2200" dirty="0"/>
          </a:p>
          <a:p>
            <a:pPr lvl="1"/>
            <a:r>
              <a:rPr lang="en-US" altLang="zh-CN" sz="2200" dirty="0"/>
              <a:t>main()</a:t>
            </a:r>
            <a:r>
              <a:rPr lang="zh-CN" altLang="en-US" sz="2200" dirty="0"/>
              <a:t>：调用</a:t>
            </a:r>
            <a:r>
              <a:rPr lang="en-US" altLang="zh-CN" sz="2200" dirty="0" err="1"/>
              <a:t>StartPetShop</a:t>
            </a:r>
            <a:r>
              <a:rPr lang="en-US" altLang="zh-CN" sz="2200" dirty="0"/>
              <a:t>()</a:t>
            </a:r>
            <a:r>
              <a:rPr lang="zh-CN" altLang="en-US" sz="2200" dirty="0"/>
              <a:t>，启动程序</a:t>
            </a:r>
            <a:endParaRPr lang="zh-CN" altLang="en-US" sz="2200" dirty="0"/>
          </a:p>
          <a:p>
            <a:pPr>
              <a:buNone/>
            </a:pPr>
            <a:endParaRPr lang="zh-CN" altLang="en-US" dirty="0"/>
          </a:p>
          <a:p>
            <a:pPr marL="342900" lvl="1" indent="-342900">
              <a:buSzPct val="80000"/>
              <a:buBlip>
                <a:blip r:embed="rId1"/>
              </a:buBlip>
            </a:pPr>
            <a:r>
              <a:rPr lang="zh-CN" altLang="en-US" sz="2800" dirty="0">
                <a:cs typeface="+mn-cs"/>
              </a:rPr>
              <a:t>使用</a:t>
            </a:r>
            <a:r>
              <a:rPr lang="en-US" altLang="zh-CN" sz="2800" dirty="0">
                <a:cs typeface="+mn-cs"/>
              </a:rPr>
              <a:t>ADO.NET</a:t>
            </a:r>
            <a:r>
              <a:rPr lang="zh-CN" altLang="en-US" sz="2800" dirty="0" smtClean="0">
                <a:cs typeface="+mn-cs"/>
              </a:rPr>
              <a:t>访问</a:t>
            </a:r>
            <a:r>
              <a:rPr lang="en-US" altLang="zh-CN" sz="2800" dirty="0" smtClean="0">
                <a:cs typeface="+mn-cs"/>
              </a:rPr>
              <a:t>SQL Server</a:t>
            </a:r>
            <a:r>
              <a:rPr lang="zh-CN" altLang="en-US" sz="2800" dirty="0" smtClean="0">
                <a:cs typeface="+mn-cs"/>
              </a:rPr>
              <a:t>数据库</a:t>
            </a:r>
            <a:endParaRPr lang="zh-CN" altLang="en-US" sz="2800" dirty="0">
              <a:cs typeface="+mn-cs"/>
            </a:endParaRPr>
          </a:p>
          <a:p>
            <a:pPr marL="342900" lvl="1" indent="-342900">
              <a:buSzPct val="80000"/>
              <a:buBlip>
                <a:blip r:embed="rId1"/>
              </a:buBlip>
            </a:pPr>
            <a:r>
              <a:rPr lang="zh-CN" altLang="en-US" sz="2800" dirty="0">
                <a:cs typeface="+mn-cs"/>
              </a:rPr>
              <a:t>获取相关信息并遍历输出</a:t>
            </a:r>
            <a:endParaRPr lang="zh-CN" altLang="en-US" sz="2800" dirty="0">
              <a:cs typeface="+mn-cs"/>
            </a:endParaRPr>
          </a:p>
        </p:txBody>
      </p:sp>
      <p:grpSp>
        <p:nvGrpSpPr>
          <p:cNvPr id="5" name="组合 10"/>
          <p:cNvGrpSpPr/>
          <p:nvPr/>
        </p:nvGrpSpPr>
        <p:grpSpPr bwMode="auto">
          <a:xfrm>
            <a:off x="2857500" y="62119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86289" y="5538802"/>
              <a:ext cx="2045984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20"/>
          <p:cNvGrpSpPr/>
          <p:nvPr/>
        </p:nvGrpSpPr>
        <p:grpSpPr>
          <a:xfrm>
            <a:off x="84953" y="4396239"/>
            <a:ext cx="979172" cy="461521"/>
            <a:chOff x="3786182" y="3824735"/>
            <a:chExt cx="979172" cy="461521"/>
          </a:xfrm>
        </p:grpSpPr>
        <p:sp>
          <p:nvSpPr>
            <p:cNvPr id="9" name="TextBox 8"/>
            <p:cNvSpPr txBox="1"/>
            <p:nvPr/>
          </p:nvSpPr>
          <p:spPr>
            <a:xfrm>
              <a:off x="4071934" y="3856105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0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pSp>
        <p:nvGrpSpPr>
          <p:cNvPr id="11" name="组合 13"/>
          <p:cNvGrpSpPr/>
          <p:nvPr/>
        </p:nvGrpSpPr>
        <p:grpSpPr>
          <a:xfrm>
            <a:off x="71406" y="857232"/>
            <a:ext cx="992719" cy="446983"/>
            <a:chOff x="1000100" y="3235185"/>
            <a:chExt cx="992719" cy="446983"/>
          </a:xfrm>
        </p:grpSpPr>
        <p:pic>
          <p:nvPicPr>
            <p:cNvPr id="1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3259286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共性问题集中讲解</a:t>
            </a:r>
            <a:endParaRPr lang="zh-CN" altLang="en-US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ea typeface="黑体" panose="02010609060101010101" pitchFamily="2" charset="-122"/>
              </a:rPr>
              <a:t>用例</a:t>
            </a:r>
            <a:r>
              <a:rPr lang="en-US" altLang="zh-CN">
                <a:ea typeface="黑体" panose="02010609060101010101" pitchFamily="2" charset="-122"/>
              </a:rPr>
              <a:t>1</a:t>
            </a:r>
            <a:r>
              <a:rPr lang="zh-CN" altLang="en-US">
                <a:ea typeface="黑体" panose="02010609060101010101" pitchFamily="2" charset="-122"/>
              </a:rPr>
              <a:t>：系统启动</a:t>
            </a:r>
            <a:r>
              <a:rPr lang="en-US" altLang="zh-CN">
                <a:ea typeface="黑体" panose="02010609060101010101" pitchFamily="2" charset="-122"/>
              </a:rPr>
              <a:t>3-3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80000"/>
              <a:buBlip>
                <a:blip r:embed="rId1"/>
              </a:buBlip>
            </a:pPr>
            <a:r>
              <a:rPr lang="zh-CN" altLang="en-US" sz="2800" dirty="0" smtClean="0">
                <a:cs typeface="+mn-cs"/>
              </a:rPr>
              <a:t>正确显示所有宠物信息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marL="342900" lvl="2" indent="-342900">
              <a:buSzPct val="80000"/>
              <a:buBlip>
                <a:blip r:embed="rId1"/>
              </a:buBlip>
            </a:pPr>
            <a:r>
              <a:rPr lang="zh-CN" altLang="en-US" sz="2800" dirty="0" smtClean="0">
                <a:cs typeface="+mn-cs"/>
              </a:rPr>
              <a:t>正确显示所有主人和商店信息</a:t>
            </a:r>
            <a:endParaRPr lang="zh-CN" altLang="en-US" sz="2800" dirty="0" smtClean="0">
              <a:cs typeface="+mn-cs"/>
            </a:endParaRPr>
          </a:p>
          <a:p>
            <a:pPr marL="342900" lvl="2" indent="-342900">
              <a:buSzPct val="80000"/>
              <a:buBlip>
                <a:blip r:embed="rId1"/>
              </a:buBlip>
            </a:pPr>
            <a:r>
              <a:rPr lang="zh-CN" altLang="en-US" sz="2800" dirty="0" smtClean="0">
                <a:cs typeface="+mn-cs"/>
              </a:rPr>
              <a:t>提示选择登录模式</a:t>
            </a:r>
            <a:endParaRPr lang="en-US" altLang="zh-CN" sz="2800" dirty="0" smtClean="0">
              <a:cs typeface="+mn-cs"/>
            </a:endParaRPr>
          </a:p>
          <a:p>
            <a:pPr marL="342900" lvl="2" indent="-342900">
              <a:buSzPct val="80000"/>
              <a:buBlip>
                <a:blip r:embed="rId1"/>
              </a:buBlip>
            </a:pPr>
            <a:endParaRPr lang="en-US" altLang="zh-CN" sz="2800" dirty="0" smtClean="0">
              <a:cs typeface="+mn-cs"/>
            </a:endParaRPr>
          </a:p>
          <a:p>
            <a:pPr marL="342900" lvl="2" indent="-342900">
              <a:buSzPct val="80000"/>
              <a:buBlip>
                <a:blip r:embed="rId1"/>
              </a:buBlip>
            </a:pPr>
            <a:endParaRPr lang="en-US" altLang="zh-CN" sz="2800" dirty="0" smtClean="0">
              <a:cs typeface="+mn-cs"/>
            </a:endParaRPr>
          </a:p>
          <a:p>
            <a:r>
              <a:rPr lang="zh-CN" altLang="en-US" dirty="0" smtClean="0">
                <a:ea typeface="黑体" panose="02010609060101010101" pitchFamily="2" charset="-122"/>
              </a:rPr>
              <a:t>要求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互相验证完成的程序功能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342900" lvl="2" indent="-342900">
              <a:buSzPct val="80000"/>
              <a:buBlip>
                <a:blip r:embed="rId1"/>
              </a:buBlip>
            </a:pPr>
            <a:endParaRPr lang="zh-CN" altLang="en-US" sz="2800" dirty="0" smtClean="0">
              <a:cs typeface="+mn-cs"/>
            </a:endParaRPr>
          </a:p>
        </p:txBody>
      </p:sp>
      <p:grpSp>
        <p:nvGrpSpPr>
          <p:cNvPr id="7" name="组合 16"/>
          <p:cNvGrpSpPr/>
          <p:nvPr/>
        </p:nvGrpSpPr>
        <p:grpSpPr>
          <a:xfrm>
            <a:off x="128414" y="857232"/>
            <a:ext cx="1567671" cy="455628"/>
            <a:chOff x="4714876" y="5214950"/>
            <a:chExt cx="1567671" cy="455628"/>
          </a:xfrm>
        </p:grpSpPr>
        <p:pic>
          <p:nvPicPr>
            <p:cNvPr id="8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5078587" y="5242709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0" name="组合 10"/>
          <p:cNvGrpSpPr/>
          <p:nvPr/>
        </p:nvGrpSpPr>
        <p:grpSpPr bwMode="auto">
          <a:xfrm>
            <a:off x="2357438" y="5783282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8"/>
            <p:cNvSpPr txBox="1">
              <a:spLocks noChangeArrowheads="1"/>
            </p:cNvSpPr>
            <p:nvPr/>
          </p:nvSpPr>
          <p:spPr bwMode="auto">
            <a:xfrm>
              <a:off x="4870190" y="5538802"/>
              <a:ext cx="22517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演示案例：系统启动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ea typeface="黑体" panose="02010609060101010101" pitchFamily="2" charset="-122"/>
              </a:rPr>
              <a:t>用例</a:t>
            </a:r>
            <a:r>
              <a:rPr lang="en-US" altLang="zh-CN">
                <a:ea typeface="黑体" panose="02010609060101010101" pitchFamily="2" charset="-122"/>
              </a:rPr>
              <a:t>2</a:t>
            </a:r>
            <a:r>
              <a:rPr lang="zh-CN" altLang="en-US">
                <a:ea typeface="黑体" panose="02010609060101010101" pitchFamily="2" charset="-122"/>
              </a:rPr>
              <a:t>：宠物主人登录</a:t>
            </a:r>
            <a:r>
              <a:rPr lang="en-US" altLang="zh-CN">
                <a:ea typeface="黑体" panose="02010609060101010101" pitchFamily="2" charset="-122"/>
              </a:rPr>
              <a:t>3-1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输入用户名和密码，判断登录是否成功</a:t>
            </a:r>
            <a:endParaRPr lang="zh-CN" altLang="en-US" dirty="0"/>
          </a:p>
          <a:p>
            <a:pPr lvl="1"/>
            <a:r>
              <a:rPr lang="zh-CN" altLang="en-US" dirty="0"/>
              <a:t>如果成功，输出主人基本信息并提示选择相应操作</a:t>
            </a:r>
            <a:endParaRPr lang="zh-CN" altLang="en-US" dirty="0"/>
          </a:p>
          <a:p>
            <a:pPr lvl="1"/>
            <a:r>
              <a:rPr lang="zh-CN" altLang="en-US" dirty="0"/>
              <a:t>如果登录失败，提示确认用户名和密码后重新输入</a:t>
            </a:r>
            <a:endParaRPr lang="zh-CN" altLang="en-US" dirty="0"/>
          </a:p>
        </p:txBody>
      </p:sp>
      <p:grpSp>
        <p:nvGrpSpPr>
          <p:cNvPr id="5" name="组合 12"/>
          <p:cNvGrpSpPr/>
          <p:nvPr/>
        </p:nvGrpSpPr>
        <p:grpSpPr>
          <a:xfrm>
            <a:off x="104655" y="857232"/>
            <a:ext cx="1102346" cy="500066"/>
            <a:chOff x="6072198" y="1142984"/>
            <a:chExt cx="1102346" cy="500066"/>
          </a:xfrm>
        </p:grpSpPr>
        <p:pic>
          <p:nvPicPr>
            <p:cNvPr id="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8" name="组合 6"/>
          <p:cNvGrpSpPr/>
          <p:nvPr/>
        </p:nvGrpSpPr>
        <p:grpSpPr bwMode="auto">
          <a:xfrm>
            <a:off x="2714634" y="6140472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4858568" y="5538802"/>
              <a:ext cx="1562111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562860"/>
            <a:ext cx="5467350" cy="2600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ea typeface="黑体" panose="02010609060101010101" pitchFamily="2" charset="-122"/>
              </a:rPr>
              <a:t>任务描述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系统概述</a:t>
            </a:r>
            <a:endParaRPr lang="zh-CN" altLang="en-US"/>
          </a:p>
          <a:p>
            <a:pPr lvl="1"/>
            <a:r>
              <a:rPr lang="zh-CN" altLang="en-US"/>
              <a:t>在宠物商店里，宠物主人可以出卖、购买宠物</a:t>
            </a:r>
            <a:endParaRPr lang="zh-CN" altLang="en-US"/>
          </a:p>
          <a:p>
            <a:pPr lvl="1"/>
            <a:r>
              <a:rPr lang="zh-CN" altLang="en-US"/>
              <a:t>每一笔买入、卖出的业务，店家都会记录在账</a:t>
            </a:r>
            <a:endParaRPr lang="zh-CN" altLang="en-US"/>
          </a:p>
          <a:p>
            <a:pPr lvl="1"/>
            <a:r>
              <a:rPr lang="zh-CN" altLang="en-US"/>
              <a:t>商店可以根据需求自己培育宠物品种</a:t>
            </a:r>
            <a:endParaRPr lang="zh-CN" altLang="en-US"/>
          </a:p>
          <a:p>
            <a:pPr lvl="2"/>
            <a:endParaRPr lang="zh-CN" altLang="en-US"/>
          </a:p>
          <a:p>
            <a:r>
              <a:rPr lang="zh-CN" altLang="en-US"/>
              <a:t>系统角色</a:t>
            </a:r>
            <a:endParaRPr lang="zh-CN" altLang="en-US"/>
          </a:p>
          <a:p>
            <a:pPr lvl="1"/>
            <a:r>
              <a:rPr lang="zh-CN" altLang="en-US"/>
              <a:t>宠物、主人、宠物商店、账目</a:t>
            </a:r>
            <a:endParaRPr lang="zh-CN" altLang="en-US"/>
          </a:p>
          <a:p>
            <a:pPr lvl="2"/>
            <a:endParaRPr lang="zh-CN" altLang="en-US"/>
          </a:p>
          <a:p>
            <a:r>
              <a:rPr lang="zh-CN" altLang="en-US"/>
              <a:t>提交结果</a:t>
            </a:r>
            <a:endParaRPr lang="zh-CN" altLang="en-US"/>
          </a:p>
          <a:p>
            <a:pPr lvl="1"/>
            <a:r>
              <a:rPr lang="zh-CN" altLang="en-US"/>
              <a:t>创建数据库表的脚本文件、程序代码</a:t>
            </a:r>
            <a:endParaRPr lang="zh-CN" altLang="en-US"/>
          </a:p>
        </p:txBody>
      </p:sp>
      <p:grpSp>
        <p:nvGrpSpPr>
          <p:cNvPr id="8" name="组合 9"/>
          <p:cNvGrpSpPr/>
          <p:nvPr/>
        </p:nvGrpSpPr>
        <p:grpSpPr bwMode="auto">
          <a:xfrm>
            <a:off x="2428875" y="6143625"/>
            <a:ext cx="4500563" cy="431800"/>
            <a:chOff x="1643063" y="6143625"/>
            <a:chExt cx="4500562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2441312" y="6181725"/>
              <a:ext cx="2251709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演示案例：宠物商店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ea typeface="黑体" panose="02010609060101010101" pitchFamily="2" charset="-122"/>
              </a:rPr>
              <a:t>用例</a:t>
            </a:r>
            <a:r>
              <a:rPr lang="en-US" altLang="zh-CN" dirty="0">
                <a:ea typeface="黑体" panose="02010609060101010101" pitchFamily="2" charset="-122"/>
              </a:rPr>
              <a:t>2</a:t>
            </a:r>
            <a:r>
              <a:rPr lang="zh-CN" altLang="en-US" dirty="0">
                <a:ea typeface="黑体" panose="02010609060101010101" pitchFamily="2" charset="-122"/>
              </a:rPr>
              <a:t>：宠物主人登录</a:t>
            </a:r>
            <a:r>
              <a:rPr lang="en-US" altLang="zh-CN" dirty="0">
                <a:ea typeface="黑体" panose="02010609060101010101" pitchFamily="2" charset="-122"/>
              </a:rPr>
              <a:t>3-2</a:t>
            </a: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0000"/>
              <a:buBlip>
                <a:blip r:embed="rId1"/>
              </a:buBlip>
            </a:pPr>
            <a:r>
              <a:rPr lang="en-US" altLang="zh-CN" sz="2800" dirty="0" smtClean="0">
                <a:cs typeface="+mn-cs"/>
              </a:rPr>
              <a:t>DAL</a:t>
            </a:r>
            <a:r>
              <a:rPr lang="zh-CN" altLang="en-US" sz="2800" dirty="0">
                <a:cs typeface="+mn-cs"/>
              </a:rPr>
              <a:t>代码</a:t>
            </a:r>
            <a:endParaRPr lang="zh-CN" altLang="en-US" sz="2800" dirty="0">
              <a:cs typeface="+mn-cs"/>
            </a:endParaRPr>
          </a:p>
          <a:p>
            <a:pPr lvl="1"/>
            <a:r>
              <a:rPr lang="en-US" altLang="en-US" dirty="0" err="1"/>
              <a:t>PetOwnerService</a:t>
            </a:r>
            <a:r>
              <a:rPr lang="zh-CN" altLang="en-US" dirty="0"/>
              <a:t>：</a:t>
            </a:r>
            <a:r>
              <a:rPr lang="en-US" altLang="en-US" dirty="0" err="1"/>
              <a:t>SelectOwner</a:t>
            </a:r>
            <a:r>
              <a:rPr lang="en-US" altLang="zh-CN" dirty="0"/>
              <a:t>()  </a:t>
            </a:r>
            <a:r>
              <a:rPr lang="zh-CN" altLang="en-US" dirty="0"/>
              <a:t>根据查询条件查询宠物主人信息</a:t>
            </a:r>
            <a:endParaRPr lang="zh-CN" altLang="en-US" dirty="0"/>
          </a:p>
          <a:p>
            <a:pPr marL="342900" lvl="1" indent="-342900">
              <a:buSzPct val="80000"/>
              <a:buBlip>
                <a:blip r:embed="rId1"/>
              </a:buBlip>
            </a:pPr>
            <a:r>
              <a:rPr lang="en-US" altLang="zh-CN" sz="2800" dirty="0">
                <a:cs typeface="+mn-cs"/>
              </a:rPr>
              <a:t>BLL</a:t>
            </a:r>
            <a:r>
              <a:rPr lang="zh-CN" altLang="en-US" sz="2800" dirty="0" smtClean="0">
                <a:cs typeface="+mn-cs"/>
              </a:rPr>
              <a:t>代码</a:t>
            </a:r>
            <a:endParaRPr lang="en-US" altLang="zh-CN" sz="2800" dirty="0" smtClean="0">
              <a:cs typeface="+mn-cs"/>
            </a:endParaRPr>
          </a:p>
          <a:p>
            <a:pPr lvl="1"/>
            <a:r>
              <a:rPr lang="en-US" altLang="en-US" dirty="0" err="1" smtClean="0"/>
              <a:t>PetOwnerService：L</a:t>
            </a:r>
            <a:r>
              <a:rPr lang="en-US" altLang="zh-CN" dirty="0" err="1" smtClean="0"/>
              <a:t>ogin</a:t>
            </a:r>
            <a:r>
              <a:rPr lang="en-US" altLang="zh-CN" dirty="0" smtClean="0"/>
              <a:t>()   </a:t>
            </a:r>
            <a:r>
              <a:rPr lang="zh-CN" altLang="en-US" dirty="0" smtClean="0"/>
              <a:t>宠物主人登录</a:t>
            </a:r>
            <a:endParaRPr lang="zh-CN" altLang="en-US" dirty="0"/>
          </a:p>
          <a:p>
            <a:pPr marL="342900" lvl="1" indent="-342900">
              <a:buSzPct val="80000"/>
              <a:buBlip>
                <a:blip r:embed="rId1"/>
              </a:buBlip>
            </a:pPr>
            <a:r>
              <a:rPr lang="zh-CN" altLang="en-US" sz="2800" dirty="0">
                <a:cs typeface="+mn-cs"/>
              </a:rPr>
              <a:t>测试类</a:t>
            </a:r>
            <a:endParaRPr lang="zh-CN" altLang="en-US" sz="2800" dirty="0">
              <a:cs typeface="+mn-cs"/>
            </a:endParaRPr>
          </a:p>
          <a:p>
            <a:pPr lvl="1"/>
            <a:r>
              <a:rPr lang="en-US" altLang="zh-CN" dirty="0" err="1"/>
              <a:t>OwnerLogin</a:t>
            </a:r>
            <a:r>
              <a:rPr lang="en-US" altLang="zh-CN" dirty="0"/>
              <a:t>() </a:t>
            </a:r>
            <a:r>
              <a:rPr lang="en-US" altLang="en-US" dirty="0"/>
              <a:t>：</a:t>
            </a:r>
            <a:r>
              <a:rPr lang="zh-CN" altLang="en-US" dirty="0"/>
              <a:t>宠物主人登录</a:t>
            </a:r>
            <a:endParaRPr lang="en-US" altLang="zh-CN" dirty="0"/>
          </a:p>
          <a:p>
            <a:pPr lvl="1"/>
            <a:r>
              <a:rPr lang="en-US" altLang="zh-CN" dirty="0" err="1"/>
              <a:t>StartPetShop</a:t>
            </a:r>
            <a:r>
              <a:rPr lang="en-US" altLang="zh-CN" dirty="0"/>
              <a:t>()</a:t>
            </a:r>
            <a:r>
              <a:rPr lang="zh-CN" altLang="en-US" dirty="0"/>
              <a:t>：如果选择主人登录，调用</a:t>
            </a:r>
            <a:r>
              <a:rPr lang="en-US" altLang="zh-CN" dirty="0" err="1"/>
              <a:t>OwnerLogin</a:t>
            </a:r>
            <a:r>
              <a:rPr lang="en-US" altLang="zh-CN" dirty="0"/>
              <a:t>() </a:t>
            </a:r>
            <a:endParaRPr lang="zh-CN" altLang="en-US" dirty="0"/>
          </a:p>
          <a:p>
            <a:pPr lvl="1"/>
            <a:r>
              <a:rPr lang="en-US" altLang="zh-CN" dirty="0"/>
              <a:t>Main()</a:t>
            </a:r>
            <a:r>
              <a:rPr lang="zh-CN" altLang="en-US" dirty="0"/>
              <a:t>：调用</a:t>
            </a:r>
            <a:r>
              <a:rPr lang="en-US" altLang="zh-CN" dirty="0" err="1"/>
              <a:t>StartPetShop</a:t>
            </a:r>
            <a:r>
              <a:rPr lang="en-US" altLang="zh-CN" dirty="0"/>
              <a:t>()</a:t>
            </a:r>
            <a:r>
              <a:rPr lang="zh-CN" altLang="en-US" dirty="0"/>
              <a:t>，启动程序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grpSp>
        <p:nvGrpSpPr>
          <p:cNvPr id="5" name="组合 10"/>
          <p:cNvGrpSpPr/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86289" y="5538802"/>
              <a:ext cx="2045984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13"/>
          <p:cNvGrpSpPr/>
          <p:nvPr/>
        </p:nvGrpSpPr>
        <p:grpSpPr>
          <a:xfrm>
            <a:off x="71406" y="857232"/>
            <a:ext cx="992719" cy="446983"/>
            <a:chOff x="1000100" y="3235185"/>
            <a:chExt cx="992719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9286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共性问题集中讲解</a:t>
            </a:r>
            <a:endParaRPr lang="zh-CN" altLang="en-US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>
                <a:ea typeface="黑体" panose="02010609060101010101" pitchFamily="2" charset="-122"/>
              </a:rPr>
              <a:t>用例</a:t>
            </a:r>
            <a:r>
              <a:rPr lang="en-US" altLang="zh-CN" dirty="0" smtClean="0">
                <a:ea typeface="黑体" panose="02010609060101010101" pitchFamily="2" charset="-122"/>
              </a:rPr>
              <a:t>2</a:t>
            </a:r>
            <a:r>
              <a:rPr lang="zh-CN" altLang="en-US" dirty="0" smtClean="0">
                <a:ea typeface="黑体" panose="02010609060101010101" pitchFamily="2" charset="-122"/>
              </a:rPr>
              <a:t>：宠物主人登录</a:t>
            </a:r>
            <a:r>
              <a:rPr lang="en-US" altLang="zh-CN" dirty="0" smtClean="0"/>
              <a:t>3-3</a:t>
            </a:r>
            <a:endParaRPr lang="zh-CN" alt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17646"/>
            <a:ext cx="7751763" cy="5111750"/>
          </a:xfrm>
        </p:spPr>
        <p:txBody>
          <a:bodyPr/>
          <a:lstStyle/>
          <a:p>
            <a:r>
              <a:rPr lang="zh-CN" altLang="en-US" dirty="0" smtClean="0"/>
              <a:t>宠物主人登录成功</a:t>
            </a:r>
            <a:endParaRPr lang="zh-CN" altLang="en-US" dirty="0" smtClean="0"/>
          </a:p>
          <a:p>
            <a:r>
              <a:rPr lang="zh-CN" altLang="en-US" dirty="0" smtClean="0"/>
              <a:t>宠物主人登录失败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ea typeface="黑体" panose="02010609060101010101" pitchFamily="2" charset="-122"/>
              </a:rPr>
              <a:t>要求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互相验证完成的程序功能</a:t>
            </a:r>
            <a:endParaRPr lang="en-US" altLang="zh-CN" dirty="0" smtClean="0"/>
          </a:p>
        </p:txBody>
      </p:sp>
      <p:grpSp>
        <p:nvGrpSpPr>
          <p:cNvPr id="2" name="组合 16"/>
          <p:cNvGrpSpPr/>
          <p:nvPr/>
        </p:nvGrpSpPr>
        <p:grpSpPr>
          <a:xfrm>
            <a:off x="128414" y="857232"/>
            <a:ext cx="1567671" cy="455628"/>
            <a:chOff x="4714876" y="5214950"/>
            <a:chExt cx="156767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8587" y="5242709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2357438" y="5854720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1" name="TextBox 38"/>
            <p:cNvSpPr txBox="1">
              <a:spLocks noChangeArrowheads="1"/>
            </p:cNvSpPr>
            <p:nvPr/>
          </p:nvSpPr>
          <p:spPr bwMode="auto">
            <a:xfrm>
              <a:off x="4872756" y="5538802"/>
              <a:ext cx="2711469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演示案例：宠物主人登录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dirty="0">
                <a:ea typeface="黑体" panose="02010609060101010101" pitchFamily="2" charset="-122"/>
              </a:rPr>
              <a:t>用例</a:t>
            </a:r>
            <a:r>
              <a:rPr lang="en-US" altLang="zh-CN" dirty="0">
                <a:ea typeface="黑体" panose="02010609060101010101" pitchFamily="2" charset="-122"/>
              </a:rPr>
              <a:t>3</a:t>
            </a:r>
            <a:r>
              <a:rPr lang="zh-CN" altLang="en-US" dirty="0">
                <a:ea typeface="黑体" panose="02010609060101010101" pitchFamily="2" charset="-122"/>
              </a:rPr>
              <a:t>：宠物主人购买库存宠物</a:t>
            </a:r>
            <a:r>
              <a:rPr lang="en-US" altLang="zh-CN" dirty="0">
                <a:ea typeface="黑体" panose="02010609060101010101" pitchFamily="2" charset="-122"/>
              </a:rPr>
              <a:t>3-1 </a:t>
            </a: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主人成功登录后，可选择购买库存宠物</a:t>
            </a:r>
            <a:endParaRPr lang="zh-CN" altLang="en-US" dirty="0"/>
          </a:p>
          <a:p>
            <a:pPr lvl="1"/>
            <a:r>
              <a:rPr lang="zh-CN" altLang="en-US" dirty="0"/>
              <a:t>显示所有库存宠物列表供主人选择</a:t>
            </a:r>
            <a:endParaRPr lang="zh-CN" altLang="en-US" dirty="0"/>
          </a:p>
          <a:p>
            <a:pPr lvl="1"/>
            <a:r>
              <a:rPr lang="zh-CN" altLang="en-US" dirty="0"/>
              <a:t>输入宠物编号完成购买</a:t>
            </a:r>
            <a:endParaRPr lang="zh-CN" altLang="en-US" dirty="0"/>
          </a:p>
          <a:p>
            <a:pPr lvl="1"/>
            <a:r>
              <a:rPr lang="zh-CN" altLang="en-US" dirty="0"/>
              <a:t>购买成功将显示提示信息 </a:t>
            </a:r>
            <a:endParaRPr lang="zh-CN" altLang="en-US" dirty="0"/>
          </a:p>
        </p:txBody>
      </p:sp>
      <p:grpSp>
        <p:nvGrpSpPr>
          <p:cNvPr id="5" name="组合 12"/>
          <p:cNvGrpSpPr/>
          <p:nvPr/>
        </p:nvGrpSpPr>
        <p:grpSpPr>
          <a:xfrm>
            <a:off x="104655" y="857232"/>
            <a:ext cx="1102346" cy="500066"/>
            <a:chOff x="6072198" y="1142984"/>
            <a:chExt cx="1102346" cy="500066"/>
          </a:xfrm>
        </p:grpSpPr>
        <p:pic>
          <p:nvPicPr>
            <p:cNvPr id="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8" name="组合 6"/>
          <p:cNvGrpSpPr/>
          <p:nvPr/>
        </p:nvGrpSpPr>
        <p:grpSpPr bwMode="auto">
          <a:xfrm>
            <a:off x="2428882" y="6072206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4858568" y="5538802"/>
              <a:ext cx="1562111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05" y="2078990"/>
            <a:ext cx="5076825" cy="3028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dirty="0">
                <a:ea typeface="黑体" panose="02010609060101010101" pitchFamily="2" charset="-122"/>
              </a:rPr>
              <a:t>用例</a:t>
            </a:r>
            <a:r>
              <a:rPr lang="en-US" altLang="zh-CN" dirty="0">
                <a:ea typeface="黑体" panose="02010609060101010101" pitchFamily="2" charset="-122"/>
              </a:rPr>
              <a:t>3</a:t>
            </a:r>
            <a:r>
              <a:rPr lang="zh-CN" altLang="en-US" dirty="0">
                <a:ea typeface="黑体" panose="02010609060101010101" pitchFamily="2" charset="-122"/>
              </a:rPr>
              <a:t>：宠物主人购买库存宠物</a:t>
            </a:r>
            <a:r>
              <a:rPr lang="en-US" altLang="zh-CN" dirty="0">
                <a:ea typeface="黑体" panose="02010609060101010101" pitchFamily="2" charset="-122"/>
              </a:rPr>
              <a:t>3-2</a:t>
            </a: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145464" cy="5010170"/>
          </a:xfr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90000"/>
              </a:lnSpc>
              <a:buSzPct val="80000"/>
              <a:buBlip>
                <a:blip r:embed="rId1"/>
              </a:buBlip>
            </a:pPr>
            <a:r>
              <a:rPr lang="en-US" altLang="zh-CN" sz="2600" dirty="0" smtClean="0">
                <a:cs typeface="+mn-cs"/>
              </a:rPr>
              <a:t>DAL</a:t>
            </a:r>
            <a:r>
              <a:rPr lang="zh-CN" altLang="en-US" sz="2600" dirty="0">
                <a:cs typeface="+mn-cs"/>
              </a:rPr>
              <a:t>代码</a:t>
            </a:r>
            <a:endParaRPr lang="zh-CN" altLang="en-US" sz="2600" dirty="0">
              <a:cs typeface="+mn-cs"/>
            </a:endParaRPr>
          </a:p>
          <a:p>
            <a:pPr marL="342900" lvl="1" indent="-342900">
              <a:lnSpc>
                <a:spcPct val="90000"/>
              </a:lnSpc>
              <a:buSzPct val="80000"/>
              <a:buBlip>
                <a:blip r:embed="rId1"/>
              </a:buBlip>
            </a:pPr>
            <a:r>
              <a:rPr lang="en-US" altLang="zh-CN" sz="2600" dirty="0">
                <a:cs typeface="+mn-cs"/>
              </a:rPr>
              <a:t>Service</a:t>
            </a:r>
            <a:r>
              <a:rPr lang="zh-CN" altLang="en-US" sz="2600" dirty="0">
                <a:cs typeface="+mn-cs"/>
              </a:rPr>
              <a:t>代码</a:t>
            </a:r>
            <a:endParaRPr lang="zh-CN" altLang="en-US" sz="2600" dirty="0"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查询所有库存宠物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根据主人选择实现购买</a:t>
            </a:r>
            <a:endParaRPr lang="zh-CN" altLang="en-US" sz="2200" dirty="0"/>
          </a:p>
          <a:p>
            <a:pPr marL="342900" lvl="1" indent="-342900">
              <a:lnSpc>
                <a:spcPct val="90000"/>
              </a:lnSpc>
              <a:buSzPct val="80000"/>
              <a:buBlip>
                <a:blip r:embed="rId1"/>
              </a:buBlip>
            </a:pPr>
            <a:r>
              <a:rPr lang="zh-CN" altLang="en-US" sz="2600" dirty="0">
                <a:cs typeface="+mn-cs"/>
              </a:rPr>
              <a:t>测试类</a:t>
            </a:r>
            <a:endParaRPr lang="zh-CN" altLang="en-US" sz="2600" dirty="0"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n-US" altLang="zh-CN" sz="2200" dirty="0" err="1"/>
              <a:t>OwnerBuy</a:t>
            </a:r>
            <a:r>
              <a:rPr lang="en-US" altLang="zh-CN" sz="2200" dirty="0"/>
              <a:t>()</a:t>
            </a:r>
            <a:r>
              <a:rPr lang="zh-CN" altLang="en-US" sz="2200" dirty="0"/>
              <a:t>：宠物主人购买宠物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r>
              <a:rPr lang="en-US" altLang="zh-CN" sz="2200" dirty="0" err="1"/>
              <a:t>OwnerLogin</a:t>
            </a:r>
            <a:r>
              <a:rPr lang="en-US" altLang="zh-CN" sz="2200" dirty="0"/>
              <a:t>() </a:t>
            </a:r>
            <a:r>
              <a:rPr lang="en-US" altLang="en-US" sz="2200" dirty="0"/>
              <a:t>：</a:t>
            </a:r>
            <a:r>
              <a:rPr lang="en-US" altLang="zh-CN" sz="2200" dirty="0" err="1"/>
              <a:t>如果</a:t>
            </a:r>
            <a:r>
              <a:rPr lang="zh-CN" altLang="en-US" sz="2200" dirty="0"/>
              <a:t>主人购买宠物，调用</a:t>
            </a:r>
            <a:r>
              <a:rPr lang="en-US" altLang="zh-CN" sz="2200" dirty="0" err="1"/>
              <a:t>OwnerBuy</a:t>
            </a:r>
            <a:r>
              <a:rPr lang="en-US" altLang="zh-CN" sz="2200" dirty="0"/>
              <a:t>()</a:t>
            </a:r>
            <a:endParaRPr lang="en-US" altLang="zh-CN" sz="2200" dirty="0"/>
          </a:p>
          <a:p>
            <a:pPr lvl="1">
              <a:lnSpc>
                <a:spcPct val="90000"/>
              </a:lnSpc>
              <a:buNone/>
            </a:pPr>
            <a:endParaRPr lang="zh-CN" altLang="en-US" dirty="0"/>
          </a:p>
          <a:p>
            <a:pPr marL="342900" lvl="1" indent="-342900">
              <a:lnSpc>
                <a:spcPct val="90000"/>
              </a:lnSpc>
              <a:buSzPct val="80000"/>
              <a:buBlip>
                <a:blip r:embed="rId1"/>
              </a:buBlip>
            </a:pPr>
            <a:r>
              <a:rPr lang="zh-CN" altLang="en-US" sz="2600" dirty="0">
                <a:cs typeface="+mn-cs"/>
              </a:rPr>
              <a:t>根据主人选择实现购买</a:t>
            </a:r>
            <a:endParaRPr lang="en-US" altLang="zh-CN" sz="2600" dirty="0"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更新宠物信息：指定</a:t>
            </a:r>
            <a:r>
              <a:rPr lang="en-US" altLang="zh-CN" sz="2200" dirty="0" err="1"/>
              <a:t>ownerid</a:t>
            </a:r>
            <a:endParaRPr lang="en-US" altLang="zh-CN" sz="22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更新宠物主人信息：减少元宝数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更新宠物商店信息：增加元宝数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更新账目信息：添加新账目</a:t>
            </a:r>
            <a:endParaRPr lang="en-US" altLang="zh-CN" sz="2200" dirty="0"/>
          </a:p>
        </p:txBody>
      </p:sp>
      <p:grpSp>
        <p:nvGrpSpPr>
          <p:cNvPr id="5" name="组合 10"/>
          <p:cNvGrpSpPr/>
          <p:nvPr/>
        </p:nvGrpSpPr>
        <p:grpSpPr bwMode="auto">
          <a:xfrm>
            <a:off x="2857488" y="635795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86289" y="5538802"/>
              <a:ext cx="2045984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13"/>
          <p:cNvGrpSpPr/>
          <p:nvPr/>
        </p:nvGrpSpPr>
        <p:grpSpPr>
          <a:xfrm>
            <a:off x="71406" y="857232"/>
            <a:ext cx="992719" cy="446983"/>
            <a:chOff x="1000100" y="3235185"/>
            <a:chExt cx="992719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9286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1" name="组合 20"/>
          <p:cNvGrpSpPr/>
          <p:nvPr/>
        </p:nvGrpSpPr>
        <p:grpSpPr>
          <a:xfrm>
            <a:off x="84953" y="3929066"/>
            <a:ext cx="979172" cy="461521"/>
            <a:chOff x="3786182" y="3824735"/>
            <a:chExt cx="979172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1934" y="3856105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共性问题集中讲解</a:t>
            </a:r>
            <a:endParaRPr lang="zh-CN" altLang="en-US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dirty="0" smtClean="0">
                <a:ea typeface="黑体" panose="02010609060101010101" pitchFamily="2" charset="-122"/>
              </a:rPr>
              <a:t>用例</a:t>
            </a:r>
            <a:r>
              <a:rPr lang="en-US" altLang="zh-CN" dirty="0" smtClean="0">
                <a:ea typeface="黑体" panose="02010609060101010101" pitchFamily="2" charset="-122"/>
              </a:rPr>
              <a:t>3</a:t>
            </a:r>
            <a:r>
              <a:rPr lang="zh-CN" altLang="en-US" dirty="0" smtClean="0">
                <a:ea typeface="黑体" panose="02010609060101010101" pitchFamily="2" charset="-122"/>
              </a:rPr>
              <a:t>：宠物主人购买库存宠物</a:t>
            </a:r>
            <a:r>
              <a:rPr lang="en-US" altLang="zh-CN" dirty="0" smtClean="0"/>
              <a:t>3-3</a:t>
            </a:r>
            <a:endParaRPr lang="zh-CN" alt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17646"/>
            <a:ext cx="7751763" cy="5111750"/>
          </a:xfrm>
        </p:spPr>
        <p:txBody>
          <a:bodyPr/>
          <a:lstStyle/>
          <a:p>
            <a:pPr marL="342900" lvl="2" indent="-342900">
              <a:buSzPct val="80000"/>
              <a:buBlip>
                <a:blip r:embed="rId1"/>
              </a:buBlip>
            </a:pPr>
            <a:r>
              <a:rPr lang="zh-CN" altLang="en-US" sz="2800" dirty="0" smtClean="0">
                <a:cs typeface="+mn-cs"/>
              </a:rPr>
              <a:t>显示所有库存宠物</a:t>
            </a:r>
            <a:endParaRPr lang="zh-CN" altLang="en-US" sz="2800" dirty="0" smtClean="0">
              <a:cs typeface="+mn-cs"/>
            </a:endParaRPr>
          </a:p>
          <a:p>
            <a:pPr marL="342900" lvl="2" indent="-342900">
              <a:buSzPct val="80000"/>
              <a:buBlip>
                <a:blip r:embed="rId1"/>
              </a:buBlip>
            </a:pPr>
            <a:r>
              <a:rPr lang="zh-CN" altLang="en-US" sz="2800" dirty="0" smtClean="0">
                <a:cs typeface="+mn-cs"/>
              </a:rPr>
              <a:t>根据主人选择实现购买</a:t>
            </a:r>
            <a:endParaRPr lang="zh-CN" altLang="en-US" sz="2800" dirty="0" smtClean="0">
              <a:cs typeface="+mn-cs"/>
            </a:endParaRPr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ea typeface="黑体" panose="02010609060101010101" pitchFamily="2" charset="-122"/>
              </a:rPr>
              <a:t>要求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互相验证完成的程序功能</a:t>
            </a:r>
            <a:endParaRPr lang="en-US" altLang="zh-CN" dirty="0" smtClean="0"/>
          </a:p>
        </p:txBody>
      </p:sp>
      <p:grpSp>
        <p:nvGrpSpPr>
          <p:cNvPr id="2" name="组合 16"/>
          <p:cNvGrpSpPr/>
          <p:nvPr/>
        </p:nvGrpSpPr>
        <p:grpSpPr>
          <a:xfrm>
            <a:off x="128414" y="857232"/>
            <a:ext cx="1567671" cy="455628"/>
            <a:chOff x="4714876" y="5214950"/>
            <a:chExt cx="156767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8587" y="5242709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2357438" y="5854720"/>
            <a:ext cx="4857768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1" name="TextBox 38"/>
            <p:cNvSpPr txBox="1">
              <a:spLocks noChangeArrowheads="1"/>
            </p:cNvSpPr>
            <p:nvPr/>
          </p:nvSpPr>
          <p:spPr bwMode="auto">
            <a:xfrm>
              <a:off x="4887406" y="5538802"/>
              <a:ext cx="3363961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演示案例：宠物主人购买库存宠物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200" dirty="0">
                <a:ea typeface="黑体" panose="02010609060101010101" pitchFamily="2" charset="-122"/>
              </a:rPr>
              <a:t>用例</a:t>
            </a:r>
            <a:r>
              <a:rPr lang="en-US" altLang="zh-CN" sz="3200" dirty="0">
                <a:ea typeface="黑体" panose="02010609060101010101" pitchFamily="2" charset="-122"/>
              </a:rPr>
              <a:t>4</a:t>
            </a:r>
            <a:r>
              <a:rPr lang="zh-CN" altLang="en-US" sz="3200" dirty="0">
                <a:ea typeface="黑体" panose="02010609060101010101" pitchFamily="2" charset="-122"/>
              </a:rPr>
              <a:t>：宠物主人购买新培育</a:t>
            </a:r>
            <a:r>
              <a:rPr lang="zh-CN" altLang="en-US" sz="3200" dirty="0" smtClean="0">
                <a:ea typeface="黑体" panose="02010609060101010101" pitchFamily="2" charset="-122"/>
              </a:rPr>
              <a:t>宠物</a:t>
            </a:r>
            <a:r>
              <a:rPr lang="en-US" altLang="zh-CN" sz="3200" dirty="0" smtClean="0">
                <a:ea typeface="黑体" panose="02010609060101010101" pitchFamily="2" charset="-122"/>
              </a:rPr>
              <a:t>3-1 </a:t>
            </a:r>
            <a:endParaRPr lang="en-US" altLang="zh-CN" sz="3200" dirty="0">
              <a:ea typeface="黑体" panose="02010609060101010101" pitchFamily="2" charset="-122"/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主人成功登录后，可选择购买新培育宠物</a:t>
            </a:r>
            <a:endParaRPr lang="zh-CN" altLang="en-US" dirty="0"/>
          </a:p>
          <a:p>
            <a:pPr lvl="1"/>
            <a:r>
              <a:rPr lang="zh-CN" altLang="en-US" dirty="0"/>
              <a:t>显示所有新培育宠物列表供主人选择</a:t>
            </a:r>
            <a:endParaRPr lang="zh-CN" altLang="en-US" dirty="0"/>
          </a:p>
          <a:p>
            <a:pPr lvl="1"/>
            <a:r>
              <a:rPr lang="zh-CN" altLang="en-US" dirty="0"/>
              <a:t>输入宠物编号完成购买</a:t>
            </a:r>
            <a:endParaRPr lang="zh-CN" altLang="en-US" dirty="0"/>
          </a:p>
          <a:p>
            <a:pPr lvl="1"/>
            <a:r>
              <a:rPr lang="zh-CN" altLang="en-US" dirty="0"/>
              <a:t>购买成功将显示提示信息</a:t>
            </a:r>
            <a:endParaRPr lang="zh-CN" altLang="en-US" dirty="0"/>
          </a:p>
          <a:p>
            <a:pPr lvl="3"/>
            <a:endParaRPr lang="zh-CN" altLang="en-US" dirty="0"/>
          </a:p>
        </p:txBody>
      </p:sp>
      <p:grpSp>
        <p:nvGrpSpPr>
          <p:cNvPr id="8" name="组合 12"/>
          <p:cNvGrpSpPr/>
          <p:nvPr/>
        </p:nvGrpSpPr>
        <p:grpSpPr>
          <a:xfrm>
            <a:off x="104655" y="857232"/>
            <a:ext cx="1102346" cy="500066"/>
            <a:chOff x="6072198" y="1142984"/>
            <a:chExt cx="1102346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1" name="组合 6"/>
          <p:cNvGrpSpPr/>
          <p:nvPr/>
        </p:nvGrpSpPr>
        <p:grpSpPr bwMode="auto">
          <a:xfrm>
            <a:off x="2500320" y="6072206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858568" y="5538802"/>
              <a:ext cx="1562111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200" dirty="0">
                <a:ea typeface="黑体" panose="02010609060101010101" pitchFamily="2" charset="-122"/>
              </a:rPr>
              <a:t>用例</a:t>
            </a:r>
            <a:r>
              <a:rPr lang="en-US" altLang="zh-CN" sz="3200" dirty="0">
                <a:ea typeface="黑体" panose="02010609060101010101" pitchFamily="2" charset="-122"/>
              </a:rPr>
              <a:t>4</a:t>
            </a:r>
            <a:r>
              <a:rPr lang="zh-CN" altLang="en-US" sz="3200" dirty="0">
                <a:ea typeface="黑体" panose="02010609060101010101" pitchFamily="2" charset="-122"/>
              </a:rPr>
              <a:t>：宠物主人购买新培育</a:t>
            </a:r>
            <a:r>
              <a:rPr lang="zh-CN" altLang="en-US" sz="3200" dirty="0" smtClean="0">
                <a:ea typeface="黑体" panose="02010609060101010101" pitchFamily="2" charset="-122"/>
              </a:rPr>
              <a:t>宠物</a:t>
            </a:r>
            <a:r>
              <a:rPr lang="en-US" altLang="zh-CN" sz="3200" dirty="0" smtClean="0">
                <a:ea typeface="黑体" panose="02010609060101010101" pitchFamily="2" charset="-122"/>
              </a:rPr>
              <a:t>3-2 </a:t>
            </a:r>
            <a:endParaRPr lang="en-US" altLang="zh-CN" sz="3200" dirty="0">
              <a:ea typeface="黑体" panose="02010609060101010101" pitchFamily="2" charset="-122"/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/>
            <a:endParaRPr lang="zh-CN" altLang="en-US" dirty="0"/>
          </a:p>
          <a:p>
            <a:r>
              <a:rPr lang="zh-CN" altLang="en-US" sz="2800" dirty="0" smtClean="0">
                <a:cs typeface="+mn-cs"/>
              </a:rPr>
              <a:t>实现</a:t>
            </a:r>
            <a:r>
              <a:rPr lang="zh-CN" altLang="en-US" sz="2800" dirty="0">
                <a:cs typeface="+mn-cs"/>
              </a:rPr>
              <a:t>步骤与购买库存宠物相同</a:t>
            </a:r>
            <a:endParaRPr lang="zh-CN" altLang="en-US" sz="2800" dirty="0">
              <a:cs typeface="+mn-cs"/>
            </a:endParaRPr>
          </a:p>
          <a:p>
            <a:pPr marL="342900" lvl="1" indent="-342900">
              <a:buSzPct val="80000"/>
              <a:buBlip>
                <a:blip r:embed="rId1"/>
              </a:buBlip>
            </a:pPr>
            <a:r>
              <a:rPr lang="zh-CN" altLang="en-US" sz="2800" dirty="0">
                <a:cs typeface="+mn-cs"/>
              </a:rPr>
              <a:t>购买库存宠物和新培育宠物属于两种不同的业务，在业务接口和实现类中应该定义不同的方法</a:t>
            </a:r>
            <a:endParaRPr lang="zh-CN" altLang="en-US" sz="2800" dirty="0">
              <a:cs typeface="+mn-cs"/>
            </a:endParaRPr>
          </a:p>
          <a:p>
            <a:pPr marL="342900" lvl="1" indent="-342900">
              <a:buSzPct val="80000"/>
              <a:buBlip>
                <a:blip r:embed="rId1"/>
              </a:buBlip>
            </a:pPr>
            <a:r>
              <a:rPr lang="zh-CN" altLang="en-US" sz="2800" dirty="0">
                <a:cs typeface="+mn-cs"/>
              </a:rPr>
              <a:t>重用数据访问层代码</a:t>
            </a:r>
            <a:endParaRPr lang="zh-CN" altLang="en-US" sz="2800" dirty="0">
              <a:cs typeface="+mn-cs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86289" y="5538802"/>
              <a:ext cx="2045984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406" y="857232"/>
            <a:ext cx="992719" cy="446983"/>
            <a:chOff x="1000100" y="3235185"/>
            <a:chExt cx="992719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3259286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共性问题集中讲解</a:t>
            </a:r>
            <a:endParaRPr lang="zh-CN" altLang="en-US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ea typeface="黑体" panose="02010609060101010101" pitchFamily="2" charset="-122"/>
              </a:rPr>
              <a:t>问题分析</a:t>
            </a:r>
            <a:r>
              <a:rPr lang="en-US" altLang="zh-CN">
                <a:ea typeface="黑体" panose="02010609060101010101" pitchFamily="2" charset="-122"/>
              </a:rPr>
              <a:t>1</a:t>
            </a:r>
            <a:r>
              <a:rPr lang="zh-CN" altLang="en-US">
                <a:ea typeface="黑体" panose="02010609060101010101" pitchFamily="2" charset="-122"/>
              </a:rPr>
              <a:t>：整体开发思路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系统开发步骤</a:t>
            </a:r>
            <a:endParaRPr lang="zh-CN" altLang="en-US" dirty="0"/>
          </a:p>
          <a:p>
            <a:pPr lvl="1"/>
            <a:r>
              <a:rPr lang="zh-CN" altLang="en-US" dirty="0"/>
              <a:t>明确需求</a:t>
            </a:r>
            <a:endParaRPr lang="zh-CN" altLang="en-US" dirty="0"/>
          </a:p>
          <a:p>
            <a:pPr lvl="1"/>
            <a:r>
              <a:rPr lang="zh-CN" altLang="en-US" dirty="0"/>
              <a:t>设计数据库</a:t>
            </a:r>
            <a:endParaRPr lang="zh-CN" altLang="en-US" dirty="0"/>
          </a:p>
          <a:p>
            <a:pPr lvl="1"/>
            <a:r>
              <a:rPr lang="zh-CN" altLang="en-US" dirty="0"/>
              <a:t>设计技术框架</a:t>
            </a:r>
            <a:endParaRPr lang="zh-CN" altLang="en-US" dirty="0"/>
          </a:p>
          <a:p>
            <a:pPr lvl="2"/>
            <a:r>
              <a:rPr lang="en-US" altLang="zh-CN" dirty="0"/>
              <a:t>C#</a:t>
            </a:r>
            <a:r>
              <a:rPr lang="zh-CN" altLang="en-US" dirty="0"/>
              <a:t>技术</a:t>
            </a:r>
            <a:endParaRPr lang="zh-CN" altLang="en-US" dirty="0"/>
          </a:p>
          <a:p>
            <a:pPr lvl="2"/>
            <a:r>
              <a:rPr lang="zh-CN" altLang="en-US" dirty="0"/>
              <a:t>数据访问层</a:t>
            </a:r>
            <a:endParaRPr lang="zh-CN" altLang="en-US" dirty="0"/>
          </a:p>
          <a:p>
            <a:pPr lvl="1"/>
            <a:r>
              <a:rPr lang="zh-CN" altLang="en-US" dirty="0"/>
              <a:t>编码顺序</a:t>
            </a:r>
            <a:endParaRPr lang="zh-CN" altLang="en-US" dirty="0"/>
          </a:p>
          <a:p>
            <a:pPr lvl="2">
              <a:buFontTx/>
              <a:buNone/>
            </a:pPr>
            <a:endParaRPr lang="en-US" altLang="zh-CN" dirty="0" smtClean="0"/>
          </a:p>
          <a:p>
            <a:pPr lvl="2">
              <a:buFontTx/>
              <a:buNone/>
            </a:pPr>
            <a:endParaRPr lang="en-US" altLang="zh-CN" dirty="0" smtClean="0"/>
          </a:p>
          <a:p>
            <a:pPr lvl="2">
              <a:buFontTx/>
              <a:buNone/>
            </a:pPr>
            <a:endParaRPr lang="en-US" altLang="zh-CN" dirty="0" smtClean="0"/>
          </a:p>
          <a:p>
            <a:pPr lvl="2">
              <a:buFontTx/>
              <a:buNone/>
            </a:pPr>
            <a:endParaRPr lang="zh-CN" altLang="en-US" dirty="0" smtClean="0"/>
          </a:p>
          <a:p>
            <a:pPr lvl="1"/>
            <a:r>
              <a:rPr lang="zh-CN" altLang="en-US" dirty="0" smtClean="0"/>
              <a:t>测试</a:t>
            </a:r>
            <a:endParaRPr lang="en-US" altLang="zh-CN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1428728" y="4572008"/>
          <a:ext cx="685804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1428730" y="4357694"/>
            <a:ext cx="357188" cy="35718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071804" y="4357694"/>
            <a:ext cx="357188" cy="35718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714878" y="4357695"/>
            <a:ext cx="357188" cy="35718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429390" y="4357694"/>
            <a:ext cx="357188" cy="35718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14298"/>
            <a:ext cx="8229600" cy="11430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1"/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+mj-cs"/>
              </a:rPr>
              <a:t>用例</a:t>
            </a:r>
            <a:r>
              <a:rPr lang="en-US" altLang="zh-CN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+mj-cs"/>
              </a:rPr>
              <a:t>4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+mj-cs"/>
              </a:rPr>
              <a:t>：宠物主人购买新培育宠物</a:t>
            </a:r>
            <a:r>
              <a:rPr lang="en-US" altLang="zh-CN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+mj-cs"/>
              </a:rPr>
              <a:t>3-3</a:t>
            </a:r>
            <a:endParaRPr lang="zh-CN" altLang="en-US" sz="3200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17646"/>
            <a:ext cx="7751763" cy="5111750"/>
          </a:xfrm>
        </p:spPr>
        <p:txBody>
          <a:bodyPr/>
          <a:lstStyle/>
          <a:p>
            <a:pPr marL="342900" lvl="1" indent="-342900">
              <a:buSzPct val="80000"/>
              <a:buBlip>
                <a:blip r:embed="rId1"/>
              </a:buBlip>
            </a:pPr>
            <a:r>
              <a:rPr lang="zh-CN" altLang="en-US" sz="2800" dirty="0" smtClean="0">
                <a:ea typeface="黑体" panose="02010609060101010101" pitchFamily="2" charset="-122"/>
                <a:cs typeface="+mn-cs"/>
              </a:rPr>
              <a:t>显示所有新培育宠物</a:t>
            </a:r>
            <a:endParaRPr lang="zh-CN" altLang="en-US" sz="2800" dirty="0" smtClean="0">
              <a:ea typeface="黑体" panose="02010609060101010101" pitchFamily="2" charset="-122"/>
              <a:cs typeface="+mn-cs"/>
            </a:endParaRPr>
          </a:p>
          <a:p>
            <a:pPr marL="342900" lvl="1" indent="-342900">
              <a:buSzPct val="80000"/>
              <a:buBlip>
                <a:blip r:embed="rId1"/>
              </a:buBlip>
            </a:pPr>
            <a:r>
              <a:rPr lang="zh-CN" altLang="en-US" sz="2800" dirty="0" smtClean="0">
                <a:ea typeface="黑体" panose="02010609060101010101" pitchFamily="2" charset="-122"/>
                <a:cs typeface="+mn-cs"/>
              </a:rPr>
              <a:t>根据主人选择实现购买</a:t>
            </a:r>
            <a:endParaRPr lang="zh-CN" altLang="en-US" sz="2800" dirty="0" smtClean="0">
              <a:ea typeface="黑体" panose="02010609060101010101" pitchFamily="2" charset="-122"/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ea typeface="黑体" panose="02010609060101010101" pitchFamily="2" charset="-122"/>
              </a:rPr>
              <a:t>要求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互相验证完成的程序功能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小组长检查本组完成情况</a:t>
            </a:r>
            <a:endParaRPr lang="en-US" altLang="zh-CN" dirty="0" smtClean="0"/>
          </a:p>
        </p:txBody>
      </p:sp>
      <p:grpSp>
        <p:nvGrpSpPr>
          <p:cNvPr id="2" name="组合 16"/>
          <p:cNvGrpSpPr/>
          <p:nvPr/>
        </p:nvGrpSpPr>
        <p:grpSpPr>
          <a:xfrm>
            <a:off x="128414" y="857232"/>
            <a:ext cx="1567671" cy="455628"/>
            <a:chOff x="4714876" y="5214950"/>
            <a:chExt cx="156767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8587" y="5242709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1656060" y="6143644"/>
            <a:ext cx="5416270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1" name="TextBox 38"/>
            <p:cNvSpPr txBox="1">
              <a:spLocks noChangeArrowheads="1"/>
            </p:cNvSpPr>
            <p:nvPr/>
          </p:nvSpPr>
          <p:spPr bwMode="auto">
            <a:xfrm>
              <a:off x="4953953" y="5538802"/>
              <a:ext cx="3208092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演示案例：宠物主人购买新培育宠物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5786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200" dirty="0">
                <a:ea typeface="黑体" panose="02010609060101010101" pitchFamily="2" charset="-122"/>
              </a:rPr>
              <a:t>用例</a:t>
            </a:r>
            <a:r>
              <a:rPr lang="en-US" altLang="zh-CN" sz="3200" dirty="0">
                <a:ea typeface="黑体" panose="02010609060101010101" pitchFamily="2" charset="-122"/>
              </a:rPr>
              <a:t>5</a:t>
            </a:r>
            <a:r>
              <a:rPr lang="zh-CN" altLang="en-US" sz="3200" dirty="0">
                <a:ea typeface="黑体" panose="02010609060101010101" pitchFamily="2" charset="-122"/>
              </a:rPr>
              <a:t>：宠物主人卖出宠物给商店</a:t>
            </a:r>
            <a:r>
              <a:rPr lang="en-US" altLang="zh-CN" sz="3200" dirty="0">
                <a:ea typeface="黑体" panose="02010609060101010101" pitchFamily="2" charset="-122"/>
              </a:rPr>
              <a:t>3-1</a:t>
            </a:r>
            <a:endParaRPr lang="en-US" altLang="zh-CN" sz="3200" dirty="0">
              <a:ea typeface="黑体" panose="02010609060101010101" pitchFamily="2" charset="-122"/>
            </a:endParaRP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显示主人的宠物列表</a:t>
            </a:r>
            <a:endParaRPr lang="zh-CN" altLang="en-US" dirty="0"/>
          </a:p>
          <a:p>
            <a:pPr lvl="1"/>
            <a:r>
              <a:rPr lang="zh-CN" altLang="en-US" dirty="0"/>
              <a:t>选择要卖出的宠物序号</a:t>
            </a:r>
            <a:endParaRPr lang="zh-CN" altLang="en-US" dirty="0"/>
          </a:p>
          <a:p>
            <a:pPr lvl="1"/>
            <a:r>
              <a:rPr lang="zh-CN" altLang="en-US" dirty="0"/>
              <a:t>确认卖出宠物</a:t>
            </a:r>
            <a:endParaRPr lang="zh-CN" altLang="en-US" dirty="0"/>
          </a:p>
          <a:p>
            <a:pPr lvl="1"/>
            <a:r>
              <a:rPr lang="zh-CN" altLang="en-US" dirty="0"/>
              <a:t>显示宠物商店列表</a:t>
            </a:r>
            <a:endParaRPr lang="zh-CN" altLang="en-US" dirty="0"/>
          </a:p>
          <a:p>
            <a:pPr lvl="1"/>
            <a:r>
              <a:rPr lang="zh-CN" altLang="en-US" dirty="0"/>
              <a:t>选择买家序号完成交易</a:t>
            </a:r>
            <a:endParaRPr lang="zh-CN" altLang="en-US" dirty="0"/>
          </a:p>
          <a:p>
            <a:pPr lvl="1"/>
            <a:r>
              <a:rPr lang="zh-CN" altLang="en-US" dirty="0"/>
              <a:t>交易成功将显示提示信息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grpSp>
        <p:nvGrpSpPr>
          <p:cNvPr id="5" name="组合 12"/>
          <p:cNvGrpSpPr/>
          <p:nvPr/>
        </p:nvGrpSpPr>
        <p:grpSpPr>
          <a:xfrm>
            <a:off x="104655" y="857232"/>
            <a:ext cx="1102346" cy="500066"/>
            <a:chOff x="6072198" y="1142984"/>
            <a:chExt cx="1102346" cy="500066"/>
          </a:xfrm>
        </p:grpSpPr>
        <p:pic>
          <p:nvPicPr>
            <p:cNvPr id="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8" name="组合 6"/>
          <p:cNvGrpSpPr/>
          <p:nvPr/>
        </p:nvGrpSpPr>
        <p:grpSpPr bwMode="auto">
          <a:xfrm>
            <a:off x="2500320" y="6140472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4858568" y="5538802"/>
              <a:ext cx="1562111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65" y="1454150"/>
            <a:ext cx="5450840" cy="4345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200" dirty="0">
                <a:ea typeface="黑体" panose="02010609060101010101" pitchFamily="2" charset="-122"/>
              </a:rPr>
              <a:t>用例</a:t>
            </a:r>
            <a:r>
              <a:rPr lang="en-US" altLang="zh-CN" sz="3200" dirty="0">
                <a:ea typeface="黑体" panose="02010609060101010101" pitchFamily="2" charset="-122"/>
              </a:rPr>
              <a:t>5</a:t>
            </a:r>
            <a:r>
              <a:rPr lang="zh-CN" altLang="en-US" sz="3200" dirty="0">
                <a:ea typeface="黑体" panose="02010609060101010101" pitchFamily="2" charset="-122"/>
              </a:rPr>
              <a:t>：宠物主人卖出宠物给商店</a:t>
            </a:r>
            <a:r>
              <a:rPr lang="en-US" altLang="zh-CN" sz="3200" dirty="0">
                <a:ea typeface="黑体" panose="02010609060101010101" pitchFamily="2" charset="-122"/>
              </a:rPr>
              <a:t>3-2</a:t>
            </a:r>
            <a:endParaRPr lang="en-US" altLang="zh-CN" sz="3200" dirty="0">
              <a:ea typeface="黑体" panose="02010609060101010101" pitchFamily="2" charset="-122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02588" cy="5010170"/>
          </a:xfr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90000"/>
              </a:lnSpc>
              <a:buSzPct val="80000"/>
              <a:buBlip>
                <a:blip r:embed="rId1"/>
              </a:buBlip>
            </a:pPr>
            <a:r>
              <a:rPr lang="en-US" altLang="zh-CN" sz="2600" dirty="0" smtClean="0">
                <a:cs typeface="+mn-cs"/>
              </a:rPr>
              <a:t>DAL</a:t>
            </a:r>
            <a:r>
              <a:rPr lang="zh-CN" altLang="en-US" sz="2600" dirty="0">
                <a:cs typeface="+mn-cs"/>
              </a:rPr>
              <a:t>代码</a:t>
            </a:r>
            <a:endParaRPr lang="zh-CN" altLang="en-US" sz="2600" dirty="0">
              <a:cs typeface="+mn-cs"/>
            </a:endParaRPr>
          </a:p>
          <a:p>
            <a:pPr marL="342900" lvl="1" indent="-342900">
              <a:lnSpc>
                <a:spcPct val="90000"/>
              </a:lnSpc>
              <a:buSzPct val="80000"/>
              <a:buBlip>
                <a:blip r:embed="rId1"/>
              </a:buBlip>
            </a:pPr>
            <a:r>
              <a:rPr lang="en-US" altLang="zh-CN" sz="2600" dirty="0">
                <a:cs typeface="+mn-cs"/>
              </a:rPr>
              <a:t>Service</a:t>
            </a:r>
            <a:r>
              <a:rPr lang="zh-CN" altLang="en-US" sz="2600" dirty="0">
                <a:cs typeface="+mn-cs"/>
              </a:rPr>
              <a:t>代码</a:t>
            </a:r>
            <a:endParaRPr lang="zh-CN" altLang="en-US" sz="2600" dirty="0"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获得指定</a:t>
            </a:r>
            <a:r>
              <a:rPr lang="en-US" altLang="zh-CN" sz="2200" dirty="0"/>
              <a:t>ID</a:t>
            </a:r>
            <a:r>
              <a:rPr lang="zh-CN" altLang="en-US" sz="2200" dirty="0"/>
              <a:t>的宠物主人的所有宠物信息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宠物主人向宠物商店卖出自己宠物</a:t>
            </a:r>
            <a:endParaRPr lang="zh-CN" altLang="en-US" sz="2200" dirty="0"/>
          </a:p>
          <a:p>
            <a:pPr marL="342900" lvl="1" indent="-342900">
              <a:lnSpc>
                <a:spcPct val="90000"/>
              </a:lnSpc>
              <a:buSzPct val="80000"/>
              <a:buBlip>
                <a:blip r:embed="rId1"/>
              </a:buBlip>
            </a:pPr>
            <a:r>
              <a:rPr lang="zh-CN" altLang="en-US" sz="2600" dirty="0">
                <a:cs typeface="+mn-cs"/>
              </a:rPr>
              <a:t>测试类</a:t>
            </a:r>
            <a:endParaRPr lang="zh-CN" altLang="en-US" sz="2600" dirty="0"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n-US" altLang="zh-CN" sz="2200" dirty="0" err="1"/>
              <a:t>OwnerSell</a:t>
            </a:r>
            <a:r>
              <a:rPr lang="en-US" altLang="zh-CN" sz="2200" dirty="0"/>
              <a:t>()</a:t>
            </a:r>
            <a:r>
              <a:rPr lang="zh-CN" altLang="en-US" sz="2200" dirty="0"/>
              <a:t>：宠物主人卖出宠物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r>
              <a:rPr lang="en-US" altLang="zh-CN" sz="2200" dirty="0" err="1"/>
              <a:t>OwnerLogin</a:t>
            </a:r>
            <a:r>
              <a:rPr lang="en-US" altLang="zh-CN" sz="2200" dirty="0"/>
              <a:t>() </a:t>
            </a:r>
            <a:r>
              <a:rPr lang="en-US" altLang="en-US" sz="2200" dirty="0"/>
              <a:t>：</a:t>
            </a:r>
            <a:r>
              <a:rPr lang="en-US" altLang="zh-CN" sz="2200" dirty="0" err="1"/>
              <a:t>如果</a:t>
            </a:r>
            <a:r>
              <a:rPr lang="zh-CN" altLang="en-US" sz="2200" dirty="0"/>
              <a:t>主人卖出宠物，调用</a:t>
            </a:r>
            <a:r>
              <a:rPr lang="en-US" altLang="zh-CN" sz="2200" dirty="0" err="1"/>
              <a:t>OwnerSell</a:t>
            </a:r>
            <a:r>
              <a:rPr lang="en-US" altLang="zh-CN" sz="2200" dirty="0" smtClean="0"/>
              <a:t>()</a:t>
            </a:r>
            <a:endParaRPr lang="en-US" altLang="zh-CN" sz="2200" dirty="0" smtClean="0"/>
          </a:p>
          <a:p>
            <a:pPr lvl="1">
              <a:lnSpc>
                <a:spcPct val="90000"/>
              </a:lnSpc>
            </a:pPr>
            <a:endParaRPr lang="en-US" altLang="zh-CN" sz="2200" dirty="0"/>
          </a:p>
          <a:p>
            <a:pPr marL="342900" lvl="1" indent="-342900">
              <a:lnSpc>
                <a:spcPct val="90000"/>
              </a:lnSpc>
              <a:buSzPct val="80000"/>
              <a:buBlip>
                <a:blip r:embed="rId1"/>
              </a:buBlip>
            </a:pPr>
            <a:r>
              <a:rPr lang="zh-CN" altLang="en-US" sz="2600" dirty="0" smtClean="0">
                <a:cs typeface="+mn-cs"/>
              </a:rPr>
              <a:t>根据</a:t>
            </a:r>
            <a:r>
              <a:rPr lang="zh-CN" altLang="en-US" sz="2600" dirty="0">
                <a:cs typeface="+mn-cs"/>
              </a:rPr>
              <a:t>主人选择实现购买</a:t>
            </a:r>
            <a:endParaRPr lang="en-US" altLang="zh-CN" sz="2600" dirty="0"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更新宠物信息：删除</a:t>
            </a:r>
            <a:r>
              <a:rPr lang="en-US" altLang="zh-CN" sz="2200" dirty="0" err="1"/>
              <a:t>ownerid</a:t>
            </a:r>
            <a:endParaRPr lang="en-US" altLang="zh-CN" sz="22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更新宠物主人信息：增加元宝数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更新宠物商店信息：减少元宝数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更新账目信息：添加新账目</a:t>
            </a:r>
            <a:endParaRPr lang="en-US" altLang="zh-CN" sz="2200" dirty="0"/>
          </a:p>
        </p:txBody>
      </p:sp>
      <p:grpSp>
        <p:nvGrpSpPr>
          <p:cNvPr id="5" name="组合 10"/>
          <p:cNvGrpSpPr/>
          <p:nvPr/>
        </p:nvGrpSpPr>
        <p:grpSpPr bwMode="auto">
          <a:xfrm>
            <a:off x="2857500" y="635478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86289" y="5538802"/>
              <a:ext cx="2045984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13"/>
          <p:cNvGrpSpPr/>
          <p:nvPr/>
        </p:nvGrpSpPr>
        <p:grpSpPr>
          <a:xfrm>
            <a:off x="71406" y="857232"/>
            <a:ext cx="992719" cy="446983"/>
            <a:chOff x="1000100" y="3235185"/>
            <a:chExt cx="992719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9286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1" name="组合 20"/>
          <p:cNvGrpSpPr/>
          <p:nvPr/>
        </p:nvGrpSpPr>
        <p:grpSpPr>
          <a:xfrm>
            <a:off x="84953" y="4000504"/>
            <a:ext cx="979172" cy="461521"/>
            <a:chOff x="3786182" y="3824735"/>
            <a:chExt cx="979172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1934" y="3856105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共性问题集中讲解</a:t>
            </a:r>
            <a:endParaRPr lang="zh-CN" altLang="en-US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200" dirty="0" smtClean="0">
                <a:ea typeface="黑体" panose="02010609060101010101" pitchFamily="2" charset="-122"/>
              </a:rPr>
              <a:t>用例</a:t>
            </a:r>
            <a:r>
              <a:rPr lang="en-US" altLang="zh-CN" sz="3200" dirty="0" smtClean="0">
                <a:ea typeface="黑体" panose="02010609060101010101" pitchFamily="2" charset="-122"/>
              </a:rPr>
              <a:t>5</a:t>
            </a:r>
            <a:r>
              <a:rPr lang="zh-CN" altLang="en-US" sz="3200" dirty="0" smtClean="0">
                <a:ea typeface="黑体" panose="02010609060101010101" pitchFamily="2" charset="-122"/>
              </a:rPr>
              <a:t>：宠物主人卖出宠物给商店</a:t>
            </a:r>
            <a:r>
              <a:rPr lang="en-US" altLang="zh-CN" sz="3200" dirty="0" smtClean="0"/>
              <a:t>3-3</a:t>
            </a:r>
            <a:endParaRPr lang="zh-CN" altLang="en-US" sz="3200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17646"/>
            <a:ext cx="7751763" cy="5111750"/>
          </a:xfrm>
        </p:spPr>
        <p:txBody>
          <a:bodyPr/>
          <a:lstStyle/>
          <a:p>
            <a:pPr marL="342900" lvl="2" indent="-342900">
              <a:buSzPct val="80000"/>
              <a:buBlip>
                <a:blip r:embed="rId1"/>
              </a:buBlip>
            </a:pPr>
            <a:r>
              <a:rPr lang="zh-CN" altLang="en-US" sz="2800" dirty="0" smtClean="0">
                <a:ea typeface="黑体" panose="02010609060101010101" pitchFamily="2" charset="-122"/>
                <a:cs typeface="+mn-cs"/>
              </a:rPr>
              <a:t>显示主人的宠物列表、所有宠物商店列表</a:t>
            </a:r>
            <a:endParaRPr lang="zh-CN" altLang="en-US" sz="2800" dirty="0" smtClean="0">
              <a:ea typeface="黑体" panose="02010609060101010101" pitchFamily="2" charset="-122"/>
              <a:cs typeface="+mn-cs"/>
            </a:endParaRPr>
          </a:p>
          <a:p>
            <a:pPr marL="342900" lvl="2" indent="-342900">
              <a:buSzPct val="80000"/>
              <a:buBlip>
                <a:blip r:embed="rId1"/>
              </a:buBlip>
            </a:pPr>
            <a:r>
              <a:rPr lang="zh-CN" altLang="en-US" sz="2800" dirty="0" smtClean="0">
                <a:ea typeface="黑体" panose="02010609060101010101" pitchFamily="2" charset="-122"/>
                <a:cs typeface="+mn-cs"/>
              </a:rPr>
              <a:t>完成卖出交易，显示成功信息</a:t>
            </a:r>
            <a:endParaRPr lang="zh-CN" altLang="en-US" sz="2800" dirty="0" smtClean="0">
              <a:ea typeface="黑体" panose="02010609060101010101" pitchFamily="2" charset="-122"/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ea typeface="黑体" panose="02010609060101010101" pitchFamily="2" charset="-122"/>
              </a:rPr>
              <a:t>要求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互相验证完成的程序功能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小组长检查本组完成情况</a:t>
            </a:r>
            <a:endParaRPr lang="en-US" altLang="zh-CN" dirty="0" smtClean="0"/>
          </a:p>
        </p:txBody>
      </p:sp>
      <p:grpSp>
        <p:nvGrpSpPr>
          <p:cNvPr id="2" name="组合 16"/>
          <p:cNvGrpSpPr/>
          <p:nvPr/>
        </p:nvGrpSpPr>
        <p:grpSpPr>
          <a:xfrm>
            <a:off x="128414" y="857232"/>
            <a:ext cx="1567671" cy="455628"/>
            <a:chOff x="4714876" y="5214950"/>
            <a:chExt cx="156767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8587" y="5242709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2000232" y="5926158"/>
            <a:ext cx="5347710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1" name="TextBox 38"/>
            <p:cNvSpPr txBox="1">
              <a:spLocks noChangeArrowheads="1"/>
            </p:cNvSpPr>
            <p:nvPr/>
          </p:nvSpPr>
          <p:spPr bwMode="auto">
            <a:xfrm>
              <a:off x="4940237" y="5538802"/>
              <a:ext cx="3249221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演示案例：宠物主人卖出宠物给商店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428736"/>
            <a:ext cx="7645398" cy="5010170"/>
          </a:xfrm>
        </p:spPr>
        <p:txBody>
          <a:bodyPr/>
          <a:lstStyle/>
          <a:p>
            <a:r>
              <a:rPr lang="zh-CN" altLang="en-US" dirty="0" smtClean="0">
                <a:ea typeface="黑体" panose="02010609060101010101" pitchFamily="2" charset="-122"/>
              </a:rPr>
              <a:t>讲解要点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完成情况、技能总结、经验分享、项目收获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r>
              <a:rPr lang="zh-CN" altLang="en-US" dirty="0" smtClean="0">
                <a:ea typeface="黑体" panose="02010609060101010101" pitchFamily="2" charset="-122"/>
              </a:rPr>
              <a:t>表达要求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清晰流畅、有条理、重点突出</a:t>
            </a:r>
            <a:endParaRPr lang="zh-CN" altLang="en-US" dirty="0" smtClean="0"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4" name="组合 9"/>
          <p:cNvGrpSpPr/>
          <p:nvPr/>
        </p:nvGrpSpPr>
        <p:grpSpPr>
          <a:xfrm>
            <a:off x="118906" y="857232"/>
            <a:ext cx="1496233" cy="428628"/>
            <a:chOff x="857224" y="5105541"/>
            <a:chExt cx="1496233" cy="428628"/>
          </a:xfrm>
        </p:grpSpPr>
        <p:pic>
          <p:nvPicPr>
            <p:cNvPr id="11" name="Picture 2" descr="C:\Users\meng.zhang\Desktop\ACCP7.0模版图标规范\doc_line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57224" y="5105541"/>
              <a:ext cx="428628" cy="42862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149497" y="511980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作品展示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ea typeface="黑体" panose="02010609060101010101" pitchFamily="2" charset="-122"/>
              </a:rPr>
              <a:t>技能总结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主要技能点</a:t>
            </a:r>
            <a:endParaRPr lang="zh-CN" altLang="en-US" dirty="0"/>
          </a:p>
          <a:p>
            <a:pPr lvl="1"/>
            <a:r>
              <a:rPr lang="zh-CN" altLang="en-US" dirty="0"/>
              <a:t>数据库设计</a:t>
            </a:r>
            <a:endParaRPr lang="zh-CN" altLang="en-US" dirty="0"/>
          </a:p>
          <a:p>
            <a:pPr lvl="1"/>
            <a:r>
              <a:rPr lang="en-US" altLang="zh-CN" dirty="0" err="1"/>
              <a:t>使用</a:t>
            </a:r>
            <a:r>
              <a:rPr lang="zh-CN" altLang="en-US" dirty="0" err="1"/>
              <a:t>模型工具</a:t>
            </a:r>
            <a:r>
              <a:rPr lang="en-US" altLang="zh-CN" dirty="0" err="1"/>
              <a:t>设计系统</a:t>
            </a:r>
            <a:endParaRPr lang="en-US" altLang="zh-CN" dirty="0"/>
          </a:p>
          <a:p>
            <a:pPr lvl="1"/>
            <a:r>
              <a:rPr lang="en-US" altLang="zh-CN" dirty="0" err="1"/>
              <a:t>使用ADO.NET操作数据库</a:t>
            </a:r>
            <a:endParaRPr lang="en-US" altLang="zh-CN" dirty="0"/>
          </a:p>
          <a:p>
            <a:pPr lvl="1"/>
            <a:r>
              <a:rPr lang="en-US" altLang="zh-CN" dirty="0" err="1" smtClean="0"/>
              <a:t>使用SQL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Server存储数据</a:t>
            </a:r>
            <a:endParaRPr lang="en-US" altLang="zh-CN" dirty="0"/>
          </a:p>
          <a:p>
            <a:pPr lvl="1"/>
            <a:r>
              <a:rPr lang="en-US" altLang="zh-CN" dirty="0" err="1"/>
              <a:t>DAL层的应用</a:t>
            </a:r>
            <a:endParaRPr lang="en-US" altLang="zh-CN" dirty="0" err="1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 smtClean="0"/>
              <a:t>项目</a:t>
            </a:r>
            <a:r>
              <a:rPr lang="zh-CN" altLang="en-US" dirty="0"/>
              <a:t>流程</a:t>
            </a:r>
            <a:endParaRPr lang="zh-CN" altLang="en-US" dirty="0"/>
          </a:p>
          <a:p>
            <a:pPr lvl="1"/>
            <a:r>
              <a:rPr lang="zh-CN" altLang="en-US" dirty="0"/>
              <a:t>需求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设计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开发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测试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ea typeface="黑体" panose="02010609060101010101" pitchFamily="2" charset="-122"/>
              </a:rPr>
              <a:t>问题分析</a:t>
            </a:r>
            <a:r>
              <a:rPr lang="en-US" altLang="zh-CN">
                <a:ea typeface="黑体" panose="02010609060101010101" pitchFamily="2" charset="-122"/>
              </a:rPr>
              <a:t>2</a:t>
            </a:r>
            <a:r>
              <a:rPr lang="zh-CN" altLang="en-US">
                <a:ea typeface="黑体" panose="02010609060101010101" pitchFamily="2" charset="-122"/>
              </a:rPr>
              <a:t>：界面交互设计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界面交互设计的原则</a:t>
            </a:r>
            <a:endParaRPr lang="zh-CN" altLang="en-US"/>
          </a:p>
          <a:p>
            <a:pPr lvl="1"/>
            <a:r>
              <a:rPr lang="zh-CN" altLang="en-US"/>
              <a:t>统一性原则</a:t>
            </a:r>
            <a:endParaRPr lang="en-US" altLang="zh-CN"/>
          </a:p>
          <a:p>
            <a:pPr lvl="2"/>
            <a:r>
              <a:rPr lang="zh-CN" altLang="en-US"/>
              <a:t>界面风格统一</a:t>
            </a:r>
            <a:endParaRPr lang="zh-CN" altLang="en-US"/>
          </a:p>
          <a:p>
            <a:pPr lvl="3"/>
            <a:r>
              <a:rPr lang="zh-CN" altLang="en-US"/>
              <a:t>用相同方式展现相同类型的数据，如：日期类型</a:t>
            </a:r>
            <a:endParaRPr lang="en-US" altLang="zh-CN"/>
          </a:p>
          <a:p>
            <a:pPr lvl="2"/>
            <a:r>
              <a:rPr lang="zh-CN" altLang="en-US"/>
              <a:t>交互风格统一</a:t>
            </a:r>
            <a:endParaRPr lang="zh-CN" altLang="en-US"/>
          </a:p>
          <a:p>
            <a:pPr lvl="3"/>
            <a:r>
              <a:rPr lang="zh-CN" altLang="en-US"/>
              <a:t>用相同方式完成相同类型的操作，如：录入日期</a:t>
            </a:r>
            <a:endParaRPr lang="zh-CN" altLang="en-US"/>
          </a:p>
          <a:p>
            <a:pPr lvl="1"/>
            <a:r>
              <a:rPr lang="zh-CN" altLang="en-US"/>
              <a:t>美观性原则</a:t>
            </a:r>
            <a:endParaRPr lang="zh-CN" altLang="en-US"/>
          </a:p>
          <a:p>
            <a:pPr lvl="2"/>
            <a:r>
              <a:rPr lang="zh-CN" altLang="en-US"/>
              <a:t>界面美观大方</a:t>
            </a:r>
            <a:endParaRPr lang="en-US" altLang="zh-CN"/>
          </a:p>
          <a:p>
            <a:pPr lvl="1"/>
            <a:r>
              <a:rPr lang="zh-CN" altLang="en-US"/>
              <a:t>易用性原则</a:t>
            </a:r>
            <a:endParaRPr lang="zh-CN" altLang="en-US"/>
          </a:p>
          <a:p>
            <a:pPr lvl="2"/>
            <a:r>
              <a:rPr lang="zh-CN" altLang="en-US"/>
              <a:t>操作方式自然、易理解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ea typeface="黑体" panose="02010609060101010101" pitchFamily="2" charset="-122"/>
              </a:rPr>
              <a:t>难点分析</a:t>
            </a:r>
            <a:r>
              <a:rPr lang="en-US" altLang="zh-CN">
                <a:ea typeface="黑体" panose="02010609060101010101" pitchFamily="2" charset="-122"/>
              </a:rPr>
              <a:t>1</a:t>
            </a:r>
            <a:r>
              <a:rPr lang="zh-CN" altLang="en-US">
                <a:ea typeface="黑体" panose="02010609060101010101" pitchFamily="2" charset="-122"/>
              </a:rPr>
              <a:t>：</a:t>
            </a:r>
            <a:r>
              <a:rPr lang="zh-CN" altLang="fr-FR">
                <a:ea typeface="黑体" panose="02010609060101010101" pitchFamily="2" charset="-122"/>
              </a:rPr>
              <a:t>设计数据库表结构 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根据业务确定表的名称</a:t>
            </a:r>
            <a:endParaRPr lang="zh-CN" altLang="en-US" dirty="0"/>
          </a:p>
          <a:p>
            <a:r>
              <a:rPr lang="zh-CN" altLang="en-US" dirty="0" smtClean="0"/>
              <a:t>根据</a:t>
            </a:r>
            <a:r>
              <a:rPr lang="zh-CN" altLang="en-US" dirty="0"/>
              <a:t>业务确定表的具体字段</a:t>
            </a:r>
            <a:endParaRPr lang="zh-CN" altLang="en-US" dirty="0"/>
          </a:p>
          <a:p>
            <a:pPr lvl="1"/>
            <a:r>
              <a:rPr lang="zh-CN" altLang="en-US" dirty="0"/>
              <a:t>如何区分一个宠物是否被卖出</a:t>
            </a:r>
            <a:endParaRPr lang="zh-CN" altLang="en-US" dirty="0"/>
          </a:p>
          <a:p>
            <a:pPr lvl="1"/>
            <a:r>
              <a:rPr lang="zh-CN" altLang="en-US" dirty="0"/>
              <a:t>如何区分一个宠物是库存还是新培育的</a:t>
            </a:r>
            <a:endParaRPr lang="zh-CN" altLang="en-US" dirty="0"/>
          </a:p>
          <a:p>
            <a:pPr lvl="1"/>
            <a:r>
              <a:rPr lang="zh-CN" altLang="en-US" dirty="0"/>
              <a:t>如何定义一个宠物的所属商店</a:t>
            </a:r>
            <a:endParaRPr lang="zh-CN" altLang="en-US" dirty="0"/>
          </a:p>
          <a:p>
            <a:pPr lvl="1"/>
            <a:r>
              <a:rPr lang="zh-CN" altLang="en-US" dirty="0"/>
              <a:t>如何确定一个宠物是属于哪个主人的</a:t>
            </a:r>
            <a:endParaRPr lang="zh-CN" altLang="en-US" dirty="0"/>
          </a:p>
          <a:p>
            <a:r>
              <a:rPr lang="zh-CN" altLang="en-US" dirty="0" smtClean="0"/>
              <a:t>注意</a:t>
            </a:r>
            <a:r>
              <a:rPr lang="zh-CN" altLang="en-US" dirty="0"/>
              <a:t>主键和外键的设计，建立表之间关联关系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ea typeface="黑体" panose="02010609060101010101" pitchFamily="2" charset="-122"/>
              </a:rPr>
              <a:t>难点分析</a:t>
            </a:r>
            <a:r>
              <a:rPr lang="en-US" altLang="zh-CN">
                <a:ea typeface="黑体" panose="02010609060101010101" pitchFamily="2" charset="-122"/>
              </a:rPr>
              <a:t>2</a:t>
            </a:r>
            <a:r>
              <a:rPr lang="zh-CN" altLang="en-US">
                <a:ea typeface="黑体" panose="02010609060101010101" pitchFamily="2" charset="-122"/>
              </a:rPr>
              <a:t>：</a:t>
            </a:r>
            <a:r>
              <a:rPr lang="zh-CN" altLang="fr-FR">
                <a:ea typeface="黑体" panose="02010609060101010101" pitchFamily="2" charset="-122"/>
              </a:rPr>
              <a:t>设计系统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采用三层架构模式设计和开发本项目案例 </a:t>
            </a:r>
            <a:endParaRPr lang="zh-CN" altLang="en-US" dirty="0"/>
          </a:p>
          <a:p>
            <a:r>
              <a:rPr lang="zh-CN" altLang="en-US" dirty="0" smtClean="0"/>
              <a:t>设计</a:t>
            </a:r>
            <a:r>
              <a:rPr lang="zh-CN" altLang="en-US" dirty="0"/>
              <a:t>步骤</a:t>
            </a:r>
            <a:endParaRPr lang="zh-CN" altLang="en-US" dirty="0"/>
          </a:p>
          <a:p>
            <a:pPr lvl="1"/>
            <a:r>
              <a:rPr lang="zh-CN" altLang="en-US" dirty="0"/>
              <a:t>第一步：根据数据库表创建实体类</a:t>
            </a:r>
            <a:endParaRPr lang="zh-CN" altLang="en-US" dirty="0"/>
          </a:p>
          <a:p>
            <a:pPr lvl="1"/>
            <a:r>
              <a:rPr lang="zh-CN" altLang="en-US" dirty="0"/>
              <a:t>第二步：创建</a:t>
            </a:r>
            <a:r>
              <a:rPr lang="en-US" altLang="zh-CN" dirty="0"/>
              <a:t>DAL</a:t>
            </a:r>
            <a:r>
              <a:rPr lang="zh-CN" altLang="en-US" dirty="0"/>
              <a:t>接口和实现类</a:t>
            </a:r>
            <a:endParaRPr lang="zh-CN" altLang="en-US" dirty="0"/>
          </a:p>
          <a:p>
            <a:pPr lvl="1"/>
            <a:r>
              <a:rPr lang="zh-CN" altLang="en-US" dirty="0"/>
              <a:t>第三步：创建业务接口和实现类</a:t>
            </a:r>
            <a:endParaRPr lang="zh-CN" altLang="en-US" dirty="0"/>
          </a:p>
          <a:p>
            <a:pPr lvl="1"/>
            <a:r>
              <a:rPr lang="zh-CN" altLang="en-US" dirty="0"/>
              <a:t>第四步：优化业务接口设计</a:t>
            </a:r>
            <a:endParaRPr lang="zh-CN" altLang="en-US" dirty="0"/>
          </a:p>
          <a:p>
            <a:pPr lvl="1"/>
            <a:r>
              <a:rPr lang="zh-CN" altLang="en-US" dirty="0"/>
              <a:t>第五步：根据分析结果完成设计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200" dirty="0">
                <a:ea typeface="黑体" panose="02010609060101010101" pitchFamily="2" charset="-122"/>
              </a:rPr>
              <a:t>项目准备：设计并创建数据库表</a:t>
            </a:r>
            <a:r>
              <a:rPr lang="en-US" altLang="zh-CN" sz="3200" dirty="0">
                <a:ea typeface="黑体" panose="02010609060101010101" pitchFamily="2" charset="-122"/>
              </a:rPr>
              <a:t>2-1</a:t>
            </a:r>
            <a:endParaRPr lang="en-US" altLang="zh-CN" sz="3200" dirty="0">
              <a:ea typeface="黑体" panose="02010609060101010101" pitchFamily="2" charset="-122"/>
            </a:endParaRP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数据库表</a:t>
            </a:r>
            <a:endParaRPr lang="zh-CN" altLang="en-US" dirty="0"/>
          </a:p>
          <a:p>
            <a:pPr lvl="1"/>
            <a:r>
              <a:rPr lang="zh-CN" altLang="en-US" dirty="0"/>
              <a:t>宠物表</a:t>
            </a:r>
            <a:r>
              <a:rPr lang="en-US" altLang="zh-CN" dirty="0"/>
              <a:t>pet</a:t>
            </a:r>
            <a:endParaRPr lang="en-US" altLang="zh-CN" dirty="0"/>
          </a:p>
          <a:p>
            <a:pPr lvl="1"/>
            <a:r>
              <a:rPr lang="zh-CN" altLang="en-US" dirty="0"/>
              <a:t>宠物主人表</a:t>
            </a:r>
            <a:r>
              <a:rPr lang="en-US" altLang="zh-CN" dirty="0" err="1"/>
              <a:t>petowner</a:t>
            </a:r>
            <a:r>
              <a:rPr lang="zh-CN" altLang="en-US" dirty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宠物商店表</a:t>
            </a:r>
            <a:r>
              <a:rPr lang="en-US" altLang="zh-CN" dirty="0" err="1"/>
              <a:t>petstore</a:t>
            </a:r>
            <a:r>
              <a:rPr lang="zh-CN" altLang="en-US" dirty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账目表</a:t>
            </a:r>
            <a:r>
              <a:rPr lang="en-US" altLang="zh-CN" dirty="0"/>
              <a:t>account</a:t>
            </a:r>
            <a:endParaRPr lang="zh-CN" altLang="en-US" dirty="0"/>
          </a:p>
          <a:p>
            <a:r>
              <a:rPr lang="zh-CN" altLang="en-US" dirty="0" smtClean="0"/>
              <a:t>具体</a:t>
            </a:r>
            <a:r>
              <a:rPr lang="zh-CN" altLang="en-US" dirty="0"/>
              <a:t>字段根据业务进行</a:t>
            </a:r>
            <a:r>
              <a:rPr lang="zh-CN" altLang="en-US" dirty="0" smtClean="0"/>
              <a:t>确定</a:t>
            </a:r>
            <a:endParaRPr lang="zh-CN" altLang="en-US" dirty="0" smtClean="0"/>
          </a:p>
          <a:p>
            <a:r>
              <a:rPr lang="zh-CN" altLang="en-US" dirty="0" smtClean="0"/>
              <a:t>注意</a:t>
            </a:r>
            <a:r>
              <a:rPr lang="zh-CN" altLang="en-US" dirty="0"/>
              <a:t>主键和外键的设计，建立表之间关联关系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600051" y="841679"/>
          <a:ext cx="6786245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585"/>
                <a:gridCol w="1758315"/>
                <a:gridCol w="1759585"/>
                <a:gridCol w="1508760"/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字段名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字段类型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长度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备注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宠物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NAME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varchar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宠物名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TYPENAME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varchar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宠物类型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HEALTH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是否健康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LOVE	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爱心指数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BIRTHDAY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date	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出生日期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OWNER_ID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宠物主人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STORE_ID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宠物所属商店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6883" y="24350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200" dirty="0">
                <a:ea typeface="黑体" panose="02010609060101010101" pitchFamily="2" charset="-122"/>
              </a:rPr>
              <a:t>项目准备：设计并创建数据库表</a:t>
            </a:r>
            <a:r>
              <a:rPr lang="en-US" altLang="zh-CN" sz="3200" dirty="0">
                <a:ea typeface="黑体" panose="02010609060101010101" pitchFamily="2" charset="-122"/>
              </a:rPr>
              <a:t>2-2</a:t>
            </a:r>
            <a:endParaRPr lang="en-US" altLang="zh-CN" sz="3200" dirty="0">
              <a:ea typeface="黑体" panose="02010609060101010101" pitchFamily="2" charset="-122"/>
            </a:endParaRPr>
          </a:p>
        </p:txBody>
      </p:sp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2018641" y="3313117"/>
          <a:ext cx="636079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585"/>
                <a:gridCol w="1333500"/>
                <a:gridCol w="1759585"/>
                <a:gridCol w="150812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字段名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字段类型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长度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备注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宠物主人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NAME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varchar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宠物主人名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PASSWORD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varchar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35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宠物主人密码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MONEY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宠物主人元宝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2018641" y="4374833"/>
          <a:ext cx="678624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585"/>
                <a:gridCol w="1758315"/>
                <a:gridCol w="1144905"/>
                <a:gridCol w="2123440"/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字段名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字段类型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长度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备注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宠物商店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NAME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varchar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宠物商店名字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PASSWORD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varchar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36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宠物商店密码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BALANCE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宠物商店结余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542392" y="759172"/>
          <a:ext cx="7144385" cy="361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130"/>
                <a:gridCol w="1428750"/>
                <a:gridCol w="929005"/>
                <a:gridCol w="2857500"/>
              </a:tblGrid>
              <a:tr h="720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字段名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字段类型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长度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备注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账单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DEAL_TYPE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交易类型，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：商店卖给宠物主人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：宠物主人卖给商店 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PET_ID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宠物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SELLER_ID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买家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BUYER_ID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卖家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PRICE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交易价格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DEAL_TIME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date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交易时间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6786578" y="1142984"/>
            <a:ext cx="1136646" cy="3667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宠物表</a:t>
            </a:r>
            <a:endParaRPr lang="zh-CN" altLang="en-US" b="1" dirty="0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5786446" y="1123952"/>
            <a:ext cx="1708150" cy="3667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宠物主人表</a:t>
            </a:r>
            <a:endParaRPr lang="zh-CN" altLang="en-US" b="1" dirty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6215074" y="1142984"/>
            <a:ext cx="1708150" cy="3667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宠物商店表</a:t>
            </a:r>
            <a:endParaRPr lang="zh-CN" altLang="en-US" b="1" dirty="0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6929455" y="1089689"/>
            <a:ext cx="1350960" cy="3667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账目表</a:t>
            </a:r>
            <a:endParaRPr lang="zh-CN" altLang="en-US" b="1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2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ea typeface="黑体" panose="02010609060101010101" pitchFamily="2" charset="-122"/>
              </a:rPr>
              <a:t>项目准备：</a:t>
            </a:r>
            <a:r>
              <a:rPr lang="zh-CN" altLang="fr-FR">
                <a:ea typeface="黑体" panose="02010609060101010101" pitchFamily="2" charset="-122"/>
              </a:rPr>
              <a:t>完成接口设计</a:t>
            </a:r>
            <a:r>
              <a:rPr lang="fr-FR" altLang="zh-CN">
                <a:ea typeface="黑体" panose="02010609060101010101" pitchFamily="2" charset="-122"/>
              </a:rPr>
              <a:t>5-1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第一步：根据数据库表创建实体类</a:t>
            </a:r>
            <a:endParaRPr lang="zh-CN" altLang="en-US"/>
          </a:p>
          <a:p>
            <a:pPr lvl="1"/>
            <a:r>
              <a:rPr lang="zh-CN" altLang="en-US"/>
              <a:t>实体类一般和数据库表对应，实体类的属性对应于表的字段</a:t>
            </a:r>
            <a:endParaRPr lang="zh-CN" altLang="en-US"/>
          </a:p>
          <a:p>
            <a:pPr lvl="1"/>
            <a:r>
              <a:rPr lang="zh-CN" altLang="en-US"/>
              <a:t>为四个数据库表分别创建实体类，实现数据库数据在各个层次的传输</a:t>
            </a:r>
            <a:endParaRPr lang="zh-CN" altLang="en-US"/>
          </a:p>
          <a:p>
            <a:pPr lvl="1"/>
            <a:r>
              <a:rPr lang="zh-CN" altLang="en-US"/>
              <a:t>四个实体类的名称可以定义为</a:t>
            </a:r>
            <a:r>
              <a:rPr lang="en-US" altLang="zh-CN"/>
              <a:t>Pet</a:t>
            </a:r>
            <a:r>
              <a:rPr lang="zh-CN" altLang="en-US"/>
              <a:t>、</a:t>
            </a:r>
            <a:r>
              <a:rPr lang="en-US" altLang="zh-CN"/>
              <a:t>PetOwner</a:t>
            </a:r>
            <a:r>
              <a:rPr lang="zh-CN" altLang="en-US"/>
              <a:t>、</a:t>
            </a:r>
            <a:r>
              <a:rPr lang="en-US" altLang="zh-CN"/>
              <a:t>PetStore</a:t>
            </a:r>
            <a:r>
              <a:rPr lang="zh-CN" altLang="en-US"/>
              <a:t>、</a:t>
            </a:r>
            <a:r>
              <a:rPr lang="en-US" altLang="zh-CN"/>
              <a:t>Account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8390" y="4001770"/>
            <a:ext cx="3838575" cy="2047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328*i*4"/>
  <p:tag name="KSO_WM_TEMPLATE_CATEGORY" val="custom"/>
  <p:tag name="KSO_WM_TEMPLATE_INDEX" val="33"/>
</p:tagLst>
</file>

<file path=ppt/tags/tag10.xml><?xml version="1.0" encoding="utf-8"?>
<p:tagLst xmlns:p="http://schemas.openxmlformats.org/presentationml/2006/main">
  <p:tag name="KSO_WM_TEMPLATE_CATEGORY" val="custom"/>
  <p:tag name="KSO_WM_TEMPLATE_INDEX" val="33"/>
</p:tagLst>
</file>

<file path=ppt/tags/tag11.xml><?xml version="1.0" encoding="utf-8"?>
<p:tagLst xmlns:p="http://schemas.openxmlformats.org/presentationml/2006/main">
  <p:tag name="KSO_WM_TEMPLATE_CATEGORY" val="custom"/>
  <p:tag name="KSO_WM_TEMPLATE_INDEX" val="33"/>
</p:tagLst>
</file>

<file path=ppt/tags/tag12.xml><?xml version="1.0" encoding="utf-8"?>
<p:tagLst xmlns:p="http://schemas.openxmlformats.org/presentationml/2006/main">
  <p:tag name="KSO_WM_TEMPLATE_CATEGORY" val="custom"/>
  <p:tag name="KSO_WM_TEMPLATE_INDEX" val="33"/>
</p:tagLst>
</file>

<file path=ppt/tags/tag13.xml><?xml version="1.0" encoding="utf-8"?>
<p:tagLst xmlns:p="http://schemas.openxmlformats.org/presentationml/2006/main">
  <p:tag name="KSO_WM_TEMPLATE_CATEGORY" val="custom"/>
  <p:tag name="KSO_WM_TEMPLATE_INDEX" val="33"/>
</p:tagLst>
</file>

<file path=ppt/tags/tag14.xml><?xml version="1.0" encoding="utf-8"?>
<p:tagLst xmlns:p="http://schemas.openxmlformats.org/presentationml/2006/main">
  <p:tag name="KSO_WM_TEMPLATE_CATEGORY" val="custom"/>
  <p:tag name="KSO_WM_TEMPLATE_INDEX" val="33"/>
</p:tagLst>
</file>

<file path=ppt/tags/tag15.xml><?xml version="1.0" encoding="utf-8"?>
<p:tagLst xmlns:p="http://schemas.openxmlformats.org/presentationml/2006/main">
  <p:tag name="KSO_WM_TEMPLATE_CATEGORY" val="custom"/>
  <p:tag name="KSO_WM_TEMPLATE_INDEX" val="33"/>
</p:tagLst>
</file>

<file path=ppt/tags/tag16.xml><?xml version="1.0" encoding="utf-8"?>
<p:tagLst xmlns:p="http://schemas.openxmlformats.org/presentationml/2006/main">
  <p:tag name="KSO_WM_TEMPLATE_CATEGORY" val="custom"/>
  <p:tag name="KSO_WM_TEMPLATE_INDEX" val="33"/>
</p:tagLst>
</file>

<file path=ppt/tags/tag17.xml><?xml version="1.0" encoding="utf-8"?>
<p:tagLst xmlns:p="http://schemas.openxmlformats.org/presentationml/2006/main">
  <p:tag name="KSO_WM_TEMPLATE_CATEGORY" val="custom"/>
  <p:tag name="KSO_WM_TEMPLATE_INDEX" val="33"/>
</p:tagLst>
</file>

<file path=ppt/tags/tag18.xml><?xml version="1.0" encoding="utf-8"?>
<p:tagLst xmlns:p="http://schemas.openxmlformats.org/presentationml/2006/main">
  <p:tag name="KSO_WM_TEMPLATE_CATEGORY" val="custom"/>
  <p:tag name="KSO_WM_TEMPLATE_INDEX" val="33"/>
</p:tagLst>
</file>

<file path=ppt/tags/tag19.xml><?xml version="1.0" encoding="utf-8"?>
<p:tagLst xmlns:p="http://schemas.openxmlformats.org/presentationml/2006/main">
  <p:tag name="KSO_WM_TEMPLATE_CATEGORY" val="custom"/>
  <p:tag name="KSO_WM_TEMPLATE_INDEX" val="33"/>
</p:tagLst>
</file>

<file path=ppt/tags/tag2.xml><?xml version="1.0" encoding="utf-8"?>
<p:tagLst xmlns:p="http://schemas.openxmlformats.org/presentationml/2006/main">
  <p:tag name="KSO_WM_TEMPLATE_CATEGORY" val="custom"/>
  <p:tag name="KSO_WM_TEMPLATE_INDEX" val="33"/>
  <p:tag name="KSO_WM_UNIT_TYPE" val="d"/>
  <p:tag name="KSO_WM_UNIT_INDEX" val="2"/>
  <p:tag name="KSO_WM_UNIT_CLEAR" val="0"/>
  <p:tag name="KSO_WM_UNIT_LAYERLEVEL" val="1"/>
  <p:tag name="KSO_WM_UNIT_VALUE" val="360*360"/>
  <p:tag name="KSO_WM_UNIT_HIGHLIGHT" val="0"/>
  <p:tag name="KSO_WM_UNIT_COMPATIBLE" val="0"/>
  <p:tag name="KSO_WM_BEAUTIFY_FLAG" val="#wm#"/>
  <p:tag name="KSO_WM_UNIT_ID" val="328*d*2"/>
</p:tagLst>
</file>

<file path=ppt/tags/tag20.xml><?xml version="1.0" encoding="utf-8"?>
<p:tagLst xmlns:p="http://schemas.openxmlformats.org/presentationml/2006/main">
  <p:tag name="KSO_WM_TEMPLATE_CATEGORY" val="custom"/>
  <p:tag name="KSO_WM_TEMPLATE_INDEX" val="33"/>
</p:tagLst>
</file>

<file path=ppt/tags/tag21.xml><?xml version="1.0" encoding="utf-8"?>
<p:tagLst xmlns:p="http://schemas.openxmlformats.org/presentationml/2006/main">
  <p:tag name="KSO_WM_TEMPLATE_CATEGORY" val="custom"/>
  <p:tag name="KSO_WM_TEMPLATE_INDEX" val="33"/>
</p:tagLst>
</file>

<file path=ppt/tags/tag22.xml><?xml version="1.0" encoding="utf-8"?>
<p:tagLst xmlns:p="http://schemas.openxmlformats.org/presentationml/2006/main">
  <p:tag name="KSO_WM_TEMPLATE_CATEGORY" val="custom"/>
  <p:tag name="KSO_WM_TEMPLATE_INDEX" val="33"/>
</p:tagLst>
</file>

<file path=ppt/tags/tag23.xml><?xml version="1.0" encoding="utf-8"?>
<p:tagLst xmlns:p="http://schemas.openxmlformats.org/presentationml/2006/main">
  <p:tag name="KSO_WM_TEMPLATE_CATEGORY" val="custom"/>
  <p:tag name="KSO_WM_TEMPLATE_INDEX" val="33"/>
</p:tagLst>
</file>

<file path=ppt/tags/tag24.xml><?xml version="1.0" encoding="utf-8"?>
<p:tagLst xmlns:p="http://schemas.openxmlformats.org/presentationml/2006/main">
  <p:tag name="KSO_WM_TEMPLATE_CATEGORY" val="custom"/>
  <p:tag name="KSO_WM_TEMPLATE_INDEX" val="33"/>
</p:tagLst>
</file>

<file path=ppt/tags/tag25.xml><?xml version="1.0" encoding="utf-8"?>
<p:tagLst xmlns:p="http://schemas.openxmlformats.org/presentationml/2006/main">
  <p:tag name="KSO_WM_TEMPLATE_CATEGORY" val="custom"/>
  <p:tag name="KSO_WM_TEMPLATE_INDEX" val="33"/>
</p:tagLst>
</file>

<file path=ppt/tags/tag26.xml><?xml version="1.0" encoding="utf-8"?>
<p:tagLst xmlns:p="http://schemas.openxmlformats.org/presentationml/2006/main">
  <p:tag name="KSO_WM_TEMPLATE_CATEGORY" val="custom"/>
  <p:tag name="KSO_WM_TEMPLATE_INDEX" val="33"/>
</p:tagLst>
</file>

<file path=ppt/tags/tag27.xml><?xml version="1.0" encoding="utf-8"?>
<p:tagLst xmlns:p="http://schemas.openxmlformats.org/presentationml/2006/main">
  <p:tag name="KSO_WM_TEMPLATE_CATEGORY" val="custom"/>
  <p:tag name="KSO_WM_TEMPLATE_INDEX" val="33"/>
</p:tagLst>
</file>

<file path=ppt/tags/tag28.xml><?xml version="1.0" encoding="utf-8"?>
<p:tagLst xmlns:p="http://schemas.openxmlformats.org/presentationml/2006/main">
  <p:tag name="KSO_WM_TEMPLATE_CATEGORY" val="custom"/>
  <p:tag name="KSO_WM_TEMPLATE_INDEX" val="33"/>
</p:tagLst>
</file>

<file path=ppt/tags/tag29.xml><?xml version="1.0" encoding="utf-8"?>
<p:tagLst xmlns:p="http://schemas.openxmlformats.org/presentationml/2006/main">
  <p:tag name="KSO_WM_TEMPLATE_CATEGORY" val="custom"/>
  <p:tag name="KSO_WM_TEMPLATE_INDEX" val="33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328*i*6"/>
  <p:tag name="KSO_WM_TEMPLATE_CATEGORY" val="custom"/>
  <p:tag name="KSO_WM_TEMPLATE_INDEX" val="33"/>
</p:tagLst>
</file>

<file path=ppt/tags/tag30.xml><?xml version="1.0" encoding="utf-8"?>
<p:tagLst xmlns:p="http://schemas.openxmlformats.org/presentationml/2006/main">
  <p:tag name="KSO_WM_TEMPLATE_CATEGORY" val="custom"/>
  <p:tag name="KSO_WM_TEMPLATE_INDEX" val="33"/>
</p:tagLst>
</file>

<file path=ppt/tags/tag31.xml><?xml version="1.0" encoding="utf-8"?>
<p:tagLst xmlns:p="http://schemas.openxmlformats.org/presentationml/2006/main">
  <p:tag name="KSO_WM_TEMPLATE_CATEGORY" val="custom"/>
  <p:tag name="KSO_WM_TEMPLATE_INDEX" val="33"/>
</p:tagLst>
</file>

<file path=ppt/tags/tag32.xml><?xml version="1.0" encoding="utf-8"?>
<p:tagLst xmlns:p="http://schemas.openxmlformats.org/presentationml/2006/main">
  <p:tag name="KSO_WM_TEMPLATE_CATEGORY" val="custom"/>
  <p:tag name="KSO_WM_TEMPLATE_INDEX" val="33"/>
</p:tagLst>
</file>

<file path=ppt/tags/tag33.xml><?xml version="1.0" encoding="utf-8"?>
<p:tagLst xmlns:p="http://schemas.openxmlformats.org/presentationml/2006/main">
  <p:tag name="KSO_WM_TEMPLATE_CATEGORY" val="custom"/>
  <p:tag name="KSO_WM_TEMPLATE_INDEX" val="33"/>
</p:tagLst>
</file>

<file path=ppt/tags/tag34.xml><?xml version="1.0" encoding="utf-8"?>
<p:tagLst xmlns:p="http://schemas.openxmlformats.org/presentationml/2006/main">
  <p:tag name="KSO_WM_TEMPLATE_CATEGORY" val="custom"/>
  <p:tag name="KSO_WM_TEMPLATE_INDEX" val="33"/>
</p:tagLst>
</file>

<file path=ppt/tags/tag35.xml><?xml version="1.0" encoding="utf-8"?>
<p:tagLst xmlns:p="http://schemas.openxmlformats.org/presentationml/2006/main">
  <p:tag name="KSO_WM_TEMPLATE_CATEGORY" val="custom"/>
  <p:tag name="KSO_WM_TEMPLATE_INDEX" val="33"/>
</p:tagLst>
</file>

<file path=ppt/tags/tag36.xml><?xml version="1.0" encoding="utf-8"?>
<p:tagLst xmlns:p="http://schemas.openxmlformats.org/presentationml/2006/main">
  <p:tag name="KSO_WM_TEMPLATE_CATEGORY" val="custom"/>
  <p:tag name="KSO_WM_TEMPLATE_INDEX" val="33"/>
</p:tagLst>
</file>

<file path=ppt/tags/tag37.xml><?xml version="1.0" encoding="utf-8"?>
<p:tagLst xmlns:p="http://schemas.openxmlformats.org/presentationml/2006/main">
  <p:tag name="KSO_WM_TEMPLATE_CATEGORY" val="custom"/>
  <p:tag name="KSO_WM_TEMPLATE_INDEX" val="33"/>
</p:tagLst>
</file>

<file path=ppt/tags/tag38.xml><?xml version="1.0" encoding="utf-8"?>
<p:tagLst xmlns:p="http://schemas.openxmlformats.org/presentationml/2006/main">
  <p:tag name="KSO_WM_TEMPLATE_CATEGORY" val="custom"/>
  <p:tag name="KSO_WM_TEMPLATE_INDEX" val="33"/>
</p:tagLst>
</file>

<file path=ppt/tags/tag39.xml><?xml version="1.0" encoding="utf-8"?>
<p:tagLst xmlns:p="http://schemas.openxmlformats.org/presentationml/2006/main">
  <p:tag name="KSO_WM_TEMPLATE_CATEGORY" val="custom"/>
  <p:tag name="KSO_WM_TEMPLATE_INDEX" val="33"/>
</p:tagLst>
</file>

<file path=ppt/tags/tag4.xml><?xml version="1.0" encoding="utf-8"?>
<p:tagLst xmlns:p="http://schemas.openxmlformats.org/presentationml/2006/main">
  <p:tag name="KSO_WM_TEMPLATE_CATEGORY" val="custom"/>
  <p:tag name="KSO_WM_TEMPLATE_INDEX" val="33"/>
  <p:tag name="KSO_WM_UNIT_TYPE" val="d"/>
  <p:tag name="KSO_WM_UNIT_INDEX" val="3"/>
  <p:tag name="KSO_WM_UNIT_CLEAR" val="0"/>
  <p:tag name="KSO_WM_UNIT_LAYERLEVEL" val="1"/>
  <p:tag name="KSO_WM_UNIT_VALUE" val="360*360"/>
  <p:tag name="KSO_WM_UNIT_HIGHLIGHT" val="0"/>
  <p:tag name="KSO_WM_UNIT_COMPATIBLE" val="0"/>
  <p:tag name="KSO_WM_BEAUTIFY_FLAG" val="#wm#"/>
  <p:tag name="KSO_WM_UNIT_ID" val="328*d*3"/>
</p:tagLst>
</file>

<file path=ppt/tags/tag40.xml><?xml version="1.0" encoding="utf-8"?>
<p:tagLst xmlns:p="http://schemas.openxmlformats.org/presentationml/2006/main">
  <p:tag name="KSO_WM_TEMPLATE_CATEGORY" val="custom"/>
  <p:tag name="KSO_WM_TEMPLATE_INDEX" val="33"/>
</p:tagLst>
</file>

<file path=ppt/tags/tag41.xml><?xml version="1.0" encoding="utf-8"?>
<p:tagLst xmlns:p="http://schemas.openxmlformats.org/presentationml/2006/main">
  <p:tag name="KSO_WM_TEMPLATE_CATEGORY" val="custom"/>
  <p:tag name="KSO_WM_TEMPLATE_INDEX" val="33"/>
</p:tagLst>
</file>

<file path=ppt/tags/tag42.xml><?xml version="1.0" encoding="utf-8"?>
<p:tagLst xmlns:p="http://schemas.openxmlformats.org/presentationml/2006/main">
  <p:tag name="KSO_WM_TEMPLATE_CATEGORY" val="custom"/>
  <p:tag name="KSO_WM_TEMPLATE_INDEX" val="33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328*i*8"/>
  <p:tag name="KSO_WM_TEMPLATE_CATEGORY" val="custom"/>
  <p:tag name="KSO_WM_TEMPLATE_INDEX" val="33"/>
</p:tagLst>
</file>

<file path=ppt/tags/tag6.xml><?xml version="1.0" encoding="utf-8"?>
<p:tagLst xmlns:p="http://schemas.openxmlformats.org/presentationml/2006/main">
  <p:tag name="KSO_WM_TEMPLATE_CATEGORY" val="custom"/>
  <p:tag name="KSO_WM_TEMPLATE_INDEX" val="33"/>
  <p:tag name="KSO_WM_UNIT_TYPE" val="d"/>
  <p:tag name="KSO_WM_UNIT_INDEX" val="1"/>
  <p:tag name="KSO_WM_UNIT_CLEAR" val="0"/>
  <p:tag name="KSO_WM_UNIT_LAYERLEVEL" val="1"/>
  <p:tag name="KSO_WM_UNIT_VALUE" val="360*360"/>
  <p:tag name="KSO_WM_UNIT_HIGHLIGHT" val="0"/>
  <p:tag name="KSO_WM_UNIT_COMPATIBLE" val="0"/>
  <p:tag name="KSO_WM_BEAUTIFY_FLAG" val="#wm#"/>
  <p:tag name="KSO_WM_UNIT_ID" val="328*d*1"/>
</p:tagLst>
</file>

<file path=ppt/tags/tag7.xml><?xml version="1.0" encoding="utf-8"?>
<p:tagLst xmlns:p="http://schemas.openxmlformats.org/presentationml/2006/main">
  <p:tag name="KSO_WM_TEMPLATE_CATEGORY" val="custom"/>
  <p:tag name="KSO_WM_TEMPLATE_INDEX" val="33"/>
</p:tagLst>
</file>

<file path=ppt/tags/tag8.xml><?xml version="1.0" encoding="utf-8"?>
<p:tagLst xmlns:p="http://schemas.openxmlformats.org/presentationml/2006/main">
  <p:tag name="KSO_WM_TEMPLATE_CATEGORY" val="custom"/>
  <p:tag name="KSO_WM_TEMPLATE_INDEX" val="33"/>
</p:tagLst>
</file>

<file path=ppt/tags/tag9.xml><?xml version="1.0" encoding="utf-8"?>
<p:tagLst xmlns:p="http://schemas.openxmlformats.org/presentationml/2006/main">
  <p:tag name="KSO_WM_TEMPLATE_CATEGORY" val="custom"/>
  <p:tag name="KSO_WM_TEMPLATE_INDEX" val="33"/>
</p:tagLst>
</file>

<file path=ppt/theme/theme1.xml><?xml version="1.0" encoding="utf-8"?>
<a:theme xmlns:a="http://schemas.openxmlformats.org/drawingml/2006/main" name="默认设计模板">
  <a:themeElements>
    <a:clrScheme name="PPT3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58F8D"/>
      </a:accent1>
      <a:accent2>
        <a:srgbClr val="1483B5"/>
      </a:accent2>
      <a:accent3>
        <a:srgbClr val="5A4C41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4026</Words>
  <Application>WPS 演示</Application>
  <PresentationFormat>全屏显示(4:3)</PresentationFormat>
  <Paragraphs>701</Paragraphs>
  <Slides>36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黑体</vt:lpstr>
      <vt:lpstr>Tahoma</vt:lpstr>
      <vt:lpstr>Times New Roman</vt:lpstr>
      <vt:lpstr>微软雅黑</vt:lpstr>
      <vt:lpstr>Arial Unicode MS</vt:lpstr>
      <vt:lpstr>默认设计模板</vt:lpstr>
      <vt:lpstr>训练的技能点</vt:lpstr>
      <vt:lpstr>任务描述</vt:lpstr>
      <vt:lpstr>问题分析1：整体开发思路</vt:lpstr>
      <vt:lpstr>问题分析2：界面交互设计</vt:lpstr>
      <vt:lpstr>难点分析1：设计数据库表结构 </vt:lpstr>
      <vt:lpstr>难点分析2：设计系统</vt:lpstr>
      <vt:lpstr>项目准备：设计并创建数据库表2-1</vt:lpstr>
      <vt:lpstr>项目准备：设计并创建数据库表2-2</vt:lpstr>
      <vt:lpstr>项目准备：完成接口设计5-1</vt:lpstr>
      <vt:lpstr>项目准备：完成接口设计5-2</vt:lpstr>
      <vt:lpstr>项目准备：完成接口设计5-3</vt:lpstr>
      <vt:lpstr>项目准备：完成接口设计5-4</vt:lpstr>
      <vt:lpstr>项目准备：完成接口设计5-5</vt:lpstr>
      <vt:lpstr>开发计划</vt:lpstr>
      <vt:lpstr>用例1：系统启动3-1</vt:lpstr>
      <vt:lpstr>用例1：系统启动3-2</vt:lpstr>
      <vt:lpstr>共性问题集中讲解</vt:lpstr>
      <vt:lpstr>用例1：系统启动3-3</vt:lpstr>
      <vt:lpstr>用例2：宠物主人登录3-1</vt:lpstr>
      <vt:lpstr>用例2：宠物主人登录3-2</vt:lpstr>
      <vt:lpstr>共性问题集中讲解</vt:lpstr>
      <vt:lpstr>用例2：宠物主人登录3-3</vt:lpstr>
      <vt:lpstr>用例3：宠物主人购买库存宠物3-1 </vt:lpstr>
      <vt:lpstr>用例3：宠物主人购买库存宠物3-2</vt:lpstr>
      <vt:lpstr>共性问题集中讲解</vt:lpstr>
      <vt:lpstr>用例3：宠物主人购买库存宠物3-3</vt:lpstr>
      <vt:lpstr>用例4：宠物主人购买新培育宠物3-1 </vt:lpstr>
      <vt:lpstr>用例4：宠物主人购买新培育宠物3-2 </vt:lpstr>
      <vt:lpstr>共性问题集中讲解</vt:lpstr>
      <vt:lpstr>用例4：宠物主人购买新培育宠物3-3</vt:lpstr>
      <vt:lpstr>用例5：宠物主人卖出宠物给商店3-1</vt:lpstr>
      <vt:lpstr>用例5：宠物主人卖出宠物给商店3-2</vt:lpstr>
      <vt:lpstr>共性问题集中讲解</vt:lpstr>
      <vt:lpstr>用例5：宠物主人卖出宠物给商店3-3</vt:lpstr>
      <vt:lpstr>项目总结</vt:lpstr>
      <vt:lpstr>技能总结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zhouzheng</cp:lastModifiedBy>
  <cp:revision>785</cp:revision>
  <dcterms:created xsi:type="dcterms:W3CDTF">2006-03-08T06:55:00Z</dcterms:created>
  <dcterms:modified xsi:type="dcterms:W3CDTF">2019-02-23T13:02:22Z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