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9"/>
  </p:notesMasterIdLst>
  <p:handoutMasterIdLst>
    <p:handoutMasterId r:id="rId20"/>
  </p:handoutMasterIdLst>
  <p:sldIdLst>
    <p:sldId id="518" r:id="rId2"/>
    <p:sldId id="571" r:id="rId3"/>
    <p:sldId id="607" r:id="rId4"/>
    <p:sldId id="608" r:id="rId5"/>
    <p:sldId id="609" r:id="rId6"/>
    <p:sldId id="610" r:id="rId7"/>
    <p:sldId id="611" r:id="rId8"/>
    <p:sldId id="612" r:id="rId9"/>
    <p:sldId id="613" r:id="rId10"/>
    <p:sldId id="614" r:id="rId11"/>
    <p:sldId id="615" r:id="rId12"/>
    <p:sldId id="616" r:id="rId13"/>
    <p:sldId id="617" r:id="rId14"/>
    <p:sldId id="618" r:id="rId15"/>
    <p:sldId id="619" r:id="rId16"/>
    <p:sldId id="620" r:id="rId17"/>
    <p:sldId id="623" r:id="rId18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Lgo3SZgLiV4BV06/Dvb42g==" hashData="PX/HPdmrjoNXRw7+1kusTUM7zqI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4" autoAdjust="0"/>
    <p:restoredTop sz="86618" autoAdjust="0"/>
  </p:normalViewPr>
  <p:slideViewPr>
    <p:cSldViewPr>
      <p:cViewPr>
        <p:scale>
          <a:sx n="70" d="100"/>
          <a:sy n="70" d="100"/>
        </p:scale>
        <p:origin x="-137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464" y="5326832"/>
            <a:ext cx="6209734" cy="42133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 smtClean="0"/>
              <a:t>课堂笔记：</a:t>
            </a:r>
            <a:endParaRPr lang="zh-CN" altLang="en-US" dirty="0"/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063" y="184150"/>
            <a:ext cx="6559550" cy="4919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464" y="5326832"/>
            <a:ext cx="6209734" cy="41902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 smtClean="0"/>
              <a:t>课堂笔记：</a:t>
            </a:r>
            <a:endParaRPr lang="zh-CN" altLang="en-US" dirty="0"/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063" y="184150"/>
            <a:ext cx="6559550" cy="4919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464" y="5326833"/>
            <a:ext cx="6175207" cy="4202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 smtClean="0"/>
              <a:t>课堂笔记：</a:t>
            </a:r>
            <a:endParaRPr lang="zh-CN" altLang="en-US" dirty="0"/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4475" y="184150"/>
            <a:ext cx="6559550" cy="4919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graphicFrame>
        <p:nvGraphicFramePr>
          <p:cNvPr id="68612" name="Object 4"/>
          <p:cNvGraphicFramePr>
            <a:graphicFrameLocks/>
          </p:cNvGraphicFramePr>
          <p:nvPr/>
        </p:nvGraphicFramePr>
        <p:xfrm>
          <a:off x="739842" y="6855401"/>
          <a:ext cx="5915441" cy="1035081"/>
        </p:xfrm>
        <a:graphic>
          <a:graphicData uri="http://schemas.openxmlformats.org/presentationml/2006/ole">
            <p:oleObj spid="_x0000_s31746" name="Document" r:id="rId4" imgW="6026040" imgH="973080" progId="Word.Document.8">
              <p:embed/>
            </p:oleObj>
          </a:graphicData>
        </a:graphic>
      </p:graphicFrame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4003363" y="-1781"/>
            <a:ext cx="3058010" cy="51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9702318"/>
            <a:ext cx="3058010" cy="50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-1781"/>
            <a:ext cx="3058010" cy="51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5113" y="192088"/>
            <a:ext cx="6530975" cy="48990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066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820" y="5330395"/>
            <a:ext cx="6208089" cy="419733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 smtClean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820" y="5298328"/>
            <a:ext cx="6208089" cy="419733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 smtClean="0"/>
              <a:t>课堂笔记：</a:t>
            </a:r>
            <a:endParaRPr lang="zh-CN" altLang="en-US" dirty="0"/>
          </a:p>
        </p:txBody>
      </p:sp>
      <p:sp>
        <p:nvSpPr>
          <p:cNvPr id="72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063" y="180975"/>
            <a:ext cx="6534150" cy="490061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820" y="5330395"/>
            <a:ext cx="6208089" cy="419733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 smtClean="0"/>
              <a:t>课堂笔记：</a:t>
            </a:r>
            <a:endParaRPr lang="zh-CN" altLang="en-US" dirty="0"/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65113" y="192088"/>
            <a:ext cx="6530975" cy="48990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58" y="579004"/>
            <a:ext cx="5956543" cy="88008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919" tIns="43960" rIns="87919" bIns="43960"/>
          <a:lstStyle/>
          <a:p>
            <a:pPr marL="227362" marR="0" indent="-227362" algn="l" defTabSz="35137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1998" algn="l"/>
                <a:tab pos="444389" algn="l"/>
                <a:tab pos="661416" algn="l"/>
              </a:tabLst>
              <a:defRPr/>
            </a:pPr>
            <a:r>
              <a:rPr lang="zh-CN" altLang="en-US" smtClean="0"/>
              <a:t>课堂笔记：</a:t>
            </a:r>
          </a:p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endParaRPr lang="zh-CN" altLang="en-US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894" y="1207891"/>
            <a:ext cx="5555385" cy="1459089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8894" y="3386726"/>
            <a:ext cx="5555385" cy="14893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0673" y="5492517"/>
            <a:ext cx="5563605" cy="103864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464" y="5326832"/>
            <a:ext cx="6209734" cy="42133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 smtClean="0"/>
              <a:t>课堂笔记：</a:t>
            </a:r>
            <a:endParaRPr lang="zh-CN" altLang="en-US" dirty="0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0825" y="193675"/>
            <a:ext cx="6546850" cy="49101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464" y="5326832"/>
            <a:ext cx="6209734" cy="42133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 smtClean="0"/>
              <a:t>课堂笔记：</a:t>
            </a:r>
            <a:endParaRPr lang="zh-CN" altLang="en-US" dirty="0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063" y="184150"/>
            <a:ext cx="6559550" cy="4919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464" y="5314362"/>
            <a:ext cx="6209734" cy="42026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 smtClean="0"/>
              <a:t>课堂笔记：</a:t>
            </a:r>
            <a:endParaRPr lang="zh-CN" altLang="en-US" dirty="0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063" y="184150"/>
            <a:ext cx="6559550" cy="4919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464" y="5326833"/>
            <a:ext cx="6209734" cy="4202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 smtClean="0"/>
              <a:t>课堂笔记：</a:t>
            </a:r>
            <a:endParaRPr lang="zh-CN" altLang="en-US" dirty="0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063" y="184150"/>
            <a:ext cx="6559550" cy="4919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669" y="5214595"/>
            <a:ext cx="6211377" cy="42115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681" tIns="45650" rIns="94681" bIns="45650"/>
          <a:lstStyle/>
          <a:p>
            <a:pPr marL="227362" indent="-227362" defTabSz="351377">
              <a:tabLst>
                <a:tab pos="421998" algn="l"/>
                <a:tab pos="444389" algn="l"/>
                <a:tab pos="661416" algn="l"/>
              </a:tabLst>
            </a:pPr>
            <a:r>
              <a:rPr lang="zh-CN" altLang="en-US" dirty="0" smtClean="0"/>
              <a:t>课堂笔记：</a:t>
            </a:r>
            <a:endParaRPr lang="zh-CN" altLang="en-US" dirty="0"/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063" y="184150"/>
            <a:ext cx="6559550" cy="4919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88" y="609600"/>
            <a:ext cx="7769225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8975" y="1677988"/>
            <a:ext cx="7769225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7388" y="6248400"/>
            <a:ext cx="19034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5F204E-73E8-4227-B86A-D61528366E1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88" y="609600"/>
            <a:ext cx="7769225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8975" y="1677988"/>
            <a:ext cx="3808413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677988"/>
            <a:ext cx="3808412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7388" y="6248400"/>
            <a:ext cx="190341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34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1659FE1-AAC4-46CD-B94C-BBDC5362DDC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 descr="programmi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208" cy="163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l" fontAlgn="base">
              <a:buSzTx/>
            </a:pPr>
            <a:r>
              <a:rPr lang="en-US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Oracle-SQL</a:t>
            </a:r>
            <a:r>
              <a:rPr lang="zh-CN" altLang="en-US" sz="3600" b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开发</a:t>
            </a:r>
            <a:endParaRPr lang="en-US" altLang="zh-CN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endParaRPr lang="en-US" altLang="zh-CN" sz="36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algn="l" fontAlgn="base">
              <a:buSzTx/>
            </a:pPr>
            <a:r>
              <a:rPr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层次查询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分级查询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0432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>
                <a:latin typeface="黑体" pitchFamily="2" charset="-122"/>
              </a:rPr>
              <a:t>遍历树</a:t>
            </a:r>
            <a:r>
              <a:rPr lang="en-US" altLang="zh-CN">
                <a:latin typeface="黑体" pitchFamily="2" charset="-122"/>
              </a:rPr>
              <a:t>：</a:t>
            </a:r>
            <a:r>
              <a:rPr lang="zh-CN" altLang="en-US">
                <a:latin typeface="黑体" pitchFamily="2" charset="-122"/>
              </a:rPr>
              <a:t>从底向上</a:t>
            </a:r>
            <a:endParaRPr lang="en-US" altLang="zh-CN">
              <a:latin typeface="黑体" pitchFamily="2" charset="-122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889000" y="2108200"/>
            <a:ext cx="7029450" cy="14732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889000" y="2209800"/>
            <a:ext cx="6934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1800" b="1" dirty="0">
                <a:latin typeface="Courier New" pitchFamily="49" charset="0"/>
                <a:ea typeface="宋体" charset="-122"/>
              </a:rPr>
              <a:t>SELECT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, job, mgr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FROM  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latin typeface="Courier New" pitchFamily="49" charset="0"/>
              <a:ea typeface="宋体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START  WITH  </a:t>
            </a:r>
            <a:r>
              <a:rPr lang="en-US" altLang="zh-CN" sz="1800" b="1" dirty="0" err="1" smtClean="0"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= </a:t>
            </a:r>
            <a:r>
              <a:rPr lang="en-US" altLang="zh-CN" b="1" dirty="0">
                <a:ea typeface="宋体" charset="-122"/>
              </a:rPr>
              <a:t>7876</a:t>
            </a:r>
            <a:endParaRPr lang="en-US" altLang="zh-CN" sz="1800" b="1" dirty="0">
              <a:latin typeface="Courier New" pitchFamily="49" charset="0"/>
              <a:ea typeface="宋体" charset="-122"/>
            </a:endParaRPr>
          </a:p>
          <a:p>
            <a:pPr algn="l"/>
            <a:r>
              <a:rPr lang="en-US" altLang="zh-CN" sz="1800" b="1" dirty="0">
                <a:latin typeface="Courier New" pitchFamily="49" charset="0"/>
                <a:ea typeface="宋体" charset="-122"/>
              </a:rPr>
              <a:t>CONNECT BY PRIOR mgr =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;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939800" y="2819400"/>
            <a:ext cx="5705475" cy="6096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3805" name="Group 317"/>
          <p:cNvGraphicFramePr>
            <a:graphicFrameLocks noGrp="1"/>
          </p:cNvGraphicFramePr>
          <p:nvPr>
            <p:ph type="tbl" idx="1"/>
          </p:nvPr>
        </p:nvGraphicFramePr>
        <p:xfrm>
          <a:off x="688975" y="4000504"/>
          <a:ext cx="7769225" cy="2036765"/>
        </p:xfrm>
        <a:graphic>
          <a:graphicData uri="http://schemas.openxmlformats.org/drawingml/2006/table">
            <a:tbl>
              <a:tblPr/>
              <a:tblGrid>
                <a:gridCol w="1846263"/>
                <a:gridCol w="2206625"/>
                <a:gridCol w="2387600"/>
                <a:gridCol w="1328737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EMPNO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ENAME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JOB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MGR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7876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ADAMS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CLERK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7788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7788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SCOTT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ANALYST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7566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7566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JONES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MANAGER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7839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7839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KING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PRESIDENT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　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754063" y="785794"/>
            <a:ext cx="7027862" cy="16700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428596" y="71414"/>
            <a:ext cx="7769225" cy="1143000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/>
              <a:t>遍历树</a:t>
            </a:r>
            <a:r>
              <a:rPr lang="en-US" altLang="zh-CN" dirty="0"/>
              <a:t>：</a:t>
            </a:r>
            <a:r>
              <a:rPr lang="zh-CN" altLang="en-US" dirty="0"/>
              <a:t>从顶向下</a:t>
            </a:r>
            <a:endParaRPr lang="en-US" altLang="zh-CN" dirty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800100" y="893744"/>
            <a:ext cx="70119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SELECT 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||' reports to '|| 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PRIOR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 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"Walk Top Down"</a:t>
            </a:r>
          </a:p>
          <a:p>
            <a:pPr algn="l">
              <a:lnSpc>
                <a:spcPct val="110000"/>
              </a:lnSpc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FROM   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latin typeface="Courier New" pitchFamily="49" charset="0"/>
              <a:ea typeface="宋体" charset="-122"/>
            </a:endParaRPr>
          </a:p>
          <a:p>
            <a:pPr algn="l">
              <a:lnSpc>
                <a:spcPct val="110000"/>
              </a:lnSpc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START   WITH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= 'KING'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CONNECT BY PRIOR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= mgr ;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863600" y="1731944"/>
            <a:ext cx="5691188" cy="6096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585" name="Group 49"/>
          <p:cNvGraphicFramePr>
            <a:graphicFrameLocks noGrp="1"/>
          </p:cNvGraphicFramePr>
          <p:nvPr>
            <p:ph idx="1"/>
          </p:nvPr>
        </p:nvGraphicFramePr>
        <p:xfrm>
          <a:off x="688975" y="2571732"/>
          <a:ext cx="7769225" cy="4100010"/>
        </p:xfrm>
        <a:graphic>
          <a:graphicData uri="http://schemas.openxmlformats.org/drawingml/2006/table">
            <a:tbl>
              <a:tblPr/>
              <a:tblGrid>
                <a:gridCol w="7769225"/>
              </a:tblGrid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Walk Top Down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KING reports to 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JONES reports to KING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SCOTT reports to JONES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ADAMS reports to SCOTT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FORD reports to JONES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SMITH reports to FORD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BLAKE reports to KING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ALLEN reports to BLAKE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WARD reports to BLAKE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MARTIN reports to BLAKE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TURNER reports to BLAKE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JAMES reports to BLAKE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CLARK reports to KING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MILLER reports to CLARK</a:t>
                      </a: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3" y="601663"/>
            <a:ext cx="7769225" cy="568325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sz="3300" dirty="0"/>
              <a:t>用</a:t>
            </a:r>
            <a:r>
              <a:rPr lang="en-US" altLang="zh-CN" sz="3300" dirty="0">
                <a:ea typeface="宋体" charset="-122"/>
              </a:rPr>
              <a:t> </a:t>
            </a:r>
            <a:r>
              <a:rPr lang="en-US" altLang="zh-CN" sz="3300" b="1" dirty="0">
                <a:latin typeface="Courier New" pitchFamily="49" charset="0"/>
                <a:ea typeface="宋体" charset="-122"/>
              </a:rPr>
              <a:t>LEVEL</a:t>
            </a:r>
            <a:r>
              <a:rPr lang="en-US" altLang="zh-CN" sz="3300" dirty="0">
                <a:ea typeface="宋体" charset="-122"/>
              </a:rPr>
              <a:t> </a:t>
            </a:r>
            <a:r>
              <a:rPr lang="zh-CN" altLang="en-US" sz="3300" dirty="0"/>
              <a:t>伪列将行分等级</a:t>
            </a:r>
            <a:endParaRPr lang="en-US" altLang="zh-CN" sz="3300" dirty="0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928794" y="3189274"/>
            <a:ext cx="100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De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Hann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3694113" y="2122474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King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941513" y="4179874"/>
            <a:ext cx="884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Hunold</a:t>
            </a:r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V="1">
            <a:off x="4062413" y="2490774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2462213" y="3557574"/>
            <a:ext cx="0" cy="609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112713" y="4179874"/>
            <a:ext cx="906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Whalen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341313" y="3132124"/>
            <a:ext cx="100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Kochhar</a:t>
            </a:r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709613" y="3481374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595" name="Freeform 11"/>
          <p:cNvSpPr>
            <a:spLocks/>
          </p:cNvSpPr>
          <p:nvPr/>
        </p:nvSpPr>
        <p:spPr bwMode="auto">
          <a:xfrm>
            <a:off x="252413" y="3786174"/>
            <a:ext cx="10668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671" y="0"/>
              </a:cxn>
              <a:cxn ang="0">
                <a:pos x="671" y="240"/>
              </a:cxn>
            </a:cxnLst>
            <a:rect l="0" t="0" r="r" b="b"/>
            <a:pathLst>
              <a:path w="672" h="241">
                <a:moveTo>
                  <a:pt x="0" y="240"/>
                </a:moveTo>
                <a:lnTo>
                  <a:pt x="0" y="0"/>
                </a:lnTo>
                <a:lnTo>
                  <a:pt x="671" y="0"/>
                </a:lnTo>
                <a:lnTo>
                  <a:pt x="671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1027113" y="4179874"/>
            <a:ext cx="928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Higgins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3571868" y="3092450"/>
            <a:ext cx="1041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Mourgos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4824413" y="2795574"/>
            <a:ext cx="2601912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6348413" y="2782874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5980113" y="3179749"/>
            <a:ext cx="89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Zlotkey</a:t>
            </a:r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4062413" y="3405174"/>
            <a:ext cx="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2" name="Freeform 18"/>
          <p:cNvSpPr>
            <a:spLocks/>
          </p:cNvSpPr>
          <p:nvPr/>
        </p:nvSpPr>
        <p:spPr bwMode="auto">
          <a:xfrm>
            <a:off x="3224213" y="3862374"/>
            <a:ext cx="16764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1055" y="0"/>
              </a:cxn>
              <a:cxn ang="0">
                <a:pos x="1055" y="240"/>
              </a:cxn>
            </a:cxnLst>
            <a:rect l="0" t="0" r="r" b="b"/>
            <a:pathLst>
              <a:path w="1056" h="241">
                <a:moveTo>
                  <a:pt x="0" y="240"/>
                </a:moveTo>
                <a:lnTo>
                  <a:pt x="0" y="0"/>
                </a:lnTo>
                <a:lnTo>
                  <a:pt x="1055" y="0"/>
                </a:lnTo>
                <a:lnTo>
                  <a:pt x="1055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>
            <a:off x="2309813" y="2795574"/>
            <a:ext cx="25146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>
            <a:off x="633413" y="2795574"/>
            <a:ext cx="1981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>
            <a:off x="633413" y="2795574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4062413" y="2795574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>
            <a:off x="4062413" y="3862374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3008313" y="4256074"/>
            <a:ext cx="612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Rajs</a:t>
            </a:r>
          </a:p>
        </p:txBody>
      </p: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3541713" y="4256074"/>
            <a:ext cx="8397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Davies</a:t>
            </a:r>
          </a:p>
        </p:txBody>
      </p: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4532313" y="4256074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Matos</a:t>
            </a:r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>
            <a:off x="6348413" y="3557574"/>
            <a:ext cx="0" cy="1219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12" name="Line 28"/>
          <p:cNvSpPr>
            <a:spLocks noChangeShapeType="1"/>
          </p:cNvSpPr>
          <p:nvPr/>
        </p:nvSpPr>
        <p:spPr bwMode="auto">
          <a:xfrm>
            <a:off x="1319213" y="4471974"/>
            <a:ext cx="0" cy="838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13" name="Rectangle 29"/>
          <p:cNvSpPr>
            <a:spLocks noChangeArrowheads="1"/>
          </p:cNvSpPr>
          <p:nvPr/>
        </p:nvSpPr>
        <p:spPr bwMode="auto">
          <a:xfrm>
            <a:off x="874713" y="5322874"/>
            <a:ext cx="681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Gietz</a:t>
            </a:r>
          </a:p>
        </p:txBody>
      </p:sp>
      <p:sp>
        <p:nvSpPr>
          <p:cNvPr id="67614" name="Line 30"/>
          <p:cNvSpPr>
            <a:spLocks noChangeShapeType="1"/>
          </p:cNvSpPr>
          <p:nvPr/>
        </p:nvSpPr>
        <p:spPr bwMode="auto">
          <a:xfrm>
            <a:off x="2462213" y="4548174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15" name="Freeform 31"/>
          <p:cNvSpPr>
            <a:spLocks/>
          </p:cNvSpPr>
          <p:nvPr/>
        </p:nvSpPr>
        <p:spPr bwMode="auto">
          <a:xfrm>
            <a:off x="1852613" y="4929174"/>
            <a:ext cx="12954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815" y="0"/>
              </a:cxn>
              <a:cxn ang="0">
                <a:pos x="815" y="240"/>
              </a:cxn>
            </a:cxnLst>
            <a:rect l="0" t="0" r="r" b="b"/>
            <a:pathLst>
              <a:path w="816" h="241">
                <a:moveTo>
                  <a:pt x="0" y="240"/>
                </a:moveTo>
                <a:lnTo>
                  <a:pt x="0" y="0"/>
                </a:lnTo>
                <a:lnTo>
                  <a:pt x="815" y="0"/>
                </a:lnTo>
                <a:lnTo>
                  <a:pt x="815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16" name="Rectangle 32"/>
          <p:cNvSpPr>
            <a:spLocks noChangeArrowheads="1"/>
          </p:cNvSpPr>
          <p:nvPr/>
        </p:nvSpPr>
        <p:spPr bwMode="auto">
          <a:xfrm>
            <a:off x="1560513" y="5307028"/>
            <a:ext cx="703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Ernst</a:t>
            </a:r>
          </a:p>
        </p:txBody>
      </p:sp>
      <p:sp>
        <p:nvSpPr>
          <p:cNvPr id="67617" name="Rectangle 33"/>
          <p:cNvSpPr>
            <a:spLocks noChangeArrowheads="1"/>
          </p:cNvSpPr>
          <p:nvPr/>
        </p:nvSpPr>
        <p:spPr bwMode="auto">
          <a:xfrm>
            <a:off x="2714612" y="5286388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Lorentz</a:t>
            </a:r>
          </a:p>
        </p:txBody>
      </p:sp>
      <p:sp>
        <p:nvSpPr>
          <p:cNvPr id="67618" name="Line 34"/>
          <p:cNvSpPr>
            <a:spLocks noChangeShapeType="1"/>
          </p:cNvSpPr>
          <p:nvPr/>
        </p:nvSpPr>
        <p:spPr bwMode="auto">
          <a:xfrm>
            <a:off x="2462213" y="2795574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19" name="Line 35"/>
          <p:cNvSpPr>
            <a:spLocks noChangeShapeType="1"/>
          </p:cNvSpPr>
          <p:nvPr/>
        </p:nvSpPr>
        <p:spPr bwMode="auto">
          <a:xfrm>
            <a:off x="7412038" y="2795574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20" name="Rectangle 36"/>
          <p:cNvSpPr>
            <a:spLocks noChangeArrowheads="1"/>
          </p:cNvSpPr>
          <p:nvPr/>
        </p:nvSpPr>
        <p:spPr bwMode="auto">
          <a:xfrm>
            <a:off x="6946900" y="3174987"/>
            <a:ext cx="1065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Hartstein</a:t>
            </a:r>
          </a:p>
        </p:txBody>
      </p:sp>
      <p:sp>
        <p:nvSpPr>
          <p:cNvPr id="67621" name="Line 37"/>
          <p:cNvSpPr>
            <a:spLocks noChangeShapeType="1"/>
          </p:cNvSpPr>
          <p:nvPr/>
        </p:nvSpPr>
        <p:spPr bwMode="auto">
          <a:xfrm>
            <a:off x="7429500" y="3481374"/>
            <a:ext cx="0" cy="228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22" name="Rectangle 38"/>
          <p:cNvSpPr>
            <a:spLocks noChangeArrowheads="1"/>
          </p:cNvSpPr>
          <p:nvPr/>
        </p:nvSpPr>
        <p:spPr bwMode="auto">
          <a:xfrm>
            <a:off x="7199313" y="4214818"/>
            <a:ext cx="59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Fay </a:t>
            </a:r>
          </a:p>
        </p:txBody>
      </p:sp>
      <p:sp>
        <p:nvSpPr>
          <p:cNvPr id="67623" name="Line 39"/>
          <p:cNvSpPr>
            <a:spLocks noChangeShapeType="1"/>
          </p:cNvSpPr>
          <p:nvPr/>
        </p:nvSpPr>
        <p:spPr bwMode="auto">
          <a:xfrm>
            <a:off x="7426324" y="3709974"/>
            <a:ext cx="3195" cy="576282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24" name="Freeform 40"/>
          <p:cNvSpPr>
            <a:spLocks/>
          </p:cNvSpPr>
          <p:nvPr/>
        </p:nvSpPr>
        <p:spPr bwMode="auto">
          <a:xfrm>
            <a:off x="5434013" y="4776774"/>
            <a:ext cx="16764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1055" y="0"/>
              </a:cxn>
              <a:cxn ang="0">
                <a:pos x="1055" y="240"/>
              </a:cxn>
            </a:cxnLst>
            <a:rect l="0" t="0" r="r" b="b"/>
            <a:pathLst>
              <a:path w="1056" h="241">
                <a:moveTo>
                  <a:pt x="0" y="240"/>
                </a:moveTo>
                <a:lnTo>
                  <a:pt x="0" y="0"/>
                </a:lnTo>
                <a:lnTo>
                  <a:pt x="1055" y="0"/>
                </a:lnTo>
                <a:lnTo>
                  <a:pt x="1055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25" name="Line 41"/>
          <p:cNvSpPr>
            <a:spLocks noChangeShapeType="1"/>
          </p:cNvSpPr>
          <p:nvPr/>
        </p:nvSpPr>
        <p:spPr bwMode="auto">
          <a:xfrm>
            <a:off x="6348413" y="4776774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26" name="Rectangle 42"/>
          <p:cNvSpPr>
            <a:spLocks noChangeArrowheads="1"/>
          </p:cNvSpPr>
          <p:nvPr/>
        </p:nvSpPr>
        <p:spPr bwMode="auto">
          <a:xfrm>
            <a:off x="5141913" y="5170474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Abel</a:t>
            </a:r>
          </a:p>
        </p:txBody>
      </p:sp>
      <p:sp>
        <p:nvSpPr>
          <p:cNvPr id="67627" name="Rectangle 43"/>
          <p:cNvSpPr>
            <a:spLocks noChangeArrowheads="1"/>
          </p:cNvSpPr>
          <p:nvPr/>
        </p:nvSpPr>
        <p:spPr bwMode="auto">
          <a:xfrm>
            <a:off x="5903913" y="5170474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Taylor</a:t>
            </a:r>
          </a:p>
        </p:txBody>
      </p:sp>
      <p:sp>
        <p:nvSpPr>
          <p:cNvPr id="67628" name="Rectangle 44"/>
          <p:cNvSpPr>
            <a:spLocks noChangeArrowheads="1"/>
          </p:cNvSpPr>
          <p:nvPr/>
        </p:nvSpPr>
        <p:spPr bwMode="auto">
          <a:xfrm>
            <a:off x="6742113" y="5170474"/>
            <a:ext cx="725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Grant</a:t>
            </a:r>
          </a:p>
        </p:txBody>
      </p:sp>
      <p:sp>
        <p:nvSpPr>
          <p:cNvPr id="67629" name="Freeform 45"/>
          <p:cNvSpPr>
            <a:spLocks/>
          </p:cNvSpPr>
          <p:nvPr/>
        </p:nvSpPr>
        <p:spPr bwMode="auto">
          <a:xfrm>
            <a:off x="4900613" y="3862374"/>
            <a:ext cx="8382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527" y="0"/>
              </a:cxn>
              <a:cxn ang="0">
                <a:pos x="527" y="240"/>
              </a:cxn>
            </a:cxnLst>
            <a:rect l="0" t="0" r="r" b="b"/>
            <a:pathLst>
              <a:path w="528" h="241">
                <a:moveTo>
                  <a:pt x="0" y="240"/>
                </a:moveTo>
                <a:lnTo>
                  <a:pt x="0" y="0"/>
                </a:lnTo>
                <a:lnTo>
                  <a:pt x="527" y="0"/>
                </a:lnTo>
                <a:lnTo>
                  <a:pt x="527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630" name="Rectangle 46"/>
          <p:cNvSpPr>
            <a:spLocks noChangeArrowheads="1"/>
          </p:cNvSpPr>
          <p:nvPr/>
        </p:nvSpPr>
        <p:spPr bwMode="auto">
          <a:xfrm>
            <a:off x="5370513" y="4256074"/>
            <a:ext cx="862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Vargas</a:t>
            </a:r>
          </a:p>
        </p:txBody>
      </p:sp>
      <p:sp>
        <p:nvSpPr>
          <p:cNvPr id="67631" name="Rectangle 47"/>
          <p:cNvSpPr>
            <a:spLocks noChangeArrowheads="1"/>
          </p:cNvSpPr>
          <p:nvPr/>
        </p:nvSpPr>
        <p:spPr bwMode="blackWhite">
          <a:xfrm>
            <a:off x="3300413" y="1500174"/>
            <a:ext cx="1408112" cy="6238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600" b="1">
                <a:ea typeface="宋体" charset="-122"/>
              </a:rPr>
              <a:t>Level 1</a:t>
            </a:r>
          </a:p>
          <a:p>
            <a:pPr algn="ctr"/>
            <a:r>
              <a:rPr lang="zh-CN" altLang="en-US" sz="1600">
                <a:latin typeface="黑体" pitchFamily="2" charset="-122"/>
                <a:ea typeface="黑体" pitchFamily="2" charset="-122"/>
              </a:rPr>
              <a:t>根/父</a:t>
            </a:r>
            <a:endParaRPr lang="en-US" altLang="zh-CN" sz="16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7632" name="Rectangle 48"/>
          <p:cNvSpPr>
            <a:spLocks noChangeArrowheads="1"/>
          </p:cNvSpPr>
          <p:nvPr/>
        </p:nvSpPr>
        <p:spPr bwMode="blackWhite">
          <a:xfrm>
            <a:off x="7572396" y="2643182"/>
            <a:ext cx="1395412" cy="622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600" b="1">
                <a:ea typeface="宋体" charset="-122"/>
              </a:rPr>
              <a:t>Level 2</a:t>
            </a:r>
          </a:p>
          <a:p>
            <a:pPr algn="ctr"/>
            <a:r>
              <a:rPr lang="zh-CN" altLang="en-US" sz="1600">
                <a:latin typeface="黑体" pitchFamily="2" charset="-122"/>
                <a:ea typeface="黑体" pitchFamily="2" charset="-122"/>
              </a:rPr>
              <a:t>父/子</a:t>
            </a:r>
            <a:endParaRPr lang="en-US" altLang="zh-CN" sz="16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7633" name="Rectangle 49"/>
          <p:cNvSpPr>
            <a:spLocks noChangeArrowheads="1"/>
          </p:cNvSpPr>
          <p:nvPr/>
        </p:nvSpPr>
        <p:spPr bwMode="blackWhite">
          <a:xfrm>
            <a:off x="7715272" y="3854459"/>
            <a:ext cx="1319212" cy="8604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600" b="1">
                <a:ea typeface="宋体" charset="-122"/>
              </a:rPr>
              <a:t>Level 3</a:t>
            </a:r>
          </a:p>
          <a:p>
            <a:pPr algn="ctr"/>
            <a:r>
              <a:rPr lang="zh-CN" altLang="en-US" sz="1600">
                <a:latin typeface="黑体" pitchFamily="2" charset="-122"/>
                <a:ea typeface="黑体" pitchFamily="2" charset="-122"/>
              </a:rPr>
              <a:t>父</a:t>
            </a:r>
            <a:r>
              <a:rPr lang="en-US" altLang="zh-CN" sz="160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1600">
                <a:latin typeface="黑体" pitchFamily="2" charset="-122"/>
                <a:ea typeface="黑体" pitchFamily="2" charset="-122"/>
              </a:rPr>
              <a:t>子</a:t>
            </a:r>
            <a:r>
              <a:rPr lang="en-US" altLang="zh-CN" sz="160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1600">
                <a:latin typeface="黑体" pitchFamily="2" charset="-122"/>
                <a:ea typeface="黑体" pitchFamily="2" charset="-122"/>
              </a:rPr>
              <a:t>叶</a:t>
            </a:r>
          </a:p>
        </p:txBody>
      </p:sp>
      <p:sp>
        <p:nvSpPr>
          <p:cNvPr id="67634" name="Rectangle 50"/>
          <p:cNvSpPr>
            <a:spLocks noChangeArrowheads="1"/>
          </p:cNvSpPr>
          <p:nvPr/>
        </p:nvSpPr>
        <p:spPr bwMode="blackWhite">
          <a:xfrm>
            <a:off x="7491413" y="5310174"/>
            <a:ext cx="1395412" cy="457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1600" b="1">
                <a:ea typeface="宋体" charset="-122"/>
              </a:rPr>
              <a:t>Level 4</a:t>
            </a:r>
          </a:p>
          <a:p>
            <a:pPr algn="ctr"/>
            <a:r>
              <a:rPr lang="zh-CN" altLang="en-US" sz="1600">
                <a:ea typeface="黑体" pitchFamily="2" charset="-122"/>
              </a:rPr>
              <a:t>叶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260350"/>
            <a:ext cx="7769225" cy="596882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LEVEL</a:t>
            </a:r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/>
              <a:t>伪列将行分等级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8975" y="962025"/>
            <a:ext cx="7161213" cy="1784350"/>
          </a:xfrm>
        </p:spPr>
        <p:txBody>
          <a:bodyPr/>
          <a:lstStyle/>
          <a:p>
            <a:r>
              <a:rPr lang="en-US" altLang="zh-CN" sz="2000" b="1" dirty="0"/>
              <a:t>SELECT  LEVEL,EMPNO,ENAME,JOB,MGR</a:t>
            </a:r>
            <a:br>
              <a:rPr lang="en-US" altLang="zh-CN" sz="2000" b="1" dirty="0"/>
            </a:br>
            <a:r>
              <a:rPr lang="en-US" altLang="zh-CN" sz="2000" b="1" dirty="0"/>
              <a:t>FROM EMP</a:t>
            </a:r>
            <a:br>
              <a:rPr lang="en-US" altLang="zh-CN" sz="2000" b="1" dirty="0"/>
            </a:br>
            <a:r>
              <a:rPr lang="en-US" altLang="zh-CN" sz="2000" b="1" dirty="0"/>
              <a:t>START WITH ENAME = ‘KING’</a:t>
            </a:r>
            <a:br>
              <a:rPr lang="en-US" altLang="zh-CN" sz="2000" b="1" dirty="0"/>
            </a:br>
            <a:r>
              <a:rPr lang="en-US" altLang="zh-CN" sz="2000" b="1" dirty="0"/>
              <a:t>CONNECT BY PRIOR EMPNO = MGR;</a:t>
            </a:r>
          </a:p>
        </p:txBody>
      </p:sp>
      <p:graphicFrame>
        <p:nvGraphicFramePr>
          <p:cNvPr id="93684" name="Group 500"/>
          <p:cNvGraphicFramePr>
            <a:graphicFrameLocks noGrp="1"/>
          </p:cNvGraphicFramePr>
          <p:nvPr>
            <p:ph sz="half" idx="2"/>
          </p:nvPr>
        </p:nvGraphicFramePr>
        <p:xfrm>
          <a:off x="908050" y="2319338"/>
          <a:ext cx="7392988" cy="4100010"/>
        </p:xfrm>
        <a:graphic>
          <a:graphicData uri="http://schemas.openxmlformats.org/drawingml/2006/table">
            <a:tbl>
              <a:tblPr/>
              <a:tblGrid>
                <a:gridCol w="1230313"/>
                <a:gridCol w="1225550"/>
                <a:gridCol w="1584325"/>
                <a:gridCol w="2147887"/>
                <a:gridCol w="1204913"/>
              </a:tblGrid>
              <a:tr h="127000"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LEVEL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EMPNO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ENAME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JOB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ct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MGR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7839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KING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PRESIDENT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　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7566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JONES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MANAGER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7839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7788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SCOTT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ANALYST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7566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7876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ADAMS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CLERK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7788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7902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FORD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ANALYST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7566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7369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SMITH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CLERK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7902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7698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BLAKE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MANAGER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7839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7499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ALLEN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SALESMAN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7698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7521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WARD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SALESMAN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7698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7654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MARTIN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SALESMAN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7698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7844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TURNER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SALESMAN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7698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7900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JAMES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CLERK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7698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7782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CLARK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MANAGER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7839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7934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MILLER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CLERK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r" defTabSz="90487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7782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90452" marR="90452" marT="45227" marB="452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498475" y="3128963"/>
            <a:ext cx="8250238" cy="19383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/>
              <a:t>用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b="1" dirty="0" smtClean="0">
                <a:latin typeface="Courier New" pitchFamily="49" charset="0"/>
                <a:ea typeface="宋体" charset="-122"/>
              </a:rPr>
              <a:t>LEVEL</a:t>
            </a:r>
            <a:r>
              <a:rPr lang="zh-CN" altLang="en-US" dirty="0" smtClean="0"/>
              <a:t>和</a:t>
            </a:r>
            <a:r>
              <a:rPr lang="en-US" altLang="zh-CN" b="1" dirty="0" smtClean="0">
                <a:latin typeface="Courier New" pitchFamily="49" charset="0"/>
                <a:ea typeface="宋体" charset="-122"/>
              </a:rPr>
              <a:t>LPAD</a:t>
            </a:r>
            <a:r>
              <a:rPr lang="zh-CN" altLang="en-US" dirty="0" smtClean="0"/>
              <a:t>生成分级</a:t>
            </a:r>
            <a:r>
              <a:rPr lang="zh-CN" altLang="en-US" dirty="0"/>
              <a:t>报告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472" y="1285860"/>
            <a:ext cx="7769225" cy="954750"/>
          </a:xfrm>
          <a:noFill/>
          <a:ln/>
        </p:spPr>
        <p:txBody>
          <a:bodyPr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itchFamily="2" charset="-122"/>
              </a:rPr>
              <a:t>     创建一个报告显示公司的管理层，从最高级别开始，缩进下面跟随的级别</a:t>
            </a:r>
            <a:endParaRPr lang="en-US" altLang="zh-CN" dirty="0">
              <a:latin typeface="黑体" pitchFamily="2" charset="-122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990600" y="1676400"/>
            <a:ext cx="77422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lIns="90488" tIns="44450" rIns="90488" bIns="44450" anchor="ctr"/>
          <a:lstStyle/>
          <a:p>
            <a:pPr>
              <a:spcBef>
                <a:spcPct val="50000"/>
              </a:spcBef>
            </a:pPr>
            <a:endParaRPr lang="zh-CN" altLang="en-US" sz="2400">
              <a:ea typeface="宋体" charset="-122"/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533400" y="3200400"/>
            <a:ext cx="7618413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110000"/>
              </a:lnSpc>
              <a:tabLst>
                <a:tab pos="1200150" algn="l"/>
              </a:tabLst>
            </a:pP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SELECT 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LPAD(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, LENGTH(</a:t>
            </a:r>
            <a:r>
              <a:rPr lang="en-US" altLang="zh-CN" b="1" dirty="0" err="1">
                <a:ea typeface="宋体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)+(LEVEL*2)-2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,'*') </a:t>
            </a:r>
            <a:endParaRPr lang="en-US" altLang="zh-CN" sz="1800" b="1" dirty="0">
              <a:latin typeface="Courier New" pitchFamily="49" charset="0"/>
              <a:ea typeface="宋体" charset="-122"/>
            </a:endParaRPr>
          </a:p>
          <a:p>
            <a:pPr algn="l">
              <a:lnSpc>
                <a:spcPct val="110000"/>
              </a:lnSpc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       AS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org_chart</a:t>
            </a:r>
            <a:endParaRPr lang="en-US" altLang="zh-CN" sz="1800" b="1" dirty="0"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FROM  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START WITH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='KING' 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CONNECT BY PRIOR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=mgr 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524000" y="3581400"/>
            <a:ext cx="6934200" cy="3810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/>
              <a:t>修剪分支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966641" y="1589088"/>
            <a:ext cx="1819409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用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WHERE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子句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</a:p>
          <a:p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去除一个结点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5054600" y="1589088"/>
            <a:ext cx="2366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用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CONNECT BY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子句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去除一个分支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474306" y="2603500"/>
            <a:ext cx="33566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WHERE </a:t>
            </a: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&lt;&gt;'Higgins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'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5039035" y="2579688"/>
            <a:ext cx="3218830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CONNECT BY PRIOR </a:t>
            </a:r>
          </a:p>
          <a:p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 = mgr </a:t>
            </a:r>
          </a:p>
          <a:p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AND </a:t>
            </a: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&lt;&gt;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'Higgins'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1793875" y="3213100"/>
            <a:ext cx="100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Kochhar</a:t>
            </a:r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V="1">
            <a:off x="6657975" y="4657725"/>
            <a:ext cx="762000" cy="1143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2162175" y="35052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6689725" y="4735513"/>
            <a:ext cx="666750" cy="10668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91" name="Freeform 11"/>
          <p:cNvSpPr>
            <a:spLocks/>
          </p:cNvSpPr>
          <p:nvPr/>
        </p:nvSpPr>
        <p:spPr bwMode="auto">
          <a:xfrm>
            <a:off x="1704975" y="3810000"/>
            <a:ext cx="10668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671" y="0"/>
              </a:cxn>
              <a:cxn ang="0">
                <a:pos x="671" y="240"/>
              </a:cxn>
            </a:cxnLst>
            <a:rect l="0" t="0" r="r" b="b"/>
            <a:pathLst>
              <a:path w="672" h="241">
                <a:moveTo>
                  <a:pt x="0" y="240"/>
                </a:moveTo>
                <a:lnTo>
                  <a:pt x="0" y="0"/>
                </a:lnTo>
                <a:lnTo>
                  <a:pt x="671" y="0"/>
                </a:lnTo>
                <a:lnTo>
                  <a:pt x="671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2479675" y="4203700"/>
            <a:ext cx="928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Higgins</a:t>
            </a:r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2924175" y="4495800"/>
            <a:ext cx="0" cy="838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6746875" y="5651500"/>
            <a:ext cx="681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Gietz</a:t>
            </a:r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1260475" y="4203700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Whalen</a:t>
            </a:r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2543175" y="4191000"/>
            <a:ext cx="838200" cy="5334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 flipV="1">
            <a:off x="2619375" y="4191000"/>
            <a:ext cx="762000" cy="5334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5908675" y="3594100"/>
            <a:ext cx="100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Kochhar</a:t>
            </a:r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6276975" y="3886200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00" name="Freeform 20"/>
          <p:cNvSpPr>
            <a:spLocks/>
          </p:cNvSpPr>
          <p:nvPr/>
        </p:nvSpPr>
        <p:spPr bwMode="auto">
          <a:xfrm>
            <a:off x="5819775" y="4191000"/>
            <a:ext cx="1066800" cy="38258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671" y="0"/>
              </a:cxn>
              <a:cxn ang="0">
                <a:pos x="671" y="240"/>
              </a:cxn>
            </a:cxnLst>
            <a:rect l="0" t="0" r="r" b="b"/>
            <a:pathLst>
              <a:path w="672" h="241">
                <a:moveTo>
                  <a:pt x="0" y="240"/>
                </a:moveTo>
                <a:lnTo>
                  <a:pt x="0" y="0"/>
                </a:lnTo>
                <a:lnTo>
                  <a:pt x="671" y="0"/>
                </a:lnTo>
                <a:lnTo>
                  <a:pt x="671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6594475" y="4584700"/>
            <a:ext cx="928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Higgins</a:t>
            </a:r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>
            <a:off x="7038975" y="4876800"/>
            <a:ext cx="0" cy="838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5375275" y="4584700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Whalen</a:t>
            </a:r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2632075" y="5346700"/>
            <a:ext cx="681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Gietz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6547"/>
            <a:ext cx="7283450" cy="706437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本章重点总结</a:t>
            </a:r>
            <a:endParaRPr lang="en-US" altLang="zh-CN" dirty="0">
              <a:latin typeface="黑体" pitchFamily="2" charset="-122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1677988"/>
            <a:ext cx="7769225" cy="2247411"/>
          </a:xfrm>
          <a:noFill/>
          <a:ln/>
        </p:spPr>
        <p:txBody>
          <a:bodyPr wrap="squar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zh-CN" altLang="en-US" dirty="0">
                <a:latin typeface="黑体" pitchFamily="2" charset="-122"/>
              </a:rPr>
              <a:t>在本课中, 您应该已经学会下面的内容：</a:t>
            </a:r>
            <a:endParaRPr lang="en-US" altLang="zh-CN" dirty="0">
              <a:latin typeface="黑体" pitchFamily="2" charset="-122"/>
            </a:endParaRPr>
          </a:p>
          <a:p>
            <a:r>
              <a:rPr lang="zh-CN" altLang="en-US" dirty="0">
                <a:latin typeface="黑体" pitchFamily="2" charset="-122"/>
              </a:rPr>
              <a:t>能够用分级查询查看一个表中各行之间的分级关系</a:t>
            </a:r>
            <a:endParaRPr lang="en-US" altLang="zh-CN" dirty="0">
              <a:latin typeface="黑体" pitchFamily="2" charset="-122"/>
            </a:endParaRPr>
          </a:p>
          <a:p>
            <a:r>
              <a:rPr lang="zh-CN" altLang="en-US" dirty="0">
                <a:latin typeface="黑体" pitchFamily="2" charset="-122"/>
              </a:rPr>
              <a:t>指定查询的起点</a:t>
            </a:r>
            <a:endParaRPr lang="en-US" altLang="zh-CN" dirty="0">
              <a:latin typeface="黑体" pitchFamily="2" charset="-122"/>
            </a:endParaRPr>
          </a:p>
          <a:p>
            <a:r>
              <a:rPr lang="zh-CN" altLang="en-US" dirty="0">
                <a:latin typeface="黑体" pitchFamily="2" charset="-122"/>
              </a:rPr>
              <a:t>通过修剪除去结点或分支</a:t>
            </a:r>
            <a:endParaRPr lang="en-US" altLang="zh-CN" dirty="0">
              <a:latin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zh-CN" altLang="en-US" sz="2400">
              <a:ea typeface="宋体" charset="-122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744872" y="571480"/>
            <a:ext cx="203902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课后作业</a:t>
            </a:r>
            <a:endParaRPr lang="zh-CN" altLang="en-US" sz="36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8975" y="1677988"/>
            <a:ext cx="8240743" cy="341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fontAlgn="base" hangingPunct="0">
              <a:buClr>
                <a:srgbClr val="777777"/>
              </a:buClr>
              <a:buSzPct val="85000"/>
            </a:pP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1.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产生一个报告显示 </a:t>
            </a: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BLAKE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的所有下级（包括直接和间接下级）雇员的名字、薪水和部门号。</a:t>
            </a:r>
          </a:p>
          <a:p>
            <a:pPr marL="342900" lvl="0" indent="-342900" algn="l" eaLnBrk="0" fontAlgn="base" hangingPunct="0">
              <a:buClr>
                <a:srgbClr val="777777"/>
              </a:buClr>
              <a:buSzPct val="85000"/>
            </a:pP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2.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创建一个报告显示对于雇员 </a:t>
            </a: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SMITH 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经理的层次，包括级别和姓名，首先显示他的直接经理。</a:t>
            </a:r>
          </a:p>
          <a:p>
            <a:pPr marL="342900" lvl="0" indent="-342900" algn="l" eaLnBrk="0" fontAlgn="base" hangingPunct="0">
              <a:buClr>
                <a:srgbClr val="777777"/>
              </a:buClr>
              <a:buSzPct val="85000"/>
            </a:pP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3.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创建一个缩进报告显示经理层次，从名字为 </a:t>
            </a: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KING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的雇员开始，显示雇员的名字、经理</a:t>
            </a: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ID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和部门</a:t>
            </a: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ID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。</a:t>
            </a:r>
          </a:p>
          <a:p>
            <a:pPr marL="342900" lvl="0" indent="-342900" algn="l" eaLnBrk="0" fontAlgn="base" hangingPunct="0">
              <a:buClr>
                <a:srgbClr val="777777"/>
              </a:buClr>
              <a:buSzPct val="85000"/>
            </a:pP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4.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产生一个公司组织图表显示经理层次。从最顶级的人开始，排除所有</a:t>
            </a: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job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为</a:t>
            </a: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CLERK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的人，还要排除</a:t>
            </a: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FORD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和那些对</a:t>
            </a:r>
            <a:r>
              <a:rPr lang="en-US" altLang="zh-CN" sz="2400" kern="0" dirty="0" smtClean="0">
                <a:latin typeface="黑体" pitchFamily="2" charset="-122"/>
                <a:ea typeface="黑体" pitchFamily="49" charset="-122"/>
              </a:rPr>
              <a:t>FORD</a:t>
            </a:r>
            <a:r>
              <a:rPr lang="zh-CN" altLang="en-US" sz="2400" kern="0" dirty="0" smtClean="0">
                <a:latin typeface="黑体" pitchFamily="2" charset="-122"/>
                <a:ea typeface="黑体" pitchFamily="49" charset="-122"/>
              </a:rPr>
              <a:t>报告的雇员。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l" fontAlgn="base">
              <a:buSzPct val="65000"/>
              <a:defRPr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334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algn="l" fontAlgn="ctr">
              <a:lnSpc>
                <a:spcPct val="120000"/>
              </a:lnSpc>
              <a:buClr>
                <a:srgbClr val="777777"/>
              </a:buClr>
              <a:buSzPct val="85000"/>
              <a:buFont typeface="Arial" pitchFamily="34" charset="0"/>
              <a:buChar char="•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通过本章学习，学员应达到如下目标：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解释层次查询的概念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创建一个树型结构的报告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格式化分级数据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从树型结构中去除分支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marL="342900" indent="-342900" algn="l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algn="l" fontAlgn="base">
              <a:buSzPct val="65000"/>
              <a:defRPr/>
            </a:pPr>
            <a:r>
              <a:rPr lang="zh-CN" altLang="en-US" sz="3600" b="1" dirty="0" smtClean="0">
                <a:latin typeface="黑体" pitchFamily="49" charset="-122"/>
                <a:ea typeface="黑体" pitchFamily="49" charset="-122"/>
                <a:cs typeface="+mj-cs"/>
              </a:rPr>
              <a:t>章节内容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85786" y="1471618"/>
          <a:ext cx="7572428" cy="2743200"/>
        </p:xfrm>
        <a:graphic>
          <a:graphicData uri="http://schemas.openxmlformats.org/drawingml/2006/table">
            <a:tbl>
              <a:tblPr/>
              <a:tblGrid>
                <a:gridCol w="4329734"/>
                <a:gridCol w="1466446"/>
                <a:gridCol w="1776248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知识点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掌握程度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难易程度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自然树结构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层次查询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遍历树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遍历树：从底向上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遍历树：从顶向下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用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LEVEL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伪列将行分等级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用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LEVEL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和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LPAD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格式化分级报告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修剪分支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571480"/>
            <a:ext cx="7769225" cy="676260"/>
          </a:xfrm>
          <a:noFill/>
          <a:ln/>
        </p:spPr>
        <p:txBody>
          <a:bodyPr lIns="92075" tIns="46038" rIns="92075" bIns="46038" anchor="t"/>
          <a:lstStyle/>
          <a:p>
            <a:r>
              <a:rPr lang="en-US" altLang="zh-CN" b="1" dirty="0">
                <a:latin typeface="Courier New" pitchFamily="49" charset="0"/>
                <a:ea typeface="宋体" charset="-122"/>
              </a:rPr>
              <a:t>EMP</a:t>
            </a:r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/>
              <a:t>表中的例子数据</a:t>
            </a:r>
            <a:endParaRPr lang="en-US" altLang="zh-CN" dirty="0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2332038" y="1744663"/>
            <a:ext cx="485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203200">
              <a:tabLst>
                <a:tab pos="682625" algn="l"/>
              </a:tabLst>
            </a:pPr>
            <a:r>
              <a:rPr lang="zh-CN" altLang="en-US" sz="1800" b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  </a:t>
            </a:r>
          </a:p>
        </p:txBody>
      </p:sp>
      <p:graphicFrame>
        <p:nvGraphicFramePr>
          <p:cNvPr id="53778" name="Group 530"/>
          <p:cNvGraphicFramePr>
            <a:graphicFrameLocks noGrp="1"/>
          </p:cNvGraphicFramePr>
          <p:nvPr>
            <p:ph idx="1"/>
          </p:nvPr>
        </p:nvGraphicFramePr>
        <p:xfrm>
          <a:off x="295275" y="1398588"/>
          <a:ext cx="8593138" cy="5336593"/>
        </p:xfrm>
        <a:graphic>
          <a:graphicData uri="http://schemas.openxmlformats.org/drawingml/2006/table">
            <a:tbl>
              <a:tblPr/>
              <a:tblGrid>
                <a:gridCol w="2225675"/>
                <a:gridCol w="2206625"/>
                <a:gridCol w="2484438"/>
                <a:gridCol w="1676400"/>
              </a:tblGrid>
              <a:tr h="2873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EMPNO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ENAME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JOB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MGR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7839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KING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PRESIDENT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 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7566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JONES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MANAGER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7839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7788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SCOTT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ANALYST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7566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7876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ADAMS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CLERK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7788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7902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FORD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ANALYST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7566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7369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SMITH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CLERK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7902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7698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BLAKE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MANAGER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7839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7499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ALLEN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SALESMAN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7698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7521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WARD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SALESMAN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7698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7654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MARTIN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SALESMAN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7698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7844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TURNER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SALESMAN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7698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7900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JAMES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CLERK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7698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7782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CLARK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MANAGER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7839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7934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MILLER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CLERK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048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Arial" charset="0"/>
                        </a:rPr>
                        <a:t>7782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90452" marR="90452" marT="45227" marB="452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482600"/>
            <a:ext cx="7769225" cy="1143000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/>
              <a:t>自然树结构</a:t>
            </a:r>
            <a:endParaRPr lang="en-US" altLang="zh-CN" dirty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021138" y="2918226"/>
            <a:ext cx="8810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7698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BLAKE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4037013" y="1886351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KING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2355850" y="3891364"/>
            <a:ext cx="858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7499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ALLEN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 flipV="1">
            <a:off x="4405313" y="2254651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blackWhite">
          <a:xfrm>
            <a:off x="3375025" y="1435501"/>
            <a:ext cx="2228850" cy="3921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 b="1">
                <a:latin typeface="Courier New" pitchFamily="49" charset="0"/>
                <a:ea typeface="宋体" charset="-122"/>
              </a:rPr>
              <a:t>EMPNO = 7839</a:t>
            </a:r>
            <a:r>
              <a:rPr lang="en-US" altLang="zh-CN" sz="1800" b="1">
                <a:ea typeface="宋体" charset="-122"/>
              </a:rPr>
              <a:t>(</a:t>
            </a:r>
            <a:r>
              <a:rPr lang="zh-CN" altLang="en-US" sz="1800">
                <a:ea typeface="黑体" pitchFamily="2" charset="-122"/>
              </a:rPr>
              <a:t>父</a:t>
            </a:r>
            <a:r>
              <a:rPr lang="zh-CN" altLang="en-US" sz="1800" b="1">
                <a:ea typeface="宋体" charset="-122"/>
              </a:rPr>
              <a:t>)</a:t>
            </a: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65088" y="3799289"/>
            <a:ext cx="8715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7788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SCOTT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561975" y="2795989"/>
            <a:ext cx="8715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7566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JONES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895350" y="3192864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10" name="Freeform 14"/>
          <p:cNvSpPr>
            <a:spLocks/>
          </p:cNvSpPr>
          <p:nvPr/>
        </p:nvSpPr>
        <p:spPr bwMode="auto">
          <a:xfrm>
            <a:off x="385763" y="3532589"/>
            <a:ext cx="1066800" cy="38258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671" y="0"/>
              </a:cxn>
              <a:cxn ang="0">
                <a:pos x="671" y="240"/>
              </a:cxn>
            </a:cxnLst>
            <a:rect l="0" t="0" r="r" b="b"/>
            <a:pathLst>
              <a:path w="672" h="241">
                <a:moveTo>
                  <a:pt x="0" y="240"/>
                </a:moveTo>
                <a:lnTo>
                  <a:pt x="0" y="0"/>
                </a:lnTo>
                <a:lnTo>
                  <a:pt x="671" y="0"/>
                </a:lnTo>
                <a:lnTo>
                  <a:pt x="671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1222375" y="3883426"/>
            <a:ext cx="758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7902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FORD</a:t>
            </a: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5167313" y="2559451"/>
            <a:ext cx="28194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7632700" y="3029351"/>
            <a:ext cx="892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7782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CLARK</a:t>
            </a:r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2652713" y="2559451"/>
            <a:ext cx="25146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976313" y="2559451"/>
            <a:ext cx="1981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976313" y="2559451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26" name="Line 30"/>
          <p:cNvSpPr>
            <a:spLocks noChangeShapeType="1"/>
          </p:cNvSpPr>
          <p:nvPr/>
        </p:nvSpPr>
        <p:spPr bwMode="auto">
          <a:xfrm>
            <a:off x="8018463" y="3230964"/>
            <a:ext cx="0" cy="86042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>
            <a:off x="1522413" y="4358089"/>
            <a:ext cx="38100" cy="354012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1074738" y="4633925"/>
            <a:ext cx="815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7369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SMITH</a:t>
            </a:r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>
            <a:off x="4408488" y="2559451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>
            <a:off x="8021638" y="2559451"/>
            <a:ext cx="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42" name="Rectangle 46"/>
          <p:cNvSpPr>
            <a:spLocks noChangeArrowheads="1"/>
          </p:cNvSpPr>
          <p:nvPr/>
        </p:nvSpPr>
        <p:spPr bwMode="auto">
          <a:xfrm>
            <a:off x="7573963" y="4008839"/>
            <a:ext cx="939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 smtClean="0">
                <a:ea typeface="宋体" charset="-122"/>
              </a:rPr>
              <a:t>7934</a:t>
            </a:r>
            <a:r>
              <a:rPr lang="en-US" altLang="zh-CN" sz="1600" b="1" dirty="0">
                <a:ea typeface="宋体" charset="-122"/>
              </a:rPr>
              <a:t/>
            </a:r>
            <a:br>
              <a:rPr lang="en-US" altLang="zh-CN" sz="1600" b="1" dirty="0">
                <a:ea typeface="宋体" charset="-122"/>
              </a:rPr>
            </a:br>
            <a:r>
              <a:rPr lang="en-US" altLang="zh-CN" sz="1600" b="1" dirty="0">
                <a:ea typeface="宋体" charset="-122"/>
              </a:rPr>
              <a:t>MILLER</a:t>
            </a: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106363" y="4626376"/>
            <a:ext cx="927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7876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ADAMS</a:t>
            </a:r>
          </a:p>
        </p:txBody>
      </p:sp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411163" y="4172351"/>
            <a:ext cx="1587" cy="4968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217863" y="3915176"/>
            <a:ext cx="8270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7521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WORD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073525" y="3915176"/>
            <a:ext cx="9731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7654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MARTIN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5176838" y="3891364"/>
            <a:ext cx="10271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7844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TURNER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6334125" y="3907239"/>
            <a:ext cx="882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600" b="1">
                <a:ea typeface="宋体" charset="-122"/>
              </a:rPr>
              <a:t>7900</a:t>
            </a:r>
            <a:br>
              <a:rPr lang="en-US" altLang="zh-CN" sz="1600" b="1">
                <a:ea typeface="宋体" charset="-122"/>
              </a:rPr>
            </a:br>
            <a:r>
              <a:rPr lang="en-US" altLang="zh-CN" sz="1600" b="1">
                <a:ea typeface="宋体" charset="-122"/>
              </a:rPr>
              <a:t>JAMES</a:t>
            </a:r>
          </a:p>
        </p:txBody>
      </p:sp>
      <p:sp>
        <p:nvSpPr>
          <p:cNvPr id="88073" name="Freeform 9"/>
          <p:cNvSpPr>
            <a:spLocks/>
          </p:cNvSpPr>
          <p:nvPr/>
        </p:nvSpPr>
        <p:spPr bwMode="auto">
          <a:xfrm>
            <a:off x="2611438" y="3643714"/>
            <a:ext cx="4168775" cy="40005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671" y="0"/>
              </a:cxn>
              <a:cxn ang="0">
                <a:pos x="671" y="240"/>
              </a:cxn>
            </a:cxnLst>
            <a:rect l="0" t="0" r="r" b="b"/>
            <a:pathLst>
              <a:path w="672" h="241">
                <a:moveTo>
                  <a:pt x="0" y="240"/>
                </a:moveTo>
                <a:lnTo>
                  <a:pt x="0" y="0"/>
                </a:lnTo>
                <a:lnTo>
                  <a:pt x="671" y="0"/>
                </a:lnTo>
                <a:lnTo>
                  <a:pt x="671" y="24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4338638" y="3335739"/>
            <a:ext cx="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4356099" y="3635776"/>
            <a:ext cx="1587" cy="4968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3495675" y="3637364"/>
            <a:ext cx="1588" cy="4968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5468938" y="3638951"/>
            <a:ext cx="1587" cy="4968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 smtClean="0"/>
              <a:t>层次查询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分级查询</a:t>
            </a:r>
            <a:r>
              <a:rPr lang="en-US" altLang="zh-CN" dirty="0"/>
              <a:t>)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116013" y="2108200"/>
            <a:ext cx="6910387" cy="1625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066800" y="3962400"/>
            <a:ext cx="6854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</a:pPr>
            <a:r>
              <a:rPr lang="en-US" altLang="zh-CN" sz="2200" b="1">
                <a:solidFill>
                  <a:schemeClr val="bg1"/>
                </a:solidFill>
                <a:latin typeface="Courier New" pitchFamily="49" charset="0"/>
                <a:ea typeface="宋体" charset="-122"/>
              </a:rPr>
              <a:t>WHERE</a:t>
            </a:r>
            <a:r>
              <a:rPr lang="en-US" altLang="zh-CN" sz="2200" b="1">
                <a:solidFill>
                  <a:schemeClr val="bg1"/>
                </a:solidFill>
                <a:ea typeface="宋体" charset="-122"/>
              </a:rPr>
              <a:t> </a:t>
            </a:r>
            <a:r>
              <a:rPr lang="zh-CN" altLang="en-US" sz="2200" i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条件</a:t>
            </a:r>
            <a:r>
              <a:rPr lang="zh-CN" altLang="en-US" sz="22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103313" y="4356100"/>
            <a:ext cx="6929437" cy="508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expr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comparison_operator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expr</a:t>
            </a:r>
            <a:endParaRPr lang="en-US" altLang="zh-CN" sz="1800" b="1" i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143000" y="2133600"/>
            <a:ext cx="5253038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[LEVEL],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expr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...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 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[WHERE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condition(s)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[START WITH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condition(s)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[CONNECT BY PRIOR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condition(s)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 ;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219200" y="3048000"/>
            <a:ext cx="4357688" cy="533400"/>
          </a:xfrm>
          <a:prstGeom prst="rect">
            <a:avLst/>
          </a:prstGeom>
          <a:noFill/>
          <a:ln w="254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725" y="2778125"/>
            <a:ext cx="8361363" cy="4114800"/>
          </a:xfrm>
        </p:spPr>
        <p:txBody>
          <a:bodyPr/>
          <a:lstStyle/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LEVEL</a:t>
            </a:r>
            <a:r>
              <a:rPr lang="zh-CN" altLang="en-US" sz="1800" dirty="0">
                <a:solidFill>
                  <a:srgbClr val="000000"/>
                </a:solidFill>
              </a:rPr>
              <a:t>：节点的层次，伪列，由查询的起点开始算起为</a:t>
            </a:r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，依次类推。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FROM table</a:t>
            </a:r>
            <a:r>
              <a:rPr lang="zh-CN" altLang="en-US" sz="1800" dirty="0">
                <a:solidFill>
                  <a:srgbClr val="000000"/>
                </a:solidFill>
              </a:rPr>
              <a:t>：指定表、视图或包含列的快照，你只能从单独的一个表中选择。</a:t>
            </a: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WHERE</a:t>
            </a:r>
            <a:r>
              <a:rPr lang="zh-CN" altLang="en-US" sz="1800" dirty="0">
                <a:solidFill>
                  <a:srgbClr val="000000"/>
                </a:solidFill>
              </a:rPr>
              <a:t>：	限制返回的行。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Condition</a:t>
            </a:r>
            <a:r>
              <a:rPr lang="zh-CN" altLang="en-US" sz="1800" dirty="0">
                <a:solidFill>
                  <a:srgbClr val="000000"/>
                </a:solidFill>
              </a:rPr>
              <a:t>：是一个比较式。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START WITH</a:t>
            </a:r>
            <a:r>
              <a:rPr lang="zh-CN" altLang="en-US" sz="1800" dirty="0">
                <a:solidFill>
                  <a:srgbClr val="000000"/>
                </a:solidFill>
              </a:rPr>
              <a:t>：指定层次的根行</a:t>
            </a:r>
            <a:r>
              <a:rPr lang="en-US" altLang="zh-CN" sz="1800" dirty="0">
                <a:solidFill>
                  <a:srgbClr val="000000"/>
                </a:solidFill>
              </a:rPr>
              <a:t> (</a:t>
            </a:r>
            <a:r>
              <a:rPr lang="zh-CN" altLang="en-US" sz="1800" dirty="0">
                <a:solidFill>
                  <a:srgbClr val="000000"/>
                </a:solidFill>
              </a:rPr>
              <a:t>起点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r>
              <a:rPr lang="zh-CN" altLang="en-US" sz="1800" dirty="0">
                <a:solidFill>
                  <a:srgbClr val="000000"/>
                </a:solidFill>
              </a:rPr>
              <a:t>。这个子句对于一个正确的分级查询是必须的。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CONNECT BY PRIOR</a:t>
            </a:r>
            <a:r>
              <a:rPr lang="zh-CN" altLang="en-US" sz="1800" dirty="0">
                <a:solidFill>
                  <a:srgbClr val="000000"/>
                </a:solidFill>
              </a:rPr>
              <a:t>：指定存在父与子行的关系列。对于分级查询该子句是必须的。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 smtClean="0"/>
              <a:t>层次查询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分级查询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741363" y="1208088"/>
            <a:ext cx="7296150" cy="149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[LEVEL],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expr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...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 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[WHERE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condition(s)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[START WITH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condition(s)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</a:t>
            </a:r>
          </a:p>
          <a:p>
            <a:pPr algn="l"/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[CONNECT BY PRIOR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condition(s)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 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/>
              <a:t>遍历树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blackWhite">
          <a:xfrm>
            <a:off x="1103313" y="1423988"/>
            <a:ext cx="2263775" cy="5715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zh-CN" altLang="en-US" sz="2200">
                <a:solidFill>
                  <a:schemeClr val="bg2"/>
                </a:solidFill>
                <a:ea typeface="黑体" pitchFamily="2" charset="-122"/>
              </a:rPr>
              <a:t>起点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60425" y="2143125"/>
            <a:ext cx="7385050" cy="2033588"/>
          </a:xfrm>
          <a:noFill/>
          <a:ln/>
        </p:spPr>
        <p:txBody>
          <a:bodyPr lIns="92075" tIns="46038" rIns="92075" bIns="46038">
            <a:spAutoFit/>
          </a:bodyPr>
          <a:lstStyle/>
          <a:p>
            <a:r>
              <a:rPr lang="zh-CN" altLang="en-US" sz="2200" dirty="0"/>
              <a:t>指定必须满足的条件</a:t>
            </a:r>
            <a:endParaRPr lang="en-US" altLang="zh-CN" sz="2200" dirty="0"/>
          </a:p>
          <a:p>
            <a:r>
              <a:rPr lang="zh-CN" altLang="en-US" sz="2200" dirty="0"/>
              <a:t>接受有效的条件</a:t>
            </a:r>
            <a:endParaRPr lang="en-US" altLang="zh-CN" sz="2200" dirty="0"/>
          </a:p>
          <a:p>
            <a:pPr>
              <a:buFontTx/>
              <a:buNone/>
            </a:pPr>
            <a:endParaRPr lang="en-US" altLang="zh-CN" sz="2200" dirty="0"/>
          </a:p>
          <a:p>
            <a:pPr>
              <a:buFontTx/>
              <a:buNone/>
            </a:pPr>
            <a:endParaRPr lang="en-US" altLang="zh-CN" sz="2200" dirty="0"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200" dirty="0"/>
              <a:t>使用</a:t>
            </a:r>
            <a:r>
              <a:rPr lang="en-US" altLang="zh-CN" sz="2200" dirty="0">
                <a:ea typeface="宋体" charset="-122"/>
              </a:rPr>
              <a:t> </a:t>
            </a:r>
            <a:r>
              <a:rPr lang="en-US" altLang="zh-CN" sz="2200" b="1" dirty="0">
                <a:latin typeface="Courier New" pitchFamily="49" charset="0"/>
                <a:ea typeface="宋体" charset="-122"/>
              </a:rPr>
              <a:t>EMP</a:t>
            </a:r>
            <a:r>
              <a:rPr lang="en-US" altLang="zh-CN" sz="2200" dirty="0">
                <a:ea typeface="宋体" charset="-122"/>
              </a:rPr>
              <a:t> </a:t>
            </a:r>
            <a:r>
              <a:rPr lang="zh-CN" altLang="en-US" sz="2200" dirty="0"/>
              <a:t>表，从名字是</a:t>
            </a:r>
            <a:r>
              <a:rPr lang="en-US" altLang="zh-CN" sz="2200" dirty="0">
                <a:ea typeface="宋体" charset="-122"/>
              </a:rPr>
              <a:t>KING </a:t>
            </a:r>
            <a:r>
              <a:rPr lang="zh-CN" altLang="en-US" sz="2200" dirty="0"/>
              <a:t>的雇员开始</a:t>
            </a:r>
            <a:endParaRPr lang="en-US" altLang="zh-CN" sz="2200" dirty="0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971550" y="3929066"/>
            <a:ext cx="6954838" cy="508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...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START WITH 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1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=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‘KING'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966788" y="2928934"/>
            <a:ext cx="6929437" cy="508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START WITH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column1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 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value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38163"/>
            <a:ext cx="7769225" cy="604837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sz="3300"/>
              <a:t>遍历树</a:t>
            </a:r>
            <a:endParaRPr lang="en-US" altLang="zh-CN" sz="3300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blackWhite">
          <a:xfrm>
            <a:off x="1146175" y="3457575"/>
            <a:ext cx="2263775" cy="5715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zh-CN" altLang="en-US" sz="2200">
                <a:ea typeface="黑体" pitchFamily="2" charset="-122"/>
              </a:rPr>
              <a:t>方向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138363" y="4268788"/>
            <a:ext cx="1422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黑体" pitchFamily="2" charset="-122"/>
                <a:ea typeface="黑体" pitchFamily="2" charset="-122"/>
              </a:rPr>
              <a:t>从顶向下  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3649663" y="443865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4559300" y="4243388"/>
            <a:ext cx="2641749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 b="1" dirty="0">
                <a:ea typeface="宋体" charset="-122"/>
              </a:rPr>
              <a:t>Column1 = Parent </a:t>
            </a:r>
            <a:r>
              <a:rPr lang="en-US" altLang="zh-CN" sz="1800" b="1" dirty="0" smtClean="0">
                <a:ea typeface="宋体" charset="-122"/>
              </a:rPr>
              <a:t>Key</a:t>
            </a:r>
          </a:p>
          <a:p>
            <a:r>
              <a:rPr lang="en-US" altLang="zh-CN" sz="1800" b="1" dirty="0" smtClean="0">
                <a:ea typeface="宋体" charset="-122"/>
              </a:rPr>
              <a:t>Column2 </a:t>
            </a:r>
            <a:r>
              <a:rPr lang="en-US" altLang="zh-CN" sz="1800" b="1" dirty="0">
                <a:ea typeface="宋体" charset="-122"/>
              </a:rPr>
              <a:t>= Child Key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2138363" y="50053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1800">
                <a:latin typeface="黑体" pitchFamily="2" charset="-122"/>
                <a:ea typeface="黑体" pitchFamily="2" charset="-122"/>
              </a:rPr>
              <a:t>从底向上 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4557713" y="5018088"/>
            <a:ext cx="261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 b="1">
                <a:ea typeface="宋体" charset="-122"/>
              </a:rPr>
              <a:t>Column1 = Child Key</a:t>
            </a:r>
          </a:p>
          <a:p>
            <a:r>
              <a:rPr lang="en-US" altLang="zh-CN" sz="1800" b="1">
                <a:ea typeface="宋体" charset="-122"/>
              </a:rPr>
              <a:t>Column2 = Parent Key</a:t>
            </a:r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3649663" y="517525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1166813" y="1905000"/>
            <a:ext cx="6516687" cy="41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从顶向下遍历，用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200" b="1" dirty="0">
                <a:latin typeface="黑体" pitchFamily="2" charset="-122"/>
                <a:ea typeface="黑体" pitchFamily="2" charset="-122"/>
              </a:rPr>
              <a:t>EMP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表</a:t>
            </a:r>
            <a:endParaRPr lang="en-US" altLang="zh-CN" sz="2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1111250" y="1276350"/>
            <a:ext cx="6929438" cy="508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CONNECT BY </a:t>
            </a:r>
            <a:r>
              <a:rPr lang="en-US" altLang="zh-CN" b="1" dirty="0">
                <a:ea typeface="宋体" charset="-122"/>
              </a:rPr>
              <a:t>PRIOR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sz="1800" b="1" i="1" dirty="0">
                <a:latin typeface="Courier New" pitchFamily="49" charset="0"/>
                <a:ea typeface="宋体" charset="-122"/>
              </a:rPr>
              <a:t>column1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= </a:t>
            </a:r>
            <a:r>
              <a:rPr lang="en-US" altLang="zh-CN" sz="1800" b="1" i="1" dirty="0">
                <a:latin typeface="Courier New" pitchFamily="49" charset="0"/>
                <a:ea typeface="宋体" charset="-122"/>
              </a:rPr>
              <a:t>column2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1116013" y="2598738"/>
            <a:ext cx="6878637" cy="508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zh-CN" altLang="en-US" sz="1800" b="1" dirty="0">
                <a:latin typeface="Courier New" pitchFamily="49" charset="0"/>
                <a:ea typeface="宋体" charset="-122"/>
              </a:rPr>
              <a:t>... 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CONNECT BY PRIOR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= mgr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5803</TotalTime>
  <Words>975</Words>
  <Application>Microsoft Office PowerPoint</Application>
  <PresentationFormat>全屏显示(4:3)</PresentationFormat>
  <Paragraphs>361</Paragraphs>
  <Slides>17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4_默认设计模板</vt:lpstr>
      <vt:lpstr>Document</vt:lpstr>
      <vt:lpstr>幻灯片 1</vt:lpstr>
      <vt:lpstr>幻灯片 2</vt:lpstr>
      <vt:lpstr>幻灯片 3</vt:lpstr>
      <vt:lpstr>EMP 表中的例子数据</vt:lpstr>
      <vt:lpstr>自然树结构</vt:lpstr>
      <vt:lpstr>层次查询(分级查询)</vt:lpstr>
      <vt:lpstr>层次查询(分级查询)</vt:lpstr>
      <vt:lpstr>遍历树</vt:lpstr>
      <vt:lpstr>遍历树</vt:lpstr>
      <vt:lpstr>遍历树：从底向上</vt:lpstr>
      <vt:lpstr>遍历树：从顶向下</vt:lpstr>
      <vt:lpstr>用 LEVEL 伪列将行分等级</vt:lpstr>
      <vt:lpstr>用 LEVEL 伪列将行分等级</vt:lpstr>
      <vt:lpstr>用 LEVEL和LPAD生成分级报告</vt:lpstr>
      <vt:lpstr>修剪分支</vt:lpstr>
      <vt:lpstr>本章重点总结</vt:lpstr>
      <vt:lpstr>幻灯片 17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ttc</cp:lastModifiedBy>
  <cp:revision>1263</cp:revision>
  <dcterms:created xsi:type="dcterms:W3CDTF">2004-04-25T08:53:43Z</dcterms:created>
  <dcterms:modified xsi:type="dcterms:W3CDTF">2015-10-23T01:04:37Z</dcterms:modified>
</cp:coreProperties>
</file>