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518" r:id="rId2"/>
    <p:sldId id="578" r:id="rId3"/>
    <p:sldId id="579" r:id="rId4"/>
    <p:sldId id="531" r:id="rId5"/>
    <p:sldId id="532" r:id="rId6"/>
    <p:sldId id="533" r:id="rId7"/>
    <p:sldId id="535" r:id="rId8"/>
    <p:sldId id="581" r:id="rId9"/>
    <p:sldId id="580" r:id="rId10"/>
    <p:sldId id="541" r:id="rId11"/>
    <p:sldId id="542" r:id="rId12"/>
    <p:sldId id="543" r:id="rId13"/>
    <p:sldId id="546" r:id="rId14"/>
    <p:sldId id="552" r:id="rId15"/>
    <p:sldId id="554" r:id="rId16"/>
    <p:sldId id="555" r:id="rId17"/>
    <p:sldId id="558" r:id="rId18"/>
    <p:sldId id="559" r:id="rId19"/>
    <p:sldId id="562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2" r:id="rId28"/>
    <p:sldId id="573" r:id="rId29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ZTtqlGROV/5rxKHtlxDQ6w==" hashData="AbXWghm6bz6JTNAfUkz5ztIAvc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3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FCAA6-CD80-44AC-8A03-42DA4C2B3C1D}" type="slidenum">
              <a:rPr lang="en-US" altLang="zh-CN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849AB-86A4-44D9-B025-93309C17EDDB}" type="slidenum">
              <a:rPr lang="en-US" altLang="zh-CN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48835-33DB-49B4-9882-92864A5AE0E4}" type="slidenum">
              <a:rPr lang="en-US" altLang="zh-CN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1DB28-5A64-4128-88DE-60211A0A3619}" type="slidenum">
              <a:rPr lang="en-US" altLang="zh-CN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1AAF1-4A8F-440D-ACA0-FA5840A99D87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300" smtClean="0">
                <a:latin typeface="Times New Roman" pitchFamily="18" charset="0"/>
                <a:ea typeface="宋体" charset="-122"/>
              </a:rPr>
              <a:t>课堂笔记：</a:t>
            </a:r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63686-5E0A-4CCC-910A-3F4E76D63D11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603F7-F4C4-4F81-9D24-67E010E392D2}" type="slidenum">
              <a:rPr lang="en-US" altLang="zh-CN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2DDA0-94D9-40A7-A9AB-6801910609E7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C5826-1085-47DD-8025-E97563141B77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ACE6-AB78-46D6-903C-5E06C2E397D0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C093-161B-4FB1-8CA6-B97B85F03E7F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D89AD-266B-4CC9-9E45-FB4D8777309E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4E314-62B5-4816-B487-37449434F668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89C15-6B67-4C68-9EF8-74558477A8C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29778-3E39-4DB7-8442-C43B1C95C53B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5CBB2-075B-4803-96DB-33F60EE5BF2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58E40-C700-4D50-8827-A9D8DC325E03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1D30A-3C21-4C7D-A841-A598F3F72106}" type="slidenum">
              <a:rPr lang="en-US" altLang="zh-CN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41481-7C7D-4D47-B1F3-B8FE6E47825D}" type="slidenum">
              <a:rPr lang="en-US" altLang="zh-CN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D8F17-3499-43D0-A975-67D34425A131}" type="slidenum">
              <a:rPr lang="en-US" altLang="zh-CN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D5C29-5272-4C51-8C6F-EB2B5C7A88B2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71EEF-B99E-413F-98AD-B251DC84DFA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793A3-1CBA-4FC6-96EB-EF3DDF4E4C8D}" type="slidenum">
              <a:rPr lang="en-US" altLang="zh-CN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en-US" sz="11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64AB7-E7CE-4FDA-AB40-017502D141D4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147050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613150"/>
            <a:ext cx="8147050" cy="2408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用户、权限与角色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357298"/>
            <a:ext cx="86106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修改密码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可以修改任何普通用户的密码，而不需要知道用户的旧密码。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sqlplus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下执行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password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命令来修改登录用户自己的密码，提示会输入旧密码和新密码。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28662" y="2268534"/>
            <a:ext cx="7848600" cy="660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IDENTIFIED BY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新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3773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用户状态</a:t>
            </a:r>
            <a:endParaRPr lang="en-US" altLang="zh-CN" sz="2800" dirty="0" smtClean="0"/>
          </a:p>
          <a:p>
            <a:pPr lvl="1" eaLnBrk="1" hangingPunct="1"/>
            <a:r>
              <a:rPr lang="en-US" altLang="zh-CN" dirty="0" smtClean="0"/>
              <a:t>OPEN</a:t>
            </a:r>
            <a:r>
              <a:rPr lang="zh-CN" altLang="en-US" dirty="0" smtClean="0"/>
              <a:t>：正常状态，为用户帐号初始创建后状态。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EXPIRED</a:t>
            </a:r>
            <a:r>
              <a:rPr lang="zh-CN" altLang="en-US" dirty="0" smtClean="0"/>
              <a:t>：密码过期状态，用户下次登录的时候需要修改密码；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LOCKED</a:t>
            </a:r>
            <a:r>
              <a:rPr lang="zh-CN" altLang="en-US" dirty="0" smtClean="0"/>
              <a:t>：锁定状态，不能执行任何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相关操作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状态管理语句：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3509970"/>
            <a:ext cx="7848600" cy="990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user PASSWORD EXPIRE;--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密码过期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user ACCOUNT LOCK[UNLOCK];--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帐户锁定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解锁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删除用户</a:t>
            </a:r>
            <a:endParaRPr lang="en-US" altLang="zh-CN" sz="2800" dirty="0" smtClean="0"/>
          </a:p>
          <a:p>
            <a:pPr lvl="1" eaLnBrk="1" hangingPunct="1"/>
            <a:endParaRPr lang="zh-CN" altLang="en-US" b="1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CASCADE</a:t>
            </a:r>
            <a:r>
              <a:rPr lang="zh-CN" altLang="en-US" dirty="0" smtClean="0"/>
              <a:t>表示系统先自动删除该用户下的所有对象，然后再删除该用户的定义。</a:t>
            </a:r>
          </a:p>
          <a:p>
            <a:pPr lvl="1" eaLnBrk="1" hangingPunct="1"/>
            <a:r>
              <a:rPr lang="zh-CN" altLang="en-US" dirty="0" smtClean="0"/>
              <a:t>已经登录的用户是不允许被删除的。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28662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USER user [CASCADE]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权限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0708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权限概述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数据库用户要想在数据库上执行任何操作，必须首先要拥有权限，包括建立会话。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权限分类</a:t>
            </a:r>
            <a:endParaRPr lang="en-US" altLang="zh-CN" sz="2800" dirty="0" smtClean="0"/>
          </a:p>
          <a:p>
            <a:pPr lvl="1" eaLnBrk="1" hangingPunct="1"/>
            <a:r>
              <a:rPr lang="zh-CN" altLang="en-US" b="1" dirty="0" smtClean="0"/>
              <a:t>系统权限：</a:t>
            </a:r>
            <a:r>
              <a:rPr lang="zh-CN" altLang="en-US" dirty="0" smtClean="0"/>
              <a:t>允许用户在数据库中执行指定的行为，一般可以理解成比较通用的一类权限。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/>
              <a:t>对象权限：</a:t>
            </a:r>
            <a:r>
              <a:rPr lang="zh-CN" altLang="en-US" dirty="0" smtClean="0"/>
              <a:t>允许用户访问和操作一个指定的对象，该对象是一个确切存储在数据库中的命名对象。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系统特权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SYSOPER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启动停止数据库，恢复数据库等；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SYSDBA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SYSOPER</a:t>
            </a:r>
            <a:r>
              <a:rPr lang="zh-CN" altLang="en-US" dirty="0" smtClean="0"/>
              <a:t>功能的管理权限；创建数据库等权限。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授予系统权限</a:t>
            </a:r>
            <a:endParaRPr lang="en-US" altLang="zh-CN" dirty="0" smtClean="0"/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sys_priv_list</a:t>
            </a:r>
            <a:r>
              <a:rPr lang="zh-CN" altLang="en-US" sz="2400" dirty="0" smtClean="0">
                <a:solidFill>
                  <a:srgbClr val="000000"/>
                </a:solidFill>
              </a:rPr>
              <a:t>：系统特权列表，由逗号分隔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user_list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</a:rPr>
              <a:t>用户列表，由逗号分隔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WITH ADMIN OPTION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：允许权限的接受者再把此特权授予其他用户。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/>
              <a:t>例：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权限，并且允许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把该权限授予别人。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28662" y="1785926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sys_priv_list TO user_list [WITH ADMIN OPTION]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6804" y="5064140"/>
            <a:ext cx="7848600" cy="508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 WITH ADMIN OPTION;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1038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回收系统权限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/>
              <a:t>注意：使用 </a:t>
            </a:r>
            <a:r>
              <a:rPr lang="en-US" altLang="zh-CN" sz="2100" dirty="0" smtClean="0"/>
              <a:t>WITH ADMIN OPTION </a:t>
            </a:r>
            <a:r>
              <a:rPr lang="zh-CN" altLang="en-US" sz="2100" dirty="0" smtClean="0"/>
              <a:t>选项授予的权限，在回收时候的回收策略如下：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 smtClean="0"/>
              <a:t>如果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授予权限给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又把该权限赋予给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 ，如果此时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把权限从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处收回，那么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给予出去的权限是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继续保留</a:t>
            </a:r>
            <a:r>
              <a:rPr lang="zh-CN" altLang="en-US" sz="2100" dirty="0" smtClean="0"/>
              <a:t>，即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继续拥有该权限。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714488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sys_priv_list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user_list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21272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对象权限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 是在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的表、视图、序列或过程上执行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动作的权限或权利。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每种对象都有一个特殊的可授予的权限集。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对象的所有者自动拥有该对象的所有权限，并且能够把权限授予其它用户。</a:t>
            </a:r>
          </a:p>
        </p:txBody>
      </p:sp>
      <p:graphicFrame>
        <p:nvGraphicFramePr>
          <p:cNvPr id="4" name="Group 67"/>
          <p:cNvGraphicFramePr>
            <a:graphicFrameLocks noGrp="1"/>
          </p:cNvGraphicFramePr>
          <p:nvPr>
            <p:ph sz="half" idx="2"/>
          </p:nvPr>
        </p:nvGraphicFramePr>
        <p:xfrm>
          <a:off x="1079524" y="3612850"/>
          <a:ext cx="6850062" cy="2316480"/>
        </p:xfrm>
        <a:graphic>
          <a:graphicData uri="http://schemas.openxmlformats.org/drawingml/2006/table">
            <a:tbl>
              <a:tblPr/>
              <a:tblGrid>
                <a:gridCol w="1984375"/>
                <a:gridCol w="1168400"/>
                <a:gridCol w="1174750"/>
                <a:gridCol w="1152525"/>
                <a:gridCol w="1370012"/>
              </a:tblGrid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权限分类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﹨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对象类型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(Table)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(View)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(Sequence)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(Procedure)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SELECT(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INSERT(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插入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UPDATE(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更改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ALTER(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修改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REFERENCE(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EXECUTE(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执行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55"/>
            <a:ext cx="81470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sz="18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object_priv</a:t>
            </a:r>
            <a:r>
              <a:rPr lang="zh-CN" altLang="en-US" dirty="0" smtClean="0"/>
              <a:t>：是将被授予的对象权限；</a:t>
            </a:r>
            <a:r>
              <a:rPr lang="en-US" altLang="zh-CN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ALL PRIVILEGES</a:t>
            </a:r>
            <a:r>
              <a:rPr lang="zh-CN" altLang="en-US" dirty="0" smtClean="0"/>
              <a:t>：指定对象的所有权限；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column</a:t>
            </a:r>
            <a:r>
              <a:rPr lang="zh-CN" altLang="en-US" dirty="0" smtClean="0"/>
              <a:t>：在授予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REFERENCES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权限时可以指定列；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ON object</a:t>
            </a:r>
            <a:r>
              <a:rPr lang="zh-CN" altLang="en-US" dirty="0" smtClean="0"/>
              <a:t>：指定的对象名；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user</a:t>
            </a:r>
            <a:r>
              <a:rPr lang="zh-CN" altLang="en-US" dirty="0" smtClean="0"/>
              <a:t>：指定权限被授予谁；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PUBLIC</a:t>
            </a:r>
            <a:r>
              <a:rPr lang="zh-CN" altLang="en-US" dirty="0" smtClean="0"/>
              <a:t>：授予权限给所有用户；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WITH GRANT OPTION</a:t>
            </a:r>
            <a:r>
              <a:rPr lang="zh-CN" altLang="en-US" dirty="0" smtClean="0"/>
              <a:t>：允许被授予权限的用户再授予对象权限给其它用户；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SCHEMA</a:t>
            </a:r>
            <a:r>
              <a:rPr lang="zh-CN" altLang="en-US" dirty="0" smtClean="0"/>
              <a:t>：指定用户名，如果省略，默认为当前用户；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800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071538" y="1500174"/>
            <a:ext cx="7848600" cy="12334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object_priv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| [ALL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PRIVILEGES ]|[(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column)]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[schema.]object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{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user|PUBLIC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} [WITH GRANT OPTION];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例：把员工表的查询权限给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用户；</a:t>
            </a:r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回收对象权限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对象的权限</a:t>
            </a:r>
            <a:r>
              <a:rPr lang="zh-CN" altLang="en-US" b="1" dirty="0" smtClean="0">
                <a:solidFill>
                  <a:srgbClr val="FF0000"/>
                </a:solidFill>
              </a:rPr>
              <a:t>会级联回收</a:t>
            </a:r>
            <a:r>
              <a:rPr lang="zh-CN" altLang="en-US" dirty="0" smtClean="0"/>
              <a:t>。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5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select on employees To test;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28" y="3844932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对象权限种类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角色（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角色是权限的集合。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角色作用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简化权限管理。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00125" y="3143248"/>
            <a:ext cx="7229475" cy="2819400"/>
            <a:chOff x="630" y="1632"/>
            <a:chExt cx="4554" cy="1776"/>
          </a:xfrm>
        </p:grpSpPr>
        <p:sp>
          <p:nvSpPr>
            <p:cNvPr id="38917" name="Line 23"/>
            <p:cNvSpPr>
              <a:spLocks noChangeShapeType="1"/>
            </p:cNvSpPr>
            <p:nvPr/>
          </p:nvSpPr>
          <p:spPr bwMode="auto">
            <a:xfrm>
              <a:off x="862" y="2112"/>
              <a:ext cx="0" cy="62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8" name="Line 24"/>
            <p:cNvSpPr>
              <a:spLocks noChangeShapeType="1"/>
            </p:cNvSpPr>
            <p:nvPr/>
          </p:nvSpPr>
          <p:spPr bwMode="auto">
            <a:xfrm>
              <a:off x="910" y="2112"/>
              <a:ext cx="336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>
              <a:off x="910" y="2112"/>
              <a:ext cx="768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958" y="2112"/>
              <a:ext cx="1152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1" name="Line 28"/>
            <p:cNvSpPr>
              <a:spLocks noChangeShapeType="1"/>
            </p:cNvSpPr>
            <p:nvPr/>
          </p:nvSpPr>
          <p:spPr bwMode="auto">
            <a:xfrm flipH="1">
              <a:off x="910" y="2112"/>
              <a:ext cx="624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H="1">
              <a:off x="1294" y="2064"/>
              <a:ext cx="288" cy="67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>
              <a:off x="1582" y="2112"/>
              <a:ext cx="96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>
              <a:off x="1630" y="2112"/>
              <a:ext cx="480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32"/>
            <p:cNvSpPr>
              <a:spLocks noChangeShapeType="1"/>
            </p:cNvSpPr>
            <p:nvPr/>
          </p:nvSpPr>
          <p:spPr bwMode="auto">
            <a:xfrm flipH="1">
              <a:off x="910" y="2112"/>
              <a:ext cx="1296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33"/>
            <p:cNvSpPr>
              <a:spLocks noChangeShapeType="1"/>
            </p:cNvSpPr>
            <p:nvPr/>
          </p:nvSpPr>
          <p:spPr bwMode="auto">
            <a:xfrm flipH="1">
              <a:off x="1342" y="2112"/>
              <a:ext cx="864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34"/>
            <p:cNvSpPr>
              <a:spLocks noChangeShapeType="1"/>
            </p:cNvSpPr>
            <p:nvPr/>
          </p:nvSpPr>
          <p:spPr bwMode="auto">
            <a:xfrm flipH="1">
              <a:off x="1774" y="2112"/>
              <a:ext cx="432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35"/>
            <p:cNvSpPr>
              <a:spLocks noChangeShapeType="1"/>
            </p:cNvSpPr>
            <p:nvPr/>
          </p:nvSpPr>
          <p:spPr bwMode="auto">
            <a:xfrm>
              <a:off x="2206" y="2112"/>
              <a:ext cx="0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36"/>
            <p:cNvSpPr>
              <a:spLocks noChangeShapeType="1"/>
            </p:cNvSpPr>
            <p:nvPr/>
          </p:nvSpPr>
          <p:spPr bwMode="auto">
            <a:xfrm>
              <a:off x="3504" y="2112"/>
              <a:ext cx="624" cy="19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42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44"/>
            <p:cNvSpPr>
              <a:spLocks noChangeShapeType="1"/>
            </p:cNvSpPr>
            <p:nvPr/>
          </p:nvSpPr>
          <p:spPr bwMode="auto">
            <a:xfrm flipH="1">
              <a:off x="3552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45"/>
            <p:cNvSpPr>
              <a:spLocks noChangeShapeType="1"/>
            </p:cNvSpPr>
            <p:nvPr/>
          </p:nvSpPr>
          <p:spPr bwMode="auto">
            <a:xfrm flipH="1">
              <a:off x="3984" y="2544"/>
              <a:ext cx="192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Line 46"/>
            <p:cNvSpPr>
              <a:spLocks noChangeShapeType="1"/>
            </p:cNvSpPr>
            <p:nvPr/>
          </p:nvSpPr>
          <p:spPr bwMode="auto">
            <a:xfrm>
              <a:off x="4272" y="2544"/>
              <a:ext cx="144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47"/>
            <p:cNvSpPr>
              <a:spLocks noChangeShapeType="1"/>
            </p:cNvSpPr>
            <p:nvPr/>
          </p:nvSpPr>
          <p:spPr bwMode="auto">
            <a:xfrm>
              <a:off x="4320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Text Box 12"/>
            <p:cNvSpPr txBox="1">
              <a:spLocks noChangeArrowheads="1"/>
            </p:cNvSpPr>
            <p:nvPr/>
          </p:nvSpPr>
          <p:spPr bwMode="auto">
            <a:xfrm>
              <a:off x="2544" y="2745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权限</a:t>
              </a:r>
            </a:p>
          </p:txBody>
        </p:sp>
        <p:pic>
          <p:nvPicPr>
            <p:cNvPr id="38936" name="Picture 14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718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7" name="Picture 16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15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8" name="Picture 17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58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9" name="Picture 18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01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0" name="Picture 19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36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1" name="Picture 20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79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2" name="Picture 21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22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3" name="Picture 22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656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4" name="Picture 5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02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5" name="Picture 6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3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6" name="Picture 7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35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7" name="Picture 8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6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8" name="Picture 9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99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9" name="Picture 10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71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544" y="1728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/>
                <a:t>用户</a:t>
              </a:r>
            </a:p>
          </p:txBody>
        </p:sp>
        <p:sp>
          <p:nvSpPr>
            <p:cNvPr id="38951" name="Text Box 49"/>
            <p:cNvSpPr txBox="1">
              <a:spLocks noChangeArrowheads="1"/>
            </p:cNvSpPr>
            <p:nvPr/>
          </p:nvSpPr>
          <p:spPr bwMode="auto">
            <a:xfrm>
              <a:off x="1102" y="3168"/>
              <a:ext cx="10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单独授予权限</a:t>
              </a:r>
            </a:p>
          </p:txBody>
        </p:sp>
        <p:sp>
          <p:nvSpPr>
            <p:cNvPr id="38952" name="Text Box 50"/>
            <p:cNvSpPr txBox="1">
              <a:spLocks noChangeArrowheads="1"/>
            </p:cNvSpPr>
            <p:nvPr/>
          </p:nvSpPr>
          <p:spPr bwMode="auto">
            <a:xfrm>
              <a:off x="3504" y="3177"/>
              <a:ext cx="13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使用角色授予权限</a:t>
              </a:r>
            </a:p>
          </p:txBody>
        </p:sp>
        <p:sp>
          <p:nvSpPr>
            <p:cNvPr id="38953" name="Oval 53"/>
            <p:cNvSpPr>
              <a:spLocks noChangeArrowheads="1"/>
            </p:cNvSpPr>
            <p:nvPr/>
          </p:nvSpPr>
          <p:spPr bwMode="auto">
            <a:xfrm>
              <a:off x="3840" y="2304"/>
              <a:ext cx="768" cy="2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33CC"/>
                  </a:solidFill>
                </a:rPr>
                <a:t>role</a:t>
              </a:r>
            </a:p>
          </p:txBody>
        </p:sp>
        <p:sp>
          <p:nvSpPr>
            <p:cNvPr id="38954" name="Line 54"/>
            <p:cNvSpPr>
              <a:spLocks noChangeShapeType="1"/>
            </p:cNvSpPr>
            <p:nvPr/>
          </p:nvSpPr>
          <p:spPr bwMode="auto">
            <a:xfrm flipH="1">
              <a:off x="4320" y="2112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理解用户概念；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掌握创建用户方法；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理解权限概念；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理解如何进行权限分配和收回；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理解角色概念；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理解如何通过角色进行权限分配；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的用户身份建立测试角色</a:t>
            </a:r>
            <a:r>
              <a:rPr lang="en-US" altLang="zh-CN" dirty="0" err="1" smtClean="0"/>
              <a:t>tr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071538" y="1643050"/>
            <a:ext cx="6858000" cy="5715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role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000100" y="2928934"/>
            <a:ext cx="68580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为角色授权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为角色授予权限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例：给角色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的权限</a:t>
            </a:r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28662" y="1643050"/>
            <a:ext cx="7848600" cy="381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列表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857224" y="285749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sequence 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例：通过角色为用户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用户登录，验证是否已拥有相关权限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42910" y="2928934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test;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42910" y="428625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session_privs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714348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用户列表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从角色收回权限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删除角色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3928" y="2928934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14348" y="1571612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23928" y="4214818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ROLE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Oracle</a:t>
            </a:r>
            <a:r>
              <a:rPr lang="zh-CN" altLang="en-US" sz="2200" dirty="0" smtClean="0"/>
              <a:t>数据库预先定义好的角色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通常包括：</a:t>
            </a:r>
            <a:endParaRPr lang="en-US" altLang="zh-CN" sz="2200" dirty="0" smtClean="0"/>
          </a:p>
          <a:p>
            <a:pPr lvl="1" eaLnBrk="1" hangingPunct="1"/>
            <a:r>
              <a:rPr lang="en-US" altLang="zh-CN" dirty="0" smtClean="0"/>
              <a:t>DBA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该角色中的权限通常赋给数据库管理员；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角色、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是相对较安全的角色，角色中包含的权限仅限于用户自己的对象范围，因此，经常使用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来简化权限管理。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72518" cy="536735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DBA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角色中包含的系统权限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14348" y="4572008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'RESOURCE‘;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85786" y="3187704"/>
            <a:ext cx="7848600" cy="81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GRANTEE='CONNECT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85786" y="1857364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'DBA’;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  <a:p>
            <a:pPr lvl="1" eaLnBrk="1" hangingPunct="1"/>
            <a:r>
              <a:rPr lang="en-US" altLang="zh-CN" dirty="0" smtClean="0"/>
              <a:t>PUBLIC</a:t>
            </a:r>
            <a:r>
              <a:rPr lang="zh-CN" altLang="en-US" dirty="0" smtClean="0"/>
              <a:t>对象既不是用户，也不是角色，代表公众，公开；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中拥有的所有权限，所有数据库的用户都会自动拥有；为安全起见，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中不应该拥有任何权限。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例：给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赋予</a:t>
            </a:r>
            <a:r>
              <a:rPr lang="en-US" altLang="zh-CN" dirty="0" smtClean="0"/>
              <a:t>create session 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执行上述语句后，所有的用户都会自动从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中获得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的权限。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28662" y="3357562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public;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用户的管理</a:t>
            </a:r>
          </a:p>
          <a:p>
            <a:pPr eaLnBrk="1" hangingPunct="1"/>
            <a:r>
              <a:rPr lang="zh-CN" altLang="en-US" smtClean="0"/>
              <a:t>权限的管理</a:t>
            </a:r>
          </a:p>
          <a:p>
            <a:pPr eaLnBrk="1" hangingPunct="1"/>
            <a:r>
              <a:rPr lang="zh-CN" altLang="en-US" smtClean="0"/>
              <a:t>角色的管理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建立新用户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使其能够登录到数据库，能够查询</a:t>
            </a:r>
            <a:r>
              <a:rPr lang="en-US" altLang="zh-CN" sz="2400" dirty="0" err="1" smtClean="0"/>
              <a:t>scott</a:t>
            </a:r>
            <a:r>
              <a:rPr lang="zh-CN" altLang="en-US" sz="2400" dirty="0" smtClean="0"/>
              <a:t>下的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表，能修改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表的</a:t>
            </a:r>
            <a:r>
              <a:rPr lang="en-US" altLang="zh-CN" sz="2400" dirty="0" err="1" smtClean="0"/>
              <a:t>sal,ename</a:t>
            </a:r>
            <a:r>
              <a:rPr lang="zh-CN" altLang="en-US" sz="2400" dirty="0" smtClean="0"/>
              <a:t>两个字段</a:t>
            </a:r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的登录权限</a:t>
            </a:r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的所有对象权限</a:t>
            </a:r>
          </a:p>
          <a:p>
            <a:pPr eaLnBrk="1" hangingPunct="1"/>
            <a:r>
              <a:rPr lang="en-US" altLang="zh-CN" sz="2400" dirty="0" smtClean="0"/>
              <a:t>5.</a:t>
            </a:r>
            <a:r>
              <a:rPr lang="zh-CN" altLang="en-US" sz="2400" dirty="0" smtClean="0"/>
              <a:t>建立角色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6.</a:t>
            </a:r>
            <a:r>
              <a:rPr lang="zh-CN" altLang="en-US" sz="2400" dirty="0" smtClean="0"/>
              <a:t>给角色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</a:t>
            </a:r>
          </a:p>
          <a:p>
            <a:pPr eaLnBrk="1" hangingPunct="1"/>
            <a:r>
              <a:rPr lang="en-US" altLang="zh-CN" sz="2400" dirty="0" smtClean="0"/>
              <a:t>7.</a:t>
            </a:r>
            <a:r>
              <a:rPr lang="zh-CN" altLang="en-US" sz="2400" dirty="0" smtClean="0"/>
              <a:t>赋角色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8.</a:t>
            </a:r>
            <a:r>
              <a:rPr lang="zh-CN" altLang="en-US" sz="2400" dirty="0" smtClean="0"/>
              <a:t>删除角色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9.</a:t>
            </a:r>
            <a:r>
              <a:rPr lang="zh-CN" altLang="en-US" sz="2400" dirty="0" smtClean="0"/>
              <a:t>删除用户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071546"/>
            <a:ext cx="8858280" cy="49688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用户是数据库的使用者。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用户一般是由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来创建和维护的，创建用户后，用户不可以执行任何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操作（包括建立会话），只有赋予用户相关的权限，用户才能执行权限允许范围内的操作。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语法</a:t>
            </a:r>
            <a:endParaRPr lang="en-US" altLang="zh-CN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deafult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用户的默认表空间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temporary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用户的临时表空间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quota  on :</a:t>
            </a:r>
            <a:r>
              <a:rPr lang="zh-CN" altLang="en-US" dirty="0" smtClean="0"/>
              <a:t>表示允许该用户在表空间中使用的空间大小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可以设置多个不同的表空间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执行该语句的用户需要有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zh-CN" altLang="en-US" dirty="0" smtClean="0"/>
              <a:t>创建用户</a:t>
            </a:r>
            <a:r>
              <a:rPr lang="zh-CN" altLang="en-US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的权限，一般为系统的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用户。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2910" y="1928802"/>
            <a:ext cx="8286808" cy="135732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			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IDENTIFIED BY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password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default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默认表空间名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temp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临时表空间名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配额大小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200" dirty="0" smtClean="0"/>
              <a:t>例</a:t>
            </a:r>
            <a:r>
              <a:rPr lang="en-US" altLang="zh-CN" sz="2200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用户登录，创建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用户被创建后，没有任何权限，包括登录。用户如果想登录，至少需要有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CREATE SESSION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用户身份建表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4348" y="200024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test IDENTIFIED BY test;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8" y="3643314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348" y="5000636"/>
            <a:ext cx="7858180" cy="128588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name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返回权限不足。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对新建用户，默认情况没有创建对象的权限，用户要想创建对象，需要有对象的创建权限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赋予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用户创建表的权限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2490" y="3243266"/>
            <a:ext cx="78486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Conn system/oracle;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TABLE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490" y="4610115"/>
            <a:ext cx="7848600" cy="1033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返回错误“表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空间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无权限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”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自己尝试创建一个用户</a:t>
            </a:r>
            <a:r>
              <a:rPr lang="en-US" altLang="zh-CN" dirty="0" smtClean="0"/>
              <a:t>user1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使用管理员账户为用户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的权限。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修改配额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用户身份执行，给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表空间的</a:t>
            </a:r>
            <a:r>
              <a:rPr lang="en-US" altLang="zh-CN" dirty="0" smtClean="0"/>
              <a:t>10M</a:t>
            </a:r>
            <a:r>
              <a:rPr lang="zh-CN" altLang="en-US" dirty="0" smtClean="0"/>
              <a:t>配额</a:t>
            </a: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用户身份执行建表命令</a:t>
            </a:r>
          </a:p>
          <a:p>
            <a:pPr marL="342900" lvl="2" indent="-342900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5786" y="1785926"/>
            <a:ext cx="7848600" cy="754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用户名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5366" y="3395018"/>
            <a:ext cx="7848600" cy="754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test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10m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4907433"/>
            <a:ext cx="8001056" cy="11858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表已创建。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5704</TotalTime>
  <Words>1655</Words>
  <Application>Microsoft Office PowerPoint</Application>
  <PresentationFormat>全屏显示(4:3)</PresentationFormat>
  <Paragraphs>372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4_默认设计模板</vt:lpstr>
      <vt:lpstr>幻灯片 1</vt:lpstr>
      <vt:lpstr>章节目标</vt:lpstr>
      <vt:lpstr>本章内容</vt:lpstr>
      <vt:lpstr>用户</vt:lpstr>
      <vt:lpstr>用户</vt:lpstr>
      <vt:lpstr>用户</vt:lpstr>
      <vt:lpstr>用户</vt:lpstr>
      <vt:lpstr>练习1</vt:lpstr>
      <vt:lpstr>用户</vt:lpstr>
      <vt:lpstr>用户</vt:lpstr>
      <vt:lpstr>用户</vt:lpstr>
      <vt:lpstr>用户</vt:lpstr>
      <vt:lpstr>权限</vt:lpstr>
      <vt:lpstr>系统权限</vt:lpstr>
      <vt:lpstr>系统权限</vt:lpstr>
      <vt:lpstr>对象权限</vt:lpstr>
      <vt:lpstr>对象权限</vt:lpstr>
      <vt:lpstr>对象权限</vt:lpstr>
      <vt:lpstr>角色</vt:lpstr>
      <vt:lpstr>创建角色</vt:lpstr>
      <vt:lpstr>为角色授权</vt:lpstr>
      <vt:lpstr>通过角色为用户授权</vt:lpstr>
      <vt:lpstr>通过角色从用户收回权限 </vt:lpstr>
      <vt:lpstr>预定义角色</vt:lpstr>
      <vt:lpstr>预定义角色</vt:lpstr>
      <vt:lpstr>PUBLIC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1267</cp:revision>
  <dcterms:created xsi:type="dcterms:W3CDTF">2004-04-25T08:53:43Z</dcterms:created>
  <dcterms:modified xsi:type="dcterms:W3CDTF">2015-10-23T00:52:14Z</dcterms:modified>
</cp:coreProperties>
</file>