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3"/>
  </p:notesMasterIdLst>
  <p:handoutMasterIdLst>
    <p:handoutMasterId r:id="rId64"/>
  </p:handoutMasterIdLst>
  <p:sldIdLst>
    <p:sldId id="518" r:id="rId2"/>
    <p:sldId id="610" r:id="rId3"/>
    <p:sldId id="454" r:id="rId4"/>
    <p:sldId id="531" r:id="rId5"/>
    <p:sldId id="532" r:id="rId6"/>
    <p:sldId id="533" r:id="rId7"/>
    <p:sldId id="534" r:id="rId8"/>
    <p:sldId id="535" r:id="rId9"/>
    <p:sldId id="537" r:id="rId10"/>
    <p:sldId id="538" r:id="rId11"/>
    <p:sldId id="585" r:id="rId12"/>
    <p:sldId id="539" r:id="rId13"/>
    <p:sldId id="617" r:id="rId14"/>
    <p:sldId id="584" r:id="rId15"/>
    <p:sldId id="540" r:id="rId16"/>
    <p:sldId id="541" r:id="rId17"/>
    <p:sldId id="542" r:id="rId18"/>
    <p:sldId id="611" r:id="rId19"/>
    <p:sldId id="544" r:id="rId20"/>
    <p:sldId id="586" r:id="rId21"/>
    <p:sldId id="587" r:id="rId22"/>
    <p:sldId id="588" r:id="rId23"/>
    <p:sldId id="612" r:id="rId24"/>
    <p:sldId id="589" r:id="rId25"/>
    <p:sldId id="590" r:id="rId26"/>
    <p:sldId id="591" r:id="rId27"/>
    <p:sldId id="599" r:id="rId28"/>
    <p:sldId id="615" r:id="rId29"/>
    <p:sldId id="548" r:id="rId30"/>
    <p:sldId id="549" r:id="rId31"/>
    <p:sldId id="550" r:id="rId32"/>
    <p:sldId id="551" r:id="rId33"/>
    <p:sldId id="552" r:id="rId34"/>
    <p:sldId id="553" r:id="rId35"/>
    <p:sldId id="613" r:id="rId36"/>
    <p:sldId id="555" r:id="rId37"/>
    <p:sldId id="556" r:id="rId38"/>
    <p:sldId id="557" r:id="rId39"/>
    <p:sldId id="558" r:id="rId40"/>
    <p:sldId id="593" r:id="rId41"/>
    <p:sldId id="594" r:id="rId42"/>
    <p:sldId id="595" r:id="rId43"/>
    <p:sldId id="596" r:id="rId44"/>
    <p:sldId id="597" r:id="rId45"/>
    <p:sldId id="598" r:id="rId46"/>
    <p:sldId id="600" r:id="rId47"/>
    <p:sldId id="614" r:id="rId48"/>
    <p:sldId id="570" r:id="rId49"/>
    <p:sldId id="571" r:id="rId50"/>
    <p:sldId id="601" r:id="rId51"/>
    <p:sldId id="602" r:id="rId52"/>
    <p:sldId id="603" r:id="rId53"/>
    <p:sldId id="574" r:id="rId54"/>
    <p:sldId id="575" r:id="rId55"/>
    <p:sldId id="576" r:id="rId56"/>
    <p:sldId id="577" r:id="rId57"/>
    <p:sldId id="604" r:id="rId58"/>
    <p:sldId id="605" r:id="rId59"/>
    <p:sldId id="580" r:id="rId60"/>
    <p:sldId id="581" r:id="rId61"/>
    <p:sldId id="582" r:id="rId62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q26IZwnFgwEc25/Tyvuu7Q==" hashData="q5sfgE59spNT/YFaYaKXpLn5cK0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93321" autoAdjust="0"/>
  </p:normalViewPr>
  <p:slideViewPr>
    <p:cSldViewPr>
      <p:cViewPr>
        <p:scale>
          <a:sx n="70" d="100"/>
          <a:sy n="70" d="100"/>
        </p:scale>
        <p:origin x="-1374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11F01569-D1DF-49C9-A588-95B58CA6D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909BB196-4F3B-461E-9FEC-083F41A0A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FD078-ACC9-4C65-BA81-5D60330A0FF8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5276850"/>
            <a:ext cx="6437313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737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25475" y="6891338"/>
            <a:ext cx="225266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99" tIns="44861" rIns="94899" bIns="44861">
            <a:spAutoFit/>
          </a:bodyPr>
          <a:lstStyle/>
          <a:p>
            <a:pPr algn="ctr" defTabSz="395288" fontAlgn="ctr">
              <a:buSzPct val="65000"/>
            </a:pPr>
            <a:r>
              <a:rPr lang="zh-CN" altLang="en-US" sz="1200" b="1">
                <a:latin typeface="Courier New" pitchFamily="49" charset="0"/>
              </a:rPr>
              <a:t>… </a:t>
            </a:r>
            <a:r>
              <a:rPr lang="en-US" altLang="zh-CN" sz="1200" b="1">
                <a:latin typeface="Courier New" pitchFamily="49" charset="0"/>
              </a:rPr>
              <a:t>WHERE	ename = 'BLAKE'</a:t>
            </a:r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700088" y="8021638"/>
            <a:ext cx="5881687" cy="676275"/>
            <a:chOff x="368" y="4586"/>
            <a:chExt cx="3556" cy="380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368" y="4586"/>
              <a:ext cx="3556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402" y="4604"/>
              <a:ext cx="257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796" tIns="44601" rIns="90796" bIns="44601">
              <a:spAutoFit/>
            </a:bodyPr>
            <a:lstStyle/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SQL&gt; SELECT   	empno, INITCAP(ename), deptno</a:t>
              </a:r>
            </a:p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  3  WHERE    ename = UPPER(</a:t>
              </a:r>
              <a:r>
                <a:rPr lang="en-US" altLang="zh-CN" sz="1200" b="1">
                  <a:latin typeface="Courier New" pitchFamily="49" charset="0"/>
                </a:rPr>
                <a:t>'</a:t>
              </a: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blake</a:t>
              </a:r>
              <a:r>
                <a:rPr lang="en-US" altLang="zh-CN" sz="1200" b="1">
                  <a:latin typeface="Courier New" pitchFamily="49" charset="0"/>
                </a:rPr>
                <a:t>')</a:t>
              </a: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</p:txBody>
        </p:sp>
      </p:grp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CE012-B094-493E-B49C-41713D17FAE6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756F1-3536-43DF-866C-E4A8B1B11FF6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869E6-0254-4491-8682-9413B3AF58E1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53E54-91B8-4E71-9347-330632EF4BA7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6389A-AD21-4AAC-B6ED-B96ACB415E78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FCC43-C5AB-463D-A16A-FB632FEAC0CB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190500"/>
            <a:ext cx="6637337" cy="4979988"/>
          </a:xfrm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188075" cy="42545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5925" y="5233988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719138" y="9164638"/>
            <a:ext cx="3027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</a:rPr>
              <a:t>SQL&gt; SELECT	SYSDATE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</a:rPr>
              <a:t>  2  FROM	DUAL;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849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graphicFrame>
        <p:nvGraphicFramePr>
          <p:cNvPr id="207878" name="Group 6"/>
          <p:cNvGraphicFramePr>
            <a:graphicFrameLocks noGrp="1"/>
          </p:cNvGraphicFramePr>
          <p:nvPr/>
        </p:nvGraphicFramePr>
        <p:xfrm>
          <a:off x="1150938" y="6324600"/>
          <a:ext cx="4048125" cy="1281113"/>
        </p:xfrm>
        <a:graphic>
          <a:graphicData uri="http://schemas.openxmlformats.org/drawingml/2006/table">
            <a:tbl>
              <a:tblPr/>
              <a:tblGrid>
                <a:gridCol w="1071948"/>
                <a:gridCol w="595161"/>
                <a:gridCol w="2380644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操作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结果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在某日期的基础上加上一定的天数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在某日期的基础上减去一定的天数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天数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一个日期减去另一个日期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/24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在某日期的基础上加上小时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1DD9E-0E93-484F-A0D5-08BA86AF5066}" type="slidenum">
              <a:rPr lang="en-US" altLang="zh-CN" smtClean="0">
                <a:latin typeface="Arial" pitchFamily="34" charset="0"/>
              </a:rPr>
              <a:pPr/>
              <a:t>27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FBB7F-5F0D-4148-BA53-61F0F6FA6DCB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54CA0-2EFF-4876-B19F-BC4060EC33CE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F055E-A61D-44F9-9463-9508D8A2EC39}" type="slidenum">
              <a:rPr lang="en-US" altLang="zh-CN" smtClean="0">
                <a:latin typeface="Arial" pitchFamily="34" charset="0"/>
              </a:rPr>
              <a:pPr/>
              <a:t>31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2580A-CF68-4029-85D2-74CBE6127B53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1A85E-921A-4E90-BC77-014328EF1B1E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1C8014-EC68-4886-A82A-497089836030}" type="slidenum">
              <a:rPr lang="en-US" altLang="zh-CN" smtClean="0">
                <a:latin typeface="Arial" pitchFamily="34" charset="0"/>
              </a:rPr>
              <a:pPr/>
              <a:t>34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BC501-2E92-4786-A973-EB42F43DA343}" type="slidenum">
              <a:rPr lang="en-US" altLang="zh-CN" smtClean="0">
                <a:latin typeface="Arial" pitchFamily="34" charset="0"/>
              </a:rPr>
              <a:pPr/>
              <a:t>36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C08ED-D197-4F6A-8F75-B17E4B91E0CB}" type="slidenum">
              <a:rPr lang="en-US" altLang="zh-CN" smtClean="0">
                <a:latin typeface="Arial" pitchFamily="34" charset="0"/>
              </a:rPr>
              <a:pPr/>
              <a:t>37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F9804-93FF-4F8D-A7C7-5A9E4912FC17}" type="slidenum">
              <a:rPr lang="en-US" altLang="zh-CN" smtClean="0">
                <a:latin typeface="Arial" pitchFamily="34" charset="0"/>
              </a:rPr>
              <a:pPr/>
              <a:t>38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D7CFC-D71D-44BC-8E9E-909E7DBCFC4B}" type="slidenum">
              <a:rPr lang="en-US" altLang="zh-CN" smtClean="0">
                <a:latin typeface="Arial" pitchFamily="34" charset="0"/>
              </a:rPr>
              <a:pPr/>
              <a:t>39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39763" y="8186738"/>
            <a:ext cx="588327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15900" y="8208963"/>
            <a:ext cx="6013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99" tIns="44861" rIns="94899" bIns="44861">
            <a:spAutoFit/>
          </a:bodyPr>
          <a:lstStyle/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  empno, TO_CHAR(hiredate, 'MM/YY') Month_Hired</a:t>
            </a:r>
          </a:p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   emp</a:t>
            </a:r>
          </a:p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WHERE   ename = 'BLAKE';</a:t>
            </a:r>
          </a:p>
          <a:p>
            <a:pPr algn="ctr" defTabSz="855663" fontAlgn="ctr">
              <a:buSzPct val="65000"/>
            </a:pPr>
            <a:endParaRPr lang="zh-CN" altLang="en-US" sz="1200" b="1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9BFCB-D07E-4FA7-B5AD-BE7D54C2898F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199063"/>
            <a:ext cx="6245225" cy="4200525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/>
        </p:nvGraphicFramePr>
        <p:xfrm>
          <a:off x="700088" y="5518150"/>
          <a:ext cx="5097462" cy="3992563"/>
        </p:xfrm>
        <a:graphic>
          <a:graphicData uri="http://schemas.openxmlformats.org/drawingml/2006/table">
            <a:tbl>
              <a:tblPr/>
              <a:tblGrid>
                <a:gridCol w="1293900"/>
                <a:gridCol w="3802783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日期格式元素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AD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A.D.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AD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B.C.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AM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A..M.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午前指示符。可带句点也可不带句点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PM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P..M.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午后指示符。可带句点也可不带句点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SCC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世纪。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SCC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作为负数返回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一周中的星期几。用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1~7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表示（星期一为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DD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月中第几天。用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1~31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DDD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年中的第几天。用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1~366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星期几的英文简写。用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个英文字符表示，大小写敏感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星期几的英文全称。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位字符，不足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位的用空格填充，大小写敏感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1~12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MON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月份的英文简写，大小写敏感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MONTH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月份的英文全称。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位字符，不足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位的用空格填充，大小写敏感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RM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罗马数字中的月份。用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I~XII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3175" y="0"/>
            <a:ext cx="3078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02250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z="1100" smtClean="0">
                <a:latin typeface="Arial" pitchFamily="34" charset="0"/>
              </a:rPr>
              <a:t>课堂笔记：</a:t>
            </a:r>
            <a:endParaRPr lang="zh-CN" altLang="zh-CN" sz="1100" smtClean="0">
              <a:latin typeface="Arial" pitchFamily="34" charset="0"/>
            </a:endParaRPr>
          </a:p>
        </p:txBody>
      </p:sp>
      <p:sp>
        <p:nvSpPr>
          <p:cNvPr id="1003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288" y="190500"/>
            <a:ext cx="6559550" cy="4919663"/>
          </a:xfrm>
          <a:ln cap="flat"/>
        </p:spPr>
      </p:sp>
      <p:graphicFrame>
        <p:nvGraphicFramePr>
          <p:cNvPr id="236550" name="Group 6"/>
          <p:cNvGraphicFramePr>
            <a:graphicFrameLocks noGrp="1"/>
          </p:cNvGraphicFramePr>
          <p:nvPr/>
        </p:nvGraphicFramePr>
        <p:xfrm>
          <a:off x="850900" y="5681663"/>
          <a:ext cx="5097463" cy="3224212"/>
        </p:xfrm>
        <a:graphic>
          <a:graphicData uri="http://schemas.openxmlformats.org/drawingml/2006/table">
            <a:tbl>
              <a:tblPr/>
              <a:tblGrid>
                <a:gridCol w="1293900"/>
                <a:gridCol w="3802783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日期格式元素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Y,YYY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年份。用逗号进行分位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SYYY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四位年份。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日期作为负数返回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YEAR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SYEAR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年份的名字。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SYEAR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日期作为负数返回，大小写敏感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年份的最后三、二、一位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世纪中年份的最后两位数字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ISO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年中标准的四位数、最后三、二、一位数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HH12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一天中的时间。用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1~12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HH24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一天中的时间。用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1~24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分。用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0~59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秒。用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0~59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SSSS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从午夜开始过去的秒数。用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0~86399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198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38175" y="6740525"/>
            <a:ext cx="6138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639763" y="7681913"/>
            <a:ext cx="61372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688975" y="7526338"/>
            <a:ext cx="5468938" cy="14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350" tIns="48312" rIns="98350" bIns="48312" anchor="ctr"/>
          <a:lstStyle/>
          <a:p>
            <a:pPr algn="ctr" defTabSz="855663" fontAlgn="ctr">
              <a:buSzPct val="65000"/>
            </a:pPr>
            <a:endParaRPr lang="zh-CN" altLang="en-US" sz="1200">
              <a:latin typeface="Courier New" pitchFamily="49" charset="0"/>
            </a:endParaRP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ENAME      HIREDATE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------------------------------------------------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KING       Seventeenth of November 1981 12:00:00 AM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BLAKE      First of May 1981 12:00:00 AM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14 rows selected.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93738" y="6762750"/>
            <a:ext cx="6188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SQL&gt; SELECT  ename, 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2          TO_CHAR(hiredate, 'fmDdspth "of" Month YYYY fmHH:MI:SS AM') 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3          HIREDATE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4  FROM    emp;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graphicFrame>
        <p:nvGraphicFramePr>
          <p:cNvPr id="240644" name="Group 4"/>
          <p:cNvGraphicFramePr>
            <a:graphicFrameLocks noGrp="1"/>
          </p:cNvGraphicFramePr>
          <p:nvPr/>
        </p:nvGraphicFramePr>
        <p:xfrm>
          <a:off x="625475" y="6616700"/>
          <a:ext cx="6078538" cy="3482975"/>
        </p:xfrm>
        <a:graphic>
          <a:graphicData uri="http://schemas.openxmlformats.org/drawingml/2006/table">
            <a:tbl>
              <a:tblPr/>
              <a:tblGrid>
                <a:gridCol w="526109"/>
                <a:gridCol w="3748528"/>
                <a:gridCol w="966726"/>
                <a:gridCol w="836843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元素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范例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结果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60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每个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表示一个有效位，转换值的有效位应和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的各位相同，如果要转换的是负数则应有前导负号，前导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视为空格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返回不包括空格的前导或后继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0999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001234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返回带前导美元符号的数值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$9999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当整数为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时，将小数的整数部分填充为空格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B9999.99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1234.00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该值如为负数，则加后继负号，如非负则加一后继占位符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999999MI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1234-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在前，为数据加前导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在后，为数据加后继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S9999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如为负值，用尖括号括起，如为正值，则前导后继各加一空格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9999PR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&lt;1234&gt;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在指定的位置上返回本地货币号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RMB123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在指定的位置返回一个逗号，而不管指定的千分位分隔符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99,999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1,234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在指定的位置返回一个小数点，而不管指定的小数点分隔符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9999.99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1234.00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返回与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次方的相乘的值，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后面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的个数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9999V99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123400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EEEE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以科学计算法返回值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9.999EEEE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1.234E+03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1034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93675"/>
            <a:ext cx="6572250" cy="4929188"/>
          </a:xfrm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1044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grpSp>
        <p:nvGrpSpPr>
          <p:cNvPr id="104454" name="Group 6"/>
          <p:cNvGrpSpPr>
            <a:grpSpLocks/>
          </p:cNvGrpSpPr>
          <p:nvPr/>
        </p:nvGrpSpPr>
        <p:grpSpPr bwMode="auto">
          <a:xfrm>
            <a:off x="476250" y="6811963"/>
            <a:ext cx="6451600" cy="742950"/>
            <a:chOff x="373" y="3780"/>
            <a:chExt cx="3902" cy="418"/>
          </a:xfrm>
        </p:grpSpPr>
        <p:sp>
          <p:nvSpPr>
            <p:cNvPr id="104458" name="Rectangle 7"/>
            <p:cNvSpPr>
              <a:spLocks noChangeArrowheads="1"/>
            </p:cNvSpPr>
            <p:nvPr/>
          </p:nvSpPr>
          <p:spPr bwMode="auto">
            <a:xfrm>
              <a:off x="387" y="3780"/>
              <a:ext cx="3814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4459" name="Rectangle 8"/>
            <p:cNvSpPr>
              <a:spLocks noChangeArrowheads="1"/>
            </p:cNvSpPr>
            <p:nvPr/>
          </p:nvSpPr>
          <p:spPr bwMode="auto">
            <a:xfrm>
              <a:off x="373" y="3780"/>
              <a:ext cx="3902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SQL&gt; SELECT ename, hiredate</a:t>
              </a:r>
            </a:p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2  FROM   emp</a:t>
              </a:r>
            </a:p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3  WHERE  hiredate = TO_DATE('February 22, 1981', 'Month dd,  YYYY');</a:t>
              </a:r>
            </a:p>
          </p:txBody>
        </p:sp>
      </p:grpSp>
      <p:grpSp>
        <p:nvGrpSpPr>
          <p:cNvPr id="104455" name="Group 9"/>
          <p:cNvGrpSpPr>
            <a:grpSpLocks/>
          </p:cNvGrpSpPr>
          <p:nvPr/>
        </p:nvGrpSpPr>
        <p:grpSpPr bwMode="auto">
          <a:xfrm>
            <a:off x="619125" y="7588250"/>
            <a:ext cx="6338888" cy="676275"/>
            <a:chOff x="375" y="4265"/>
            <a:chExt cx="3833" cy="380"/>
          </a:xfrm>
        </p:grpSpPr>
        <p:sp>
          <p:nvSpPr>
            <p:cNvPr id="104456" name="Rectangle 10"/>
            <p:cNvSpPr>
              <a:spLocks noChangeArrowheads="1"/>
            </p:cNvSpPr>
            <p:nvPr/>
          </p:nvSpPr>
          <p:spPr bwMode="auto">
            <a:xfrm>
              <a:off x="387" y="4265"/>
              <a:ext cx="382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4457" name="Rectangle 11"/>
            <p:cNvSpPr>
              <a:spLocks noChangeArrowheads="1"/>
            </p:cNvSpPr>
            <p:nvPr/>
          </p:nvSpPr>
          <p:spPr bwMode="auto">
            <a:xfrm>
              <a:off x="375" y="4268"/>
              <a:ext cx="1398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ENAME      HIREDATE</a:t>
              </a:r>
            </a:p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 --------</a:t>
              </a:r>
            </a:p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WARD       22-FEB-81</a:t>
              </a:r>
            </a:p>
          </p:txBody>
        </p:sp>
      </p:grp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32228-A558-401E-8DB1-B9532127F828}" type="slidenum">
              <a:rPr lang="en-US" altLang="zh-CN" smtClean="0">
                <a:latin typeface="Arial" pitchFamily="34" charset="0"/>
              </a:rPr>
              <a:pPr/>
              <a:t>48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DD384-BE1F-40D2-9F5C-B6BBFDBC89A2}" type="slidenum">
              <a:rPr lang="en-US" altLang="zh-CN" smtClean="0">
                <a:latin typeface="Arial" pitchFamily="34" charset="0"/>
              </a:rPr>
              <a:pPr/>
              <a:t>49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190500"/>
            <a:ext cx="6637337" cy="4979988"/>
          </a:xfrm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200775" cy="42545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04850" y="6567488"/>
            <a:ext cx="578485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107525" name="Group 5"/>
          <p:cNvGrpSpPr>
            <a:grpSpLocks/>
          </p:cNvGrpSpPr>
          <p:nvPr/>
        </p:nvGrpSpPr>
        <p:grpSpPr bwMode="auto">
          <a:xfrm>
            <a:off x="400050" y="6891338"/>
            <a:ext cx="6215063" cy="477837"/>
            <a:chOff x="165" y="3378"/>
            <a:chExt cx="3759" cy="269"/>
          </a:xfrm>
        </p:grpSpPr>
        <p:sp>
          <p:nvSpPr>
            <p:cNvPr id="107527" name="Rectangle 6"/>
            <p:cNvSpPr>
              <a:spLocks noChangeArrowheads="1"/>
            </p:cNvSpPr>
            <p:nvPr/>
          </p:nvSpPr>
          <p:spPr bwMode="auto">
            <a:xfrm>
              <a:off x="427" y="3392"/>
              <a:ext cx="34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7528" name="Rectangle 7"/>
            <p:cNvSpPr>
              <a:spLocks noChangeArrowheads="1"/>
            </p:cNvSpPr>
            <p:nvPr/>
          </p:nvSpPr>
          <p:spPr bwMode="auto">
            <a:xfrm>
              <a:off x="165" y="3378"/>
              <a:ext cx="26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4188" lvl="1"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SQL&gt; SELECT ename, sal, comm, (sal*12)+comm</a:t>
              </a:r>
            </a:p>
            <a:p>
              <a:pPr marL="484188" lvl="1"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2  FROM   emp;</a:t>
              </a:r>
            </a:p>
          </p:txBody>
        </p:sp>
      </p:grp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476250" y="7537450"/>
            <a:ext cx="47275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24" tIns="46587" rIns="96624" bIns="46587">
            <a:spAutoFit/>
          </a:bodyPr>
          <a:lstStyle/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ENAME            SAL      COMM (SAL*12)+COMM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 --------- -------------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KING            5000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BLAKE           2850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CLARK           2450         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JONES           2975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MARTIN          1250      1400         16400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A8D86-8F5A-4308-A97E-2C6C7C36DA51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3D56E-F4BD-4845-AB1E-B41395424D07}" type="slidenum">
              <a:rPr lang="en-US" altLang="zh-CN" smtClean="0">
                <a:latin typeface="Arial" pitchFamily="34" charset="0"/>
              </a:rPr>
              <a:pPr/>
              <a:t>53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44A98-01BA-4D0D-BB37-11BE743F0755}" type="slidenum">
              <a:rPr lang="en-US" altLang="zh-CN" smtClean="0">
                <a:latin typeface="Arial" pitchFamily="34" charset="0"/>
              </a:rPr>
              <a:pPr/>
              <a:t>54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A2F88-4EFA-4EFC-BD12-F3A67AC89163}" type="slidenum">
              <a:rPr lang="en-US" altLang="zh-CN" smtClean="0">
                <a:latin typeface="Arial" pitchFamily="34" charset="0"/>
              </a:rPr>
              <a:pPr/>
              <a:t>55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87B5C-EEA0-4FBA-A057-7356E88398BC}" type="slidenum">
              <a:rPr lang="en-US" altLang="zh-CN" smtClean="0">
                <a:latin typeface="Arial" pitchFamily="34" charset="0"/>
              </a:rPr>
              <a:pPr/>
              <a:t>56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159375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00ECB-451B-489E-B60C-0FE0F3923D48}" type="slidenum">
              <a:rPr lang="en-US" altLang="zh-CN" smtClean="0">
                <a:latin typeface="Arial" pitchFamily="34" charset="0"/>
              </a:rPr>
              <a:pPr/>
              <a:t>59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16574-57AD-42A4-A077-727995EDDA8C}" type="slidenum">
              <a:rPr lang="en-US" altLang="zh-CN" smtClean="0">
                <a:latin typeface="Arial" pitchFamily="34" charset="0"/>
              </a:rPr>
              <a:pPr/>
              <a:t>60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2F5D9-4948-4F25-9BA8-923171B0314A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E4465-893A-444D-82AA-0E37901B14E8}" type="slidenum">
              <a:rPr lang="en-US" altLang="zh-CN" smtClean="0">
                <a:latin typeface="Arial" pitchFamily="34" charset="0"/>
              </a:rPr>
              <a:pPr/>
              <a:t>61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90621-1C9B-4053-AA74-397E66B90F67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FDB4B-ED71-4799-8A5D-C1B5C58A6A99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00759-37AF-4792-8515-410FA7FD10FF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开发</a:t>
            </a:r>
            <a:endParaRPr lang="en-US" altLang="zh-CN" sz="20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6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	----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单行函数</a:t>
            </a:r>
            <a:endParaRPr lang="zh-CN" altLang="en-US" sz="2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大小写转换函数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LOWER(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列名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：将大写或大小写混合的字符转换成小写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UPPER(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列名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：将小写或大小写混合的字符转换成大写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INITCAP(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列名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：将每个单词的第一个字母转换成大写，其余的字母都转换成小写</a:t>
            </a:r>
            <a:r>
              <a:rPr lang="zh-CN" altLang="en-US" sz="1500" smtClean="0">
                <a:latin typeface="华文细黑" pitchFamily="2" charset="-122"/>
                <a:ea typeface="黑体" pitchFamily="2" charset="-122"/>
              </a:rPr>
              <a:t/>
            </a:r>
            <a:br>
              <a:rPr lang="zh-CN" altLang="en-US" sz="1500" smtClean="0">
                <a:latin typeface="华文细黑" pitchFamily="2" charset="-122"/>
                <a:ea typeface="黑体" pitchFamily="2" charset="-122"/>
              </a:rPr>
            </a:br>
            <a:endParaRPr lang="zh-CN" altLang="en-US" sz="1500" smtClean="0">
              <a:latin typeface="华文细黑" pitchFamily="2" charset="-122"/>
              <a:ea typeface="黑体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White">
          <a:xfrm>
            <a:off x="825500" y="3573463"/>
            <a:ext cx="3746500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blackWhite">
          <a:xfrm>
            <a:off x="4597400" y="35734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11270" name="Arc 6"/>
          <p:cNvSpPr>
            <a:spLocks/>
          </p:cNvSpPr>
          <p:nvPr/>
        </p:nvSpPr>
        <p:spPr bwMode="ltGray">
          <a:xfrm>
            <a:off x="5359400" y="2974975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blackWhite">
          <a:xfrm>
            <a:off x="827088" y="4062413"/>
            <a:ext cx="3822700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/>
              <a:t>LOWER(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SQL Course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)</a:t>
            </a:r>
          </a:p>
          <a:p>
            <a:pPr fontAlgn="ctr">
              <a:buSzPct val="65000"/>
            </a:pPr>
            <a:r>
              <a:rPr lang="en-US" altLang="zh-CN"/>
              <a:t>UPPER(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SQL Course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)</a:t>
            </a:r>
          </a:p>
          <a:p>
            <a:pPr fontAlgn="ctr">
              <a:buSzPct val="65000"/>
            </a:pPr>
            <a:r>
              <a:rPr lang="en-US" altLang="zh-CN"/>
              <a:t>INITCAP(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SQL Course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)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blackWhite">
          <a:xfrm>
            <a:off x="4603750" y="4083050"/>
            <a:ext cx="3540125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/>
              <a:t>sql course</a:t>
            </a:r>
          </a:p>
          <a:p>
            <a:pPr fontAlgn="ctr">
              <a:buSzPct val="65000"/>
            </a:pPr>
            <a:r>
              <a:rPr lang="en-US" altLang="zh-CN"/>
              <a:t>SQL COURSE</a:t>
            </a:r>
          </a:p>
          <a:p>
            <a:pPr fontAlgn="ctr">
              <a:buSzPct val="65000"/>
            </a:pPr>
            <a:r>
              <a:rPr lang="en-US" altLang="zh-CN"/>
              <a:t>Sql Course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85938"/>
            <a:ext cx="7385050" cy="381000"/>
          </a:xfrm>
        </p:spPr>
        <p:txBody>
          <a:bodyPr lIns="92075" tIns="46038" rIns="92075" bIns="46038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1800" smtClean="0">
                <a:latin typeface="黑体" pitchFamily="2" charset="-122"/>
                <a:ea typeface="黑体" pitchFamily="2" charset="-122"/>
              </a:rPr>
              <a:t>显示</a:t>
            </a:r>
            <a:r>
              <a:rPr lang="en-US" altLang="zh-CN" sz="1800" smtClean="0">
                <a:latin typeface="黑体" pitchFamily="2" charset="-122"/>
                <a:ea typeface="黑体" pitchFamily="2" charset="-122"/>
              </a:rPr>
              <a:t>Blake</a:t>
            </a:r>
            <a:r>
              <a:rPr lang="zh-CN" altLang="en-US" sz="1800" smtClean="0">
                <a:latin typeface="黑体" pitchFamily="2" charset="-122"/>
                <a:ea typeface="黑体" pitchFamily="2" charset="-122"/>
              </a:rPr>
              <a:t>的雇员编号、姓名和部门编号。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blackWhite">
          <a:xfrm>
            <a:off x="917575" y="2336800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FROM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'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blake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charset="-122"/>
              </a:rPr>
              <a:t>no rows selected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blackWhite">
          <a:xfrm>
            <a:off x="914400" y="3813175"/>
            <a:ext cx="7356475" cy="10953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blackWhite">
          <a:xfrm>
            <a:off x="925513" y="517683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EMPNO ENAME         DEPTNO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7698 BLAKE             30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ltGray">
          <a:xfrm>
            <a:off x="2789238" y="4489450"/>
            <a:ext cx="3260725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blackWhite">
          <a:xfrm>
            <a:off x="928688" y="3800475"/>
            <a:ext cx="73818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empno, ename,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	ename = UPPER('blake');</a:t>
            </a: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42938" y="1165225"/>
            <a:ext cx="73850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大小写转换函数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5" name="Arc 8"/>
          <p:cNvSpPr>
            <a:spLocks/>
          </p:cNvSpPr>
          <p:nvPr/>
        </p:nvSpPr>
        <p:spPr bwMode="ltGray">
          <a:xfrm>
            <a:off x="5591175" y="326231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8788" y="1266825"/>
            <a:ext cx="8399462" cy="5162550"/>
          </a:xfrm>
        </p:spPr>
        <p:txBody>
          <a:bodyPr lIns="90423" tIns="45212" rIns="90423" bIns="45212"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CONCAT(column1|expression1,column2|expression2)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连接两个值 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等同于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||</a:t>
            </a:r>
            <a:br>
              <a:rPr lang="en-US" altLang="zh-CN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SUBSTR (column|expression,n1[,n2])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返回第一个参数中，从第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位开始，长度为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的子串。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如果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省略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取第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位开始的所有字符。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如果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是负值，表示从第一个参数的后面第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abs(n1)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位开始向右取长度为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的子串。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LENGTH(column | expression)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取字符长度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endParaRPr lang="en-US" altLang="zh-CN" sz="140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写一个查询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用首字母大写，其它字母小写显示雇员的 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，显示名字的长度，并给每列一个适当的标签，条件是满足所有雇员名字的开始字母是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或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M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的雇员，并对查询结果按雇员的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升序排序。（提示：使用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initcap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length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substr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Arc 8"/>
          <p:cNvSpPr>
            <a:spLocks/>
          </p:cNvSpPr>
          <p:nvPr/>
        </p:nvSpPr>
        <p:spPr bwMode="ltGray">
          <a:xfrm>
            <a:off x="5591175" y="326231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0225" y="1195388"/>
            <a:ext cx="8399463" cy="5162550"/>
          </a:xfrm>
        </p:spPr>
        <p:txBody>
          <a:bodyPr lIns="90423" tIns="45212" rIns="90423" bIns="45212"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INSTR(s1,s2,[,n1],[n2])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中，子串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开始，第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次出现的位置。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n1,n2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默认值为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1</a:t>
            </a:r>
            <a:br>
              <a:rPr lang="en-US" altLang="zh-CN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LPAD(s1,n1,s2)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被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从左面填充到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长度后的字符串。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RPAD(s1,n1,s2)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被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从右面填充到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长度后的字符串。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TRIM: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去除字符串头部或尾部（头尾）的字符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格式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:TRIM(leading | trailing | both trim_character From trim_source)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REPLACE(s1,s2,s3)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把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s3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替换。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r>
              <a:rPr lang="en-US" altLang="zh-CN" sz="140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1400" smtClean="0">
                <a:latin typeface="黑体" pitchFamily="2" charset="-122"/>
                <a:ea typeface="黑体" pitchFamily="2" charset="-122"/>
              </a:rPr>
            </a:br>
            <a:endParaRPr lang="en-US" altLang="zh-CN" sz="140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blackWhite">
          <a:xfrm>
            <a:off x="941388" y="3192463"/>
            <a:ext cx="5175250" cy="189388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CONCAT('Good', 'String')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SUBSTR('String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,1,3)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LENGTH('String')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INSTR('String', 'r')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blackWhite">
          <a:xfrm>
            <a:off x="6084888" y="3192463"/>
            <a:ext cx="2185987" cy="189388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GoodString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Str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6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3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blackWhite">
          <a:xfrm>
            <a:off x="941388" y="2736850"/>
            <a:ext cx="5399087" cy="46513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blackWhite">
          <a:xfrm>
            <a:off x="6084888" y="2736850"/>
            <a:ext cx="2184400" cy="46513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15367" name="Arc 8"/>
          <p:cNvSpPr>
            <a:spLocks/>
          </p:cNvSpPr>
          <p:nvPr/>
        </p:nvSpPr>
        <p:spPr bwMode="ltGray">
          <a:xfrm>
            <a:off x="5591175" y="2714625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147050" cy="4968875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4810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blackWhite">
          <a:xfrm>
            <a:off x="827088" y="3263900"/>
            <a:ext cx="5175250" cy="189388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LPAD(sal,10,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RPAD(sal,10,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TRIM('S' FROM 'SSMITH')</a:t>
            </a:r>
          </a:p>
          <a:p>
            <a:pPr fontAlgn="ctr">
              <a:buSzPct val="65000"/>
            </a:pPr>
            <a:r>
              <a:rPr lang="en-US" altLang="en-US">
                <a:latin typeface="Courier New" pitchFamily="49" charset="0"/>
              </a:rPr>
              <a:t>REPLACE（'abc','b','d')</a:t>
            </a:r>
            <a:endParaRPr lang="en-US" altLang="zh-CN">
              <a:latin typeface="Courier New" pitchFamily="49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blackWhite">
          <a:xfrm>
            <a:off x="5970588" y="3263900"/>
            <a:ext cx="2185987" cy="189388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******5000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5000******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MITH</a:t>
            </a:r>
          </a:p>
          <a:p>
            <a:pPr fontAlgn="ctr">
              <a:buSzPct val="65000"/>
            </a:pPr>
            <a:r>
              <a:rPr lang="en-US" altLang="zh-CN"/>
              <a:t>adc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blackWhite">
          <a:xfrm>
            <a:off x="827088" y="2808288"/>
            <a:ext cx="5399087" cy="4651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blackWhite">
          <a:xfrm>
            <a:off x="5970588" y="2808288"/>
            <a:ext cx="2184400" cy="4651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16391" name="Arc 8"/>
          <p:cNvSpPr>
            <a:spLocks/>
          </p:cNvSpPr>
          <p:nvPr/>
        </p:nvSpPr>
        <p:spPr bwMode="ltGray">
          <a:xfrm>
            <a:off x="5476875" y="278606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63" y="11747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字符处理函数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blackWhite">
          <a:xfrm>
            <a:off x="963613" y="3735388"/>
            <a:ext cx="7710487" cy="14906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blackWhite">
          <a:xfrm>
            <a:off x="9636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74900" y="2192338"/>
            <a:ext cx="3860800" cy="2976562"/>
            <a:chOff x="1496" y="1381"/>
            <a:chExt cx="2432" cy="1875"/>
          </a:xfrm>
        </p:grpSpPr>
        <p:sp>
          <p:nvSpPr>
            <p:cNvPr id="17425" name="Rectangle 6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6" name="Rectangle 7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38700" y="2190750"/>
            <a:ext cx="3479800" cy="2978150"/>
            <a:chOff x="3048" y="1380"/>
            <a:chExt cx="2192" cy="1876"/>
          </a:xfrm>
        </p:grpSpPr>
        <p:sp>
          <p:nvSpPr>
            <p:cNvPr id="17423" name="Rectangle 9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4" name="Rectangle 10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54300" y="2587625"/>
            <a:ext cx="5918200" cy="2581275"/>
            <a:chOff x="1672" y="1630"/>
            <a:chExt cx="3728" cy="1626"/>
          </a:xfrm>
        </p:grpSpPr>
        <p:sp>
          <p:nvSpPr>
            <p:cNvPr id="17421" name="Rectangle 12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2" name="Rectangle 13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7" name="Rectangle 14"/>
          <p:cNvSpPr>
            <a:spLocks noChangeArrowheads="1"/>
          </p:cNvSpPr>
          <p:nvPr/>
        </p:nvSpPr>
        <p:spPr bwMode="blackWhite">
          <a:xfrm>
            <a:off x="9509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6543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2597150" y="3048000"/>
            <a:ext cx="3733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blackWhite">
          <a:xfrm>
            <a:off x="10144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查询员工姓名中中包含大写或小写字母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的员工姓名。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查询部门编号为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，入职日期在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81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日之后，并且姓名中包含大写字母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的员工姓名，员工姓名长度（提示，要求使用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INSTR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函数，不能使用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like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进行判断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查询每个职工的编号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姓名，工资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要求将查询到的数据按照一定的格式合并成一个字符串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.</a:t>
            </a: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位：编号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不足部分用*填充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左对齐</a:t>
            </a: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中间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位：姓名，不足部分用*填充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左对齐</a:t>
            </a: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后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位：工资，不足部分用*填充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右对齐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数值函数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9638"/>
            <a:ext cx="8329613" cy="56626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数值函数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ROUND: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将列或表达式所表示的数值四舍五入到小数点后的第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位。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格式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: ROUND(column| expression, 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	ROUND(45.926, 2) -&gt; 45.93</a:t>
            </a:r>
          </a:p>
          <a:p>
            <a:pPr lvl="1">
              <a:lnSpc>
                <a:spcPct val="12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TRUNC: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将列或表达式所表示的数值截取到小数点后的第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位。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格式：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TRUNC(column| expression, 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	TRUNC(45.926, 2) -&gt; 45.92</a:t>
            </a:r>
          </a:p>
          <a:p>
            <a:pPr lvl="1">
              <a:lnSpc>
                <a:spcPct val="12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MOD: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取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除以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后得到的余数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格式：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MOD(m,n)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	MOD(1600, 300)	-&gt;100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000" b="1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000" b="1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理解函数的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作用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掌握常用的字符、数值、日期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掌握转换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963613" y="4611688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blackWhite">
          <a:xfrm>
            <a:off x="963613" y="3062288"/>
            <a:ext cx="7289800" cy="8905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50913" y="3081338"/>
            <a:ext cx="3811587" cy="2359025"/>
            <a:chOff x="599" y="1266"/>
            <a:chExt cx="2401" cy="1486"/>
          </a:xfrm>
        </p:grpSpPr>
        <p:sp>
          <p:nvSpPr>
            <p:cNvPr id="20495" name="Rectangle 6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0496" name="Rectangle 7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05163" y="3081338"/>
            <a:ext cx="3894137" cy="2359025"/>
            <a:chOff x="2019" y="1266"/>
            <a:chExt cx="2453" cy="1486"/>
          </a:xfrm>
        </p:grpSpPr>
        <p:sp>
          <p:nvSpPr>
            <p:cNvPr id="20493" name="Rectangle 9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0494" name="Rectangle 10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13025" y="3379788"/>
            <a:ext cx="5133975" cy="2060575"/>
            <a:chOff x="1646" y="1454"/>
            <a:chExt cx="3234" cy="1298"/>
          </a:xfrm>
        </p:grpSpPr>
        <p:sp>
          <p:nvSpPr>
            <p:cNvPr id="20491" name="Rectangle 12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0487" name="Rectangle 14"/>
          <p:cNvSpPr>
            <a:spLocks noChangeArrowheads="1"/>
          </p:cNvSpPr>
          <p:nvPr/>
        </p:nvSpPr>
        <p:spPr bwMode="blackWhite">
          <a:xfrm>
            <a:off x="950913" y="2732088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blackWhite">
          <a:xfrm>
            <a:off x="976313" y="4624388"/>
            <a:ext cx="72580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ROUND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</p:txBody>
      </p:sp>
      <p:sp>
        <p:nvSpPr>
          <p:cNvPr id="18" name="矩形 17"/>
          <p:cNvSpPr/>
          <p:nvPr/>
        </p:nvSpPr>
        <p:spPr>
          <a:xfrm>
            <a:off x="500063" y="1214438"/>
            <a:ext cx="8215312" cy="186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DUAL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：是一张虚表，不能保存任何数据，只有一个字段，一行记录。当我们不希望从任何表中读取数据，同时又想利用</a:t>
            </a: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引擎中的计算表达式的能力帮我们运算时，就可以使用</a:t>
            </a: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DUAL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表。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54088" y="21463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949325" y="37861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0913" y="2193925"/>
            <a:ext cx="3811587" cy="2457450"/>
            <a:chOff x="599" y="1382"/>
            <a:chExt cx="2401" cy="1548"/>
          </a:xfrm>
        </p:grpSpPr>
        <p:sp>
          <p:nvSpPr>
            <p:cNvPr id="21518" name="Rectangle 5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9" name="Rectangle 6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19450" y="2193925"/>
            <a:ext cx="3638550" cy="2457450"/>
            <a:chOff x="2028" y="1382"/>
            <a:chExt cx="2292" cy="1548"/>
          </a:xfrm>
        </p:grpSpPr>
        <p:sp>
          <p:nvSpPr>
            <p:cNvPr id="21516" name="Rectangle 8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7" name="Rectangle 9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28900" y="2571750"/>
            <a:ext cx="4781550" cy="2079625"/>
            <a:chOff x="1656" y="1620"/>
            <a:chExt cx="3012" cy="1310"/>
          </a:xfrm>
        </p:grpSpPr>
        <p:sp>
          <p:nvSpPr>
            <p:cNvPr id="21514" name="Rectangle 11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1" name="Rectangle 13"/>
          <p:cNvSpPr>
            <a:spLocks noChangeArrowheads="1"/>
          </p:cNvSpPr>
          <p:nvPr/>
        </p:nvSpPr>
        <p:spPr bwMode="blackWhite">
          <a:xfrm>
            <a:off x="950913" y="19081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blackWhite">
          <a:xfrm>
            <a:off x="950913" y="3790950"/>
            <a:ext cx="7289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  <p:sp>
        <p:nvSpPr>
          <p:cNvPr id="21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TRUNC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blackWhite">
          <a:xfrm>
            <a:off x="906463" y="4268788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0425" y="1382713"/>
            <a:ext cx="7385050" cy="1201737"/>
          </a:xfrm>
        </p:spPr>
        <p:txBody>
          <a:bodyPr lIns="92075" tIns="46038" rIns="92075" bIns="46038">
            <a:spAutoFit/>
          </a:bodyPr>
          <a:lstStyle/>
          <a:p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MOD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计算工作为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的雇员的月薪和奖金相除后的余数。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blackWhite">
          <a:xfrm>
            <a:off x="900113" y="2921000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17600" y="2901950"/>
            <a:ext cx="184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64138" y="3035300"/>
            <a:ext cx="2135187" cy="2789238"/>
            <a:chOff x="3253" y="1912"/>
            <a:chExt cx="1345" cy="1757"/>
          </a:xfrm>
        </p:grpSpPr>
        <p:sp>
          <p:nvSpPr>
            <p:cNvPr id="22538" name="Rectangle 8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2539" name="Rectangle 9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1003300" y="3014663"/>
            <a:ext cx="7150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altLang="zh-CN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blackWhite">
          <a:xfrm>
            <a:off x="882650" y="4281488"/>
            <a:ext cx="7289800" cy="159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MOD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写一个查询，分别计算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100.456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四舍五入到小数点后第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位，第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位，整数位的值。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写一个查询，分别计算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100.456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从小数点后第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位，第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位，整数位截断的值。</a:t>
            </a: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28625"/>
            <a:ext cx="7769225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日期的处理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490663"/>
            <a:ext cx="7788275" cy="2247900"/>
          </a:xfrm>
        </p:spPr>
        <p:txBody>
          <a:bodyPr lIns="92075" tIns="46038" rIns="92075" bIns="46038">
            <a:spAutoFit/>
          </a:bodyPr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是以一种内部的数值形式存储日期的，即：世纪、年、月、日、小时、分、秒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默认的日期形式是：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DD-MON-RR</a:t>
            </a:r>
          </a:p>
          <a:p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42913"/>
            <a:ext cx="7769225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日期的运算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747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日期类型数学运算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日期类型可以加减数字，功能是在该日期上加减对应的天数。如：’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10-AUG-06’+15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结果是’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25-AUG-06’</a:t>
            </a: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日期类型之间可以进行减操作，功能是计算两个日期之间间隔了多少天。如：’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10-AUG-06’-‘4-AUG-06’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结果四舍五入后是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天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如果需要对一个日期进行加减相应小时操作，可以使用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n/24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来实现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SYSDATE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：返回系统当前日期</a:t>
            </a: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blackWhite">
          <a:xfrm>
            <a:off x="949325" y="240506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blackWhite">
          <a:xfrm>
            <a:off x="949325" y="3903663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日期的运算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0300" y="2441575"/>
            <a:ext cx="4076700" cy="2759075"/>
            <a:chOff x="1512" y="1538"/>
            <a:chExt cx="2568" cy="1738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6630" name="Rectangle 8"/>
          <p:cNvSpPr>
            <a:spLocks noChangeArrowheads="1"/>
          </p:cNvSpPr>
          <p:nvPr/>
        </p:nvSpPr>
        <p:spPr bwMode="blackWhite">
          <a:xfrm>
            <a:off x="949325" y="2155825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(SYSDATE-hiredate)/7 WEEKS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deptno = 10;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blackWhite">
          <a:xfrm>
            <a:off x="950913" y="3908425"/>
            <a:ext cx="72898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147050" cy="4968875"/>
          </a:xfrm>
        </p:spPr>
        <p:txBody>
          <a:bodyPr/>
          <a:lstStyle/>
          <a:p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RR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日期格式：用来判定按照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DD-MON-RR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格式给定的日期实际代表的日期是多少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RR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日期格式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blackWhite">
          <a:xfrm>
            <a:off x="822325" y="2103438"/>
            <a:ext cx="1662113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/>
              <a:t>当前年份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2001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2001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blackWhite">
          <a:xfrm>
            <a:off x="2487613" y="2103438"/>
            <a:ext cx="1941512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/>
              <a:t>指定的日期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27-OCT-95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27-OCT-17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27-OCT-17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27-OCT-95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blackWhite">
          <a:xfrm>
            <a:off x="4425950" y="2103438"/>
            <a:ext cx="1254125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RR </a:t>
            </a:r>
            <a:r>
              <a:rPr lang="zh-CN" altLang="en-US" sz="1500"/>
              <a:t>格式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blackWhite">
          <a:xfrm>
            <a:off x="5695950" y="2103438"/>
            <a:ext cx="1365250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YY </a:t>
            </a:r>
            <a:r>
              <a:rPr lang="zh-CN" altLang="en-US" sz="1500"/>
              <a:t>格式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1917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/>
              <a:t>2095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815975" y="2378075"/>
            <a:ext cx="62563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blackWhite">
          <a:xfrm>
            <a:off x="827088" y="3794125"/>
            <a:ext cx="6245225" cy="2281238"/>
          </a:xfrm>
          <a:prstGeom prst="rect">
            <a:avLst/>
          </a:prstGeom>
          <a:gradFill rotWithShape="0">
            <a:gsLst>
              <a:gs pos="0">
                <a:srgbClr val="5CB7E5"/>
              </a:gs>
              <a:gs pos="50000">
                <a:srgbClr val="66CCFF"/>
              </a:gs>
              <a:gs pos="100000">
                <a:srgbClr val="5CB7E5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H="1">
            <a:off x="817563" y="4549775"/>
            <a:ext cx="62547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2093913" y="4557713"/>
            <a:ext cx="1587" cy="148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4922838" y="4092575"/>
            <a:ext cx="1587" cy="1946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841375" y="4543425"/>
            <a:ext cx="1339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/>
              <a:t>如果当前年份的最后两位数是：</a:t>
            </a: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2181225" y="4756150"/>
            <a:ext cx="8175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0</a:t>
            </a:r>
            <a:r>
              <a:rPr lang="en-US" altLang="zh-CN" sz="1500">
                <a:solidFill>
                  <a:schemeClr val="bg2"/>
                </a:solidFill>
              </a:rPr>
              <a:t>–</a:t>
            </a:r>
            <a:r>
              <a:rPr lang="en-US" altLang="zh-CN" sz="1500"/>
              <a:t>49</a:t>
            </a: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3532188" y="4259263"/>
            <a:ext cx="100171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0–49</a:t>
            </a: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5634038" y="4259263"/>
            <a:ext cx="990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50–99</a:t>
            </a:r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2127250" y="5600700"/>
            <a:ext cx="9921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50</a:t>
            </a:r>
            <a:r>
              <a:rPr lang="en-US" altLang="zh-CN" sz="1500">
                <a:solidFill>
                  <a:schemeClr val="bg2"/>
                </a:solidFill>
              </a:rPr>
              <a:t>–</a:t>
            </a:r>
            <a:r>
              <a:rPr lang="en-US" altLang="zh-CN" sz="1500"/>
              <a:t>99</a:t>
            </a:r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2867025" y="4575175"/>
            <a:ext cx="210502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/>
              <a:t>返回的日期是当前世纪的日期</a:t>
            </a:r>
          </a:p>
        </p:txBody>
      </p: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2871788" y="5297488"/>
            <a:ext cx="2028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/>
              <a:t>返回的日期是下一个世纪的日期</a:t>
            </a:r>
          </a:p>
        </p:txBody>
      </p:sp>
      <p:sp>
        <p:nvSpPr>
          <p:cNvPr id="27668" name="Rectangle 21"/>
          <p:cNvSpPr>
            <a:spLocks noChangeArrowheads="1"/>
          </p:cNvSpPr>
          <p:nvPr/>
        </p:nvSpPr>
        <p:spPr bwMode="auto">
          <a:xfrm>
            <a:off x="5024438" y="4559300"/>
            <a:ext cx="2105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/>
              <a:t>返回的日期是上一个世纪的日期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5024438" y="5310188"/>
            <a:ext cx="2105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/>
              <a:t>返回的日期是当前世纪的日期</a:t>
            </a:r>
          </a:p>
        </p:txBody>
      </p:sp>
      <p:sp>
        <p:nvSpPr>
          <p:cNvPr id="27670" name="Rectangle 23"/>
          <p:cNvSpPr>
            <a:spLocks noChangeArrowheads="1"/>
          </p:cNvSpPr>
          <p:nvPr/>
        </p:nvSpPr>
        <p:spPr bwMode="blackWhite">
          <a:xfrm>
            <a:off x="2820988" y="3797300"/>
            <a:ext cx="4251325" cy="458788"/>
          </a:xfrm>
          <a:prstGeom prst="rect">
            <a:avLst/>
          </a:prstGeom>
          <a:gradFill rotWithShape="0">
            <a:gsLst>
              <a:gs pos="0">
                <a:srgbClr val="5CB7E5"/>
              </a:gs>
              <a:gs pos="50000">
                <a:srgbClr val="66CCFF"/>
              </a:gs>
              <a:gs pos="100000">
                <a:srgbClr val="5CB7E5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7671" name="Rectangle 24"/>
          <p:cNvSpPr>
            <a:spLocks noChangeArrowheads="1"/>
          </p:cNvSpPr>
          <p:nvPr/>
        </p:nvSpPr>
        <p:spPr bwMode="auto">
          <a:xfrm>
            <a:off x="2905125" y="3792538"/>
            <a:ext cx="3511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>
                <a:latin typeface="Arial Narrow" pitchFamily="34" charset="0"/>
              </a:rPr>
              <a:t>如果指定两位数年份是：</a:t>
            </a:r>
          </a:p>
        </p:txBody>
      </p:sp>
      <p:sp>
        <p:nvSpPr>
          <p:cNvPr id="27672" name="Line 25"/>
          <p:cNvSpPr>
            <a:spLocks noChangeShapeType="1"/>
          </p:cNvSpPr>
          <p:nvPr/>
        </p:nvSpPr>
        <p:spPr bwMode="auto">
          <a:xfrm>
            <a:off x="2822575" y="4092575"/>
            <a:ext cx="1588" cy="1946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3" name="Line 26"/>
          <p:cNvSpPr>
            <a:spLocks noChangeShapeType="1"/>
          </p:cNvSpPr>
          <p:nvPr/>
        </p:nvSpPr>
        <p:spPr bwMode="auto">
          <a:xfrm>
            <a:off x="2098675" y="5305425"/>
            <a:ext cx="49895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513"/>
            <a:ext cx="8748464" cy="4968875"/>
          </a:xfrm>
        </p:spPr>
        <p:txBody>
          <a:bodyPr/>
          <a:lstStyle/>
          <a:p>
            <a:r>
              <a:rPr lang="en-US" altLang="zh-CN" sz="2200" dirty="0" smtClean="0"/>
              <a:t>1.</a:t>
            </a:r>
            <a:r>
              <a:rPr lang="zh-CN" altLang="en-US" sz="2200" dirty="0" smtClean="0"/>
              <a:t>查询每个员工截止到现在一共入职多少天？</a:t>
            </a:r>
            <a:endParaRPr lang="en-US" altLang="zh-CN" sz="2200" dirty="0" smtClean="0"/>
          </a:p>
          <a:p>
            <a:r>
              <a:rPr lang="en-US" altLang="zh-CN" sz="2200" dirty="0" smtClean="0"/>
              <a:t>2.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2015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DD-MON-RR,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-01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3.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2015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DD-MON-RR,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-95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4.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1998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DD-MON-RR,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-01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5.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1998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DD-MON-RR,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-95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6.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2015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DD-MON-YY,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-01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7.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1998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DD-MON-YY,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-95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zh-CN" altLang="en-US" sz="2200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56991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日期函数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18488" cy="51831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SYSDATE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：返回系统日期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MONTHS_BETWEEN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：返回两个日期类型数据之间间隔的自然月数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ADD_MONTHS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：返回指定日期加上相应的月数后的日期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NEXT_DAY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：返回某一日期的下一个指定日期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LAST_DAY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：返回指定日期当月最后一天的日期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ROUND(date[,‘</a:t>
            </a:r>
            <a:r>
              <a:rPr lang="en-US" altLang="zh-CN" sz="1900" dirty="0" err="1" smtClean="0">
                <a:latin typeface="黑体" pitchFamily="2" charset="-122"/>
                <a:ea typeface="黑体" pitchFamily="2" charset="-122"/>
              </a:rPr>
              <a:t>fmt</a:t>
            </a: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’])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按照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指定的格式进行四舍五入，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为可选项，如果没有指定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，则默认为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DD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四舍五入为最近的天。</a:t>
            </a:r>
          </a:p>
          <a:p>
            <a:pPr lvl="3" eaLnBrk="1" hangingPunct="1">
              <a:buFontTx/>
              <a:buNone/>
            </a:pP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格式码：世纪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CC,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年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YY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，月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MM,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日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DD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，小时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HH24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MI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，秒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SS</a:t>
            </a:r>
            <a:endParaRPr lang="en-US" altLang="zh-CN" sz="19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TRUNC(</a:t>
            </a:r>
            <a:r>
              <a:rPr lang="en-US" altLang="zh-CN" sz="1900" i="1" dirty="0" smtClean="0">
                <a:latin typeface="黑体" pitchFamily="2" charset="-122"/>
                <a:ea typeface="黑体" pitchFamily="2" charset="-122"/>
              </a:rPr>
              <a:t>date[,‘</a:t>
            </a:r>
            <a:r>
              <a:rPr lang="en-US" altLang="zh-CN" sz="1900" i="1" dirty="0" err="1" smtClean="0">
                <a:latin typeface="黑体" pitchFamily="2" charset="-122"/>
                <a:ea typeface="黑体" pitchFamily="2" charset="-122"/>
              </a:rPr>
              <a:t>fmt</a:t>
            </a:r>
            <a:r>
              <a:rPr lang="en-US" altLang="zh-CN" sz="1900" i="1" dirty="0" smtClean="0">
                <a:latin typeface="黑体" pitchFamily="2" charset="-122"/>
                <a:ea typeface="黑体" pitchFamily="2" charset="-122"/>
              </a:rPr>
              <a:t>’]</a:t>
            </a: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按照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指定的格式进行截断，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为可选项，如果没有指定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，则默认为‘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DD’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截取为最近的天。</a:t>
            </a:r>
            <a:r>
              <a:rPr lang="zh-CN" altLang="en-US" sz="1900" b="1" dirty="0" smtClean="0">
                <a:latin typeface="宋体" pitchFamily="2" charset="-122"/>
                <a:ea typeface="黑体" pitchFamily="2" charset="-122"/>
              </a:rPr>
              <a:t> </a:t>
            </a:r>
            <a:endParaRPr lang="zh-CN" altLang="en-US" sz="19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EXTRACT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：返回日期类型数据中的年份、月份或者日。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624"/>
            <a:ext cx="7283450" cy="706437"/>
          </a:xfrm>
        </p:spPr>
        <p:txBody>
          <a:bodyPr/>
          <a:lstStyle/>
          <a:p>
            <a:pPr eaLnBrk="1" hangingPunct="1">
              <a:buSzPct val="65000"/>
              <a:defRPr/>
            </a:pPr>
            <a:r>
              <a:rPr lang="zh-CN" altLang="en-US" kern="1200" dirty="0" smtClean="0">
                <a:solidFill>
                  <a:schemeClr val="tx1"/>
                </a:solidFill>
              </a:rPr>
              <a:t>本章内容</a:t>
            </a: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6" y="726901"/>
            <a:ext cx="8964488" cy="57264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日期函数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89925" cy="377348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MONTHS_BETWEEN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查询所有员工服务的月数。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ADD_MONTHS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82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年后入职的员工转正日期，按照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个月试用期考虑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857250" y="2214563"/>
            <a:ext cx="7697788" cy="1368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MONTHS_BETWEEN(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SYSDATE,hiredate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months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ORDER BY months;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857250" y="4797425"/>
            <a:ext cx="7697788" cy="1368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ADD_MONTHS(hiredate,3)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new_date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&gt;'01-1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-82';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NEXT_DAY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返回在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02-2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-06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之后的下一个周一是什么日期。</a:t>
            </a: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LAST_DAY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06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日所在月份的最后一天。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714375" y="2349500"/>
            <a:ext cx="7697788" cy="1008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NEXT_DAY('02-2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-06','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星期一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') NEXT_DAY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	DUAL;</a:t>
            </a: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714375" y="5013325"/>
            <a:ext cx="7697788" cy="1008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LAST_DAY('02-2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-06') "LAST DAY"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DUAL;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89925" cy="37734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ROUND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81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年入职的员工姓名，入职日期按月四舍五入的日期。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1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400" b="1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400" b="1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143000" y="2428875"/>
            <a:ext cx="7697788" cy="1512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ROUND(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'MONTH')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 SUBSTR(hiredate,-2,2)=‘81';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89925" cy="37734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TRUNC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81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年入职的员工姓名，入职日期按月截断的日期。</a:t>
            </a:r>
            <a:endParaRPr lang="zh-CN" altLang="en-US" sz="20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35025" y="2492375"/>
            <a:ext cx="7697788" cy="1512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TRUNC(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'MONTH')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	SUBSTR(hiredate,-2,2)=‘81';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89925" cy="37734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EXTRACT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函数语法</a:t>
            </a: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部门编号是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的部门中所有员工入职月份。</a:t>
            </a:r>
            <a:endParaRPr lang="zh-CN" altLang="en-US" dirty="0" smtClean="0">
              <a:solidFill>
                <a:srgbClr val="9933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3352" name="Rectangle 88"/>
          <p:cNvSpPr>
            <a:spLocks noChangeArrowheads="1"/>
          </p:cNvSpPr>
          <p:nvPr/>
        </p:nvSpPr>
        <p:spPr bwMode="auto">
          <a:xfrm>
            <a:off x="785813" y="2071688"/>
            <a:ext cx="7697787" cy="10080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EXTRACT ([YEAR] [MONTH][DAY] 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   [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日期类型表达式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])</a:t>
            </a:r>
          </a:p>
        </p:txBody>
      </p:sp>
      <p:sp>
        <p:nvSpPr>
          <p:cNvPr id="523353" name="Rectangle 89"/>
          <p:cNvSpPr>
            <a:spLocks noChangeArrowheads="1"/>
          </p:cNvSpPr>
          <p:nvPr/>
        </p:nvSpPr>
        <p:spPr bwMode="auto">
          <a:xfrm>
            <a:off x="857250" y="4071938"/>
            <a:ext cx="7697788" cy="1728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    EXTRACT (MONTH  FROM  HIREDATE) MONTH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 10;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查询服务器当前时间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查询部门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10,20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的员工截止到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日，工作了多少个月，入职的月份。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months_between,extract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如果员工试用期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个月，查询职位不是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MANAGER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的员工姓名，入职日期，转正日期，入职日期后的第一个星期一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入职当月的最后一天日期。（提示：使用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add_months,next_day,last_day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转换函数</a:t>
            </a:r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 flipV="1">
            <a:off x="4610100" y="3122613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4" name="Freeform 6"/>
          <p:cNvSpPr>
            <a:spLocks/>
          </p:cNvSpPr>
          <p:nvPr/>
        </p:nvSpPr>
        <p:spPr bwMode="auto">
          <a:xfrm>
            <a:off x="2952750" y="3713163"/>
            <a:ext cx="3221038" cy="573087"/>
          </a:xfrm>
          <a:custGeom>
            <a:avLst/>
            <a:gdLst>
              <a:gd name="T0" fmla="*/ 0 w 2029"/>
              <a:gd name="T1" fmla="*/ 2147483647 h 361"/>
              <a:gd name="T2" fmla="*/ 0 w 2029"/>
              <a:gd name="T3" fmla="*/ 0 h 361"/>
              <a:gd name="T4" fmla="*/ 2147483647 w 2029"/>
              <a:gd name="T5" fmla="*/ 0 h 361"/>
              <a:gd name="T6" fmla="*/ 2147483647 w 2029"/>
              <a:gd name="T7" fmla="*/ 2147483647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2029"/>
              <a:gd name="T13" fmla="*/ 0 h 361"/>
              <a:gd name="T14" fmla="*/ 2029 w 2029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blackWhite">
          <a:xfrm>
            <a:off x="1600200" y="4032250"/>
            <a:ext cx="2768600" cy="12541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隐式数据类型转换</a:t>
            </a:r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blackWhite">
          <a:xfrm>
            <a:off x="4800600" y="4032250"/>
            <a:ext cx="2768600" cy="12541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显式数据类型转换</a:t>
            </a:r>
          </a:p>
        </p:txBody>
      </p:sp>
      <p:sp>
        <p:nvSpPr>
          <p:cNvPr id="585738" name="Rectangle 10"/>
          <p:cNvSpPr>
            <a:spLocks noChangeArrowheads="1"/>
          </p:cNvSpPr>
          <p:nvPr/>
        </p:nvSpPr>
        <p:spPr bwMode="blackWhite">
          <a:xfrm>
            <a:off x="3217863" y="2146300"/>
            <a:ext cx="2768600" cy="1254125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数据类型转换</a:t>
            </a:r>
          </a:p>
        </p:txBody>
      </p:sp>
      <p:sp>
        <p:nvSpPr>
          <p:cNvPr id="3584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转换函数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转换函数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88"/>
            <a:ext cx="8147050" cy="4968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隐式数据类型转换规则</a:t>
            </a:r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不同的数据类型之间关联，如果不使用显式转换函数，则它会根据以下规则对数据进行隐式转换： </a:t>
            </a:r>
            <a:endParaRPr lang="en-US" altLang="zh-CN" sz="17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INSERT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UPDATE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操作，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会把插入值或者更新值隐式转换为字段的数据类型</a:t>
            </a:r>
            <a:endParaRPr lang="en-US" altLang="zh-CN" sz="17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语句，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会把字段的数据类型隐式转换为变量的数据类型</a:t>
            </a:r>
            <a:endParaRPr lang="en-US" altLang="zh-CN" sz="17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当比较一个字符型和数值型的值时，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会把字符型的值隐式转换为数值型</a:t>
            </a:r>
            <a:endParaRPr lang="en-US" altLang="zh-CN" sz="17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当比较字符型和日期型的数据时，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会把字符型转换为日期型</a:t>
            </a:r>
            <a:endParaRPr lang="en-US" altLang="zh-CN" sz="17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用连接操作符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(||)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会把非字符类型的数据转换为字符类型</a:t>
            </a:r>
            <a:endParaRPr lang="en-US" altLang="zh-CN" sz="17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如果字符类型的数据和非字符类型的数据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number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date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rowid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等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作算术运算，则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会将字符类型的数据转换为合适的数据类型，这些数据类型可能是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number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date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smtClean="0">
                <a:latin typeface="黑体" pitchFamily="2" charset="-122"/>
                <a:ea typeface="黑体" pitchFamily="2" charset="-122"/>
              </a:rPr>
              <a:t>rowid</a:t>
            </a:r>
            <a:r>
              <a:rPr lang="zh-CN" altLang="en-US" sz="1700" smtClean="0">
                <a:latin typeface="黑体" pitchFamily="2" charset="-122"/>
                <a:ea typeface="黑体" pitchFamily="2" charset="-122"/>
              </a:rPr>
              <a:t>等</a:t>
            </a:r>
            <a:endParaRPr lang="en-US" altLang="zh-CN" sz="170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sz="170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转换函数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显式数据类型转换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通常是在字符类型、日期类型、数值类型之间进行显式转换。主要有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个显式转换函数： 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TO_CHAR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TO_NUMBER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TO_DATE</a:t>
            </a:r>
          </a:p>
          <a:p>
            <a:pPr eaLnBrk="1" hangingPunct="1"/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转换函数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2644775" y="36052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CHARACTER</a:t>
            </a:r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2644775" y="1800225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DATE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3149600" y="5543550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NUMBER</a:t>
            </a:r>
          </a:p>
        </p:txBody>
      </p:sp>
      <p:sp>
        <p:nvSpPr>
          <p:cNvPr id="584711" name="AutoShape 7"/>
          <p:cNvSpPr>
            <a:spLocks noChangeArrowheads="1"/>
          </p:cNvSpPr>
          <p:nvPr/>
        </p:nvSpPr>
        <p:spPr bwMode="auto">
          <a:xfrm>
            <a:off x="4300538" y="2303463"/>
            <a:ext cx="144462" cy="1223962"/>
          </a:xfrm>
          <a:prstGeom prst="upArrow">
            <a:avLst>
              <a:gd name="adj1" fmla="val 50000"/>
              <a:gd name="adj2" fmla="val 21181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2" name="AutoShape 8"/>
          <p:cNvSpPr>
            <a:spLocks noChangeArrowheads="1"/>
          </p:cNvSpPr>
          <p:nvPr/>
        </p:nvSpPr>
        <p:spPr bwMode="auto">
          <a:xfrm>
            <a:off x="3508375" y="4032250"/>
            <a:ext cx="142875" cy="1439863"/>
          </a:xfrm>
          <a:prstGeom prst="upArrow">
            <a:avLst>
              <a:gd name="adj1" fmla="val 50000"/>
              <a:gd name="adj2" fmla="val 25194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3" name="AutoShape 9"/>
          <p:cNvSpPr>
            <a:spLocks noChangeArrowheads="1"/>
          </p:cNvSpPr>
          <p:nvPr/>
        </p:nvSpPr>
        <p:spPr bwMode="auto">
          <a:xfrm>
            <a:off x="3508375" y="2303463"/>
            <a:ext cx="142875" cy="1223962"/>
          </a:xfrm>
          <a:prstGeom prst="downArrow">
            <a:avLst>
              <a:gd name="adj1" fmla="val 50000"/>
              <a:gd name="adj2" fmla="val 214167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4" name="AutoShape 10"/>
          <p:cNvSpPr>
            <a:spLocks noChangeArrowheads="1"/>
          </p:cNvSpPr>
          <p:nvPr/>
        </p:nvSpPr>
        <p:spPr bwMode="auto">
          <a:xfrm>
            <a:off x="4302125" y="4103688"/>
            <a:ext cx="142875" cy="1368425"/>
          </a:xfrm>
          <a:prstGeom prst="downArrow">
            <a:avLst>
              <a:gd name="adj1" fmla="val 50000"/>
              <a:gd name="adj2" fmla="val 23944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5" name="Rectangle 11"/>
          <p:cNvSpPr>
            <a:spLocks noChangeArrowheads="1"/>
          </p:cNvSpPr>
          <p:nvPr/>
        </p:nvSpPr>
        <p:spPr bwMode="auto">
          <a:xfrm>
            <a:off x="4733925" y="2638425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TO_DATE</a:t>
            </a:r>
          </a:p>
        </p:txBody>
      </p:sp>
      <p:sp>
        <p:nvSpPr>
          <p:cNvPr id="584716" name="Rectangle 12"/>
          <p:cNvSpPr>
            <a:spLocks noChangeArrowheads="1"/>
          </p:cNvSpPr>
          <p:nvPr/>
        </p:nvSpPr>
        <p:spPr bwMode="auto">
          <a:xfrm>
            <a:off x="4660900" y="46085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TO_NUMBER</a:t>
            </a:r>
          </a:p>
        </p:txBody>
      </p:sp>
      <p:sp>
        <p:nvSpPr>
          <p:cNvPr id="584717" name="Rectangle 13"/>
          <p:cNvSpPr>
            <a:spLocks noChangeArrowheads="1"/>
          </p:cNvSpPr>
          <p:nvPr/>
        </p:nvSpPr>
        <p:spPr bwMode="auto">
          <a:xfrm>
            <a:off x="1042988" y="2638425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TO_CHAR</a:t>
            </a:r>
          </a:p>
        </p:txBody>
      </p:sp>
      <p:sp>
        <p:nvSpPr>
          <p:cNvPr id="584718" name="Rectangle 14"/>
          <p:cNvSpPr>
            <a:spLocks noChangeArrowheads="1"/>
          </p:cNvSpPr>
          <p:nvPr/>
        </p:nvSpPr>
        <p:spPr bwMode="auto">
          <a:xfrm>
            <a:off x="1042988" y="465455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TO_CHAR</a:t>
            </a:r>
          </a:p>
        </p:txBody>
      </p:sp>
      <p:sp>
        <p:nvSpPr>
          <p:cNvPr id="389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显式数据类型转换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animBg="1"/>
      <p:bldP spid="584712" grpId="0" animBg="1"/>
      <p:bldP spid="584713" grpId="0" animBg="1"/>
      <p:bldP spid="584714" grpId="0" animBg="1"/>
      <p:bldP spid="584715" grpId="0"/>
      <p:bldP spid="584716" grpId="0"/>
      <p:bldP spid="584717" grpId="0"/>
      <p:bldP spid="5847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blackWhite">
          <a:xfrm>
            <a:off x="3444875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" y="2085975"/>
            <a:ext cx="2595563" cy="3163888"/>
            <a:chOff x="480" y="1314"/>
            <a:chExt cx="1635" cy="1993"/>
          </a:xfrm>
        </p:grpSpPr>
        <p:sp>
          <p:nvSpPr>
            <p:cNvPr id="551944" name="Rectangle 8"/>
            <p:cNvSpPr>
              <a:spLocks noChangeArrowheads="1"/>
            </p:cNvSpPr>
            <p:nvPr/>
          </p:nvSpPr>
          <p:spPr bwMode="auto">
            <a:xfrm>
              <a:off x="480" y="131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buSzPct val="65000"/>
                <a:defRPr/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输入</a:t>
              </a:r>
            </a:p>
          </p:txBody>
        </p:sp>
        <p:sp>
          <p:nvSpPr>
            <p:cNvPr id="5132" name="Freeform 9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>
                <a:gd name="T0" fmla="*/ 0 w 939"/>
                <a:gd name="T1" fmla="*/ 558 h 559"/>
                <a:gd name="T2" fmla="*/ 0 w 939"/>
                <a:gd name="T3" fmla="*/ 0 h 559"/>
                <a:gd name="T4" fmla="*/ 938 w 939"/>
                <a:gd name="T5" fmla="*/ 0 h 559"/>
                <a:gd name="T6" fmla="*/ 0 60000 65536"/>
                <a:gd name="T7" fmla="*/ 0 60000 65536"/>
                <a:gd name="T8" fmla="*/ 0 60000 65536"/>
                <a:gd name="T9" fmla="*/ 0 w 939"/>
                <a:gd name="T10" fmla="*/ 0 h 559"/>
                <a:gd name="T11" fmla="*/ 939 w 939"/>
                <a:gd name="T12" fmla="*/ 559 h 5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Freeform 10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>
                <a:gd name="T0" fmla="*/ 0 w 411"/>
                <a:gd name="T1" fmla="*/ 1308 h 1309"/>
                <a:gd name="T2" fmla="*/ 0 w 411"/>
                <a:gd name="T3" fmla="*/ 0 h 1309"/>
                <a:gd name="T4" fmla="*/ 410 w 411"/>
                <a:gd name="T5" fmla="*/ 0 h 1309"/>
                <a:gd name="T6" fmla="*/ 0 60000 65536"/>
                <a:gd name="T7" fmla="*/ 0 60000 65536"/>
                <a:gd name="T8" fmla="*/ 0 60000 65536"/>
                <a:gd name="T9" fmla="*/ 0 w 411"/>
                <a:gd name="T10" fmla="*/ 0 h 1309"/>
                <a:gd name="T11" fmla="*/ 411 w 411"/>
                <a:gd name="T12" fmla="*/ 1309 h 13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Freeform 11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>
                <a:gd name="T0" fmla="*/ 0 w 675"/>
                <a:gd name="T1" fmla="*/ 744 h 745"/>
                <a:gd name="T2" fmla="*/ 0 w 675"/>
                <a:gd name="T3" fmla="*/ 0 h 745"/>
                <a:gd name="T4" fmla="*/ 674 w 675"/>
                <a:gd name="T5" fmla="*/ 0 h 745"/>
                <a:gd name="T6" fmla="*/ 0 60000 65536"/>
                <a:gd name="T7" fmla="*/ 0 60000 65536"/>
                <a:gd name="T8" fmla="*/ 0 60000 65536"/>
                <a:gd name="T9" fmla="*/ 0 w 675"/>
                <a:gd name="T10" fmla="*/ 0 h 745"/>
                <a:gd name="T11" fmla="*/ 675 w 675"/>
                <a:gd name="T12" fmla="*/ 745 h 7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参数 </a:t>
              </a:r>
              <a:r>
                <a:rPr lang="en-US" altLang="zh-CN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551949" name="Rectangle 13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参数 </a:t>
              </a:r>
              <a:r>
                <a:rPr lang="en-US" altLang="zh-CN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551950" name="Rectangle 14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参数</a:t>
              </a:r>
              <a:r>
                <a:rPr lang="en-US" altLang="zh-CN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</a:t>
              </a:r>
            </a:p>
          </p:txBody>
        </p:sp>
        <p:grpSp>
          <p:nvGrpSpPr>
            <p:cNvPr id="5138" name="Group 15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5139" name="Rectangle 16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140" name="Rectangle 17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141" name="Rectangle 18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</p:grp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3295650" y="2971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函数执行作用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810250" y="2085975"/>
            <a:ext cx="2163763" cy="2555875"/>
            <a:chOff x="3660" y="1314"/>
            <a:chExt cx="1363" cy="1610"/>
          </a:xfrm>
        </p:grpSpPr>
        <p:sp>
          <p:nvSpPr>
            <p:cNvPr id="5128" name="Freeform 21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>
                <a:gd name="T0" fmla="*/ 0 w 781"/>
                <a:gd name="T1" fmla="*/ 0 h 795"/>
                <a:gd name="T2" fmla="*/ 780 w 781"/>
                <a:gd name="T3" fmla="*/ 0 h 795"/>
                <a:gd name="T4" fmla="*/ 780 w 781"/>
                <a:gd name="T5" fmla="*/ 794 h 795"/>
                <a:gd name="T6" fmla="*/ 0 60000 65536"/>
                <a:gd name="T7" fmla="*/ 0 60000 65536"/>
                <a:gd name="T8" fmla="*/ 0 60000 65536"/>
                <a:gd name="T9" fmla="*/ 0 w 781"/>
                <a:gd name="T10" fmla="*/ 0 h 795"/>
                <a:gd name="T11" fmla="*/ 781 w 781"/>
                <a:gd name="T12" fmla="*/ 795 h 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58" name="Rectangle 22"/>
            <p:cNvSpPr>
              <a:spLocks noChangeArrowheads="1"/>
            </p:cNvSpPr>
            <p:nvPr/>
          </p:nvSpPr>
          <p:spPr bwMode="auto">
            <a:xfrm>
              <a:off x="4521" y="131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buSzPct val="65000"/>
                <a:defRPr/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输出</a:t>
              </a:r>
            </a:p>
          </p:txBody>
        </p:sp>
        <p:sp>
          <p:nvSpPr>
            <p:cNvPr id="551959" name="Rectangle 23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99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结果值</a:t>
              </a:r>
            </a:p>
          </p:txBody>
        </p:sp>
      </p:grpSp>
      <p:sp>
        <p:nvSpPr>
          <p:cNvPr id="51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5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38125"/>
            <a:ext cx="7769225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用于日期型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2454275"/>
            <a:ext cx="7894637" cy="3703638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日期格式模型：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必须用单引号引起来并且是大小写敏感的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可以包含任何有效的日期元素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使用逗号将日期型数据与日期型格式模型分隔开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endParaRPr lang="zh-CN" altLang="en-US" sz="240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SELECT ename,TO_CHAR(hiredate,'MM/YY') month_hired 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FROM emp;</a:t>
            </a:r>
            <a:br>
              <a:rPr lang="en-US" altLang="zh-CN" sz="2400" smtClean="0">
                <a:latin typeface="黑体" pitchFamily="2" charset="-122"/>
                <a:ea typeface="黑体" pitchFamily="2" charset="-122"/>
              </a:rPr>
            </a:br>
            <a:r>
              <a:rPr lang="en-US" altLang="zh-CN" sz="2100" b="1" smtClean="0">
                <a:latin typeface="黑体" pitchFamily="2" charset="-122"/>
                <a:ea typeface="宋体" pitchFamily="2" charset="-122"/>
              </a:rPr>
              <a:t/>
            </a:r>
            <a:br>
              <a:rPr lang="en-US" altLang="zh-CN" sz="2100" b="1" smtClean="0">
                <a:latin typeface="黑体" pitchFamily="2" charset="-122"/>
                <a:ea typeface="宋体" pitchFamily="2" charset="-122"/>
              </a:rPr>
            </a:br>
            <a:r>
              <a:rPr lang="en-US" altLang="zh-CN" sz="2100" b="1" smtClean="0">
                <a:latin typeface="黑体" pitchFamily="2" charset="-122"/>
                <a:ea typeface="宋体" pitchFamily="2" charset="-122"/>
              </a:rPr>
              <a:t/>
            </a:r>
            <a:br>
              <a:rPr lang="en-US" altLang="zh-CN" sz="2100" b="1" smtClean="0">
                <a:latin typeface="黑体" pitchFamily="2" charset="-122"/>
                <a:ea typeface="宋体" pitchFamily="2" charset="-122"/>
              </a:rPr>
            </a:br>
            <a:r>
              <a:rPr lang="en-US" altLang="zh-CN" sz="2100" b="1" smtClean="0">
                <a:latin typeface="黑体" pitchFamily="2" charset="-122"/>
                <a:ea typeface="宋体" pitchFamily="2" charset="-122"/>
              </a:rPr>
              <a:t/>
            </a:r>
            <a:br>
              <a:rPr lang="en-US" altLang="zh-CN" sz="2100" b="1" smtClean="0">
                <a:latin typeface="黑体" pitchFamily="2" charset="-122"/>
                <a:ea typeface="宋体" pitchFamily="2" charset="-122"/>
              </a:rPr>
            </a:br>
            <a:endParaRPr lang="en-US" altLang="zh-CN" sz="2100" b="1" smtClean="0">
              <a:latin typeface="黑体" pitchFamily="2" charset="-122"/>
              <a:ea typeface="宋体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blackWhite">
          <a:xfrm>
            <a:off x="949325" y="1576388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日期格式模型的元素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blackWhite">
          <a:xfrm>
            <a:off x="963613" y="1749425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blackWhite">
          <a:xfrm>
            <a:off x="3357563" y="1749425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28625" y="1927225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YYYY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28625" y="2655888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YEAR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28625" y="3365500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MM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28625" y="4032250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MONTH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28625" y="5451475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DY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66725" y="4808538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DAY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517900" y="1927225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完整的年份数字表示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517900" y="2655888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年份的英文表示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3517900" y="3365500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用两位数字来表示月份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517900" y="5402263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用</a:t>
            </a:r>
            <a:r>
              <a:rPr lang="en-US" altLang="zh-CN" sz="2400" b="1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</a:rPr>
              <a:t>个英文字符缩写来表示星期几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479800" y="4789488"/>
            <a:ext cx="471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星期几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517900" y="4032250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月份的全名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950913" y="2486025"/>
            <a:ext cx="7278687" cy="2936875"/>
            <a:chOff x="599" y="1419"/>
            <a:chExt cx="4585" cy="1850"/>
          </a:xfrm>
        </p:grpSpPr>
        <p:sp>
          <p:nvSpPr>
            <p:cNvPr id="40979" name="Line 18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19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20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21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2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57188" y="238125"/>
            <a:ext cx="776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600" b="1" kern="0" dirty="0">
                <a:latin typeface="黑体" pitchFamily="49" charset="-122"/>
                <a:ea typeface="黑体" pitchFamily="49" charset="-122"/>
                <a:cs typeface="+mj-cs"/>
              </a:rPr>
              <a:t>TO_CHAR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  <a:cs typeface="+mj-cs"/>
              </a:rPr>
              <a:t>用于日期型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714500"/>
            <a:ext cx="7385050" cy="2754313"/>
          </a:xfrm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05000"/>
              </a:lnSpc>
              <a:buClr>
                <a:schemeClr val="bg1"/>
              </a:buClr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用时间元素格式化日期的时间部分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mtClean="0">
                <a:latin typeface="黑体" pitchFamily="2" charset="-122"/>
                <a:ea typeface="黑体" pitchFamily="2" charset="-122"/>
              </a:rPr>
            </a:b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marL="285750" indent="-285750">
              <a:lnSpc>
                <a:spcPct val="105000"/>
              </a:lnSpc>
              <a:buClr>
                <a:srgbClr val="FFCC66"/>
              </a:buClr>
              <a:buSzPct val="125000"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marL="285750" indent="-285750">
              <a:lnSpc>
                <a:spcPct val="105000"/>
              </a:lnSpc>
              <a:buClr>
                <a:schemeClr val="bg1"/>
              </a:buClr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通过使用双引号可以添加字符串</a:t>
            </a:r>
          </a:p>
          <a:p>
            <a:pPr marL="285750" indent="-285750">
              <a:lnSpc>
                <a:spcPct val="105000"/>
              </a:lnSpc>
              <a:buClr>
                <a:schemeClr val="bg1"/>
              </a:buClr>
              <a:buFontTx/>
              <a:buNone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marL="285750" indent="-285750">
              <a:lnSpc>
                <a:spcPct val="105000"/>
              </a:lnSpc>
              <a:buClr>
                <a:srgbClr val="FFCC66"/>
              </a:buClr>
              <a:buSzPct val="125000"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282700" y="2293938"/>
            <a:ext cx="6843713" cy="522287"/>
            <a:chOff x="808" y="1565"/>
            <a:chExt cx="4311" cy="329"/>
          </a:xfrm>
        </p:grpSpPr>
        <p:sp>
          <p:nvSpPr>
            <p:cNvPr id="41995" name="Rectangle 5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6" name="Rectangle 6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7" name="Rectangle 7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en-US" altLang="zh-CN" sz="2400" b="1">
                  <a:solidFill>
                    <a:srgbClr val="000000"/>
                  </a:solidFill>
                </a:rPr>
                <a:t>HH24:MI:SS AM</a:t>
              </a:r>
            </a:p>
          </p:txBody>
        </p:sp>
        <p:sp>
          <p:nvSpPr>
            <p:cNvPr id="41998" name="Rectangle 8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400" b="1">
                  <a:solidFill>
                    <a:srgbClr val="000000"/>
                  </a:solidFill>
                </a:rPr>
                <a:t>15:45:32 </a:t>
              </a:r>
              <a:r>
                <a:rPr lang="en-US" altLang="zh-CN" sz="2400" b="1">
                  <a:solidFill>
                    <a:srgbClr val="000000"/>
                  </a:solidFill>
                </a:rPr>
                <a:t>PM</a:t>
              </a:r>
            </a:p>
          </p:txBody>
        </p:sp>
      </p:grpSp>
      <p:grpSp>
        <p:nvGrpSpPr>
          <p:cNvPr id="41988" name="Group 9"/>
          <p:cNvGrpSpPr>
            <a:grpSpLocks/>
          </p:cNvGrpSpPr>
          <p:nvPr/>
        </p:nvGrpSpPr>
        <p:grpSpPr bwMode="auto">
          <a:xfrm>
            <a:off x="1227138" y="3527425"/>
            <a:ext cx="6864350" cy="522288"/>
            <a:chOff x="797" y="2522"/>
            <a:chExt cx="4324" cy="329"/>
          </a:xfrm>
        </p:grpSpPr>
        <p:sp>
          <p:nvSpPr>
            <p:cNvPr id="41991" name="Rectangle 10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2" name="Rectangle 11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3" name="Rectangle 12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en-US" altLang="zh-CN" sz="2400" b="1">
                  <a:solidFill>
                    <a:srgbClr val="000000"/>
                  </a:solidFill>
                </a:rPr>
                <a:t>DD "of" MONTH</a:t>
              </a:r>
            </a:p>
          </p:txBody>
        </p:sp>
        <p:sp>
          <p:nvSpPr>
            <p:cNvPr id="41994" name="Rectangle 13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400" b="1">
                  <a:solidFill>
                    <a:srgbClr val="000000"/>
                  </a:solidFill>
                </a:rPr>
                <a:t>12 </a:t>
              </a:r>
              <a:r>
                <a:rPr lang="en-US" altLang="zh-CN" sz="2400" b="1">
                  <a:solidFill>
                    <a:srgbClr val="000000"/>
                  </a:solidFill>
                </a:rPr>
                <a:t>of OCTOBER</a:t>
              </a:r>
            </a:p>
          </p:txBody>
        </p:sp>
      </p:grp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>
                <a:latin typeface="黑体" pitchFamily="49" charset="-122"/>
                <a:ea typeface="黑体" pitchFamily="49" charset="-122"/>
              </a:rPr>
              <a:t>日期格式模型的元素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57188" y="238125"/>
            <a:ext cx="776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600" b="1" kern="0" dirty="0">
                <a:latin typeface="黑体" pitchFamily="49" charset="-122"/>
                <a:ea typeface="黑体" pitchFamily="49" charset="-122"/>
                <a:cs typeface="+mj-cs"/>
              </a:rPr>
              <a:t>TO_CHAR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  <a:cs typeface="+mj-cs"/>
              </a:rPr>
              <a:t>用于日期型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blackWhite">
          <a:xfrm>
            <a:off x="652463" y="1903413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blackWhite">
          <a:xfrm>
            <a:off x="652463" y="3273425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用于日期型</a:t>
            </a:r>
            <a:endParaRPr lang="en-US" altLang="zh-CN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0275" y="2203450"/>
            <a:ext cx="6297613" cy="3294063"/>
            <a:chOff x="1386" y="1388"/>
            <a:chExt cx="3967" cy="2075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3017" name="Rectangle 7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3014" name="Rectangle 8"/>
          <p:cNvSpPr>
            <a:spLocks noChangeArrowheads="1"/>
          </p:cNvSpPr>
          <p:nvPr/>
        </p:nvSpPr>
        <p:spPr bwMode="blackWhite">
          <a:xfrm>
            <a:off x="631825" y="1706563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 	</a:t>
            </a:r>
          </a:p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  	TO_CHAR(hiredate, 'DD Month YYYY') HIREDATE</a:t>
            </a:r>
          </a:p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blackWhite">
          <a:xfrm>
            <a:off x="657225" y="3278188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8610600" cy="7842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用于数值型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2211388"/>
            <a:ext cx="7769225" cy="954087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通过在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中使用以下形式可以把数值型数据转化成变长的字符串：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blackWhite">
          <a:xfrm>
            <a:off x="952500" y="1360488"/>
            <a:ext cx="7265988" cy="4841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blackWhite">
          <a:xfrm>
            <a:off x="949325" y="3219450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blackWhite">
          <a:xfrm>
            <a:off x="2214563" y="3219450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936625" y="32480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936625" y="36877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936625" y="41719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$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936625" y="46529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936625" y="36703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936625" y="413702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936625" y="559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936625" y="50990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936625" y="55245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936625" y="4624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936625" y="5132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293938" y="32480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一位数字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293938" y="368776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显示前导零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2293938" y="41719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显示美元符号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293938" y="4652963"/>
            <a:ext cx="5956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显示本地货币符号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2293938" y="50990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显示小数点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293938" y="558641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显示千位符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blackWhite">
          <a:xfrm>
            <a:off x="936625" y="2281238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blackWhite">
          <a:xfrm>
            <a:off x="949325" y="3867150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693738" y="530225"/>
            <a:ext cx="7726362" cy="8810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用于数值型</a:t>
            </a:r>
            <a:endParaRPr lang="en-US" altLang="zh-CN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9175" y="2401888"/>
            <a:ext cx="4860925" cy="2311400"/>
            <a:chOff x="642" y="1513"/>
            <a:chExt cx="3062" cy="1456"/>
          </a:xfrm>
        </p:grpSpPr>
        <p:sp>
          <p:nvSpPr>
            <p:cNvPr id="45065" name="Rectangle 6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5066" name="Rectangle 7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5062" name="Rectangle 8"/>
          <p:cNvSpPr>
            <a:spLocks noChangeArrowheads="1"/>
          </p:cNvSpPr>
          <p:nvPr/>
        </p:nvSpPr>
        <p:spPr bwMode="blackWhite">
          <a:xfrm>
            <a:off x="915988" y="2149475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ename = 'SCOTT';</a:t>
            </a: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blackWhite">
          <a:xfrm>
            <a:off x="962025" y="3851275"/>
            <a:ext cx="72628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  <p:sp>
        <p:nvSpPr>
          <p:cNvPr id="45064" name="矩形 9"/>
          <p:cNvSpPr>
            <a:spLocks noChangeArrowheads="1"/>
          </p:cNvSpPr>
          <p:nvPr/>
        </p:nvSpPr>
        <p:spPr bwMode="auto">
          <a:xfrm>
            <a:off x="714375" y="4929188"/>
            <a:ext cx="7286625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注意：进行数字类型到字符型转换时，格式中的宽度一定要超过实际列宽度，否则会显示为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###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4200"/>
            <a:ext cx="8001000" cy="8810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TO_NUMBER 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TO_DATE 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979488" y="1644650"/>
            <a:ext cx="7664450" cy="493713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z="2600" b="1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600" b="1" smtClean="0">
                <a:latin typeface="黑体" pitchFamily="2" charset="-122"/>
                <a:ea typeface="黑体" pitchFamily="2" charset="-122"/>
              </a:rPr>
              <a:t>TO_NUMBER</a:t>
            </a:r>
            <a:r>
              <a:rPr lang="zh-CN" altLang="en-US" sz="2600" b="1" smtClean="0">
                <a:latin typeface="黑体" pitchFamily="2" charset="-122"/>
                <a:ea typeface="黑体" pitchFamily="2" charset="-122"/>
              </a:rPr>
              <a:t>将一个字符串转换成数值型数据</a:t>
            </a:r>
            <a:endParaRPr lang="en-US" altLang="zh-CN" sz="2600" b="1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blackWhite">
          <a:xfrm>
            <a:off x="1258888" y="2205038"/>
            <a:ext cx="7116762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960438" y="3833813"/>
            <a:ext cx="73850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600" b="1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600" b="1">
                <a:latin typeface="黑体" pitchFamily="2" charset="-122"/>
                <a:ea typeface="黑体" pitchFamily="2" charset="-122"/>
              </a:rPr>
              <a:t>TO_DATE</a:t>
            </a:r>
            <a:r>
              <a:rPr lang="zh-CN" altLang="en-US" sz="2600" b="1">
                <a:latin typeface="黑体" pitchFamily="2" charset="-122"/>
                <a:ea typeface="黑体" pitchFamily="2" charset="-122"/>
              </a:rPr>
              <a:t>将一个字符串转换成日期型数据。</a:t>
            </a:r>
            <a:endParaRPr lang="en-US" altLang="zh-CN" sz="2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blackWhite">
          <a:xfrm>
            <a:off x="1254125" y="4365625"/>
            <a:ext cx="7078663" cy="5318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46087" name="矩形 6"/>
          <p:cNvSpPr>
            <a:spLocks noChangeArrowheads="1"/>
          </p:cNvSpPr>
          <p:nvPr/>
        </p:nvSpPr>
        <p:spPr bwMode="auto">
          <a:xfrm>
            <a:off x="714375" y="2708275"/>
            <a:ext cx="7961313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注意：要转换的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类型数据必须是由数字组成的字符串，格式码中相应的格式必须要和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中的格式匹配。 </a:t>
            </a:r>
          </a:p>
        </p:txBody>
      </p:sp>
      <p:sp>
        <p:nvSpPr>
          <p:cNvPr id="46088" name="矩形 7"/>
          <p:cNvSpPr>
            <a:spLocks noChangeArrowheads="1"/>
          </p:cNvSpPr>
          <p:nvPr/>
        </p:nvSpPr>
        <p:spPr bwMode="auto">
          <a:xfrm>
            <a:off x="684213" y="4868863"/>
            <a:ext cx="7961312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注意：要转换的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类型数据必须是可以转换成日期的字符，格式码的格式必须要和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中的格式匹配。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	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62950" cy="4968875"/>
          </a:xfrm>
        </p:spPr>
        <p:txBody>
          <a:bodyPr/>
          <a:lstStyle/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显示服务器系统当前时间，格式为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2007-10-12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17:11:11(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显示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hiredate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 雇员开始工作日是星期几，列标签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DAY(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查询员工姓名，工资，格式化的工资（￥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999,999.99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把字符串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2015-3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-18 13:13:13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转换成日期格式，并计算和系统当前时间间隔多少天。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to_date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buFontTx/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48037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通用函数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与空值（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）相关的一些函数，完成对空值（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）的一些操作。主要包括以下函数：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NVL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NVL2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NULLIF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COALESCE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条件处理函数：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表达式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DECODE</a:t>
            </a:r>
          </a:p>
          <a:p>
            <a:pPr lvl="2" eaLnBrk="1" hangingPunct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NVL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语法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:NVL (expr1,expr2)</a:t>
            </a:r>
          </a:p>
          <a:p>
            <a:pPr lvl="1">
              <a:lnSpc>
                <a:spcPct val="14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expr1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不是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expr1,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否则返回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expr2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Line 5"/>
          <p:cNvSpPr>
            <a:spLocks noChangeShapeType="1"/>
          </p:cNvSpPr>
          <p:nvPr/>
        </p:nvSpPr>
        <p:spPr bwMode="auto">
          <a:xfrm flipV="1">
            <a:off x="4572000" y="2936875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6"/>
          <p:cNvSpPr>
            <a:spLocks/>
          </p:cNvSpPr>
          <p:nvPr/>
        </p:nvSpPr>
        <p:spPr bwMode="auto">
          <a:xfrm>
            <a:off x="2266950" y="3562350"/>
            <a:ext cx="4706938" cy="534988"/>
          </a:xfrm>
          <a:custGeom>
            <a:avLst/>
            <a:gdLst>
              <a:gd name="T0" fmla="*/ 0 w 2965"/>
              <a:gd name="T1" fmla="*/ 2147483647 h 337"/>
              <a:gd name="T2" fmla="*/ 0 w 2965"/>
              <a:gd name="T3" fmla="*/ 0 h 337"/>
              <a:gd name="T4" fmla="*/ 2147483647 w 2965"/>
              <a:gd name="T5" fmla="*/ 0 h 337"/>
              <a:gd name="T6" fmla="*/ 2147483647 w 2965"/>
              <a:gd name="T7" fmla="*/ 2147483647 h 337"/>
              <a:gd name="T8" fmla="*/ 2147483647 w 2965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"/>
              <a:gd name="T16" fmla="*/ 0 h 337"/>
              <a:gd name="T17" fmla="*/ 2965 w 2965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blackWhite">
          <a:xfrm>
            <a:off x="3416300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en-US" altLang="zh-CN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Functions</a:t>
            </a: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blackWhite">
          <a:xfrm>
            <a:off x="1195388" y="4071938"/>
            <a:ext cx="2284412" cy="92075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单行函数</a:t>
            </a: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blackWhite">
          <a:xfrm>
            <a:off x="5749925" y="4057650"/>
            <a:ext cx="2263775" cy="95091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多行函数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4532313"/>
            <a:ext cx="3581400" cy="0"/>
            <a:chOff x="336" y="2855"/>
            <a:chExt cx="2256" cy="0"/>
          </a:xfrm>
        </p:grpSpPr>
        <p:sp>
          <p:nvSpPr>
            <p:cNvPr id="6159" name="Line 12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24450" y="4227513"/>
            <a:ext cx="3524250" cy="552450"/>
            <a:chOff x="3228" y="2663"/>
            <a:chExt cx="2220" cy="348"/>
          </a:xfrm>
        </p:grpSpPr>
        <p:sp>
          <p:nvSpPr>
            <p:cNvPr id="6155" name="Line 15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6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7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8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4" name="内容占位符 2"/>
          <p:cNvSpPr>
            <a:spLocks noGrp="1"/>
          </p:cNvSpPr>
          <p:nvPr>
            <p:ph idx="1"/>
          </p:nvPr>
        </p:nvSpPr>
        <p:spPr>
          <a:xfrm>
            <a:off x="285750" y="1071563"/>
            <a:ext cx="8147050" cy="4968875"/>
          </a:xfrm>
        </p:spPr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函数分类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blackWhite">
          <a:xfrm>
            <a:off x="955675" y="177482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blackWhite">
          <a:xfrm>
            <a:off x="930275" y="288448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80000" y="1809750"/>
            <a:ext cx="2978150" cy="3271838"/>
            <a:chOff x="3200" y="1140"/>
            <a:chExt cx="1876" cy="2061"/>
          </a:xfrm>
        </p:grpSpPr>
        <p:sp>
          <p:nvSpPr>
            <p:cNvPr id="50185" name="Rectangle 5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0181" name="Rectangle 7"/>
          <p:cNvSpPr>
            <a:spLocks noChangeArrowheads="1"/>
          </p:cNvSpPr>
          <p:nvPr/>
        </p:nvSpPr>
        <p:spPr bwMode="blackWhite">
          <a:xfrm>
            <a:off x="935038" y="166846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comm, (sal*12)+NVL(comm,0)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blackWhite">
          <a:xfrm>
            <a:off x="935038" y="286861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501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NVL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NVL2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:NVL2(expr1,expr2,expr3)</a:t>
            </a: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不是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null,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expr2,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否则返回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expr3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09700"/>
            <a:ext cx="814705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NULLIF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400" dirty="0">
                <a:latin typeface="Arial" charset="0"/>
              </a:rPr>
              <a:t> NULLIF(expr1,expr2)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比较两个表达式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如果相等，返回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null,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否则，返回第一个表达式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147050" cy="2032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COALESCE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COALESCE (</a:t>
            </a:r>
            <a:r>
              <a:rPr lang="zh-CN" altLang="en-US" i="1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 smtClean="0">
                <a:latin typeface="黑体" pitchFamily="2" charset="-122"/>
                <a:ea typeface="黑体" pitchFamily="2" charset="-122"/>
              </a:rPr>
              <a:t>1, </a:t>
            </a:r>
            <a:r>
              <a:rPr lang="zh-CN" altLang="en-US" i="1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 smtClean="0">
                <a:latin typeface="黑体" pitchFamily="2" charset="-122"/>
                <a:ea typeface="黑体" pitchFamily="2" charset="-122"/>
              </a:rPr>
              <a:t>2, ... </a:t>
            </a:r>
            <a:r>
              <a:rPr lang="zh-CN" altLang="en-US" i="1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 smtClean="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函数是对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NVL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函数的扩展。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COALESCE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函数的功能是返回第一个不为空的参数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，参数个数不受限制。</a:t>
            </a:r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785813" y="3286125"/>
            <a:ext cx="7697787" cy="2374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COALESCE(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comm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0)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comm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DECODE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语法</a:t>
            </a: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3381" name="Rectangle 5"/>
          <p:cNvSpPr>
            <a:spLocks noChangeArrowheads="1"/>
          </p:cNvSpPr>
          <p:nvPr/>
        </p:nvSpPr>
        <p:spPr bwMode="auto">
          <a:xfrm>
            <a:off x="785813" y="2143125"/>
            <a:ext cx="7697787" cy="26654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CASE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WHEN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comparison_expr1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THEN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return_expr1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[WHEN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comparison_expr2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THEN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return_expr2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WHEN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comparison_exprn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THEN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return_exprn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ELSE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else_expr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DECODE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 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400" dirty="0">
                <a:latin typeface="Arial" charset="0"/>
              </a:rPr>
              <a:t>CASE</a:t>
            </a:r>
            <a:r>
              <a:rPr lang="zh-CN" altLang="en-US" sz="2400" dirty="0">
                <a:latin typeface="Arial" charset="0"/>
              </a:rPr>
              <a:t>示例</a:t>
            </a: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785813" y="2000250"/>
            <a:ext cx="7848600" cy="344497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(CASE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	          WHEN 10  THEN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销售部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WHEN 20  THEN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技术部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WHEN 30  THEN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管理部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  ELSE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无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END)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89925" cy="37734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DECODE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DECODE(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字段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条件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1,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结果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1[,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条件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2,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结果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i="1" dirty="0" smtClean="0">
                <a:latin typeface="R Frutiger Roman"/>
                <a:ea typeface="黑体" pitchFamily="2" charset="-122"/>
              </a:rPr>
              <a:t>…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][,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缺省值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]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827088" y="2471738"/>
            <a:ext cx="7848600" cy="3529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decode(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10,'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销售部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20,'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技术部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管理部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无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')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2"/>
          <p:cNvSpPr>
            <a:spLocks/>
          </p:cNvSpPr>
          <p:nvPr/>
        </p:nvSpPr>
        <p:spPr bwMode="auto">
          <a:xfrm>
            <a:off x="1512888" y="4381500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函数的嵌套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8169275" cy="954087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单行函数可以嵌套于任何层。</a:t>
            </a:r>
            <a:endParaRPr lang="en-US" altLang="zh-CN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嵌套的函数是从最里层向最外层的顺序计算的。</a:t>
            </a:r>
            <a:endParaRPr lang="en-US" altLang="zh-CN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blackWhite">
          <a:xfrm>
            <a:off x="942975" y="3681413"/>
            <a:ext cx="7300913" cy="681037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5C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239838" y="3849688"/>
            <a:ext cx="6565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ts val="2200"/>
              </a:lnSpc>
              <a:spcBef>
                <a:spcPct val="50000"/>
              </a:spcBef>
              <a:buSzPct val="65000"/>
              <a:tabLst>
                <a:tab pos="1200150" algn="l"/>
              </a:tabLst>
            </a:pPr>
            <a:r>
              <a:rPr lang="en-US" altLang="zh-CN" sz="2800" b="1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altLang="zh-CN" sz="2800" b="1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altLang="zh-CN" sz="2800" b="1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altLang="zh-CN" sz="2800" b="1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altLang="zh-CN" sz="2800" b="1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altLang="zh-CN" sz="2800" b="1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724150" y="4524375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chemeClr val="accent1"/>
                </a:solidFill>
                <a:latin typeface="Helvetica" pitchFamily="34" charset="0"/>
              </a:rPr>
              <a:t>Step 1 = Result 1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724150" y="5000625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rgbClr val="FC0128"/>
                </a:solidFill>
                <a:latin typeface="Helvetica" pitchFamily="34" charset="0"/>
              </a:rPr>
              <a:t>Step 2 = Result 2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724150" y="5492750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rgbClr val="FFCC00"/>
                </a:solidFill>
                <a:latin typeface="Helvetica" pitchFamily="34" charset="0"/>
              </a:rPr>
              <a:t>Step 3 = Result 3</a:t>
            </a:r>
          </a:p>
        </p:txBody>
      </p:sp>
      <p:sp>
        <p:nvSpPr>
          <p:cNvPr id="57354" name="Freeform 10"/>
          <p:cNvSpPr>
            <a:spLocks/>
          </p:cNvSpPr>
          <p:nvPr/>
        </p:nvSpPr>
        <p:spPr bwMode="auto">
          <a:xfrm>
            <a:off x="2120900" y="4360863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1673383137 h 665"/>
              <a:gd name="T4" fmla="*/ 2147483647 w 2400"/>
              <a:gd name="T5" fmla="*/ 167338313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5" name="Freeform 11"/>
          <p:cNvSpPr>
            <a:spLocks/>
          </p:cNvSpPr>
          <p:nvPr/>
        </p:nvSpPr>
        <p:spPr bwMode="auto">
          <a:xfrm>
            <a:off x="2586038" y="4379913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902215236 h 359"/>
              <a:gd name="T4" fmla="*/ 2147483647 w 1558"/>
              <a:gd name="T5" fmla="*/ 902215236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blackWhite">
          <a:xfrm>
            <a:off x="949325" y="2090738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15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115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blackWhite">
          <a:xfrm>
            <a:off x="949325" y="3859213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函数的嵌套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6188" y="2360613"/>
            <a:ext cx="4545012" cy="1868487"/>
            <a:chOff x="1585" y="1487"/>
            <a:chExt cx="2863" cy="1177"/>
          </a:xfrm>
        </p:grpSpPr>
        <p:sp>
          <p:nvSpPr>
            <p:cNvPr id="58376" name="Rectangle 6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8377" name="Rectangle 7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8374" name="Rectangle 8"/>
          <p:cNvSpPr>
            <a:spLocks noChangeArrowheads="1"/>
          </p:cNvSpPr>
          <p:nvPr/>
        </p:nvSpPr>
        <p:spPr bwMode="blackWhite">
          <a:xfrm>
            <a:off x="936625" y="1963738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blackWhite">
          <a:xfrm>
            <a:off x="962025" y="3871913"/>
            <a:ext cx="72628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本章重点总结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33" tIns="45217" rIns="90433" bIns="45217"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单行函数介绍	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字符函数的使用	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数值函数的使用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转换函数的使用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函数嵌套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单行函数语法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语法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:</a:t>
            </a:r>
          </a:p>
          <a:p>
            <a:pPr lvl="2" eaLnBrk="1" hangingPunct="1">
              <a:lnSpc>
                <a:spcPct val="140000"/>
              </a:lnSpc>
              <a:buFontTx/>
              <a:buNone/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函数名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[(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参数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，参数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2,</a:t>
            </a:r>
            <a:r>
              <a:rPr lang="en-US" altLang="zh-CN" smtClean="0">
                <a:latin typeface="R Frutiger Roman"/>
                <a:ea typeface="黑体" pitchFamily="2" charset="-122"/>
              </a:rPr>
              <a:t>…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)]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其中的参数可以是以下之一：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变量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列名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表达式</a:t>
            </a:r>
          </a:p>
          <a:p>
            <a:pPr eaLnBrk="1" hangingPunct="1">
              <a:lnSpc>
                <a:spcPct val="140000"/>
              </a:lnSpc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18488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日到现在有多少月，多少周（四舍五入）。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查询员工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的第三个字母是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的员工的信息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trim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函数将字符串‘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hello’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、‘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 ’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、‘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bllb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’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、‘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    ’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分别处理得到下列字符串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ello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ll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将员工工资按如下格式显示：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123,234.00 RMB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查询员工的姓名及其经理编号，要求对于没有经理的显示“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No Manager”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字符串。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将员工的参加工作日期按如下格式显示：月份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年份。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7.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在员工表中查询出员工的工资，并计算应交税款：如果工资小于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1000,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税率为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，如果工资大于等于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并小于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，税率为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％，如果工资大于等于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并小于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，税率为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15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％，如果工资大于等于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，税率为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％。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8.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创建一个查询显示所有雇员的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sal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。格式化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sal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为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15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个字符长度，用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$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左填充，列标签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SALARY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单行函数特征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单行函数对单行操作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每行返回一个结果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有可能返回值与原参数数据类型不一致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单行函数可以写在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子句中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有些函数没有参数，有些函数包括一个或多个参数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函数可以嵌套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28625" y="1052513"/>
            <a:ext cx="8147050" cy="4968875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单行函数分类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5254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Line 2"/>
          <p:cNvSpPr>
            <a:spLocks noChangeShapeType="1"/>
          </p:cNvSpPr>
          <p:nvPr/>
        </p:nvSpPr>
        <p:spPr bwMode="auto">
          <a:xfrm flipV="1">
            <a:off x="4589463" y="2171700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 flipH="1" flipV="1">
            <a:off x="2646363" y="3086100"/>
            <a:ext cx="1960562" cy="50323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 flipV="1">
            <a:off x="4608513" y="3070225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 flipH="1">
            <a:off x="2863850" y="3590925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>
            <a:off x="4608513" y="3590925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2012950" y="4749800"/>
            <a:ext cx="1785938" cy="93186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转换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3740150" y="146843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字符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6216650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336600"/>
              </a:gs>
              <a:gs pos="100000">
                <a:srgbClr val="3366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algn="ctr" defTabSz="1620838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数值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blackWhite">
          <a:xfrm>
            <a:off x="5360988" y="4770438"/>
            <a:ext cx="1739900" cy="9112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日期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blackWhite">
          <a:xfrm>
            <a:off x="1227138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100000">
                <a:srgbClr val="FF6699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通用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blackWhite">
          <a:xfrm>
            <a:off x="3533775" y="3108325"/>
            <a:ext cx="2152650" cy="93186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单行函数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blackWhite">
          <a:xfrm>
            <a:off x="3416300" y="2205038"/>
            <a:ext cx="2311400" cy="43021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字符函数</a:t>
            </a: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1565275" y="4291013"/>
            <a:ext cx="10985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LOWER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UPPER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INITCAP</a:t>
            </a:r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5583238" y="4106863"/>
            <a:ext cx="2309812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CONCAT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SUBSTR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LENGTH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INSTR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LPAD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RPAD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REPLACE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TRIM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4572000" y="2603500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9"/>
          <p:cNvSpPr>
            <a:spLocks/>
          </p:cNvSpPr>
          <p:nvPr/>
        </p:nvSpPr>
        <p:spPr bwMode="auto">
          <a:xfrm>
            <a:off x="2613025" y="2963863"/>
            <a:ext cx="3848100" cy="534987"/>
          </a:xfrm>
          <a:custGeom>
            <a:avLst/>
            <a:gdLst>
              <a:gd name="T0" fmla="*/ 0 w 2424"/>
              <a:gd name="T1" fmla="*/ 2147483647 h 337"/>
              <a:gd name="T2" fmla="*/ 0 w 2424"/>
              <a:gd name="T3" fmla="*/ 0 h 337"/>
              <a:gd name="T4" fmla="*/ 2147483647 w 2424"/>
              <a:gd name="T5" fmla="*/ 0 h 337"/>
              <a:gd name="T6" fmla="*/ 2147483647 w 2424"/>
              <a:gd name="T7" fmla="*/ 2147483647 h 337"/>
              <a:gd name="T8" fmla="*/ 2147483647 w 2424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4"/>
              <a:gd name="T16" fmla="*/ 0 h 337"/>
              <a:gd name="T17" fmla="*/ 2424 w 2424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690" name="Rectangle 10"/>
          <p:cNvSpPr>
            <a:spLocks noChangeArrowheads="1"/>
          </p:cNvSpPr>
          <p:nvPr/>
        </p:nvSpPr>
        <p:spPr bwMode="blackWhite">
          <a:xfrm>
            <a:off x="704850" y="3498850"/>
            <a:ext cx="3754438" cy="5953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大小写转换</a:t>
            </a: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blackWhite">
          <a:xfrm>
            <a:off x="4654550" y="3498850"/>
            <a:ext cx="3719513" cy="6096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字符处理</a:t>
            </a:r>
          </a:p>
        </p:txBody>
      </p:sp>
      <p:sp>
        <p:nvSpPr>
          <p:cNvPr id="1025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218488" cy="3773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字符函数：主要指参数类型是字符型，不同函数返回值可能是字符型或数值型。</a:t>
            </a:r>
          </a:p>
          <a:p>
            <a:pPr eaLnBrk="1" hangingPunct="1"/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autoUpdateAnimBg="0"/>
      <p:bldP spid="583687" grpId="0" autoUpdateAnimBg="0"/>
    </p:bld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4_默认设计模板 7">
    <a:dk1>
      <a:srgbClr val="333333"/>
    </a:dk1>
    <a:lt1>
      <a:srgbClr val="FFFFFF"/>
    </a:lt1>
    <a:dk2>
      <a:srgbClr val="000000"/>
    </a:dk2>
    <a:lt2>
      <a:srgbClr val="66007C"/>
    </a:lt2>
    <a:accent1>
      <a:srgbClr val="C6DEF3"/>
    </a:accent1>
    <a:accent2>
      <a:srgbClr val="F0D250"/>
    </a:accent2>
    <a:accent3>
      <a:srgbClr val="FFFFFF"/>
    </a:accent3>
    <a:accent4>
      <a:srgbClr val="2A2A2A"/>
    </a:accent4>
    <a:accent5>
      <a:srgbClr val="DFECF8"/>
    </a:accent5>
    <a:accent6>
      <a:srgbClr val="D9BE48"/>
    </a:accent6>
    <a:hlink>
      <a:srgbClr val="0088CC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4_默认设计模板 7">
    <a:dk1>
      <a:srgbClr val="333333"/>
    </a:dk1>
    <a:lt1>
      <a:srgbClr val="FFFFFF"/>
    </a:lt1>
    <a:dk2>
      <a:srgbClr val="000000"/>
    </a:dk2>
    <a:lt2>
      <a:srgbClr val="66007C"/>
    </a:lt2>
    <a:accent1>
      <a:srgbClr val="C6DEF3"/>
    </a:accent1>
    <a:accent2>
      <a:srgbClr val="F0D250"/>
    </a:accent2>
    <a:accent3>
      <a:srgbClr val="FFFFFF"/>
    </a:accent3>
    <a:accent4>
      <a:srgbClr val="2A2A2A"/>
    </a:accent4>
    <a:accent5>
      <a:srgbClr val="DFECF8"/>
    </a:accent5>
    <a:accent6>
      <a:srgbClr val="D9BE48"/>
    </a:accent6>
    <a:hlink>
      <a:srgbClr val="0088CC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6690</TotalTime>
  <Words>4162</Words>
  <Application>Microsoft Office PowerPoint</Application>
  <PresentationFormat>全屏显示(4:3)</PresentationFormat>
  <Paragraphs>855</Paragraphs>
  <Slides>61</Slides>
  <Notes>60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4_默认设计模板</vt:lpstr>
      <vt:lpstr>幻灯片 1</vt:lpstr>
      <vt:lpstr>幻灯片 2</vt:lpstr>
      <vt:lpstr>本章内容</vt:lpstr>
      <vt:lpstr>SQL函数概述</vt:lpstr>
      <vt:lpstr>SQL函数概述</vt:lpstr>
      <vt:lpstr>SQL函数概述</vt:lpstr>
      <vt:lpstr>SQL函数概述</vt:lpstr>
      <vt:lpstr>SQL函数概述</vt:lpstr>
      <vt:lpstr>字符函数</vt:lpstr>
      <vt:lpstr>字符函数</vt:lpstr>
      <vt:lpstr>字符函数</vt:lpstr>
      <vt:lpstr>字符函数</vt:lpstr>
      <vt:lpstr>练习1</vt:lpstr>
      <vt:lpstr>字符函数</vt:lpstr>
      <vt:lpstr>字符函数</vt:lpstr>
      <vt:lpstr>字符函数</vt:lpstr>
      <vt:lpstr>字符函数</vt:lpstr>
      <vt:lpstr>练习2</vt:lpstr>
      <vt:lpstr>数值函数</vt:lpstr>
      <vt:lpstr>ROUND函数</vt:lpstr>
      <vt:lpstr>TRUNC函数</vt:lpstr>
      <vt:lpstr>MOD函数</vt:lpstr>
      <vt:lpstr>练习3</vt:lpstr>
      <vt:lpstr>日期的处理</vt:lpstr>
      <vt:lpstr>日期的运算</vt:lpstr>
      <vt:lpstr>日期的运算</vt:lpstr>
      <vt:lpstr>RR 日期格式</vt:lpstr>
      <vt:lpstr>练习4</vt:lpstr>
      <vt:lpstr>日期函数</vt:lpstr>
      <vt:lpstr>日期函数</vt:lpstr>
      <vt:lpstr>日期函数</vt:lpstr>
      <vt:lpstr>日期函数</vt:lpstr>
      <vt:lpstr>日期函数</vt:lpstr>
      <vt:lpstr>日期函数</vt:lpstr>
      <vt:lpstr>练习5</vt:lpstr>
      <vt:lpstr>转换函数</vt:lpstr>
      <vt:lpstr>转换函数</vt:lpstr>
      <vt:lpstr>转换函数</vt:lpstr>
      <vt:lpstr>转换函数</vt:lpstr>
      <vt:lpstr>TO_CHAR 用于日期型</vt:lpstr>
      <vt:lpstr>幻灯片 41</vt:lpstr>
      <vt:lpstr>幻灯片 42</vt:lpstr>
      <vt:lpstr>TO_CHAR 用于日期型</vt:lpstr>
      <vt:lpstr>TO_CHAR 用于数值型</vt:lpstr>
      <vt:lpstr>TO_CHAR 用于数值型</vt:lpstr>
      <vt:lpstr>TO_NUMBER 和 TO_DATE 函数 </vt:lpstr>
      <vt:lpstr>练习6 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函数的嵌套</vt:lpstr>
      <vt:lpstr>函数的嵌套</vt:lpstr>
      <vt:lpstr>本章重点总结</vt:lpstr>
      <vt:lpstr>课后作业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1433</cp:revision>
  <dcterms:created xsi:type="dcterms:W3CDTF">2004-04-25T08:53:43Z</dcterms:created>
  <dcterms:modified xsi:type="dcterms:W3CDTF">2015-10-23T01:13:34Z</dcterms:modified>
</cp:coreProperties>
</file>