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1"/>
  </p:notesMasterIdLst>
  <p:handoutMasterIdLst>
    <p:handoutMasterId r:id="rId52"/>
  </p:handoutMasterIdLst>
  <p:sldIdLst>
    <p:sldId id="518" r:id="rId2"/>
    <p:sldId id="557" r:id="rId3"/>
    <p:sldId id="558" r:id="rId4"/>
    <p:sldId id="559" r:id="rId5"/>
    <p:sldId id="560" r:id="rId6"/>
    <p:sldId id="561" r:id="rId7"/>
    <p:sldId id="562" r:id="rId8"/>
    <p:sldId id="563" r:id="rId9"/>
    <p:sldId id="564" r:id="rId10"/>
    <p:sldId id="565" r:id="rId11"/>
    <p:sldId id="566" r:id="rId12"/>
    <p:sldId id="567" r:id="rId13"/>
    <p:sldId id="568" r:id="rId14"/>
    <p:sldId id="569" r:id="rId15"/>
    <p:sldId id="572" r:id="rId16"/>
    <p:sldId id="570" r:id="rId17"/>
    <p:sldId id="571" r:id="rId18"/>
    <p:sldId id="602" r:id="rId19"/>
    <p:sldId id="603" r:id="rId20"/>
    <p:sldId id="604" r:id="rId21"/>
    <p:sldId id="605" r:id="rId22"/>
    <p:sldId id="606" r:id="rId23"/>
    <p:sldId id="607" r:id="rId24"/>
    <p:sldId id="614" r:id="rId25"/>
    <p:sldId id="615" r:id="rId26"/>
    <p:sldId id="612" r:id="rId27"/>
    <p:sldId id="608" r:id="rId28"/>
    <p:sldId id="616" r:id="rId29"/>
    <p:sldId id="617" r:id="rId30"/>
    <p:sldId id="618" r:id="rId31"/>
    <p:sldId id="579" r:id="rId32"/>
    <p:sldId id="581" r:id="rId33"/>
    <p:sldId id="582" r:id="rId34"/>
    <p:sldId id="619" r:id="rId35"/>
    <p:sldId id="583" r:id="rId36"/>
    <p:sldId id="584" r:id="rId37"/>
    <p:sldId id="601" r:id="rId38"/>
    <p:sldId id="589" r:id="rId39"/>
    <p:sldId id="590" r:id="rId40"/>
    <p:sldId id="591" r:id="rId41"/>
    <p:sldId id="595" r:id="rId42"/>
    <p:sldId id="592" r:id="rId43"/>
    <p:sldId id="621" r:id="rId44"/>
    <p:sldId id="597" r:id="rId45"/>
    <p:sldId id="598" r:id="rId46"/>
    <p:sldId id="555" r:id="rId47"/>
    <p:sldId id="556" r:id="rId48"/>
    <p:sldId id="609" r:id="rId49"/>
    <p:sldId id="611" r:id="rId50"/>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6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6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6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600" kern="1200">
        <a:solidFill>
          <a:schemeClr val="tx1"/>
        </a:solidFill>
        <a:latin typeface="Arial" pitchFamily="34" charset="0"/>
        <a:ea typeface="宋体" pitchFamily="2" charset="-122"/>
        <a:cs typeface="+mn-cs"/>
      </a:defRPr>
    </a:lvl5pPr>
    <a:lvl6pPr marL="2286000" algn="l" defTabSz="914400" rtl="0" eaLnBrk="1" latinLnBrk="0" hangingPunct="1">
      <a:defRPr sz="1600" kern="1200">
        <a:solidFill>
          <a:schemeClr val="tx1"/>
        </a:solidFill>
        <a:latin typeface="Arial" pitchFamily="34" charset="0"/>
        <a:ea typeface="宋体" pitchFamily="2" charset="-122"/>
        <a:cs typeface="+mn-cs"/>
      </a:defRPr>
    </a:lvl6pPr>
    <a:lvl7pPr marL="2743200" algn="l" defTabSz="914400" rtl="0" eaLnBrk="1" latinLnBrk="0" hangingPunct="1">
      <a:defRPr sz="1600" kern="1200">
        <a:solidFill>
          <a:schemeClr val="tx1"/>
        </a:solidFill>
        <a:latin typeface="Arial" pitchFamily="34" charset="0"/>
        <a:ea typeface="宋体" pitchFamily="2" charset="-122"/>
        <a:cs typeface="+mn-cs"/>
      </a:defRPr>
    </a:lvl7pPr>
    <a:lvl8pPr marL="3200400" algn="l" defTabSz="914400" rtl="0" eaLnBrk="1" latinLnBrk="0" hangingPunct="1">
      <a:defRPr sz="1600" kern="1200">
        <a:solidFill>
          <a:schemeClr val="tx1"/>
        </a:solidFill>
        <a:latin typeface="Arial" pitchFamily="34" charset="0"/>
        <a:ea typeface="宋体" pitchFamily="2" charset="-122"/>
        <a:cs typeface="+mn-cs"/>
      </a:defRPr>
    </a:lvl8pPr>
    <a:lvl9pPr marL="3657600" algn="l" defTabSz="914400" rtl="0" eaLnBrk="1" latinLnBrk="0" hangingPunct="1">
      <a:defRPr sz="1600" kern="1200">
        <a:solidFill>
          <a:schemeClr val="tx1"/>
        </a:solidFill>
        <a:latin typeface="Arial" pitchFamily="34" charset="0"/>
        <a:ea typeface="宋体" pitchFamily="2" charset="-122"/>
        <a:cs typeface="+mn-cs"/>
      </a:defRPr>
    </a:lvl9pPr>
  </p:defaultTextStyle>
  <p:modifyVerifier cryptProviderType="rsaFull" cryptAlgorithmClass="hash" cryptAlgorithmType="typeAny" cryptAlgorithmSid="4" spinCount="100000" saltData="AEbQU/qIWVWB9PIYgQSp+g==" hashData="1rKc4622mt2Q/E0z3uJCqnAJBX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92518" autoAdjust="0"/>
  </p:normalViewPr>
  <p:slideViewPr>
    <p:cSldViewPr>
      <p:cViewPr>
        <p:scale>
          <a:sx n="70" d="100"/>
          <a:sy n="70" d="100"/>
        </p:scale>
        <p:origin x="-1374" y="-3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3" Type="http://schemas.openxmlformats.org/officeDocument/2006/relationships/slide" Target="slides/slide7.xml"/><Relationship Id="rId7" Type="http://schemas.openxmlformats.org/officeDocument/2006/relationships/slide" Target="slides/slide14.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C3DA8A1-7623-46E1-AED5-68C17D0D93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873F2761-125F-41F7-9127-3DF54D75DC1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5299"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5300" name="Rectangle 4"/>
          <p:cNvSpPr>
            <a:spLocks noGrp="1" noChangeArrowheads="1"/>
          </p:cNvSpPr>
          <p:nvPr>
            <p:ph type="body" idx="1"/>
          </p:nvPr>
        </p:nvSpPr>
        <p:spPr>
          <a:xfrm>
            <a:off x="471488" y="5337175"/>
            <a:ext cx="6032500" cy="4254500"/>
          </a:xfrm>
          <a:noFill/>
          <a:ln/>
        </p:spPr>
        <p:txBody>
          <a:bodyPr lIns="99901" tIns="49951" rIns="99901" bIns="49951"/>
          <a:lstStyle/>
          <a:p>
            <a:r>
              <a:rPr lang="zh-CN" altLang="en-US" smtClean="0">
                <a:latin typeface="Arial" pitchFamily="34" charset="0"/>
              </a:rPr>
              <a:t>课堂笔记：</a:t>
            </a:r>
          </a:p>
        </p:txBody>
      </p:sp>
      <p:sp>
        <p:nvSpPr>
          <p:cNvPr id="55301"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25425" y="188913"/>
            <a:ext cx="6642100" cy="4983162"/>
          </a:xfrm>
          <a:ln cap="flat"/>
        </p:spPr>
      </p:sp>
      <p:sp>
        <p:nvSpPr>
          <p:cNvPr id="56323" name="Rectangle 3"/>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6324" name="Rectangle 4"/>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6325" name="Rectangle 5"/>
          <p:cNvSpPr>
            <a:spLocks noGrp="1" noChangeArrowheads="1"/>
          </p:cNvSpPr>
          <p:nvPr>
            <p:ph type="body" idx="1"/>
          </p:nvPr>
        </p:nvSpPr>
        <p:spPr>
          <a:xfrm>
            <a:off x="471488" y="5337175"/>
            <a:ext cx="6043612" cy="4254500"/>
          </a:xfrm>
          <a:noFill/>
          <a:ln/>
        </p:spPr>
        <p:txBody>
          <a:bodyPr lIns="99901" tIns="49951" rIns="99901" bIns="49951"/>
          <a:lstStyle/>
          <a:p>
            <a:r>
              <a:rPr lang="zh-CN" altLang="en-US" smtClean="0">
                <a:latin typeface="Arial" pitchFamily="34" charset="0"/>
              </a:rPr>
              <a:t>课堂笔记：</a:t>
            </a:r>
          </a:p>
        </p:txBody>
      </p:sp>
      <p:sp>
        <p:nvSpPr>
          <p:cNvPr id="56326" name="Rectangle 6"/>
          <p:cNvSpPr>
            <a:spLocks noChangeArrowheads="1"/>
          </p:cNvSpPr>
          <p:nvPr/>
        </p:nvSpPr>
        <p:spPr bwMode="auto">
          <a:xfrm>
            <a:off x="682625" y="6550025"/>
            <a:ext cx="5853113" cy="1387475"/>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6327" name="Rectangle 7"/>
          <p:cNvSpPr>
            <a:spLocks noChangeArrowheads="1"/>
          </p:cNvSpPr>
          <p:nvPr/>
        </p:nvSpPr>
        <p:spPr bwMode="auto">
          <a:xfrm>
            <a:off x="679450" y="8085138"/>
            <a:ext cx="5864225" cy="1263650"/>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6328" name="Rectangle 8"/>
          <p:cNvSpPr>
            <a:spLocks noChangeArrowheads="1"/>
          </p:cNvSpPr>
          <p:nvPr/>
        </p:nvSpPr>
        <p:spPr bwMode="auto">
          <a:xfrm>
            <a:off x="727075" y="8132763"/>
            <a:ext cx="5445125" cy="1204912"/>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en-US" altLang="zh-CN" sz="1200">
                <a:solidFill>
                  <a:srgbClr val="000000"/>
                </a:solidFill>
                <a:latin typeface="Courier New" pitchFamily="49" charset="0"/>
              </a:rPr>
              <a:t>ENAME      JOB</a:t>
            </a:r>
          </a:p>
          <a:p>
            <a:pPr algn="ctr" defTabSz="942975" fontAlgn="ctr">
              <a:buSzPct val="65000"/>
            </a:pPr>
            <a:r>
              <a:rPr kumimoji="1" lang="en-US" altLang="zh-CN" sz="1200">
                <a:solidFill>
                  <a:srgbClr val="000000"/>
                </a:solidFill>
                <a:latin typeface="Courier New" pitchFamily="49" charset="0"/>
              </a:rPr>
              <a:t>---------- ---------</a:t>
            </a:r>
          </a:p>
          <a:p>
            <a:pPr algn="ctr" defTabSz="942975" fontAlgn="ctr">
              <a:buSzPct val="65000"/>
            </a:pPr>
            <a:r>
              <a:rPr kumimoji="1" lang="en-US" altLang="zh-CN" sz="1200">
                <a:solidFill>
                  <a:srgbClr val="000000"/>
                </a:solidFill>
                <a:latin typeface="Courier New" pitchFamily="49" charset="0"/>
              </a:rPr>
              <a:t>JAMES      CLERK</a:t>
            </a:r>
          </a:p>
          <a:p>
            <a:pPr algn="ctr" defTabSz="942975" fontAlgn="ctr">
              <a:buSzPct val="65000"/>
            </a:pPr>
            <a:r>
              <a:rPr kumimoji="1" lang="en-US" altLang="zh-CN" sz="1200">
                <a:solidFill>
                  <a:srgbClr val="000000"/>
                </a:solidFill>
                <a:latin typeface="Courier New" pitchFamily="49" charset="0"/>
              </a:rPr>
              <a:t>SMITH      CLERK</a:t>
            </a:r>
          </a:p>
          <a:p>
            <a:pPr algn="ctr" defTabSz="942975" fontAlgn="ctr">
              <a:buSzPct val="65000"/>
            </a:pPr>
            <a:r>
              <a:rPr kumimoji="1" lang="en-US" altLang="zh-CN" sz="1200">
                <a:solidFill>
                  <a:srgbClr val="000000"/>
                </a:solidFill>
                <a:latin typeface="Courier New" pitchFamily="49" charset="0"/>
              </a:rPr>
              <a:t>ADAMS      CLERK</a:t>
            </a:r>
          </a:p>
          <a:p>
            <a:pPr algn="ctr" defTabSz="942975" fontAlgn="ctr">
              <a:buSzPct val="65000"/>
            </a:pPr>
            <a:r>
              <a:rPr kumimoji="1" lang="en-US" altLang="zh-CN" sz="1200">
                <a:solidFill>
                  <a:srgbClr val="000000"/>
                </a:solidFill>
                <a:latin typeface="Courier New" pitchFamily="49" charset="0"/>
              </a:rPr>
              <a:t>MILLER     CLERK</a:t>
            </a:r>
          </a:p>
        </p:txBody>
      </p:sp>
      <p:sp>
        <p:nvSpPr>
          <p:cNvPr id="56329" name="Rectangle 9"/>
          <p:cNvSpPr>
            <a:spLocks noChangeArrowheads="1"/>
          </p:cNvSpPr>
          <p:nvPr/>
        </p:nvSpPr>
        <p:spPr bwMode="auto">
          <a:xfrm>
            <a:off x="744538" y="6618288"/>
            <a:ext cx="4284662" cy="1254125"/>
          </a:xfrm>
          <a:prstGeom prst="rect">
            <a:avLst/>
          </a:prstGeom>
          <a:noFill/>
          <a:ln w="9525">
            <a:noFill/>
            <a:miter lim="800000"/>
            <a:headEnd/>
            <a:tailEnd/>
          </a:ln>
        </p:spPr>
        <p:txBody>
          <a:bodyPr wrap="none" lIns="99901" tIns="49951" rIns="99901" bIns="49951">
            <a:spAutoFit/>
          </a:bodyPr>
          <a:lstStyle/>
          <a:p>
            <a:pPr algn="ctr" defTabSz="457200" fontAlgn="ctr">
              <a:spcAft>
                <a:spcPct val="24000"/>
              </a:spcAft>
              <a:buSzPct val="65000"/>
            </a:pPr>
            <a:r>
              <a:rPr kumimoji="1" lang="en-US" altLang="zh-CN" sz="1200" b="1">
                <a:latin typeface="Courier New" pitchFamily="49" charset="0"/>
              </a:rPr>
              <a:t>SQL&gt; SELECT   ename, job</a:t>
            </a:r>
            <a:br>
              <a:rPr kumimoji="1" lang="en-US" altLang="zh-CN" sz="1200" b="1">
                <a:latin typeface="Courier New" pitchFamily="49" charset="0"/>
              </a:rPr>
            </a:br>
            <a:r>
              <a:rPr kumimoji="1" lang="en-US" altLang="zh-CN" sz="1200" b="1">
                <a:latin typeface="Courier New" pitchFamily="49" charset="0"/>
              </a:rPr>
              <a:t>   2  FROM     emp</a:t>
            </a:r>
            <a:br>
              <a:rPr kumimoji="1" lang="en-US" altLang="zh-CN" sz="1200" b="1">
                <a:latin typeface="Courier New" pitchFamily="49" charset="0"/>
              </a:rPr>
            </a:br>
            <a:r>
              <a:rPr kumimoji="1" lang="en-US" altLang="zh-CN" sz="1200" b="1">
                <a:latin typeface="Courier New" pitchFamily="49" charset="0"/>
              </a:rPr>
              <a:t>   3  WHERE    job = </a:t>
            </a:r>
          </a:p>
          <a:p>
            <a:pPr algn="ctr" defTabSz="457200" fontAlgn="ctr">
              <a:spcAft>
                <a:spcPct val="24000"/>
              </a:spcAft>
              <a:buSzPct val="65000"/>
            </a:pPr>
            <a:r>
              <a:rPr kumimoji="1" lang="en-US" altLang="zh-CN" sz="1200" b="1">
                <a:latin typeface="Courier New" pitchFamily="49" charset="0"/>
              </a:rPr>
              <a:t>   4		      	(SELECT  job</a:t>
            </a:r>
            <a:br>
              <a:rPr kumimoji="1" lang="en-US" altLang="zh-CN" sz="1200" b="1">
                <a:latin typeface="Courier New" pitchFamily="49" charset="0"/>
              </a:rPr>
            </a:br>
            <a:r>
              <a:rPr kumimoji="1" lang="en-US" altLang="zh-CN" sz="1200" b="1">
                <a:latin typeface="Courier New" pitchFamily="49" charset="0"/>
              </a:rPr>
              <a:t>   5	     			 FROM     emp</a:t>
            </a:r>
            <a:br>
              <a:rPr kumimoji="1" lang="en-US" altLang="zh-CN" sz="1200" b="1">
                <a:latin typeface="Courier New" pitchFamily="49" charset="0"/>
              </a:rPr>
            </a:br>
            <a:r>
              <a:rPr kumimoji="1" lang="en-US" altLang="zh-CN" sz="1200" b="1">
                <a:latin typeface="Courier New" pitchFamily="49" charset="0"/>
              </a:rPr>
              <a:t>   6	     			 WHERE    empno = 7369);</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58763" y="176213"/>
            <a:ext cx="6580187" cy="4935537"/>
          </a:xfrm>
          <a:ln cap="flat"/>
        </p:spPr>
      </p:sp>
      <p:sp>
        <p:nvSpPr>
          <p:cNvPr id="57347"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8371"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58763" y="176213"/>
            <a:ext cx="6580187" cy="4935537"/>
          </a:xfrm>
          <a:ln cap="flat"/>
        </p:spPr>
      </p:sp>
      <p:sp>
        <p:nvSpPr>
          <p:cNvPr id="59395"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9396" name="Rectangle 4"/>
          <p:cNvSpPr>
            <a:spLocks noChangeArrowheads="1"/>
          </p:cNvSpPr>
          <p:nvPr/>
        </p:nvSpPr>
        <p:spPr bwMode="auto">
          <a:xfrm>
            <a:off x="625475" y="6810375"/>
            <a:ext cx="5870575" cy="925513"/>
          </a:xfrm>
          <a:prstGeom prst="rect">
            <a:avLst/>
          </a:prstGeom>
          <a:noFill/>
          <a:ln w="12700">
            <a:solidFill>
              <a:schemeClr val="tx1"/>
            </a:solidFill>
            <a:miter lim="800000"/>
            <a:headEnd/>
            <a:tailEnd/>
          </a:ln>
        </p:spPr>
        <p:txBody>
          <a:bodyPr wrap="none" lIns="98179" tIns="48228" rIns="98179" bIns="48228" anchor="ctr"/>
          <a:lstStyle/>
          <a:p>
            <a:pPr algn="ctr" defTabSz="942975" fontAlgn="ctr">
              <a:lnSpc>
                <a:spcPct val="70000"/>
              </a:lnSpc>
              <a:buSzPct val="65000"/>
              <a:tabLst>
                <a:tab pos="1268413" algn="l"/>
              </a:tabLst>
            </a:pPr>
            <a:r>
              <a:rPr kumimoji="1" lang="zh-CN" altLang="en-US" sz="2700">
                <a:latin typeface="Times New Roman" pitchFamily="18" charset="0"/>
              </a:rPr>
              <a:t>   </a:t>
            </a:r>
            <a:r>
              <a:rPr kumimoji="1" lang="en-US" altLang="zh-CN" sz="1200">
                <a:latin typeface="Courier New" pitchFamily="49" charset="0"/>
              </a:rPr>
              <a:t>DEPTNO   MIN(SAL)</a:t>
            </a:r>
          </a:p>
          <a:p>
            <a:pPr algn="ctr" defTabSz="942975" fontAlgn="ctr">
              <a:buSzPct val="65000"/>
              <a:tabLst>
                <a:tab pos="1268413" algn="l"/>
              </a:tabLst>
            </a:pPr>
            <a:r>
              <a:rPr kumimoji="1" lang="en-US" altLang="zh-CN" sz="1200">
                <a:latin typeface="Courier New" pitchFamily="49" charset="0"/>
              </a:rPr>
              <a:t>--------- ---------</a:t>
            </a:r>
          </a:p>
          <a:p>
            <a:pPr algn="ctr" defTabSz="942975" fontAlgn="ctr">
              <a:buSzPct val="65000"/>
              <a:tabLst>
                <a:tab pos="1268413" algn="l"/>
              </a:tabLst>
            </a:pPr>
            <a:r>
              <a:rPr kumimoji="1" lang="en-US" altLang="zh-CN" sz="1200">
                <a:latin typeface="Courier New" pitchFamily="49" charset="0"/>
              </a:rPr>
              <a:t>       10      1300</a:t>
            </a:r>
          </a:p>
          <a:p>
            <a:pPr algn="ctr" defTabSz="942975" fontAlgn="ctr">
              <a:buSzPct val="65000"/>
              <a:tabLst>
                <a:tab pos="1268413" algn="l"/>
              </a:tabLst>
            </a:pPr>
            <a:r>
              <a:rPr kumimoji="1" lang="en-US" altLang="zh-CN" sz="1200">
                <a:latin typeface="Courier New" pitchFamily="49" charset="0"/>
              </a:rPr>
              <a:t>       30       950</a:t>
            </a:r>
          </a:p>
        </p:txBody>
      </p:sp>
      <p:sp>
        <p:nvSpPr>
          <p:cNvPr id="59397" name="Rectangle 5"/>
          <p:cNvSpPr>
            <a:spLocks noChangeArrowheads="1"/>
          </p:cNvSpPr>
          <p:nvPr/>
        </p:nvSpPr>
        <p:spPr bwMode="auto">
          <a:xfrm>
            <a:off x="639763" y="8018463"/>
            <a:ext cx="5888037" cy="124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9398" name="Rectangle 6"/>
          <p:cNvSpPr>
            <a:spLocks noChangeArrowheads="1"/>
          </p:cNvSpPr>
          <p:nvPr/>
        </p:nvSpPr>
        <p:spPr bwMode="auto">
          <a:xfrm>
            <a:off x="674688" y="8018463"/>
            <a:ext cx="5930900" cy="1204912"/>
          </a:xfrm>
          <a:prstGeom prst="rect">
            <a:avLst/>
          </a:prstGeom>
          <a:noFill/>
          <a:ln w="9525">
            <a:noFill/>
            <a:miter lim="800000"/>
            <a:headEnd/>
            <a:tailEnd/>
          </a:ln>
        </p:spPr>
        <p:txBody>
          <a:bodyPr lIns="98179" tIns="48228" rIns="98179" bIns="48228">
            <a:spAutoFit/>
          </a:bodyPr>
          <a:lstStyle/>
          <a:p>
            <a:pPr algn="ctr" defTabSz="942975" fontAlgn="ctr">
              <a:buSzPct val="65000"/>
              <a:tabLst>
                <a:tab pos="1268413" algn="l"/>
                <a:tab pos="2300288" algn="l"/>
                <a:tab pos="3100388" algn="l"/>
              </a:tabLst>
            </a:pPr>
            <a:r>
              <a:rPr kumimoji="1" lang="en-US" altLang="zh-CN" sz="1200" b="1">
                <a:latin typeface="Courier New" pitchFamily="49" charset="0"/>
              </a:rPr>
              <a:t>SQL&gt; SELECT	job, AVG(sal)</a:t>
            </a:r>
          </a:p>
          <a:p>
            <a:pPr algn="ctr" defTabSz="942975" fontAlgn="ctr">
              <a:buSzPct val="65000"/>
              <a:tabLst>
                <a:tab pos="1268413" algn="l"/>
                <a:tab pos="2300288" algn="l"/>
                <a:tab pos="3100388" algn="l"/>
              </a:tabLst>
            </a:pPr>
            <a:r>
              <a:rPr kumimoji="1" lang="en-US" altLang="zh-CN" sz="1200" b="1">
                <a:latin typeface="Courier New" pitchFamily="49" charset="0"/>
              </a:rPr>
              <a:t>  2  FROM	emp</a:t>
            </a:r>
          </a:p>
          <a:p>
            <a:pPr algn="ctr" defTabSz="942975" fontAlgn="ctr">
              <a:buSzPct val="65000"/>
              <a:tabLst>
                <a:tab pos="1268413" algn="l"/>
                <a:tab pos="2300288" algn="l"/>
                <a:tab pos="3100388" algn="l"/>
              </a:tabLst>
            </a:pPr>
            <a:r>
              <a:rPr kumimoji="1" lang="en-US" altLang="zh-CN" sz="1200" b="1">
                <a:latin typeface="Courier New" pitchFamily="49" charset="0"/>
              </a:rPr>
              <a:t>  3  GROUP BY	job</a:t>
            </a:r>
          </a:p>
          <a:p>
            <a:pPr algn="ctr" defTabSz="942975" fontAlgn="ctr">
              <a:buSzPct val="65000"/>
              <a:tabLst>
                <a:tab pos="1268413" algn="l"/>
                <a:tab pos="2300288" algn="l"/>
                <a:tab pos="3100388" algn="l"/>
              </a:tabLst>
            </a:pPr>
            <a:r>
              <a:rPr kumimoji="1" lang="en-US" altLang="zh-CN" sz="1200" b="1">
                <a:latin typeface="Courier New" pitchFamily="49" charset="0"/>
              </a:rPr>
              <a:t>  4  HAVING	AVG(sal) = (SELECT	 MIN(AVG(sal))</a:t>
            </a:r>
          </a:p>
          <a:p>
            <a:pPr algn="ctr" defTabSz="942975" fontAlgn="ctr">
              <a:buSzPct val="65000"/>
              <a:tabLst>
                <a:tab pos="1268413" algn="l"/>
                <a:tab pos="2300288" algn="l"/>
                <a:tab pos="3100388" algn="l"/>
              </a:tabLst>
            </a:pPr>
            <a:r>
              <a:rPr kumimoji="1" lang="en-US" altLang="zh-CN" sz="1200" b="1">
                <a:latin typeface="Courier New" pitchFamily="49" charset="0"/>
              </a:rPr>
              <a:t>  5		FROM      EMP</a:t>
            </a:r>
          </a:p>
          <a:p>
            <a:pPr algn="ctr" defTabSz="942975" fontAlgn="ctr">
              <a:buSzPct val="65000"/>
              <a:tabLst>
                <a:tab pos="1268413" algn="l"/>
                <a:tab pos="2300288" algn="l"/>
                <a:tab pos="3100388" algn="l"/>
              </a:tabLst>
            </a:pPr>
            <a:r>
              <a:rPr kumimoji="1" lang="en-US" altLang="zh-CN" sz="1200" b="1">
                <a:latin typeface="Courier New" pitchFamily="49" charset="0"/>
              </a:rPr>
              <a:t>  6		GROUP BY  job);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BB0A0B4-9319-46EA-9E84-1D87323FCF21}" type="slidenum">
              <a:rPr lang="en-US" altLang="zh-CN" smtClean="0">
                <a:latin typeface="Arial" pitchFamily="34" charset="0"/>
              </a:rPr>
              <a:pPr/>
              <a:t>15</a:t>
            </a:fld>
            <a:endParaRPr lang="en-US" altLang="zh-CN"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25425" y="188913"/>
            <a:ext cx="6642100" cy="4983162"/>
          </a:xfrm>
          <a:ln cap="flat"/>
        </p:spPr>
      </p:sp>
      <p:sp>
        <p:nvSpPr>
          <p:cNvPr id="61443" name="Rectangle 3"/>
          <p:cNvSpPr>
            <a:spLocks noGrp="1" noChangeArrowheads="1"/>
          </p:cNvSpPr>
          <p:nvPr>
            <p:ph type="body" idx="1"/>
          </p:nvPr>
        </p:nvSpPr>
        <p:spPr>
          <a:xfrm>
            <a:off x="471488" y="5337175"/>
            <a:ext cx="6108700" cy="4254500"/>
          </a:xfrm>
          <a:noFill/>
          <a:ln/>
        </p:spPr>
        <p:txBody>
          <a:bodyPr lIns="99901" tIns="49951" rIns="99901" bIns="49951"/>
          <a:lstStyle/>
          <a:p>
            <a:r>
              <a:rPr lang="zh-CN" altLang="en-US" smtClean="0">
                <a:latin typeface="Arial" pitchFamily="34" charset="0"/>
              </a:rPr>
              <a:t>课堂笔记：</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25425" y="188913"/>
            <a:ext cx="6642100" cy="4983162"/>
          </a:xfrm>
          <a:ln cap="flat"/>
        </p:spPr>
      </p:sp>
      <p:sp>
        <p:nvSpPr>
          <p:cNvPr id="62467" name="Rectangle 3"/>
          <p:cNvSpPr>
            <a:spLocks noGrp="1" noChangeArrowheads="1"/>
          </p:cNvSpPr>
          <p:nvPr>
            <p:ph type="body" idx="1"/>
          </p:nvPr>
        </p:nvSpPr>
        <p:spPr>
          <a:xfrm>
            <a:off x="471488" y="5337175"/>
            <a:ext cx="6057900" cy="4254500"/>
          </a:xfrm>
          <a:noFill/>
          <a:ln/>
        </p:spPr>
        <p:txBody>
          <a:bodyPr lIns="99901" tIns="49951" rIns="99901" bIns="49951"/>
          <a:lstStyle/>
          <a:p>
            <a:r>
              <a:rPr lang="zh-CN" altLang="en-US" smtClean="0">
                <a:latin typeface="Arial" pitchFamily="34" charset="0"/>
              </a:rPr>
              <a:t>课堂笔记：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7FF3BDA-2117-4C15-BEB9-3E2597E5F141}" type="slidenum">
              <a:rPr lang="en-US" altLang="zh-CN" smtClean="0">
                <a:latin typeface="Arial" pitchFamily="34" charset="0"/>
              </a:rPr>
              <a:pPr/>
              <a:t>19</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F41B3E-C58B-4A1F-B726-45D4F39C02CF}" type="slidenum">
              <a:rPr lang="en-US" altLang="zh-CN" smtClean="0">
                <a:latin typeface="Arial" pitchFamily="34" charset="0"/>
              </a:rPr>
              <a:pPr/>
              <a:t>20</a:t>
            </a:fld>
            <a:endParaRPr lang="en-US" altLang="zh-CN"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AC0BA6D-4F60-4D97-BD95-C949ECCA45E8}" type="slidenum">
              <a:rPr lang="en-US" altLang="zh-CN" smtClean="0">
                <a:latin typeface="Arial" pitchFamily="34" charset="0"/>
              </a:rPr>
              <a:pPr/>
              <a:t>21</a:t>
            </a:fld>
            <a:endParaRPr lang="en-US" altLang="zh-CN"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itchFamily="34" charset="0"/>
              </a:rPr>
              <a:pPr/>
              <a:t>22</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23</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24</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25</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itchFamily="34" charset="0"/>
              </a:rPr>
              <a:pPr/>
              <a:t>26</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27</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28</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29</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58763" y="174625"/>
            <a:ext cx="6580187" cy="4937125"/>
          </a:xfrm>
          <a:ln cap="flat"/>
        </p:spPr>
      </p:sp>
      <p:sp>
        <p:nvSpPr>
          <p:cNvPr id="70659"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70660" name="Rectangle 4"/>
          <p:cNvSpPr>
            <a:spLocks noChangeArrowheads="1"/>
          </p:cNvSpPr>
          <p:nvPr/>
        </p:nvSpPr>
        <p:spPr bwMode="auto">
          <a:xfrm>
            <a:off x="623888" y="6932613"/>
            <a:ext cx="5788025" cy="12588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0661" name="Rectangle 5"/>
          <p:cNvSpPr>
            <a:spLocks noChangeArrowheads="1"/>
          </p:cNvSpPr>
          <p:nvPr/>
        </p:nvSpPr>
        <p:spPr bwMode="auto">
          <a:xfrm>
            <a:off x="623888" y="6953250"/>
            <a:ext cx="5959475" cy="1204913"/>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zh-CN" altLang="en-US" sz="1200" b="1">
                <a:latin typeface="Courier New" pitchFamily="49" charset="0"/>
              </a:rPr>
              <a:t> </a:t>
            </a:r>
            <a:r>
              <a:rPr kumimoji="1" lang="en-US" altLang="zh-CN" sz="1200">
                <a:latin typeface="Courier New" pitchFamily="49" charset="0"/>
              </a:rPr>
              <a:t>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endParaRPr kumimoji="1" lang="en-US" altLang="zh-CN" sz="1200">
              <a:latin typeface="Courier New" pitchFamily="49" charset="0"/>
            </a:endParaRP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column, column</a:t>
            </a:r>
            <a:r>
              <a:rPr kumimoji="1" lang="en-US" altLang="zh-CN" sz="1200">
                <a:latin typeface="Courier New" pitchFamily="49" charset="0"/>
              </a:rPr>
              <a:t>, ...) IN</a:t>
            </a:r>
          </a:p>
          <a:p>
            <a:pPr algn="ctr" defTabSz="942975" fontAlgn="ctr">
              <a:buSzPct val="65000"/>
            </a:pPr>
            <a:r>
              <a:rPr kumimoji="1" lang="en-US" altLang="zh-CN" sz="1200">
                <a:latin typeface="Courier New" pitchFamily="49" charset="0"/>
              </a:rPr>
              <a:t>  			(SELECT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condition</a:t>
            </a:r>
            <a:r>
              <a:rPr kumimoji="1" lang="en-US" altLang="zh-CN" sz="1200">
                <a:latin typeface="Courier New" pitchFamily="49" charset="0"/>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22250" y="188913"/>
            <a:ext cx="6643688" cy="4983162"/>
          </a:xfrm>
          <a:ln cap="flat"/>
        </p:spPr>
      </p:sp>
      <p:sp>
        <p:nvSpPr>
          <p:cNvPr id="72707" name="Rectangle 3"/>
          <p:cNvSpPr>
            <a:spLocks noGrp="1" noChangeArrowheads="1"/>
          </p:cNvSpPr>
          <p:nvPr>
            <p:ph type="body" idx="1"/>
          </p:nvPr>
        </p:nvSpPr>
        <p:spPr>
          <a:xfrm>
            <a:off x="473075" y="5337175"/>
            <a:ext cx="6140450" cy="4254500"/>
          </a:xfrm>
          <a:noFill/>
          <a:ln/>
        </p:spPr>
        <p:txBody>
          <a:bodyPr lIns="0" tIns="0" rIns="0" bIns="0"/>
          <a:lstStyle/>
          <a:p>
            <a:r>
              <a:rPr lang="zh-CN" altLang="en-US" smtClean="0">
                <a:latin typeface="Arial" pitchFamily="34" charset="0"/>
              </a:rPr>
              <a:t>课堂笔记：</a:t>
            </a:r>
          </a:p>
        </p:txBody>
      </p:sp>
      <p:grpSp>
        <p:nvGrpSpPr>
          <p:cNvPr id="72708" name="Group 4"/>
          <p:cNvGrpSpPr>
            <a:grpSpLocks/>
          </p:cNvGrpSpPr>
          <p:nvPr/>
        </p:nvGrpSpPr>
        <p:grpSpPr bwMode="auto">
          <a:xfrm>
            <a:off x="577850" y="6630988"/>
            <a:ext cx="5861050" cy="2006600"/>
            <a:chOff x="349" y="3727"/>
            <a:chExt cx="3544" cy="1127"/>
          </a:xfrm>
        </p:grpSpPr>
        <p:sp>
          <p:nvSpPr>
            <p:cNvPr id="72709" name="Rectangle 5"/>
            <p:cNvSpPr>
              <a:spLocks noChangeArrowheads="1"/>
            </p:cNvSpPr>
            <p:nvPr/>
          </p:nvSpPr>
          <p:spPr bwMode="auto">
            <a:xfrm>
              <a:off x="349" y="3727"/>
              <a:ext cx="3488" cy="1127"/>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2710" name="Rectangle 6"/>
            <p:cNvSpPr>
              <a:spLocks noChangeArrowheads="1"/>
            </p:cNvSpPr>
            <p:nvPr/>
          </p:nvSpPr>
          <p:spPr bwMode="auto">
            <a:xfrm>
              <a:off x="393" y="3749"/>
              <a:ext cx="3500" cy="1079"/>
            </a:xfrm>
            <a:prstGeom prst="rect">
              <a:avLst/>
            </a:prstGeom>
            <a:noFill/>
            <a:ln w="9525">
              <a:noFill/>
              <a:miter lim="800000"/>
              <a:headEnd/>
              <a:tailEnd/>
            </a:ln>
          </p:spPr>
          <p:txBody>
            <a:bodyPr lIns="90488" tIns="44450" rIns="90488" bIns="44450">
              <a:spAutoFit/>
            </a:bodyPr>
            <a:lstStyle/>
            <a:p>
              <a:pPr algn="ctr" defTabSz="508000" fontAlgn="ctr">
                <a:buSzPct val="65000"/>
                <a:tabLst>
                  <a:tab pos="481013" algn="l"/>
                </a:tabLst>
              </a:pPr>
              <a:r>
                <a:rPr kumimoji="1" lang="en-US" altLang="zh-CN" sz="1200">
                  <a:latin typeface="Courier New" pitchFamily="49" charset="0"/>
                </a:rPr>
                <a:t>ENAME         DEPTNO       SAL      COMM</a:t>
              </a:r>
            </a:p>
            <a:p>
              <a:pPr algn="ctr" defTabSz="508000" fontAlgn="ctr">
                <a:buSzPct val="65000"/>
                <a:tabLst>
                  <a:tab pos="481013" algn="l"/>
                </a:tabLst>
              </a:pPr>
              <a:r>
                <a:rPr kumimoji="1" lang="en-US" altLang="zh-CN" sz="1200">
                  <a:latin typeface="Courier New" pitchFamily="49" charset="0"/>
                </a:rPr>
                <a:t>---------- --------- --------- ---------</a:t>
              </a:r>
            </a:p>
            <a:p>
              <a:pPr algn="ctr" defTabSz="508000" fontAlgn="ctr">
                <a:buSzPct val="65000"/>
                <a:tabLst>
                  <a:tab pos="481013" algn="l"/>
                </a:tabLst>
              </a:pPr>
              <a:r>
                <a:rPr kumimoji="1" lang="en-US" altLang="zh-CN" sz="1200">
                  <a:latin typeface="Courier New" pitchFamily="49" charset="0"/>
                </a:rPr>
                <a:t>JAMES             30       950</a:t>
              </a:r>
            </a:p>
            <a:p>
              <a:pPr algn="ctr" defTabSz="508000" fontAlgn="ctr">
                <a:buSzPct val="65000"/>
                <a:tabLst>
                  <a:tab pos="481013" algn="l"/>
                </a:tabLst>
              </a:pPr>
              <a:r>
                <a:rPr kumimoji="1" lang="en-US" altLang="zh-CN" sz="1200">
                  <a:latin typeface="Courier New" pitchFamily="49" charset="0"/>
                </a:rPr>
                <a:t>WARD              30      1250       500</a:t>
              </a:r>
            </a:p>
            <a:p>
              <a:pPr algn="ctr" defTabSz="508000" fontAlgn="ctr">
                <a:buSzPct val="65000"/>
                <a:tabLst>
                  <a:tab pos="481013" algn="l"/>
                </a:tabLst>
              </a:pPr>
              <a:r>
                <a:rPr kumimoji="1" lang="en-US" altLang="zh-CN" sz="1200">
                  <a:latin typeface="Courier New" pitchFamily="49" charset="0"/>
                </a:rPr>
                <a:t>MARTIN            30      1250      1400</a:t>
              </a:r>
            </a:p>
            <a:p>
              <a:pPr algn="ctr" defTabSz="508000" fontAlgn="ctr">
                <a:buSzPct val="65000"/>
                <a:tabLst>
                  <a:tab pos="481013" algn="l"/>
                </a:tabLst>
              </a:pPr>
              <a:r>
                <a:rPr kumimoji="1" lang="en-US" altLang="zh-CN" sz="1200">
                  <a:latin typeface="Courier New" pitchFamily="49" charset="0"/>
                </a:rPr>
                <a:t>TURNER            30      1500         0</a:t>
              </a:r>
            </a:p>
            <a:p>
              <a:pPr algn="ctr" defTabSz="508000" fontAlgn="ctr">
                <a:buSzPct val="65000"/>
                <a:tabLst>
                  <a:tab pos="481013" algn="l"/>
                </a:tabLst>
              </a:pPr>
              <a:r>
                <a:rPr kumimoji="1" lang="en-US" altLang="zh-CN" sz="1200">
                  <a:latin typeface="Courier New" pitchFamily="49" charset="0"/>
                </a:rPr>
                <a:t>ALLEN             30      1600       300</a:t>
              </a:r>
            </a:p>
            <a:p>
              <a:pPr algn="ctr" defTabSz="508000" fontAlgn="ctr">
                <a:buSzPct val="65000"/>
                <a:tabLst>
                  <a:tab pos="481013" algn="l"/>
                </a:tabLst>
              </a:pPr>
              <a:r>
                <a:rPr kumimoji="1" lang="en-US" altLang="zh-CN" sz="1200">
                  <a:latin typeface="Courier New" pitchFamily="49" charset="0"/>
                </a:rPr>
                <a:t>BLAKE             30      2850</a:t>
              </a:r>
            </a:p>
            <a:p>
              <a:pPr algn="ctr" defTabSz="508000" fontAlgn="ctr">
                <a:buSzPct val="65000"/>
                <a:tabLst>
                  <a:tab pos="481013" algn="l"/>
                </a:tabLst>
              </a:pPr>
              <a:endParaRPr kumimoji="1" lang="en-US" altLang="zh-CN" sz="1200">
                <a:latin typeface="Courier New" pitchFamily="49" charset="0"/>
              </a:endParaRPr>
            </a:p>
            <a:p>
              <a:pPr algn="ctr" defTabSz="508000" fontAlgn="ctr">
                <a:buSzPct val="65000"/>
                <a:tabLst>
                  <a:tab pos="481013" algn="l"/>
                </a:tabLst>
              </a:pPr>
              <a:r>
                <a:rPr kumimoji="1" lang="en-US" altLang="zh-CN" sz="1200">
                  <a:latin typeface="Courier New" pitchFamily="49" charset="0"/>
                </a:rPr>
                <a:t>6 rows selected.</a:t>
              </a:r>
            </a:p>
          </p:txBody>
        </p:sp>
      </p:gr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22250" y="188913"/>
            <a:ext cx="6643688" cy="4983162"/>
          </a:xfrm>
          <a:ln cap="flat"/>
        </p:spPr>
      </p:sp>
      <p:sp>
        <p:nvSpPr>
          <p:cNvPr id="73731" name="Rectangle 3"/>
          <p:cNvSpPr>
            <a:spLocks noGrp="1" noChangeArrowheads="1"/>
          </p:cNvSpPr>
          <p:nvPr>
            <p:ph type="body" idx="1"/>
          </p:nvPr>
        </p:nvSpPr>
        <p:spPr>
          <a:xfrm>
            <a:off x="473075" y="5337175"/>
            <a:ext cx="6273800" cy="4254500"/>
          </a:xfrm>
          <a:noFill/>
          <a:ln/>
        </p:spPr>
        <p:txBody>
          <a:bodyPr lIns="0" tIns="0" rIns="0" bIns="0"/>
          <a:lstStyle/>
          <a:p>
            <a:r>
              <a:rPr lang="zh-CN" altLang="en-US" smtClean="0">
                <a:latin typeface="Arial" pitchFamily="34" charset="0"/>
              </a:rPr>
              <a:t>课堂笔记：</a:t>
            </a:r>
          </a:p>
        </p:txBody>
      </p:sp>
      <p:sp>
        <p:nvSpPr>
          <p:cNvPr id="73732" name="Rectangle 4"/>
          <p:cNvSpPr>
            <a:spLocks noChangeArrowheads="1"/>
          </p:cNvSpPr>
          <p:nvPr/>
        </p:nvSpPr>
        <p:spPr bwMode="auto">
          <a:xfrm>
            <a:off x="603250" y="6437313"/>
            <a:ext cx="5767388" cy="251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3733" name="Rectangle 5"/>
          <p:cNvSpPr>
            <a:spLocks noChangeArrowheads="1"/>
          </p:cNvSpPr>
          <p:nvPr/>
        </p:nvSpPr>
        <p:spPr bwMode="auto">
          <a:xfrm>
            <a:off x="619125" y="6462713"/>
            <a:ext cx="5913438" cy="2424112"/>
          </a:xfrm>
          <a:prstGeom prst="rect">
            <a:avLst/>
          </a:prstGeom>
          <a:noFill/>
          <a:ln w="9525">
            <a:noFill/>
            <a:miter lim="800000"/>
            <a:headEnd/>
            <a:tailEnd/>
          </a:ln>
        </p:spPr>
        <p:txBody>
          <a:bodyPr lIns="98179" tIns="48228" rIns="98179" bIns="48228">
            <a:spAutoFit/>
          </a:bodyPr>
          <a:lstStyle/>
          <a:p>
            <a:pPr algn="ctr" defTabSz="508000" fontAlgn="ctr">
              <a:spcBef>
                <a:spcPct val="30000"/>
              </a:spcBef>
              <a:buSzPct val="65000"/>
              <a:tabLst>
                <a:tab pos="481013" algn="l"/>
              </a:tabLst>
            </a:pPr>
            <a:r>
              <a:rPr kumimoji="1" lang="en-US" altLang="zh-CN" sz="1200">
                <a:latin typeface="Courier New" pitchFamily="49" charset="0"/>
              </a:rPr>
              <a:t>ENAME         DEPTNO       SAL      COMM</a:t>
            </a:r>
          </a:p>
          <a:p>
            <a:pPr algn="ctr" defTabSz="508000" fontAlgn="ctr">
              <a:spcBef>
                <a:spcPct val="30000"/>
              </a:spcBef>
              <a:buSzPct val="65000"/>
              <a:tabLst>
                <a:tab pos="481013" algn="l"/>
              </a:tabLst>
            </a:pPr>
            <a:r>
              <a:rPr kumimoji="1" lang="en-US" altLang="zh-CN" sz="1200">
                <a:latin typeface="Courier New" pitchFamily="49" charset="0"/>
              </a:rPr>
              <a:t>---------- --------- --------- ---------</a:t>
            </a:r>
          </a:p>
          <a:p>
            <a:pPr algn="ctr" defTabSz="508000" fontAlgn="ctr">
              <a:spcBef>
                <a:spcPct val="30000"/>
              </a:spcBef>
              <a:buSzPct val="65000"/>
              <a:tabLst>
                <a:tab pos="481013" algn="l"/>
              </a:tabLst>
            </a:pPr>
            <a:r>
              <a:rPr kumimoji="1" lang="en-US" altLang="zh-CN" sz="1200">
                <a:latin typeface="Courier New" pitchFamily="49" charset="0"/>
              </a:rPr>
              <a:t>JAMES             30       950</a:t>
            </a:r>
          </a:p>
          <a:p>
            <a:pPr algn="ctr" defTabSz="508000" fontAlgn="ctr">
              <a:spcBef>
                <a:spcPct val="30000"/>
              </a:spcBef>
              <a:buSzPct val="65000"/>
              <a:tabLst>
                <a:tab pos="481013" algn="l"/>
              </a:tabLst>
            </a:pPr>
            <a:r>
              <a:rPr kumimoji="1" lang="en-US" altLang="zh-CN" sz="1200">
                <a:latin typeface="Courier New" pitchFamily="49" charset="0"/>
              </a:rPr>
              <a:t>BLAKE             30      2850</a:t>
            </a:r>
          </a:p>
          <a:p>
            <a:pPr algn="ctr" defTabSz="508000" fontAlgn="ctr">
              <a:spcBef>
                <a:spcPct val="30000"/>
              </a:spcBef>
              <a:buSzPct val="65000"/>
              <a:tabLst>
                <a:tab pos="481013" algn="l"/>
              </a:tabLst>
            </a:pPr>
            <a:r>
              <a:rPr kumimoji="1" lang="en-US" altLang="zh-CN" sz="1200">
                <a:latin typeface="Courier New" pitchFamily="49" charset="0"/>
              </a:rPr>
              <a:t>TURNER            30      1500         0</a:t>
            </a:r>
          </a:p>
          <a:p>
            <a:pPr algn="ctr" defTabSz="508000" fontAlgn="ctr">
              <a:spcBef>
                <a:spcPct val="30000"/>
              </a:spcBef>
              <a:buSzPct val="65000"/>
              <a:tabLst>
                <a:tab pos="481013" algn="l"/>
              </a:tabLst>
            </a:pPr>
            <a:r>
              <a:rPr kumimoji="1" lang="en-US" altLang="zh-CN" sz="1200">
                <a:latin typeface="Courier New" pitchFamily="49" charset="0"/>
              </a:rPr>
              <a:t>ALLEN             30      1600       300</a:t>
            </a:r>
          </a:p>
          <a:p>
            <a:pPr algn="ctr" defTabSz="508000" fontAlgn="ctr">
              <a:spcBef>
                <a:spcPct val="30000"/>
              </a:spcBef>
              <a:buSzPct val="65000"/>
              <a:tabLst>
                <a:tab pos="481013" algn="l"/>
              </a:tabLst>
            </a:pPr>
            <a:r>
              <a:rPr kumimoji="1" lang="en-US" altLang="zh-CN" sz="1200">
                <a:latin typeface="Courier New" pitchFamily="49" charset="0"/>
              </a:rPr>
              <a:t>WARD              30      1250       500</a:t>
            </a:r>
          </a:p>
          <a:p>
            <a:pPr algn="ctr" defTabSz="508000" fontAlgn="ctr">
              <a:spcBef>
                <a:spcPct val="30000"/>
              </a:spcBef>
              <a:buSzPct val="65000"/>
              <a:tabLst>
                <a:tab pos="481013" algn="l"/>
              </a:tabLst>
            </a:pPr>
            <a:r>
              <a:rPr kumimoji="1" lang="en-US" altLang="zh-CN" sz="1200">
                <a:latin typeface="Courier New" pitchFamily="49" charset="0"/>
              </a:rPr>
              <a:t>MARTIN            30      1250      1400</a:t>
            </a:r>
          </a:p>
          <a:p>
            <a:pPr algn="ctr" defTabSz="508000" fontAlgn="ctr">
              <a:spcBef>
                <a:spcPct val="30000"/>
              </a:spcBef>
              <a:buSzPct val="65000"/>
              <a:tabLst>
                <a:tab pos="481013" algn="l"/>
              </a:tabLst>
            </a:pPr>
            <a:endParaRPr kumimoji="1" lang="en-US" altLang="zh-CN" sz="1200">
              <a:latin typeface="Courier New" pitchFamily="49" charset="0"/>
            </a:endParaRPr>
          </a:p>
          <a:p>
            <a:pPr algn="ctr" defTabSz="508000" fontAlgn="ctr">
              <a:spcBef>
                <a:spcPct val="30000"/>
              </a:spcBef>
              <a:buSzPct val="65000"/>
              <a:tabLst>
                <a:tab pos="481013" algn="l"/>
              </a:tabLst>
            </a:pPr>
            <a:r>
              <a:rPr kumimoji="1" lang="en-US" altLang="zh-CN" sz="1200">
                <a:latin typeface="Courier New" pitchFamily="49" charset="0"/>
              </a:rPr>
              <a:t>6 rows selected.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58763" y="174625"/>
            <a:ext cx="6580187" cy="4937125"/>
          </a:xfrm>
          <a:ln cap="flat"/>
        </p:spPr>
      </p:sp>
      <p:sp>
        <p:nvSpPr>
          <p:cNvPr id="74755" name="Rectangle 3"/>
          <p:cNvSpPr>
            <a:spLocks noGrp="1" noChangeArrowheads="1"/>
          </p:cNvSpPr>
          <p:nvPr>
            <p:ph type="body" idx="1"/>
          </p:nvPr>
        </p:nvSpPr>
        <p:spPr>
          <a:xfrm>
            <a:off x="427038" y="5340350"/>
            <a:ext cx="6364287" cy="4203700"/>
          </a:xfrm>
          <a:noFill/>
          <a:ln/>
        </p:spPr>
        <p:txBody>
          <a:bodyPr lIns="99901" tIns="49951" rIns="99901" bIns="49951"/>
          <a:lstStyle/>
          <a:p>
            <a:r>
              <a:rPr lang="zh-CN" altLang="en-US" smtClean="0">
                <a:latin typeface="Arial" pitchFamily="34" charset="0"/>
              </a:rPr>
              <a:t>课堂笔记：</a:t>
            </a:r>
          </a:p>
        </p:txBody>
      </p:sp>
      <p:grpSp>
        <p:nvGrpSpPr>
          <p:cNvPr id="74756" name="Group 4"/>
          <p:cNvGrpSpPr>
            <a:grpSpLocks/>
          </p:cNvGrpSpPr>
          <p:nvPr/>
        </p:nvGrpSpPr>
        <p:grpSpPr bwMode="auto">
          <a:xfrm>
            <a:off x="642938" y="7432675"/>
            <a:ext cx="5768975" cy="892175"/>
            <a:chOff x="389" y="4177"/>
            <a:chExt cx="3488" cy="502"/>
          </a:xfrm>
        </p:grpSpPr>
        <p:sp>
          <p:nvSpPr>
            <p:cNvPr id="74760" name="Rectangle 5"/>
            <p:cNvSpPr>
              <a:spLocks noChangeArrowheads="1"/>
            </p:cNvSpPr>
            <p:nvPr/>
          </p:nvSpPr>
          <p:spPr bwMode="auto">
            <a:xfrm>
              <a:off x="389" y="4177"/>
              <a:ext cx="3488" cy="502"/>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4761" name="Rectangle 6"/>
            <p:cNvSpPr>
              <a:spLocks noChangeArrowheads="1"/>
            </p:cNvSpPr>
            <p:nvPr/>
          </p:nvSpPr>
          <p:spPr bwMode="auto">
            <a:xfrm>
              <a:off x="395" y="4194"/>
              <a:ext cx="3446" cy="480"/>
            </a:xfrm>
            <a:prstGeom prst="rect">
              <a:avLst/>
            </a:prstGeom>
            <a:noFill/>
            <a:ln w="9525">
              <a:noFill/>
              <a:miter lim="800000"/>
              <a:headEnd/>
              <a:tailEnd/>
            </a:ln>
          </p:spPr>
          <p:txBody>
            <a:bodyPr lIns="90488" tIns="44450" rIns="90488" bIns="44450">
              <a:spAutoFit/>
            </a:bodyPr>
            <a:lstStyle/>
            <a:p>
              <a:pPr algn="ctr" defTabSz="942975" fontAlgn="ctr">
                <a:buSzPct val="65000"/>
              </a:pPr>
              <a:r>
                <a:rPr kumimoji="1" lang="en-US" altLang="zh-CN" sz="1200" b="1">
                  <a:solidFill>
                    <a:srgbClr val="000000"/>
                  </a:solidFill>
                  <a:latin typeface="Courier New" pitchFamily="49" charset="0"/>
                </a:rPr>
                <a:t>SQL&gt; SELECT    employee.ename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2  FROM      emp employee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3  WHERE     employee.empno IN (SELECT manager.mgr</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4	     		  FROM  emp manager);</a:t>
              </a:r>
            </a:p>
          </p:txBody>
        </p:sp>
      </p:grpSp>
      <p:grpSp>
        <p:nvGrpSpPr>
          <p:cNvPr id="74757" name="Group 7"/>
          <p:cNvGrpSpPr>
            <a:grpSpLocks/>
          </p:cNvGrpSpPr>
          <p:nvPr/>
        </p:nvGrpSpPr>
        <p:grpSpPr bwMode="auto">
          <a:xfrm>
            <a:off x="642938" y="8415338"/>
            <a:ext cx="5768975" cy="1198562"/>
            <a:chOff x="389" y="4730"/>
            <a:chExt cx="3488" cy="673"/>
          </a:xfrm>
        </p:grpSpPr>
        <p:sp>
          <p:nvSpPr>
            <p:cNvPr id="74758" name="Rectangle 8"/>
            <p:cNvSpPr>
              <a:spLocks noChangeArrowheads="1"/>
            </p:cNvSpPr>
            <p:nvPr/>
          </p:nvSpPr>
          <p:spPr bwMode="auto">
            <a:xfrm>
              <a:off x="389" y="4747"/>
              <a:ext cx="3488" cy="578"/>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4759" name="Rectangle 9"/>
            <p:cNvSpPr>
              <a:spLocks noChangeArrowheads="1"/>
            </p:cNvSpPr>
            <p:nvPr/>
          </p:nvSpPr>
          <p:spPr bwMode="auto">
            <a:xfrm>
              <a:off x="434" y="4730"/>
              <a:ext cx="1347" cy="673"/>
            </a:xfrm>
            <a:prstGeom prst="rect">
              <a:avLst/>
            </a:prstGeom>
            <a:noFill/>
            <a:ln w="9525">
              <a:noFill/>
              <a:miter lim="800000"/>
              <a:headEnd/>
              <a:tailEnd/>
            </a:ln>
          </p:spPr>
          <p:txBody>
            <a:bodyPr wrap="none" lIns="90488" tIns="44450" rIns="90488" bIns="44450">
              <a:spAutoFit/>
            </a:bodyPr>
            <a:lstStyle/>
            <a:p>
              <a:pPr algn="ctr" defTabSz="942975" fontAlgn="ctr">
                <a:buSzPct val="65000"/>
              </a:pPr>
              <a:r>
                <a:rPr kumimoji="1" lang="en-US" altLang="zh-CN" sz="1200">
                  <a:solidFill>
                    <a:srgbClr val="000000"/>
                  </a:solidFill>
                  <a:latin typeface="Courier New" pitchFamily="49" charset="0"/>
                </a:rPr>
                <a:t>ENAME      </a:t>
              </a:r>
            </a:p>
            <a:p>
              <a:pPr algn="ctr" defTabSz="942975" fontAlgn="ctr">
                <a:buSzPct val="65000"/>
              </a:pPr>
              <a:r>
                <a:rPr kumimoji="1" lang="en-US" altLang="zh-CN" sz="1200">
                  <a:solidFill>
                    <a:srgbClr val="000000"/>
                  </a:solidFill>
                  <a:latin typeface="Courier New" pitchFamily="49" charset="0"/>
                </a:rPr>
                <a:t>----------</a:t>
              </a:r>
            </a:p>
            <a:p>
              <a:pPr algn="ctr" defTabSz="942975" fontAlgn="ctr">
                <a:buSzPct val="65000"/>
              </a:pPr>
              <a:r>
                <a:rPr kumimoji="1" lang="en-US" altLang="zh-CN" sz="1200">
                  <a:solidFill>
                    <a:srgbClr val="000000"/>
                  </a:solidFill>
                  <a:latin typeface="Courier New" pitchFamily="49" charset="0"/>
                </a:rPr>
                <a:t>KING      </a:t>
              </a:r>
            </a:p>
            <a:p>
              <a:pPr algn="ctr" defTabSz="942975" fontAlgn="ctr">
                <a:buSzPct val="65000"/>
              </a:pPr>
              <a:r>
                <a:rPr kumimoji="1" lang="en-US" altLang="zh-CN" sz="1200">
                  <a:solidFill>
                    <a:srgbClr val="000000"/>
                  </a:solidFill>
                  <a:latin typeface="Times New Roman" pitchFamily="18" charset="0"/>
                </a:rPr>
                <a:t>…</a:t>
              </a:r>
              <a:endParaRPr kumimoji="1" lang="en-US" altLang="zh-CN" sz="1200">
                <a:solidFill>
                  <a:srgbClr val="000000"/>
                </a:solidFill>
                <a:latin typeface="Courier New" pitchFamily="49" charset="0"/>
              </a:endParaRPr>
            </a:p>
            <a:p>
              <a:pPr algn="ctr" defTabSz="942975" fontAlgn="ctr">
                <a:buSzPct val="65000"/>
              </a:pPr>
              <a:r>
                <a:rPr kumimoji="1" lang="en-US" altLang="zh-CN" sz="1200">
                  <a:solidFill>
                    <a:srgbClr val="000000"/>
                  </a:solidFill>
                  <a:latin typeface="Courier New" pitchFamily="49" charset="0"/>
                </a:rPr>
                <a:t>6 rows selected.      </a:t>
              </a:r>
            </a:p>
            <a:p>
              <a:pPr algn="ctr" defTabSz="942975" fontAlgn="ctr">
                <a:buSzPct val="65000"/>
              </a:pPr>
              <a:r>
                <a:rPr kumimoji="1" lang="en-US" altLang="zh-CN" sz="1200">
                  <a:solidFill>
                    <a:srgbClr val="000000"/>
                  </a:solidFill>
                  <a:latin typeface="Courier New" pitchFamily="49" charset="0"/>
                </a:rPr>
                <a:t>    </a:t>
              </a:r>
            </a:p>
          </p:txBody>
        </p:sp>
      </p:gr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473075" y="5337175"/>
            <a:ext cx="6230938" cy="4254500"/>
          </a:xfrm>
          <a:noFill/>
          <a:ln/>
        </p:spPr>
        <p:txBody>
          <a:bodyPr lIns="0" tIns="0" rIns="0" bIns="0"/>
          <a:lstStyle/>
          <a:p>
            <a:r>
              <a:rPr lang="zh-CN" altLang="en-US" smtClean="0">
                <a:latin typeface="Arial" pitchFamily="34" charset="0"/>
              </a:rPr>
              <a:t>课堂笔记：</a:t>
            </a:r>
          </a:p>
        </p:txBody>
      </p:sp>
      <p:sp>
        <p:nvSpPr>
          <p:cNvPr id="75779" name="Rectangle 3"/>
          <p:cNvSpPr>
            <a:spLocks noGrp="1" noRot="1" noChangeAspect="1" noChangeArrowheads="1" noTextEdit="1"/>
          </p:cNvSpPr>
          <p:nvPr>
            <p:ph type="sldImg"/>
          </p:nvPr>
        </p:nvSpPr>
        <p:spPr>
          <a:xfrm>
            <a:off x="222250" y="188913"/>
            <a:ext cx="6643688" cy="4983162"/>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CF8D38E-E9FA-47B9-B2C7-6CB27328A0D8}" type="slidenum">
              <a:rPr lang="en-US" altLang="zh-CN" smtClean="0">
                <a:latin typeface="Arial" pitchFamily="34" charset="0"/>
              </a:rPr>
              <a:pPr/>
              <a:t>38</a:t>
            </a:fld>
            <a:endParaRPr lang="en-US" altLang="zh-CN" smtClean="0">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8066487-F8B8-46D3-881C-CFBEC78877D8}" type="slidenum">
              <a:rPr lang="en-US" altLang="zh-CN" smtClean="0">
                <a:latin typeface="Arial" pitchFamily="34" charset="0"/>
              </a:rPr>
              <a:pPr/>
              <a:t>39</a:t>
            </a:fld>
            <a:endParaRPr lang="en-US" altLang="zh-CN" smtClean="0">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736E5F2-F652-4956-8C13-3C34BFE310BD}" type="slidenum">
              <a:rPr lang="en-US" altLang="zh-CN" smtClean="0">
                <a:latin typeface="Arial" pitchFamily="34" charset="0"/>
              </a:rPr>
              <a:pPr/>
              <a:t>40</a:t>
            </a:fld>
            <a:endParaRPr lang="en-US" altLang="zh-CN"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A8772DB-3D98-4E2D-8076-1C9B7446BF81}" type="slidenum">
              <a:rPr lang="en-US" altLang="zh-CN" smtClean="0">
                <a:latin typeface="Arial" pitchFamily="34" charset="0"/>
              </a:rPr>
              <a:pPr/>
              <a:t>42</a:t>
            </a:fld>
            <a:endParaRPr lang="en-US" altLang="zh-CN" smtClean="0">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D8CE8A2-7631-478D-921B-DF9434336A2B}" type="slidenum">
              <a:rPr lang="en-US" altLang="zh-CN" smtClean="0">
                <a:latin typeface="Arial" pitchFamily="34" charset="0"/>
              </a:rPr>
              <a:pPr/>
              <a:t>44</a:t>
            </a:fld>
            <a:endParaRPr lang="en-US" altLang="zh-CN" smtClean="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0D35E5A-9DDE-4456-B19A-F87A22FB2266}" type="slidenum">
              <a:rPr lang="en-US" altLang="zh-CN" smtClean="0">
                <a:latin typeface="Arial" pitchFamily="34" charset="0"/>
              </a:rPr>
              <a:pPr/>
              <a:t>46</a:t>
            </a:fld>
            <a:endParaRPr lang="en-US" altLang="zh-CN" smtClean="0">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3E26550-B549-40B6-A562-D1C9A1991A21}" type="slidenum">
              <a:rPr lang="en-US" altLang="zh-CN" smtClean="0">
                <a:latin typeface="Arial" pitchFamily="34" charset="0"/>
              </a:rPr>
              <a:pPr/>
              <a:t>47</a:t>
            </a:fld>
            <a:endParaRPr lang="en-US" altLang="zh-CN"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zh-CN" altLang="en-US" dirty="0" smtClean="0">
                <a:latin typeface="Arial" pitchFamily="34" charset="0"/>
              </a:rPr>
              <a:t>课堂笔记：</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0179"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0180" name="Rectangle 4"/>
          <p:cNvSpPr>
            <a:spLocks noGrp="1" noChangeArrowheads="1"/>
          </p:cNvSpPr>
          <p:nvPr>
            <p:ph type="body" idx="1"/>
          </p:nvPr>
        </p:nvSpPr>
        <p:spPr>
          <a:xfrm>
            <a:off x="471488" y="5337175"/>
            <a:ext cx="6083300" cy="4254500"/>
          </a:xfrm>
          <a:noFill/>
          <a:ln/>
        </p:spPr>
        <p:txBody>
          <a:bodyPr lIns="99901" tIns="49951" rIns="99901" bIns="49951"/>
          <a:lstStyle/>
          <a:p>
            <a:r>
              <a:rPr lang="zh-CN" altLang="en-US" smtClean="0">
                <a:latin typeface="Arial" pitchFamily="34" charset="0"/>
              </a:rPr>
              <a:t>课堂笔记：</a:t>
            </a:r>
          </a:p>
        </p:txBody>
      </p:sp>
      <p:sp>
        <p:nvSpPr>
          <p:cNvPr id="50181"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1203"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2227"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25425" y="188913"/>
            <a:ext cx="6642100" cy="4983162"/>
          </a:xfrm>
          <a:ln cap="flat"/>
        </p:spPr>
      </p:sp>
      <p:sp>
        <p:nvSpPr>
          <p:cNvPr id="53251" name="Rectangle 3"/>
          <p:cNvSpPr>
            <a:spLocks noGrp="1" noChangeArrowheads="1"/>
          </p:cNvSpPr>
          <p:nvPr>
            <p:ph type="body" idx="1"/>
          </p:nvPr>
        </p:nvSpPr>
        <p:spPr>
          <a:xfrm>
            <a:off x="471488" y="5337175"/>
            <a:ext cx="6019800" cy="4254500"/>
          </a:xfrm>
          <a:noFill/>
          <a:ln/>
        </p:spPr>
        <p:txBody>
          <a:bodyPr lIns="99901" tIns="49951" rIns="99901" bIns="49951"/>
          <a:lstStyle/>
          <a:p>
            <a:r>
              <a:rPr lang="zh-CN" altLang="en-US" smtClean="0">
                <a:latin typeface="Arial" pitchFamily="34" charset="0"/>
              </a:rPr>
              <a:t>课堂笔记：</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021138" y="0"/>
            <a:ext cx="3082925"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4275" name="Rectangle 3"/>
          <p:cNvSpPr>
            <a:spLocks noChangeArrowheads="1"/>
          </p:cNvSpPr>
          <p:nvPr/>
        </p:nvSpPr>
        <p:spPr bwMode="auto">
          <a:xfrm>
            <a:off x="-3175" y="0"/>
            <a:ext cx="3079750"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4276" name="Rectangle 4"/>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4277" name="Rectangle 5"/>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1" cstate="print"/>
          <a:srcRect/>
          <a:stretch>
            <a:fillRect/>
          </a:stretch>
        </p:blipFill>
        <p:spPr bwMode="auto">
          <a:xfrm>
            <a:off x="0" y="6083300"/>
            <a:ext cx="9150350" cy="774700"/>
          </a:xfrm>
          <a:prstGeom prst="rect">
            <a:avLst/>
          </a:prstGeom>
          <a:noFill/>
          <a:ln w="9525">
            <a:noFill/>
            <a:miter lim="800000"/>
            <a:headEnd/>
            <a:tailEnd/>
          </a:ln>
        </p:spPr>
      </p:pic>
      <p:pic>
        <p:nvPicPr>
          <p:cNvPr id="1027" name="Picture 10" descr="programming"/>
          <p:cNvPicPr>
            <a:picLocks noChangeAspect="1" noChangeArrowheads="1"/>
          </p:cNvPicPr>
          <p:nvPr userDrawn="1"/>
        </p:nvPicPr>
        <p:blipFill>
          <a:blip r:embed="rId12" cstate="print"/>
          <a:srcRect/>
          <a:stretch>
            <a:fillRect/>
          </a:stretch>
        </p:blipFill>
        <p:spPr bwMode="auto">
          <a:xfrm>
            <a:off x="8172450" y="260350"/>
            <a:ext cx="733425" cy="695325"/>
          </a:xfrm>
          <a:prstGeom prst="rect">
            <a:avLst/>
          </a:prstGeom>
          <a:noFill/>
          <a:ln w="9525">
            <a:noFill/>
            <a:miter lim="800000"/>
            <a:headEnd/>
            <a:tailEnd/>
          </a:ln>
        </p:spPr>
      </p:pic>
      <p:sp>
        <p:nvSpPr>
          <p:cNvPr id="1028"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1029"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 name="TextBox 5"/>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黑体" pitchFamily="2" charset="-122"/>
          <a:ea typeface="黑体" pitchFamily="2" charset="-122"/>
        </a:defRPr>
      </a:lvl2pPr>
      <a:lvl3pPr algn="l" rtl="0" eaLnBrk="0" fontAlgn="base" hangingPunct="0">
        <a:spcBef>
          <a:spcPct val="0"/>
        </a:spcBef>
        <a:spcAft>
          <a:spcPct val="0"/>
        </a:spcAft>
        <a:defRPr sz="3600" b="1">
          <a:solidFill>
            <a:schemeClr val="tx2"/>
          </a:solidFill>
          <a:latin typeface="黑体" pitchFamily="2" charset="-122"/>
          <a:ea typeface="黑体" pitchFamily="2" charset="-122"/>
        </a:defRPr>
      </a:lvl3pPr>
      <a:lvl4pPr algn="l" rtl="0" eaLnBrk="0" fontAlgn="base" hangingPunct="0">
        <a:spcBef>
          <a:spcPct val="0"/>
        </a:spcBef>
        <a:spcAft>
          <a:spcPct val="0"/>
        </a:spcAft>
        <a:defRPr sz="3600" b="1">
          <a:solidFill>
            <a:schemeClr val="tx2"/>
          </a:solidFill>
          <a:latin typeface="黑体" pitchFamily="2" charset="-122"/>
          <a:ea typeface="黑体" pitchFamily="2" charset="-122"/>
        </a:defRPr>
      </a:lvl4pPr>
      <a:lvl5pPr algn="l" rtl="0" eaLnBrk="0" fontAlgn="base" hangingPunct="0">
        <a:spcBef>
          <a:spcPct val="0"/>
        </a:spcBef>
        <a:spcAft>
          <a:spcPct val="0"/>
        </a:spcAft>
        <a:defRPr sz="3600" b="1">
          <a:solidFill>
            <a:schemeClr val="tx2"/>
          </a:solidFill>
          <a:latin typeface="黑体" pitchFamily="2" charset="-122"/>
          <a:ea typeface="黑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descr="1"/>
          <p:cNvPicPr>
            <a:picLocks noChangeAspect="1" noChangeArrowheads="1"/>
          </p:cNvPicPr>
          <p:nvPr/>
        </p:nvPicPr>
        <p:blipFill>
          <a:blip r:embed="rId3" cstate="print"/>
          <a:srcRect/>
          <a:stretch>
            <a:fillRect/>
          </a:stretch>
        </p:blipFill>
        <p:spPr bwMode="auto">
          <a:xfrm>
            <a:off x="0" y="0"/>
            <a:ext cx="9140825" cy="6851650"/>
          </a:xfrm>
          <a:prstGeom prst="rect">
            <a:avLst/>
          </a:prstGeom>
          <a:noFill/>
          <a:ln w="9525">
            <a:noFill/>
            <a:miter lim="800000"/>
            <a:headEnd/>
            <a:tailEnd/>
          </a:ln>
        </p:spPr>
      </p:pic>
      <p:sp>
        <p:nvSpPr>
          <p:cNvPr id="2051" name="Text Box 3"/>
          <p:cNvSpPr txBox="1">
            <a:spLocks noChangeArrowheads="1"/>
          </p:cNvSpPr>
          <p:nvPr/>
        </p:nvSpPr>
        <p:spPr bwMode="auto">
          <a:xfrm>
            <a:off x="539750" y="1125538"/>
            <a:ext cx="6961188" cy="1631950"/>
          </a:xfrm>
          <a:prstGeom prst="rect">
            <a:avLst/>
          </a:prstGeom>
          <a:noFill/>
          <a:ln w="9525">
            <a:noFill/>
            <a:miter lim="800000"/>
            <a:headEnd/>
            <a:tailEnd/>
          </a:ln>
        </p:spPr>
        <p:txBody>
          <a:bodyPr lIns="91430" tIns="45715" rIns="91430" bIns="45715">
            <a:spAutoFit/>
          </a:bodyPr>
          <a:lstStyle/>
          <a:p>
            <a:r>
              <a:rPr lang="en-US" altLang="en-US" sz="3600" b="1" dirty="0">
                <a:solidFill>
                  <a:schemeClr val="tx2"/>
                </a:solidFill>
                <a:latin typeface="黑体" pitchFamily="2" charset="-122"/>
                <a:ea typeface="黑体" pitchFamily="2" charset="-122"/>
              </a:rPr>
              <a:t>Oracle-SQL</a:t>
            </a:r>
            <a:r>
              <a:rPr lang="zh-CN" altLang="en-US" sz="3600" b="1" smtClean="0">
                <a:solidFill>
                  <a:schemeClr val="tx2"/>
                </a:solidFill>
                <a:latin typeface="黑体" pitchFamily="2" charset="-122"/>
                <a:ea typeface="黑体" pitchFamily="2" charset="-122"/>
              </a:rPr>
              <a:t>开发</a:t>
            </a:r>
            <a:endParaRPr lang="en-US" altLang="zh-CN" sz="2000" b="1">
              <a:solidFill>
                <a:srgbClr val="FF0000"/>
              </a:solidFill>
              <a:latin typeface="黑体" pitchFamily="2" charset="-122"/>
              <a:ea typeface="黑体" pitchFamily="2" charset="-122"/>
            </a:endParaRPr>
          </a:p>
          <a:p>
            <a:endParaRPr lang="en-US" altLang="zh-CN" sz="3600" b="1" dirty="0">
              <a:solidFill>
                <a:schemeClr val="tx2"/>
              </a:solidFill>
              <a:latin typeface="黑体" pitchFamily="2" charset="-122"/>
              <a:ea typeface="黑体" pitchFamily="2" charset="-122"/>
            </a:endParaRPr>
          </a:p>
          <a:p>
            <a:r>
              <a:rPr lang="en-US" altLang="zh-CN" sz="2800" b="1" dirty="0">
                <a:solidFill>
                  <a:schemeClr val="tx2"/>
                </a:solidFill>
                <a:latin typeface="黑体" pitchFamily="2" charset="-122"/>
                <a:ea typeface="黑体" pitchFamily="2" charset="-122"/>
              </a:rPr>
              <a:t>		----</a:t>
            </a:r>
            <a:r>
              <a:rPr lang="zh-CN" altLang="en-US" sz="2800" dirty="0">
                <a:latin typeface="黑体" pitchFamily="2" charset="-122"/>
                <a:ea typeface="黑体" pitchFamily="2" charset="-122"/>
              </a:rPr>
              <a:t>子查询</a:t>
            </a:r>
            <a:endParaRPr lang="zh-CN" altLang="en-US" sz="2000" b="1" dirty="0">
              <a:solidFill>
                <a:srgbClr val="FF0000"/>
              </a:solidFill>
              <a:latin typeface="黑体" pitchFamily="2" charset="-122"/>
              <a:ea typeface="黑体" pitchFamily="2" charset="-122"/>
            </a:endParaRPr>
          </a:p>
        </p:txBody>
      </p:sp>
      <p:sp>
        <p:nvSpPr>
          <p:cNvPr id="4" name="TextBox 3"/>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36"/>
          <p:cNvSpPr>
            <a:spLocks noGrp="1"/>
          </p:cNvSpPr>
          <p:nvPr>
            <p:ph idx="1"/>
          </p:nvPr>
        </p:nvSpPr>
        <p:spPr>
          <a:xfrm>
            <a:off x="457200" y="1339850"/>
            <a:ext cx="8147050" cy="4968875"/>
          </a:xfrm>
        </p:spPr>
        <p:txBody>
          <a:bodyPr/>
          <a:lstStyle/>
          <a:p>
            <a:r>
              <a:rPr lang="zh-CN" altLang="en-US" dirty="0" smtClean="0">
                <a:latin typeface="黑体" pitchFamily="2" charset="-122"/>
                <a:ea typeface="黑体" pitchFamily="2" charset="-122"/>
              </a:rPr>
              <a:t>根据子查询返回的行和列数量，分为：</a:t>
            </a:r>
          </a:p>
        </p:txBody>
      </p:sp>
      <p:sp>
        <p:nvSpPr>
          <p:cNvPr id="77826" name="Rectangle 2"/>
          <p:cNvSpPr>
            <a:spLocks noGrp="1" noChangeArrowheads="1"/>
          </p:cNvSpPr>
          <p:nvPr>
            <p:ph type="title"/>
          </p:nvPr>
        </p:nvSpPr>
        <p:spPr>
          <a:xfrm>
            <a:off x="600075" y="471488"/>
            <a:ext cx="7299325" cy="573087"/>
          </a:xfrm>
        </p:spPr>
        <p:txBody>
          <a:bodyPr lIns="92075" tIns="46038" rIns="92075" bIns="46038"/>
          <a:lstStyle/>
          <a:p>
            <a:pPr>
              <a:buSzPct val="65000"/>
              <a:defRPr/>
            </a:pPr>
            <a:r>
              <a:rPr lang="zh-CN" altLang="en-US" kern="1200" dirty="0"/>
              <a:t>子查询的类型</a:t>
            </a:r>
          </a:p>
        </p:txBody>
      </p:sp>
      <p:grpSp>
        <p:nvGrpSpPr>
          <p:cNvPr id="11268" name="Group 4"/>
          <p:cNvGrpSpPr>
            <a:grpSpLocks/>
          </p:cNvGrpSpPr>
          <p:nvPr/>
        </p:nvGrpSpPr>
        <p:grpSpPr bwMode="auto">
          <a:xfrm>
            <a:off x="1881188" y="2033588"/>
            <a:ext cx="3967162" cy="1038225"/>
            <a:chOff x="1185" y="938"/>
            <a:chExt cx="2499" cy="654"/>
          </a:xfrm>
        </p:grpSpPr>
        <p:sp>
          <p:nvSpPr>
            <p:cNvPr id="11294"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5" name="Rectangle 6"/>
            <p:cNvSpPr>
              <a:spLocks noChangeArrowheads="1"/>
            </p:cNvSpPr>
            <p:nvPr/>
          </p:nvSpPr>
          <p:spPr bwMode="auto">
            <a:xfrm>
              <a:off x="1185" y="938"/>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96" name="Rectangle 7"/>
            <p:cNvSpPr>
              <a:spLocks noChangeArrowheads="1"/>
            </p:cNvSpPr>
            <p:nvPr/>
          </p:nvSpPr>
          <p:spPr bwMode="ltGray">
            <a:xfrm>
              <a:off x="1458" y="1236"/>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7" name="Rectangle 8"/>
            <p:cNvSpPr>
              <a:spLocks noChangeArrowheads="1"/>
            </p:cNvSpPr>
            <p:nvPr/>
          </p:nvSpPr>
          <p:spPr bwMode="auto">
            <a:xfrm>
              <a:off x="1551" y="1305"/>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33" name="Rectangle 9"/>
            <p:cNvSpPr>
              <a:spLocks noChangeArrowheads="1"/>
            </p:cNvSpPr>
            <p:nvPr/>
          </p:nvSpPr>
          <p:spPr bwMode="auto">
            <a:xfrm>
              <a:off x="3388" y="1254"/>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99"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35" name="Rectangle 11"/>
            <p:cNvSpPr>
              <a:spLocks noChangeArrowheads="1"/>
            </p:cNvSpPr>
            <p:nvPr/>
          </p:nvSpPr>
          <p:spPr bwMode="auto">
            <a:xfrm>
              <a:off x="2664" y="1169"/>
              <a:ext cx="556" cy="23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sp>
        <p:nvSpPr>
          <p:cNvPr id="77836" name="Rectangle 12"/>
          <p:cNvSpPr>
            <a:spLocks noChangeArrowheads="1"/>
          </p:cNvSpPr>
          <p:nvPr/>
        </p:nvSpPr>
        <p:spPr bwMode="auto">
          <a:xfrm>
            <a:off x="5972175" y="2559050"/>
            <a:ext cx="963613" cy="46196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p:txBody>
      </p:sp>
      <p:grpSp>
        <p:nvGrpSpPr>
          <p:cNvPr id="3" name="Group 13"/>
          <p:cNvGrpSpPr>
            <a:grpSpLocks/>
          </p:cNvGrpSpPr>
          <p:nvPr/>
        </p:nvGrpSpPr>
        <p:grpSpPr bwMode="auto">
          <a:xfrm>
            <a:off x="1319213" y="3478213"/>
            <a:ext cx="7324725" cy="1522412"/>
            <a:chOff x="831" y="1833"/>
            <a:chExt cx="4614" cy="959"/>
          </a:xfrm>
        </p:grpSpPr>
        <p:sp>
          <p:nvSpPr>
            <p:cNvPr id="11284" name="Rectangle 14"/>
            <p:cNvSpPr>
              <a:spLocks noChangeArrowheads="1"/>
            </p:cNvSpPr>
            <p:nvPr/>
          </p:nvSpPr>
          <p:spPr bwMode="auto">
            <a:xfrm>
              <a:off x="831" y="1833"/>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多行子查询</a:t>
              </a:r>
            </a:p>
          </p:txBody>
        </p:sp>
        <p:sp>
          <p:nvSpPr>
            <p:cNvPr id="77839" name="Rectangle 15"/>
            <p:cNvSpPr>
              <a:spLocks noChangeArrowheads="1"/>
            </p:cNvSpPr>
            <p:nvPr/>
          </p:nvSpPr>
          <p:spPr bwMode="auto">
            <a:xfrm>
              <a:off x="3762" y="2268"/>
              <a:ext cx="803" cy="524"/>
            </a:xfrm>
            <a:prstGeom prst="rect">
              <a:avLst/>
            </a:prstGeom>
            <a:noFill/>
            <a:ln w="9525">
              <a:noFill/>
              <a:miter lim="800000"/>
              <a:headEnd/>
              <a:tailEnd/>
            </a:ln>
            <a:effectLst/>
          </p:spPr>
          <p:txBody>
            <a:bodyPr wrap="none" lIns="92075" tIns="46038" rIns="92075" bIns="46038">
              <a:spAutoFit/>
            </a:bodyPr>
            <a:lstStyle/>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MANAGER</a:t>
              </a:r>
            </a:p>
          </p:txBody>
        </p:sp>
        <p:grpSp>
          <p:nvGrpSpPr>
            <p:cNvPr id="11286" name="Group 16"/>
            <p:cNvGrpSpPr>
              <a:grpSpLocks/>
            </p:cNvGrpSpPr>
            <p:nvPr/>
          </p:nvGrpSpPr>
          <p:grpSpPr bwMode="auto">
            <a:xfrm>
              <a:off x="1185" y="2042"/>
              <a:ext cx="2499" cy="654"/>
              <a:chOff x="1185" y="2042"/>
              <a:chExt cx="2499" cy="654"/>
            </a:xfrm>
          </p:grpSpPr>
          <p:sp>
            <p:nvSpPr>
              <p:cNvPr id="11287"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88" name="Rectangle 18"/>
              <p:cNvSpPr>
                <a:spLocks noChangeArrowheads="1"/>
              </p:cNvSpPr>
              <p:nvPr/>
            </p:nvSpPr>
            <p:spPr bwMode="auto">
              <a:xfrm>
                <a:off x="1185" y="2042"/>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89" name="Rectangle 19"/>
              <p:cNvSpPr>
                <a:spLocks noChangeArrowheads="1"/>
              </p:cNvSpPr>
              <p:nvPr/>
            </p:nvSpPr>
            <p:spPr bwMode="ltGray">
              <a:xfrm>
                <a:off x="1458" y="2340"/>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0" name="Rectangle 20"/>
              <p:cNvSpPr>
                <a:spLocks noChangeArrowheads="1"/>
              </p:cNvSpPr>
              <p:nvPr/>
            </p:nvSpPr>
            <p:spPr bwMode="auto">
              <a:xfrm>
                <a:off x="1551" y="2409"/>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45" name="Rectangle 21"/>
              <p:cNvSpPr>
                <a:spLocks noChangeArrowheads="1"/>
              </p:cNvSpPr>
              <p:nvPr/>
            </p:nvSpPr>
            <p:spPr bwMode="auto">
              <a:xfrm>
                <a:off x="3388" y="2358"/>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92"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47" name="Rectangle 23"/>
              <p:cNvSpPr>
                <a:spLocks noChangeArrowheads="1"/>
              </p:cNvSpPr>
              <p:nvPr/>
            </p:nvSpPr>
            <p:spPr bwMode="auto">
              <a:xfrm>
                <a:off x="2664" y="2273"/>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grpSp>
        <p:nvGrpSpPr>
          <p:cNvPr id="5" name="Group 24"/>
          <p:cNvGrpSpPr>
            <a:grpSpLocks/>
          </p:cNvGrpSpPr>
          <p:nvPr/>
        </p:nvGrpSpPr>
        <p:grpSpPr bwMode="auto">
          <a:xfrm>
            <a:off x="1390650" y="4745038"/>
            <a:ext cx="7391400" cy="1898650"/>
            <a:chOff x="876" y="2808"/>
            <a:chExt cx="4656" cy="1196"/>
          </a:xfrm>
        </p:grpSpPr>
        <p:sp>
          <p:nvSpPr>
            <p:cNvPr id="11273" name="Rectangle 25"/>
            <p:cNvSpPr>
              <a:spLocks noChangeArrowheads="1"/>
            </p:cNvSpPr>
            <p:nvPr/>
          </p:nvSpPr>
          <p:spPr bwMode="auto">
            <a:xfrm>
              <a:off x="2267" y="2808"/>
              <a:ext cx="2521" cy="269"/>
            </a:xfrm>
            <a:prstGeom prst="rect">
              <a:avLst/>
            </a:prstGeom>
            <a:no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74" name="Rectangle 26"/>
            <p:cNvSpPr>
              <a:spLocks noChangeArrowheads="1"/>
            </p:cNvSpPr>
            <p:nvPr/>
          </p:nvSpPr>
          <p:spPr bwMode="auto">
            <a:xfrm>
              <a:off x="876" y="3045"/>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多列子查询</a:t>
              </a:r>
            </a:p>
          </p:txBody>
        </p:sp>
        <p:sp>
          <p:nvSpPr>
            <p:cNvPr id="77851" name="Rectangle 27"/>
            <p:cNvSpPr>
              <a:spLocks noChangeArrowheads="1"/>
            </p:cNvSpPr>
            <p:nvPr/>
          </p:nvSpPr>
          <p:spPr bwMode="auto">
            <a:xfrm>
              <a:off x="3750" y="3480"/>
              <a:ext cx="1782" cy="524"/>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CLERK        7900</a:t>
              </a:r>
              <a:b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b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MANAGER  7698</a:t>
              </a:r>
            </a:p>
          </p:txBody>
        </p:sp>
        <p:grpSp>
          <p:nvGrpSpPr>
            <p:cNvPr id="11276" name="Group 28"/>
            <p:cNvGrpSpPr>
              <a:grpSpLocks/>
            </p:cNvGrpSpPr>
            <p:nvPr/>
          </p:nvGrpSpPr>
          <p:grpSpPr bwMode="auto">
            <a:xfrm>
              <a:off x="1173" y="3146"/>
              <a:ext cx="2499" cy="654"/>
              <a:chOff x="1173" y="3146"/>
              <a:chExt cx="2499" cy="654"/>
            </a:xfrm>
          </p:grpSpPr>
          <p:sp>
            <p:nvSpPr>
              <p:cNvPr id="11277"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78" name="Rectangle 30"/>
              <p:cNvSpPr>
                <a:spLocks noChangeArrowheads="1"/>
              </p:cNvSpPr>
              <p:nvPr/>
            </p:nvSpPr>
            <p:spPr bwMode="auto">
              <a:xfrm>
                <a:off x="1173" y="3146"/>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79" name="Rectangle 31"/>
              <p:cNvSpPr>
                <a:spLocks noChangeArrowheads="1"/>
              </p:cNvSpPr>
              <p:nvPr/>
            </p:nvSpPr>
            <p:spPr bwMode="ltGray">
              <a:xfrm>
                <a:off x="1446" y="3444"/>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80" name="Rectangle 32"/>
              <p:cNvSpPr>
                <a:spLocks noChangeArrowheads="1"/>
              </p:cNvSpPr>
              <p:nvPr/>
            </p:nvSpPr>
            <p:spPr bwMode="auto">
              <a:xfrm>
                <a:off x="1539" y="3513"/>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57" name="Rectangle 33"/>
              <p:cNvSpPr>
                <a:spLocks noChangeArrowheads="1"/>
              </p:cNvSpPr>
              <p:nvPr/>
            </p:nvSpPr>
            <p:spPr bwMode="auto">
              <a:xfrm>
                <a:off x="3376" y="3462"/>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82"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59" name="Rectangle 35"/>
              <p:cNvSpPr>
                <a:spLocks noChangeArrowheads="1"/>
              </p:cNvSpPr>
              <p:nvPr/>
            </p:nvSpPr>
            <p:spPr bwMode="auto">
              <a:xfrm>
                <a:off x="2652" y="3377"/>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sp>
        <p:nvSpPr>
          <p:cNvPr id="11272" name="Rectangle 14"/>
          <p:cNvSpPr>
            <a:spLocks noChangeArrowheads="1"/>
          </p:cNvSpPr>
          <p:nvPr/>
        </p:nvSpPr>
        <p:spPr bwMode="auto">
          <a:xfrm>
            <a:off x="1319213" y="1928813"/>
            <a:ext cx="7324725" cy="450850"/>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533400"/>
            <a:ext cx="7772400" cy="762000"/>
          </a:xfrm>
        </p:spPr>
        <p:txBody>
          <a:bodyPr lIns="92075" tIns="46038" rIns="92075" bIns="46038"/>
          <a:lstStyle/>
          <a:p>
            <a:pPr>
              <a:buSzPct val="65000"/>
              <a:defRPr/>
            </a:pPr>
            <a:r>
              <a:rPr lang="zh-CN" altLang="en-US" kern="1200" dirty="0"/>
              <a:t>单行子查询</a:t>
            </a:r>
          </a:p>
        </p:txBody>
      </p:sp>
      <p:sp>
        <p:nvSpPr>
          <p:cNvPr id="12291" name="Rectangle 3"/>
          <p:cNvSpPr>
            <a:spLocks noGrp="1" noChangeArrowheads="1"/>
          </p:cNvSpPr>
          <p:nvPr>
            <p:ph type="body" idx="1"/>
          </p:nvPr>
        </p:nvSpPr>
        <p:spPr>
          <a:xfrm>
            <a:off x="825500" y="1293813"/>
            <a:ext cx="7385050" cy="954087"/>
          </a:xfrm>
        </p:spPr>
        <p:txBody>
          <a:bodyPr lIns="92075" tIns="46038" rIns="92075" bIns="46038">
            <a:spAutoFit/>
          </a:bodyPr>
          <a:lstStyle/>
          <a:p>
            <a:r>
              <a:rPr lang="zh-CN" altLang="en-US" dirty="0" smtClean="0">
                <a:solidFill>
                  <a:schemeClr val="tx2"/>
                </a:solidFill>
                <a:latin typeface="黑体" pitchFamily="2" charset="-122"/>
                <a:ea typeface="黑体" pitchFamily="2" charset="-122"/>
              </a:rPr>
              <a:t>子查询只返回一行一列</a:t>
            </a:r>
          </a:p>
          <a:p>
            <a:r>
              <a:rPr lang="zh-CN" altLang="en-US" dirty="0" smtClean="0">
                <a:solidFill>
                  <a:schemeClr val="tx2"/>
                </a:solidFill>
                <a:latin typeface="黑体" pitchFamily="2" charset="-122"/>
                <a:ea typeface="黑体" pitchFamily="2" charset="-122"/>
              </a:rPr>
              <a:t>使用单行运算符</a:t>
            </a:r>
          </a:p>
        </p:txBody>
      </p:sp>
      <p:sp>
        <p:nvSpPr>
          <p:cNvPr id="12292"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运算符</a:t>
            </a:r>
          </a:p>
          <a:p>
            <a:pPr algn="ctr" fontAlgn="ctr">
              <a:lnSpc>
                <a:spcPct val="120000"/>
              </a:lnSpc>
              <a:spcBef>
                <a:spcPct val="60000"/>
              </a:spcBef>
              <a:buSzPct val="65000"/>
            </a:pPr>
            <a:r>
              <a:rPr kumimoji="1" lang="en-US" altLang="zh-CN" sz="1800" b="1">
                <a:solidFill>
                  <a:srgbClr val="000000"/>
                </a:solidFill>
              </a:rPr>
              <a:t>=</a:t>
            </a:r>
          </a:p>
          <a:p>
            <a:pPr algn="ctr" fontAlgn="ctr">
              <a:lnSpc>
                <a:spcPct val="120000"/>
              </a:lnSpc>
              <a:spcBef>
                <a:spcPct val="60000"/>
              </a:spcBef>
              <a:buSzPct val="65000"/>
            </a:pPr>
            <a:r>
              <a:rPr kumimoji="1" lang="en-US" altLang="zh-CN" sz="1800" b="1">
                <a:solidFill>
                  <a:srgbClr val="000000"/>
                </a:solidFill>
              </a:rPr>
              <a:t>&gt;</a:t>
            </a:r>
          </a:p>
          <a:p>
            <a:pPr algn="ctr" fontAlgn="ctr">
              <a:lnSpc>
                <a:spcPct val="120000"/>
              </a:lnSpc>
              <a:spcBef>
                <a:spcPct val="60000"/>
              </a:spcBef>
              <a:buSzPct val="65000"/>
            </a:pPr>
            <a:r>
              <a:rPr kumimoji="1" lang="en-US" altLang="zh-CN" sz="1800" b="1">
                <a:solidFill>
                  <a:srgbClr val="000000"/>
                </a:solidFill>
              </a:rPr>
              <a:t>      &gt;=	</a:t>
            </a:r>
          </a:p>
          <a:p>
            <a:pPr algn="ctr" fontAlgn="ctr">
              <a:lnSpc>
                <a:spcPct val="120000"/>
              </a:lnSpc>
              <a:spcBef>
                <a:spcPct val="60000"/>
              </a:spcBef>
              <a:buSzPct val="65000"/>
            </a:pPr>
            <a:r>
              <a:rPr kumimoji="1" lang="en-US" altLang="zh-CN" sz="1800" b="1">
                <a:solidFill>
                  <a:srgbClr val="000000"/>
                </a:solidFill>
              </a:rPr>
              <a:t>&lt;</a:t>
            </a:r>
          </a:p>
          <a:p>
            <a:pPr algn="ctr" fontAlgn="ctr">
              <a:lnSpc>
                <a:spcPct val="120000"/>
              </a:lnSpc>
              <a:spcBef>
                <a:spcPct val="60000"/>
              </a:spcBef>
              <a:buSzPct val="65000"/>
            </a:pPr>
            <a:r>
              <a:rPr kumimoji="1" lang="en-US" altLang="zh-CN" sz="1800" b="1">
                <a:solidFill>
                  <a:srgbClr val="000000"/>
                </a:solidFill>
              </a:rPr>
              <a:t>      &lt;=	</a:t>
            </a:r>
          </a:p>
          <a:p>
            <a:pPr algn="ctr" fontAlgn="ctr">
              <a:lnSpc>
                <a:spcPct val="120000"/>
              </a:lnSpc>
              <a:spcBef>
                <a:spcPct val="60000"/>
              </a:spcBef>
              <a:buSzPct val="65000"/>
            </a:pPr>
            <a:r>
              <a:rPr kumimoji="1" lang="en-US" altLang="zh-CN" sz="1800" b="1">
                <a:solidFill>
                  <a:srgbClr val="000000"/>
                </a:solidFill>
              </a:rPr>
              <a:t>&lt;&gt;</a:t>
            </a:r>
          </a:p>
        </p:txBody>
      </p:sp>
      <p:sp>
        <p:nvSpPr>
          <p:cNvPr id="12293"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含义</a:t>
            </a:r>
          </a:p>
          <a:p>
            <a:pPr algn="ctr" fontAlgn="ctr">
              <a:lnSpc>
                <a:spcPct val="120000"/>
              </a:lnSpc>
              <a:spcBef>
                <a:spcPct val="60000"/>
              </a:spcBef>
              <a:buSzPct val="65000"/>
            </a:pPr>
            <a:r>
              <a:rPr kumimoji="1" lang="zh-CN" altLang="en-US" sz="1800" b="1">
                <a:solidFill>
                  <a:srgbClr val="000000"/>
                </a:solidFill>
              </a:rPr>
              <a:t>等于</a:t>
            </a:r>
          </a:p>
          <a:p>
            <a:pPr algn="ctr" fontAlgn="ctr">
              <a:lnSpc>
                <a:spcPct val="120000"/>
              </a:lnSpc>
              <a:spcBef>
                <a:spcPct val="60000"/>
              </a:spcBef>
              <a:buSzPct val="65000"/>
            </a:pPr>
            <a:r>
              <a:rPr kumimoji="1" lang="zh-CN" altLang="en-US" sz="1800" b="1">
                <a:solidFill>
                  <a:srgbClr val="000000"/>
                </a:solidFill>
              </a:rPr>
              <a:t>大于 </a:t>
            </a:r>
          </a:p>
          <a:p>
            <a:pPr algn="ctr" fontAlgn="ctr">
              <a:lnSpc>
                <a:spcPct val="120000"/>
              </a:lnSpc>
              <a:spcBef>
                <a:spcPct val="60000"/>
              </a:spcBef>
              <a:buSzPct val="65000"/>
            </a:pPr>
            <a:r>
              <a:rPr kumimoji="1" lang="zh-CN" altLang="en-US" sz="1800" b="1">
                <a:solidFill>
                  <a:srgbClr val="000000"/>
                </a:solidFill>
              </a:rPr>
              <a:t>大于等于 </a:t>
            </a:r>
          </a:p>
          <a:p>
            <a:pPr algn="ctr" fontAlgn="ctr">
              <a:lnSpc>
                <a:spcPct val="120000"/>
              </a:lnSpc>
              <a:spcBef>
                <a:spcPct val="60000"/>
              </a:spcBef>
              <a:buSzPct val="65000"/>
            </a:pPr>
            <a:r>
              <a:rPr kumimoji="1" lang="zh-CN" altLang="en-US" sz="1800" b="1">
                <a:solidFill>
                  <a:srgbClr val="000000"/>
                </a:solidFill>
              </a:rPr>
              <a:t>小于 </a:t>
            </a:r>
          </a:p>
          <a:p>
            <a:pPr algn="ctr" fontAlgn="ctr">
              <a:lnSpc>
                <a:spcPct val="120000"/>
              </a:lnSpc>
              <a:spcBef>
                <a:spcPct val="60000"/>
              </a:spcBef>
              <a:buSzPct val="65000"/>
            </a:pPr>
            <a:r>
              <a:rPr kumimoji="1" lang="zh-CN" altLang="en-US" sz="1800" b="1">
                <a:solidFill>
                  <a:srgbClr val="000000"/>
                </a:solidFill>
              </a:rPr>
              <a:t>小于等于</a:t>
            </a:r>
          </a:p>
          <a:p>
            <a:pPr algn="ctr" fontAlgn="ctr">
              <a:lnSpc>
                <a:spcPct val="120000"/>
              </a:lnSpc>
              <a:spcBef>
                <a:spcPct val="60000"/>
              </a:spcBef>
              <a:buSzPct val="65000"/>
            </a:pPr>
            <a:r>
              <a:rPr kumimoji="1" lang="zh-CN" altLang="en-US" sz="1800" b="1">
                <a:solidFill>
                  <a:srgbClr val="000000"/>
                </a:solidFill>
              </a:rPr>
              <a:t>不等于</a:t>
            </a:r>
          </a:p>
        </p:txBody>
      </p:sp>
      <p:sp>
        <p:nvSpPr>
          <p:cNvPr id="12294"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12295"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6"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7"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8"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9"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14400" y="1944688"/>
            <a:ext cx="7480300" cy="28384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857500" algn="l"/>
                <a:tab pos="4572000" algn="l"/>
              </a:tabLst>
            </a:pPr>
            <a:endParaRPr kumimoji="1" lang="zh-CN" altLang="en-US" sz="1800" b="1">
              <a:solidFill>
                <a:srgbClr val="000000"/>
              </a:solidFill>
              <a:latin typeface="Courier New" pitchFamily="49" charset="0"/>
            </a:endParaRPr>
          </a:p>
          <a:p>
            <a:pPr algn="ctr" fontAlgn="ctr">
              <a:buSzPct val="65000"/>
              <a:tabLst>
                <a:tab pos="1200150" algn="l"/>
                <a:tab pos="2857500" algn="l"/>
                <a:tab pos="4572000" algn="l"/>
              </a:tabLst>
            </a:pPr>
            <a:r>
              <a:rPr kumimoji="1" lang="zh-CN" altLang="en-US" sz="1800" b="1">
                <a:solidFill>
                  <a:srgbClr val="000000"/>
                </a:solidFill>
                <a:latin typeface="Courier New" pitchFamily="49" charset="0"/>
              </a:rPr>
              <a:t> </a:t>
            </a:r>
          </a:p>
        </p:txBody>
      </p:sp>
      <p:sp>
        <p:nvSpPr>
          <p:cNvPr id="81923" name="Rectangle 3"/>
          <p:cNvSpPr>
            <a:spLocks noGrp="1" noChangeArrowheads="1"/>
          </p:cNvSpPr>
          <p:nvPr>
            <p:ph type="title"/>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grpSp>
        <p:nvGrpSpPr>
          <p:cNvPr id="2" name="Group 4"/>
          <p:cNvGrpSpPr>
            <a:grpSpLocks/>
          </p:cNvGrpSpPr>
          <p:nvPr/>
        </p:nvGrpSpPr>
        <p:grpSpPr bwMode="auto">
          <a:xfrm>
            <a:off x="3697288" y="2454275"/>
            <a:ext cx="4335462" cy="1189038"/>
            <a:chOff x="2365" y="1256"/>
            <a:chExt cx="2731" cy="749"/>
          </a:xfrm>
        </p:grpSpPr>
        <p:sp>
          <p:nvSpPr>
            <p:cNvPr id="13324" name="Rectangle 5"/>
            <p:cNvSpPr>
              <a:spLocks noChangeArrowheads="1"/>
            </p:cNvSpPr>
            <p:nvPr/>
          </p:nvSpPr>
          <p:spPr bwMode="ltGray">
            <a:xfrm>
              <a:off x="2365" y="1473"/>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3325" name="Arc 6"/>
            <p:cNvSpPr>
              <a:spLocks/>
            </p:cNvSpPr>
            <p:nvPr/>
          </p:nvSpPr>
          <p:spPr bwMode="auto">
            <a:xfrm rot="10800000">
              <a:off x="2629" y="1338"/>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6" name="Rectangle 7"/>
            <p:cNvSpPr>
              <a:spLocks noChangeArrowheads="1"/>
            </p:cNvSpPr>
            <p:nvPr/>
          </p:nvSpPr>
          <p:spPr bwMode="auto">
            <a:xfrm>
              <a:off x="3898" y="1256"/>
              <a:ext cx="557"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CLERK</a:t>
              </a:r>
            </a:p>
          </p:txBody>
        </p:sp>
      </p:grpSp>
      <p:grpSp>
        <p:nvGrpSpPr>
          <p:cNvPr id="3" name="Group 8"/>
          <p:cNvGrpSpPr>
            <a:grpSpLocks/>
          </p:cNvGrpSpPr>
          <p:nvPr/>
        </p:nvGrpSpPr>
        <p:grpSpPr bwMode="auto">
          <a:xfrm>
            <a:off x="3697288" y="3559175"/>
            <a:ext cx="4335462" cy="1150938"/>
            <a:chOff x="2365" y="1952"/>
            <a:chExt cx="2731" cy="725"/>
          </a:xfrm>
        </p:grpSpPr>
        <p:sp>
          <p:nvSpPr>
            <p:cNvPr id="13321" name="Rectangle 9"/>
            <p:cNvSpPr>
              <a:spLocks noChangeArrowheads="1"/>
            </p:cNvSpPr>
            <p:nvPr/>
          </p:nvSpPr>
          <p:spPr bwMode="ltGray">
            <a:xfrm>
              <a:off x="2365" y="2145"/>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3322" name="Arc 10"/>
            <p:cNvSpPr>
              <a:spLocks/>
            </p:cNvSpPr>
            <p:nvPr/>
          </p:nvSpPr>
          <p:spPr bwMode="auto">
            <a:xfrm rot="10800000">
              <a:off x="2629" y="2046"/>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3" name="Rectangle 11"/>
            <p:cNvSpPr>
              <a:spLocks noChangeArrowheads="1"/>
            </p:cNvSpPr>
            <p:nvPr/>
          </p:nvSpPr>
          <p:spPr bwMode="auto">
            <a:xfrm>
              <a:off x="3920" y="1952"/>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1100</a:t>
              </a:r>
            </a:p>
          </p:txBody>
        </p:sp>
      </p:grpSp>
      <p:sp>
        <p:nvSpPr>
          <p:cNvPr id="81932" name="Rectangle 12"/>
          <p:cNvSpPr>
            <a:spLocks noChangeArrowheads="1"/>
          </p:cNvSpPr>
          <p:nvPr/>
        </p:nvSpPr>
        <p:spPr bwMode="blackWhite">
          <a:xfrm>
            <a:off x="884238" y="5194300"/>
            <a:ext cx="7478712" cy="915988"/>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JOB</a:t>
            </a:r>
          </a:p>
          <a:p>
            <a:pPr fontAlgn="ctr">
              <a:buSzPct val="65000"/>
              <a:tabLst>
                <a:tab pos="1200150" algn="l"/>
              </a:tabLst>
            </a:pPr>
            <a:r>
              <a:rPr kumimoji="1" lang="en-US" altLang="zh-CN" sz="1800" b="1">
                <a:solidFill>
                  <a:srgbClr val="000000"/>
                </a:solidFill>
                <a:latin typeface="Courier New" pitchFamily="49" charset="0"/>
              </a:rPr>
              <a:t>---------- ---------</a:t>
            </a:r>
          </a:p>
          <a:p>
            <a:pPr fontAlgn="ctr">
              <a:buSzPct val="65000"/>
              <a:tabLst>
                <a:tab pos="1200150" algn="l"/>
              </a:tabLst>
            </a:pPr>
            <a:r>
              <a:rPr kumimoji="1" lang="en-US" altLang="zh-CN" sz="1800" b="1">
                <a:solidFill>
                  <a:srgbClr val="000000"/>
                </a:solidFill>
                <a:latin typeface="Courier New" pitchFamily="49" charset="0"/>
              </a:rPr>
              <a:t>MILLER     CLERK</a:t>
            </a:r>
          </a:p>
        </p:txBody>
      </p:sp>
      <p:sp>
        <p:nvSpPr>
          <p:cNvPr id="13319" name="Rectangle 13"/>
          <p:cNvSpPr>
            <a:spLocks noChangeArrowheads="1"/>
          </p:cNvSpPr>
          <p:nvPr/>
        </p:nvSpPr>
        <p:spPr bwMode="blackWhite">
          <a:xfrm>
            <a:off x="871538" y="1920875"/>
            <a:ext cx="7229475" cy="2863850"/>
          </a:xfrm>
          <a:prstGeom prst="rect">
            <a:avLst/>
          </a:prstGeom>
          <a:noFill/>
          <a:ln w="9525">
            <a:noFill/>
            <a:miter lim="800000"/>
            <a:headEnd/>
            <a:tailEnd/>
          </a:ln>
        </p:spPr>
        <p:txBody>
          <a:bodyPr wrap="none" lIns="92075" tIns="46038" rIns="92075" bIns="46038" anchor="ctr"/>
          <a:lstStyle/>
          <a:p>
            <a:pPr fontAlgn="ctr">
              <a:buSzPct val="65000"/>
              <a:tabLst>
                <a:tab pos="1200150" algn="l"/>
                <a:tab pos="2857500" algn="l"/>
                <a:tab pos="4572000" algn="l"/>
              </a:tabLst>
            </a:pPr>
            <a:r>
              <a:rPr kumimoji="1" lang="en-US" altLang="zh-CN" sz="1800" b="1">
                <a:solidFill>
                  <a:srgbClr val="000000"/>
                </a:solidFill>
                <a:latin typeface="Courier New" pitchFamily="49" charset="0"/>
              </a:rPr>
              <a:t>SQL&gt; SELECT   ename,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2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3  WHERE    job =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4		(SELECT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5	     	FROM     	emp</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6	    	WHERE    	empno = 7369)</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7  AND      sal &gt;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8		(SELECT  	sal</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9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10		WHERE	empno = 7876); </a:t>
            </a:r>
          </a:p>
        </p:txBody>
      </p:sp>
      <p:sp>
        <p:nvSpPr>
          <p:cNvPr id="13320" name="Rectangle 14"/>
          <p:cNvSpPr>
            <a:spLocks noChangeArrowheads="1"/>
          </p:cNvSpPr>
          <p:nvPr/>
        </p:nvSpPr>
        <p:spPr bwMode="auto">
          <a:xfrm>
            <a:off x="381000" y="1143000"/>
            <a:ext cx="8229600" cy="838200"/>
          </a:xfrm>
          <a:prstGeom prst="rect">
            <a:avLst/>
          </a:prstGeom>
          <a:noFill/>
          <a:ln w="9525">
            <a:noFill/>
            <a:miter lim="800000"/>
            <a:headEnd/>
            <a:tailEnd/>
          </a:ln>
        </p:spPr>
        <p:txBody>
          <a:bodyPr lIns="92075" tIns="46038" rIns="92075" bIns="46038"/>
          <a:lstStyle/>
          <a:p>
            <a:pPr fontAlgn="ctr">
              <a:buSzPct val="65000"/>
            </a:pPr>
            <a:r>
              <a:rPr lang="zh-CN" altLang="en-US" sz="2400">
                <a:solidFill>
                  <a:schemeClr val="tx2"/>
                </a:solidFill>
                <a:latin typeface="黑体" pitchFamily="2" charset="-122"/>
                <a:ea typeface="黑体" pitchFamily="2" charset="-122"/>
              </a:rPr>
              <a:t>显示和雇员</a:t>
            </a:r>
            <a:r>
              <a:rPr lang="en-US" altLang="zh-CN" sz="2400">
                <a:solidFill>
                  <a:schemeClr val="tx2"/>
                </a:solidFill>
                <a:latin typeface="黑体" pitchFamily="2" charset="-122"/>
                <a:ea typeface="黑体" pitchFamily="2" charset="-122"/>
              </a:rPr>
              <a:t>7369</a:t>
            </a:r>
            <a:r>
              <a:rPr lang="zh-CN" altLang="en-US" sz="2400">
                <a:solidFill>
                  <a:schemeClr val="tx2"/>
                </a:solidFill>
                <a:latin typeface="黑体" pitchFamily="2" charset="-122"/>
                <a:ea typeface="黑体" pitchFamily="2" charset="-122"/>
              </a:rPr>
              <a:t>从事相同工作并且工资大于雇员</a:t>
            </a:r>
            <a:r>
              <a:rPr lang="en-US" altLang="zh-CN" sz="2400">
                <a:solidFill>
                  <a:schemeClr val="tx2"/>
                </a:solidFill>
                <a:latin typeface="黑体" pitchFamily="2" charset="-122"/>
                <a:ea typeface="黑体" pitchFamily="2" charset="-122"/>
              </a:rPr>
              <a:t>7876</a:t>
            </a:r>
            <a:r>
              <a:rPr lang="zh-CN" altLang="en-US" sz="2400">
                <a:solidFill>
                  <a:schemeClr val="tx2"/>
                </a:solidFill>
                <a:latin typeface="黑体" pitchFamily="2" charset="-122"/>
                <a:ea typeface="黑体" pitchFamily="2" charset="-122"/>
              </a:rPr>
              <a:t>的雇员的姓名和工作。</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1932"/>
                                        </p:tgtEl>
                                        <p:attrNameLst>
                                          <p:attrName>style.visibility</p:attrName>
                                        </p:attrNameLst>
                                      </p:cBhvr>
                                      <p:to>
                                        <p:strVal val="visible"/>
                                      </p:to>
                                    </p:set>
                                    <p:animEffect transition="in" filter="wipe(up)">
                                      <p:cBhvr>
                                        <p:cTn id="16" dur="5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949325" y="2903538"/>
            <a:ext cx="7470775" cy="1590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endParaRPr kumimoji="1" lang="zh-CN" altLang="en-US" sz="1800" b="1">
              <a:solidFill>
                <a:schemeClr val="tx2"/>
              </a:solidFill>
              <a:latin typeface="Courier New" pitchFamily="49" charset="0"/>
            </a:endParaRPr>
          </a:p>
          <a:p>
            <a:pPr fontAlgn="ctr">
              <a:buSzPct val="65000"/>
              <a:tabLst>
                <a:tab pos="1200150" algn="l"/>
              </a:tabLst>
            </a:pPr>
            <a:endParaRPr kumimoji="1" lang="zh-CN" altLang="en-US" sz="1800" b="1">
              <a:solidFill>
                <a:schemeClr val="tx2"/>
              </a:solidFill>
              <a:latin typeface="Courier New" pitchFamily="49" charset="0"/>
            </a:endParaRPr>
          </a:p>
        </p:txBody>
      </p:sp>
      <p:grpSp>
        <p:nvGrpSpPr>
          <p:cNvPr id="2" name="Group 4"/>
          <p:cNvGrpSpPr>
            <a:grpSpLocks/>
          </p:cNvGrpSpPr>
          <p:nvPr/>
        </p:nvGrpSpPr>
        <p:grpSpPr bwMode="auto">
          <a:xfrm>
            <a:off x="3678238" y="3109913"/>
            <a:ext cx="4508500" cy="1339850"/>
            <a:chOff x="2317" y="1376"/>
            <a:chExt cx="2840" cy="844"/>
          </a:xfrm>
        </p:grpSpPr>
        <p:sp>
          <p:nvSpPr>
            <p:cNvPr id="14344" name="Rectangle 5"/>
            <p:cNvSpPr>
              <a:spLocks noChangeArrowheads="1"/>
            </p:cNvSpPr>
            <p:nvPr/>
          </p:nvSpPr>
          <p:spPr bwMode="ltGray">
            <a:xfrm>
              <a:off x="2317" y="1812"/>
              <a:ext cx="2840" cy="408"/>
            </a:xfrm>
            <a:prstGeom prst="rect">
              <a:avLst/>
            </a:prstGeom>
            <a:solidFill>
              <a:srgbClr val="FF9966"/>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14345" name="Rectangle 6"/>
            <p:cNvSpPr>
              <a:spLocks noChangeArrowheads="1"/>
            </p:cNvSpPr>
            <p:nvPr/>
          </p:nvSpPr>
          <p:spPr bwMode="ltGray">
            <a:xfrm>
              <a:off x="3457" y="1824"/>
              <a:ext cx="792" cy="192"/>
            </a:xfrm>
            <a:prstGeom prst="rect">
              <a:avLst/>
            </a:prstGeom>
            <a:solidFill>
              <a:srgbClr val="FF5050">
                <a:alpha val="50195"/>
              </a:srgbClr>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14346" name="Arc 7"/>
            <p:cNvSpPr>
              <a:spLocks/>
            </p:cNvSpPr>
            <p:nvPr/>
          </p:nvSpPr>
          <p:spPr bwMode="auto">
            <a:xfrm rot="10380000">
              <a:off x="2533" y="1578"/>
              <a:ext cx="1969" cy="342"/>
            </a:xfrm>
            <a:custGeom>
              <a:avLst/>
              <a:gdLst>
                <a:gd name="T0" fmla="*/ 143 w 27023"/>
                <a:gd name="T1" fmla="*/ 5 h 21600"/>
                <a:gd name="T2" fmla="*/ 0 w 27023"/>
                <a:gd name="T3" fmla="*/ 0 h 21600"/>
                <a:gd name="T4" fmla="*/ 115 w 27023"/>
                <a:gd name="T5" fmla="*/ 0 h 21600"/>
                <a:gd name="T6" fmla="*/ 0 60000 65536"/>
                <a:gd name="T7" fmla="*/ 0 60000 65536"/>
                <a:gd name="T8" fmla="*/ 0 60000 65536"/>
                <a:gd name="T9" fmla="*/ 0 w 27023"/>
                <a:gd name="T10" fmla="*/ 0 h 21600"/>
                <a:gd name="T11" fmla="*/ 27023 w 27023"/>
                <a:gd name="T12" fmla="*/ 21600 h 21600"/>
              </a:gdLst>
              <a:ahLst/>
              <a:cxnLst>
                <a:cxn ang="T6">
                  <a:pos x="T0" y="T1"/>
                </a:cxn>
                <a:cxn ang="T7">
                  <a:pos x="T2" y="T3"/>
                </a:cxn>
                <a:cxn ang="T8">
                  <a:pos x="T4" y="T5"/>
                </a:cxn>
              </a:cxnLst>
              <a:rect l="T9" t="T10" r="T11" b="T12"/>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4347" name="Rectangle 8"/>
            <p:cNvSpPr>
              <a:spLocks noChangeArrowheads="1"/>
            </p:cNvSpPr>
            <p:nvPr/>
          </p:nvSpPr>
          <p:spPr bwMode="auto">
            <a:xfrm>
              <a:off x="3629" y="1376"/>
              <a:ext cx="330" cy="243"/>
            </a:xfrm>
            <a:prstGeom prst="rect">
              <a:avLst/>
            </a:prstGeom>
            <a:noFill/>
            <a:ln w="9525">
              <a:noFill/>
              <a:miter lim="800000"/>
              <a:headEnd/>
              <a:tailEnd/>
            </a:ln>
          </p:spPr>
          <p:txBody>
            <a:bodyPr wrap="none" lIns="92075" tIns="46038" rIns="92075" bIns="46038">
              <a:spAutoFit/>
            </a:bodyPr>
            <a:lstStyle/>
            <a:p>
              <a:pPr fontAlgn="ctr">
                <a:lnSpc>
                  <a:spcPct val="120000"/>
                </a:lnSpc>
                <a:spcBef>
                  <a:spcPct val="60000"/>
                </a:spcBef>
                <a:buSzPct val="65000"/>
              </a:pPr>
              <a:r>
                <a:rPr kumimoji="1" lang="en-US" altLang="zh-CN" b="1">
                  <a:solidFill>
                    <a:schemeClr val="tx2"/>
                  </a:solidFill>
                </a:rPr>
                <a:t>800</a:t>
              </a:r>
            </a:p>
          </p:txBody>
        </p:sp>
      </p:grpSp>
      <p:sp>
        <p:nvSpPr>
          <p:cNvPr id="83977" name="Rectangle 9"/>
          <p:cNvSpPr>
            <a:spLocks noChangeArrowheads="1"/>
          </p:cNvSpPr>
          <p:nvPr/>
        </p:nvSpPr>
        <p:spPr bwMode="blackWhite">
          <a:xfrm>
            <a:off x="939800" y="4941888"/>
            <a:ext cx="7480300" cy="915987"/>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      JOB             SAL</a:t>
            </a:r>
          </a:p>
          <a:p>
            <a:pPr fontAlgn="ctr">
              <a:buSzPct val="65000"/>
              <a:tabLst>
                <a:tab pos="1200150" algn="l"/>
              </a:tabLst>
            </a:pPr>
            <a:r>
              <a:rPr kumimoji="1" lang="en-US" altLang="zh-CN" sz="1800" b="1">
                <a:solidFill>
                  <a:schemeClr val="tx2"/>
                </a:solidFill>
                <a:latin typeface="Courier New" pitchFamily="49" charset="0"/>
              </a:rPr>
              <a:t>---------- --------- ---------</a:t>
            </a:r>
          </a:p>
          <a:p>
            <a:pPr fontAlgn="ctr">
              <a:buSzPct val="65000"/>
              <a:tabLst>
                <a:tab pos="1200150" algn="l"/>
              </a:tabLst>
            </a:pPr>
            <a:r>
              <a:rPr kumimoji="1" lang="en-US" altLang="zh-CN" sz="1800" b="1">
                <a:solidFill>
                  <a:schemeClr val="tx2"/>
                </a:solidFill>
                <a:latin typeface="Courier New" pitchFamily="49" charset="0"/>
              </a:rPr>
              <a:t>SMITH      CLERK           800</a:t>
            </a:r>
          </a:p>
        </p:txBody>
      </p:sp>
      <p:sp>
        <p:nvSpPr>
          <p:cNvPr id="14341" name="Rectangle 10"/>
          <p:cNvSpPr>
            <a:spLocks noChangeArrowheads="1"/>
          </p:cNvSpPr>
          <p:nvPr/>
        </p:nvSpPr>
        <p:spPr bwMode="blackWhite">
          <a:xfrm>
            <a:off x="936625" y="2890838"/>
            <a:ext cx="7308850" cy="161607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SQL&gt; SELECT	ename, job, sal</a:t>
            </a:r>
          </a:p>
          <a:p>
            <a:pPr fontAlgn="ctr">
              <a:buSzPct val="65000"/>
              <a:tabLst>
                <a:tab pos="1200150" algn="l"/>
              </a:tabLst>
            </a:pPr>
            <a:r>
              <a:rPr kumimoji="1" lang="en-US" altLang="zh-CN" sz="1800" b="1">
                <a:solidFill>
                  <a:schemeClr val="tx2"/>
                </a:solidFill>
                <a:latin typeface="Courier New" pitchFamily="49" charset="0"/>
              </a:rPr>
              <a:t>  2  FROM	emp</a:t>
            </a:r>
          </a:p>
          <a:p>
            <a:pPr fontAlgn="ctr">
              <a:buSzPct val="65000"/>
              <a:tabLst>
                <a:tab pos="1200150" algn="l"/>
              </a:tabLst>
            </a:pPr>
            <a:r>
              <a:rPr kumimoji="1" lang="en-US" altLang="zh-CN" sz="1800" b="1">
                <a:solidFill>
                  <a:schemeClr val="tx2"/>
                </a:solidFill>
                <a:latin typeface="Courier New" pitchFamily="49" charset="0"/>
              </a:rPr>
              <a:t>  3  WHERE	sal = </a:t>
            </a:r>
          </a:p>
          <a:p>
            <a:pPr fontAlgn="ctr">
              <a:buSzPct val="65000"/>
              <a:tabLst>
                <a:tab pos="1200150" algn="l"/>
              </a:tabLst>
            </a:pPr>
            <a:r>
              <a:rPr kumimoji="1" lang="en-US" altLang="zh-CN" sz="1800" b="1">
                <a:solidFill>
                  <a:schemeClr val="tx2"/>
                </a:solidFill>
                <a:latin typeface="Courier New" pitchFamily="49" charset="0"/>
              </a:rPr>
              <a:t>  4			(SELECT	MIN(sal)</a:t>
            </a:r>
          </a:p>
          <a:p>
            <a:pPr fontAlgn="ctr">
              <a:buSzPct val="65000"/>
              <a:tabLst>
                <a:tab pos="1200150" algn="l"/>
              </a:tabLst>
            </a:pPr>
            <a:r>
              <a:rPr kumimoji="1" lang="en-US" altLang="zh-CN" sz="1800" b="1">
                <a:solidFill>
                  <a:schemeClr val="tx2"/>
                </a:solidFill>
                <a:latin typeface="Courier New" pitchFamily="49" charset="0"/>
              </a:rPr>
              <a:t>  5			FROM		emp);</a:t>
            </a:r>
          </a:p>
        </p:txBody>
      </p:sp>
      <p:sp>
        <p:nvSpPr>
          <p:cNvPr id="13" name="Rectangle 3"/>
          <p:cNvSpPr>
            <a:spLocks noGrp="1" noChangeArrowheads="1"/>
          </p:cNvSpPr>
          <p:nvPr>
            <p:ph type="title"/>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sp>
        <p:nvSpPr>
          <p:cNvPr id="14" name="内容占位符 2"/>
          <p:cNvSpPr>
            <a:spLocks noGrp="1"/>
          </p:cNvSpPr>
          <p:nvPr>
            <p:ph idx="1"/>
          </p:nvPr>
        </p:nvSpPr>
        <p:spPr>
          <a:xfrm>
            <a:off x="571500" y="1409700"/>
            <a:ext cx="8147050" cy="947738"/>
          </a:xfrm>
        </p:spPr>
        <p:txBody>
          <a:bodyPr/>
          <a:lstStyle/>
          <a:p>
            <a:pPr marL="342900" lvl="1" indent="-342900">
              <a:buFontTx/>
              <a:buChar char="•"/>
              <a:defRPr/>
            </a:pPr>
            <a:r>
              <a:rPr lang="zh-CN" altLang="en-US" sz="2800" dirty="0" smtClean="0">
                <a:solidFill>
                  <a:schemeClr val="tx2"/>
                </a:solidFill>
              </a:rPr>
              <a:t>子查询中使用组函数</a:t>
            </a:r>
            <a:endParaRPr lang="en-US" altLang="zh-CN" sz="2800" dirty="0" smtClean="0">
              <a:solidFill>
                <a:schemeClr val="tx2"/>
              </a:solidFill>
            </a:endParaRPr>
          </a:p>
          <a:p>
            <a:pPr lvl="1">
              <a:defRPr/>
            </a:pPr>
            <a:r>
              <a:rPr lang="zh-CN" altLang="en-US" dirty="0" smtClean="0">
                <a:solidFill>
                  <a:schemeClr val="tx2"/>
                </a:solidFill>
              </a:rPr>
              <a:t>查询工资最低的员工姓名，岗位及工资</a:t>
            </a:r>
            <a:endParaRPr lang="en-US" altLang="zh-CN" dirty="0" smtClean="0">
              <a:solidFill>
                <a:schemeClr val="tx2"/>
              </a:solidFill>
            </a:endParaRPr>
          </a:p>
          <a:p>
            <a:pPr lvl="1">
              <a:defRPr/>
            </a:pPr>
            <a:endParaRPr lang="zh-CN" altLang="en-US" dirty="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wipe(up)">
                                      <p:cBhvr>
                                        <p:cTn id="1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bwMode="auto">
          <a:xfrm>
            <a:off x="571500" y="1285875"/>
            <a:ext cx="8147050" cy="2214563"/>
          </a:xfrm>
          <a:prstGeom prst="rect">
            <a:avLst/>
          </a:prstGeom>
          <a:noFill/>
          <a:ln w="9525">
            <a:noFill/>
            <a:miter lim="800000"/>
            <a:headEnd/>
            <a:tailEnd/>
          </a:ln>
        </p:spPr>
        <p:txBody>
          <a:bodyPr lIns="91401" tIns="45700" rIns="91401" bIns="45700"/>
          <a:lstStyle/>
          <a:p>
            <a:pPr marL="342900" lvl="1" indent="-342900" eaLnBrk="0" hangingPunct="0">
              <a:buClr>
                <a:srgbClr val="777777"/>
              </a:buClr>
              <a:buSzPct val="85000"/>
              <a:buFontTx/>
              <a:buChar char="•"/>
              <a:defRPr/>
            </a:pPr>
            <a:r>
              <a:rPr lang="en-US" altLang="zh-CN" sz="2800" kern="0" dirty="0">
                <a:solidFill>
                  <a:schemeClr val="tx2"/>
                </a:solidFill>
                <a:latin typeface="黑体" pitchFamily="49" charset="-122"/>
                <a:ea typeface="黑体" pitchFamily="49" charset="-122"/>
              </a:rPr>
              <a:t>HAVING</a:t>
            </a:r>
            <a:r>
              <a:rPr lang="zh-CN" altLang="en-US" sz="2800" kern="0" dirty="0">
                <a:solidFill>
                  <a:schemeClr val="tx2"/>
                </a:solidFill>
                <a:latin typeface="黑体" pitchFamily="49" charset="-122"/>
                <a:ea typeface="黑体" pitchFamily="49" charset="-122"/>
              </a:rPr>
              <a:t>子句中使用子查询</a:t>
            </a:r>
            <a:endParaRPr lang="en-US" altLang="zh-CN" sz="28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r>
              <a:rPr lang="zh-CN" altLang="en-US" sz="2200" kern="0" dirty="0">
                <a:solidFill>
                  <a:schemeClr val="tx2"/>
                </a:solidFill>
                <a:latin typeface="黑体" pitchFamily="49" charset="-122"/>
                <a:ea typeface="黑体" pitchFamily="49" charset="-122"/>
              </a:rPr>
              <a:t>查询部门最低工资比</a:t>
            </a:r>
            <a:r>
              <a:rPr lang="en-US" altLang="zh-CN" sz="2200" kern="0" dirty="0">
                <a:solidFill>
                  <a:schemeClr val="tx2"/>
                </a:solidFill>
                <a:latin typeface="黑体" pitchFamily="49" charset="-122"/>
                <a:ea typeface="黑体" pitchFamily="49" charset="-122"/>
              </a:rPr>
              <a:t>20</a:t>
            </a:r>
            <a:r>
              <a:rPr lang="zh-CN" altLang="en-US" sz="2200" kern="0" dirty="0">
                <a:solidFill>
                  <a:schemeClr val="tx2"/>
                </a:solidFill>
                <a:latin typeface="黑体" pitchFamily="49" charset="-122"/>
                <a:ea typeface="黑体" pitchFamily="49" charset="-122"/>
              </a:rPr>
              <a:t>部门最低工资高的部门编号及最低工资</a:t>
            </a:r>
            <a:endParaRPr lang="en-US" altLang="zh-CN" sz="22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15363"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grpSp>
        <p:nvGrpSpPr>
          <p:cNvPr id="2" name="Group 5"/>
          <p:cNvGrpSpPr>
            <a:grpSpLocks/>
          </p:cNvGrpSpPr>
          <p:nvPr/>
        </p:nvGrpSpPr>
        <p:grpSpPr bwMode="auto">
          <a:xfrm>
            <a:off x="1673225" y="3322638"/>
            <a:ext cx="6356350" cy="1354137"/>
            <a:chOff x="1054" y="2723"/>
            <a:chExt cx="4004" cy="853"/>
          </a:xfrm>
        </p:grpSpPr>
        <p:sp>
          <p:nvSpPr>
            <p:cNvPr id="15367" name="Rectangle 6"/>
            <p:cNvSpPr>
              <a:spLocks noChangeArrowheads="1"/>
            </p:cNvSpPr>
            <p:nvPr/>
          </p:nvSpPr>
          <p:spPr bwMode="ltGray">
            <a:xfrm>
              <a:off x="1054" y="2841"/>
              <a:ext cx="1872" cy="20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15368" name="Rectangle 7"/>
            <p:cNvSpPr>
              <a:spLocks noChangeArrowheads="1"/>
            </p:cNvSpPr>
            <p:nvPr/>
          </p:nvSpPr>
          <p:spPr bwMode="ltGray">
            <a:xfrm>
              <a:off x="2926" y="3020"/>
              <a:ext cx="2132" cy="556"/>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15369" name="Arc 8"/>
            <p:cNvSpPr>
              <a:spLocks/>
            </p:cNvSpPr>
            <p:nvPr/>
          </p:nvSpPr>
          <p:spPr bwMode="auto">
            <a:xfrm rot="-10740000">
              <a:off x="3263" y="2912"/>
              <a:ext cx="1788" cy="342"/>
            </a:xfrm>
            <a:custGeom>
              <a:avLst/>
              <a:gdLst>
                <a:gd name="T0" fmla="*/ 118 w 27027"/>
                <a:gd name="T1" fmla="*/ 5 h 21600"/>
                <a:gd name="T2" fmla="*/ 0 w 27027"/>
                <a:gd name="T3" fmla="*/ 0 h 21600"/>
                <a:gd name="T4" fmla="*/ 95 w 27027"/>
                <a:gd name="T5" fmla="*/ 0 h 21600"/>
                <a:gd name="T6" fmla="*/ 0 60000 65536"/>
                <a:gd name="T7" fmla="*/ 0 60000 65536"/>
                <a:gd name="T8" fmla="*/ 0 60000 65536"/>
                <a:gd name="T9" fmla="*/ 0 w 27027"/>
                <a:gd name="T10" fmla="*/ 0 h 21600"/>
                <a:gd name="T11" fmla="*/ 27027 w 27027"/>
                <a:gd name="T12" fmla="*/ 21600 h 21600"/>
              </a:gdLst>
              <a:ahLst/>
              <a:cxnLst>
                <a:cxn ang="T6">
                  <a:pos x="T0" y="T1"/>
                </a:cxn>
                <a:cxn ang="T7">
                  <a:pos x="T2" y="T3"/>
                </a:cxn>
                <a:cxn ang="T8">
                  <a:pos x="T4" y="T5"/>
                </a:cxn>
              </a:cxnLst>
              <a:rect l="T9" t="T10" r="T11" b="T12"/>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5370" name="Rectangle 9"/>
            <p:cNvSpPr>
              <a:spLocks noChangeArrowheads="1"/>
            </p:cNvSpPr>
            <p:nvPr/>
          </p:nvSpPr>
          <p:spPr bwMode="auto">
            <a:xfrm>
              <a:off x="3904" y="2723"/>
              <a:ext cx="330"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800</a:t>
              </a:r>
            </a:p>
          </p:txBody>
        </p:sp>
      </p:grpSp>
      <p:sp>
        <p:nvSpPr>
          <p:cNvPr id="15365"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MIN(sal)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WHERE	deptno = 20);</a:t>
            </a:r>
          </a:p>
        </p:txBody>
      </p:sp>
      <p:sp>
        <p:nvSpPr>
          <p:cNvPr id="11" name="Rectangle 3"/>
          <p:cNvSpPr txBox="1">
            <a:spLocks noChangeArrowheads="1"/>
          </p:cNvSpPr>
          <p:nvPr/>
        </p:nvSpPr>
        <p:spPr bwMode="auto">
          <a:xfrm>
            <a:off x="423863" y="357188"/>
            <a:ext cx="7677150" cy="685800"/>
          </a:xfrm>
          <a:prstGeom prst="rect">
            <a:avLst/>
          </a:prstGeom>
          <a:noFill/>
          <a:ln w="9525">
            <a:noFill/>
            <a:miter lim="800000"/>
            <a:headEnd/>
            <a:tailEnd/>
          </a:ln>
        </p:spPr>
        <p:txBody>
          <a:bodyPr lIns="92075" tIns="46038" rIns="92075" bIns="46038"/>
          <a:lstStyle/>
          <a:p>
            <a:pPr eaLnBrk="0" hangingPunct="0">
              <a:buSzPct val="65000"/>
              <a:defRPr/>
            </a:pPr>
            <a:r>
              <a:rPr lang="zh-CN" altLang="en-US" sz="3600" b="1">
                <a:solidFill>
                  <a:schemeClr val="tx2"/>
                </a:solidFill>
                <a:latin typeface="黑体" pitchFamily="49" charset="-122"/>
                <a:ea typeface="黑体" pitchFamily="49" charset="-122"/>
                <a:cs typeface="+mj-cs"/>
              </a:rPr>
              <a:t>单行子查询</a:t>
            </a:r>
            <a:endParaRPr lang="zh-CN" altLang="en-US" sz="3600" b="1" dirty="0">
              <a:solidFill>
                <a:schemeClr val="tx2"/>
              </a:solidFill>
              <a:latin typeface="黑体" pitchFamily="49" charset="-122"/>
              <a:ea typeface="黑体" pitchFamily="49"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单行子查询</a:t>
            </a:r>
          </a:p>
        </p:txBody>
      </p:sp>
      <p:sp>
        <p:nvSpPr>
          <p:cNvPr id="13315" name="Rectangle 3"/>
          <p:cNvSpPr>
            <a:spLocks noGrp="1" noChangeArrowheads="1"/>
          </p:cNvSpPr>
          <p:nvPr>
            <p:ph type="body" idx="4294967295"/>
          </p:nvPr>
        </p:nvSpPr>
        <p:spPr>
          <a:xfrm>
            <a:off x="457200" y="1331913"/>
            <a:ext cx="8289925" cy="3773487"/>
          </a:xfrm>
        </p:spPr>
        <p:txBody>
          <a:bodyPr lIns="91404" tIns="45704" rIns="91404" bIns="45704"/>
          <a:lstStyle/>
          <a:p>
            <a:pPr marL="342900" lvl="1" indent="-342900">
              <a:buFontTx/>
              <a:buChar char="•"/>
              <a:defRPr/>
            </a:pPr>
            <a:r>
              <a:rPr lang="en-US" altLang="zh-CN" sz="2800" dirty="0" smtClean="0">
                <a:solidFill>
                  <a:schemeClr val="tx2"/>
                </a:solidFill>
              </a:rPr>
              <a:t>HAVING</a:t>
            </a:r>
            <a:r>
              <a:rPr lang="zh-CN" altLang="en-US" sz="2800" dirty="0" smtClean="0">
                <a:solidFill>
                  <a:schemeClr val="tx2"/>
                </a:solidFill>
              </a:rPr>
              <a:t>子句中使用子查询</a:t>
            </a:r>
            <a:endParaRPr lang="en-US" altLang="zh-CN" sz="2800" dirty="0" smtClean="0">
              <a:solidFill>
                <a:schemeClr val="tx2"/>
              </a:solidFill>
            </a:endParaRPr>
          </a:p>
          <a:p>
            <a:pPr lvl="1">
              <a:defRPr/>
            </a:pPr>
            <a:r>
              <a:rPr lang="zh-CN" altLang="en-US" dirty="0" smtClean="0">
                <a:solidFill>
                  <a:schemeClr val="tx2"/>
                </a:solidFill>
                <a:cs typeface="+mn-cs"/>
              </a:rPr>
              <a:t>查询哪个部门的员工人数 高于各部门平均人数。</a:t>
            </a:r>
          </a:p>
        </p:txBody>
      </p:sp>
      <p:sp>
        <p:nvSpPr>
          <p:cNvPr id="16388"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sp>
        <p:nvSpPr>
          <p:cNvPr id="16389"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COUNT(empno)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AVG(COUNT(empno))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GROUP BY deptno);</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3087688" algn="l"/>
              </a:tabLst>
            </a:pPr>
            <a:endParaRPr kumimoji="1" lang="zh-CN" altLang="en-US" sz="1800" b="1">
              <a:solidFill>
                <a:srgbClr val="000000"/>
              </a:solidFill>
              <a:latin typeface="Courier New" pitchFamily="49" charset="0"/>
            </a:endParaRPr>
          </a:p>
          <a:p>
            <a:pPr algn="ctr" fontAlgn="ctr">
              <a:buSzPct val="65000"/>
              <a:tabLst>
                <a:tab pos="1200150" algn="l"/>
                <a:tab pos="3087688"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105150" y="2374900"/>
            <a:ext cx="5041900" cy="1174750"/>
            <a:chOff x="1956" y="1496"/>
            <a:chExt cx="3176" cy="740"/>
          </a:xfrm>
        </p:grpSpPr>
        <p:sp>
          <p:nvSpPr>
            <p:cNvPr id="17417" name="Rectangle 5"/>
            <p:cNvSpPr>
              <a:spLocks noChangeArrowheads="1"/>
            </p:cNvSpPr>
            <p:nvPr/>
          </p:nvSpPr>
          <p:spPr bwMode="ltGray">
            <a:xfrm>
              <a:off x="2532" y="1668"/>
              <a:ext cx="2600" cy="567"/>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grpSp>
          <p:nvGrpSpPr>
            <p:cNvPr id="17418" name="Group 6"/>
            <p:cNvGrpSpPr>
              <a:grpSpLocks/>
            </p:cNvGrpSpPr>
            <p:nvPr/>
          </p:nvGrpSpPr>
          <p:grpSpPr bwMode="auto">
            <a:xfrm>
              <a:off x="1956" y="1496"/>
              <a:ext cx="2228" cy="740"/>
              <a:chOff x="1956" y="1496"/>
              <a:chExt cx="2228" cy="740"/>
            </a:xfrm>
          </p:grpSpPr>
          <p:sp>
            <p:nvSpPr>
              <p:cNvPr id="17419" name="Rectangle 7"/>
              <p:cNvSpPr>
                <a:spLocks noChangeArrowheads="1"/>
              </p:cNvSpPr>
              <p:nvPr/>
            </p:nvSpPr>
            <p:spPr bwMode="ltGray">
              <a:xfrm>
                <a:off x="2568" y="2016"/>
                <a:ext cx="1616"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20" name="Rectangle 8"/>
              <p:cNvSpPr>
                <a:spLocks noChangeArrowheads="1"/>
              </p:cNvSpPr>
              <p:nvPr/>
            </p:nvSpPr>
            <p:spPr bwMode="ltGray">
              <a:xfrm>
                <a:off x="1956" y="1496"/>
                <a:ext cx="288"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sp>
        <p:nvSpPr>
          <p:cNvPr id="88073"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lnSpc>
                <a:spcPct val="50000"/>
              </a:lnSpc>
              <a:spcBef>
                <a:spcPct val="60000"/>
              </a:spcBef>
              <a:buSzPct val="65000"/>
              <a:tabLst>
                <a:tab pos="1200150" algn="l"/>
              </a:tabLst>
            </a:pPr>
            <a:r>
              <a:rPr kumimoji="1" lang="zh-CN" altLang="en-US" sz="2800" b="1">
                <a:solidFill>
                  <a:schemeClr val="bg2"/>
                </a:solidFill>
                <a:latin typeface="宋体" pitchFamily="2" charset="-122"/>
              </a:rPr>
              <a:t> </a:t>
            </a:r>
            <a:r>
              <a:rPr kumimoji="1" lang="en-US" altLang="zh-CN" sz="1800" b="1">
                <a:solidFill>
                  <a:srgbClr val="000000"/>
                </a:solidFill>
                <a:latin typeface="宋体" pitchFamily="2" charset="-122"/>
              </a:rPr>
              <a:t>(SELECT   MIN(sal)</a:t>
            </a:r>
          </a:p>
          <a:p>
            <a:pPr fontAlgn="ctr">
              <a:lnSpc>
                <a:spcPct val="50000"/>
              </a:lnSpc>
              <a:spcBef>
                <a:spcPct val="60000"/>
              </a:spcBef>
              <a:buSzPct val="65000"/>
              <a:tabLst>
                <a:tab pos="1200150" algn="l"/>
              </a:tabLst>
            </a:pPr>
            <a:r>
              <a:rPr kumimoji="1" lang="en-US" altLang="zh-CN" sz="2800" b="1">
                <a:solidFill>
                  <a:schemeClr val="bg2"/>
                </a:solidFill>
                <a:latin typeface="宋体" pitchFamily="2" charset="-122"/>
              </a:rPr>
              <a:t>         </a:t>
            </a:r>
            <a:r>
              <a:rPr kumimoji="1" lang="en-US" altLang="zh-CN" sz="1800" b="1">
                <a:solidFill>
                  <a:srgbClr val="000000"/>
                </a:solidFill>
                <a:latin typeface="宋体" pitchFamily="2"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pitchFamily="2" charset="-122"/>
              </a:rPr>
              <a:t>ERROR </a:t>
            </a:r>
            <a:r>
              <a:rPr kumimoji="1" lang="zh-CN" altLang="en-US" sz="1800" b="1">
                <a:solidFill>
                  <a:srgbClr val="000000"/>
                </a:solidFill>
                <a:latin typeface="宋体" pitchFamily="2" charset="-122"/>
              </a:rPr>
              <a:t>位于第 </a:t>
            </a:r>
            <a:r>
              <a:rPr kumimoji="1" lang="en-US" altLang="zh-CN" sz="1800" b="1">
                <a:solidFill>
                  <a:srgbClr val="000000"/>
                </a:solidFill>
                <a:latin typeface="宋体" pitchFamily="2" charset="-122"/>
              </a:rPr>
              <a:t>4 </a:t>
            </a:r>
            <a:r>
              <a:rPr kumimoji="1" lang="zh-CN" altLang="en-US" sz="1800" b="1">
                <a:solidFill>
                  <a:srgbClr val="000000"/>
                </a:solidFill>
                <a:latin typeface="宋体" pitchFamily="2" charset="-122"/>
              </a:rPr>
              <a:t>行</a:t>
            </a:r>
            <a:r>
              <a:rPr kumimoji="1" lang="en-US" altLang="zh-CN" sz="1800" b="1">
                <a:solidFill>
                  <a:srgbClr val="000000"/>
                </a:solidFill>
                <a:latin typeface="宋体" pitchFamily="2"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pitchFamily="2" charset="-122"/>
              </a:rPr>
              <a:t>ORA-01427: </a:t>
            </a:r>
            <a:r>
              <a:rPr kumimoji="1" lang="zh-CN" altLang="en-US" sz="1800" b="1">
                <a:solidFill>
                  <a:srgbClr val="000000"/>
                </a:solidFill>
                <a:latin typeface="宋体" pitchFamily="2" charset="-122"/>
              </a:rPr>
              <a:t>单行子查询返回多于一个行</a:t>
            </a:r>
          </a:p>
        </p:txBody>
      </p:sp>
      <p:sp>
        <p:nvSpPr>
          <p:cNvPr id="17413" name="Rectangle 10"/>
          <p:cNvSpPr>
            <a:spLocks noChangeArrowheads="1"/>
          </p:cNvSpPr>
          <p:nvPr/>
        </p:nvSpPr>
        <p:spPr bwMode="blackWhite">
          <a:xfrm>
            <a:off x="933450" y="1800225"/>
            <a:ext cx="7315200" cy="1779588"/>
          </a:xfrm>
          <a:prstGeom prst="rect">
            <a:avLst/>
          </a:prstGeom>
          <a:noFill/>
          <a:ln w="9525">
            <a:no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a:solidFill>
                  <a:srgbClr val="000000"/>
                </a:solidFill>
                <a:latin typeface="Courier New" pitchFamily="49" charset="0"/>
              </a:rPr>
              <a:t>SQL&gt; SELECT empno, ename</a:t>
            </a:r>
          </a:p>
          <a:p>
            <a:pPr fontAlgn="ctr">
              <a:buSzPct val="65000"/>
              <a:tabLst>
                <a:tab pos="1200150" algn="l"/>
                <a:tab pos="3087688" algn="l"/>
              </a:tabLst>
            </a:pPr>
            <a:r>
              <a:rPr kumimoji="1" lang="en-US" altLang="zh-CN" sz="1800" b="1">
                <a:solidFill>
                  <a:srgbClr val="000000"/>
                </a:solidFill>
                <a:latin typeface="Courier New" pitchFamily="49" charset="0"/>
              </a:rPr>
              <a:t>  2  FROM   emp</a:t>
            </a:r>
          </a:p>
          <a:p>
            <a:pPr fontAlgn="ctr">
              <a:buSzPct val="65000"/>
              <a:tabLst>
                <a:tab pos="1200150" algn="l"/>
                <a:tab pos="3087688" algn="l"/>
              </a:tabLst>
            </a:pPr>
            <a:r>
              <a:rPr kumimoji="1" lang="en-US" altLang="zh-CN" sz="1800" b="1">
                <a:solidFill>
                  <a:srgbClr val="000000"/>
                </a:solidFill>
                <a:latin typeface="Courier New" pitchFamily="49" charset="0"/>
              </a:rPr>
              <a:t>  3  WHERE  sal = </a:t>
            </a:r>
          </a:p>
          <a:p>
            <a:pPr fontAlgn="ctr">
              <a:buSzPct val="65000"/>
              <a:tabLst>
                <a:tab pos="1200150" algn="l"/>
                <a:tab pos="3087688" algn="l"/>
              </a:tabLst>
            </a:pPr>
            <a:r>
              <a:rPr kumimoji="1" lang="en-US" altLang="zh-CN" sz="1800" b="1">
                <a:solidFill>
                  <a:srgbClr val="000000"/>
                </a:solidFill>
                <a:latin typeface="Courier New" pitchFamily="49" charset="0"/>
              </a:rPr>
              <a:t>  4		(SELECT   MIN(sal)</a:t>
            </a:r>
          </a:p>
          <a:p>
            <a:pPr fontAlgn="ctr">
              <a:buSzPct val="65000"/>
              <a:tabLst>
                <a:tab pos="1200150" algn="l"/>
                <a:tab pos="3087688" algn="l"/>
              </a:tabLst>
            </a:pPr>
            <a:r>
              <a:rPr kumimoji="1" lang="en-US" altLang="zh-CN" sz="1800" b="1">
                <a:solidFill>
                  <a:srgbClr val="000000"/>
                </a:solidFill>
                <a:latin typeface="Courier New" pitchFamily="49" charset="0"/>
              </a:rPr>
              <a:t>  5		FROM      emp</a:t>
            </a:r>
          </a:p>
          <a:p>
            <a:pPr fontAlgn="ctr">
              <a:buSzPct val="65000"/>
              <a:tabLst>
                <a:tab pos="1200150" algn="l"/>
                <a:tab pos="3087688" algn="l"/>
              </a:tabLst>
            </a:pPr>
            <a:r>
              <a:rPr kumimoji="1" lang="en-US" altLang="zh-CN" sz="1800" b="1">
                <a:solidFill>
                  <a:srgbClr val="000000"/>
                </a:solidFill>
                <a:latin typeface="Courier New" pitchFamily="49" charset="0"/>
              </a:rPr>
              <a:t>  6		GROUP BY  deptno);</a:t>
            </a:r>
          </a:p>
        </p:txBody>
      </p:sp>
      <p:sp>
        <p:nvSpPr>
          <p:cNvPr id="88075" name="Rectangle 11"/>
          <p:cNvSpPr>
            <a:spLocks noChangeArrowheads="1"/>
          </p:cNvSpPr>
          <p:nvPr/>
        </p:nvSpPr>
        <p:spPr bwMode="auto">
          <a:xfrm rot="18960000">
            <a:off x="1590675" y="4435475"/>
            <a:ext cx="4473575"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latin typeface="Arial" charset="0"/>
                <a:ea typeface="宋体" charset="-122"/>
              </a:rPr>
              <a:t>单行运算符与多行子查询不匹配</a:t>
            </a:r>
          </a:p>
        </p:txBody>
      </p:sp>
      <p:sp>
        <p:nvSpPr>
          <p:cNvPr id="12"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这个语句错在哪？</a:t>
            </a:r>
          </a:p>
        </p:txBody>
      </p:sp>
      <p:sp>
        <p:nvSpPr>
          <p:cNvPr id="17416"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wipe(up)">
                                      <p:cBhvr>
                                        <p:cTn id="12" dur="500"/>
                                        <p:tgtEl>
                                          <p:spTgt spid="8807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88075"/>
                                        </p:tgtEl>
                                        <p:attrNameLst>
                                          <p:attrName>style.visibility</p:attrName>
                                        </p:attrNameLst>
                                      </p:cBhvr>
                                      <p:to>
                                        <p:strVal val="visible"/>
                                      </p:to>
                                    </p:set>
                                    <p:animEffect transition="in" filter="wipe(down)">
                                      <p:cBhvr>
                                        <p:cTn id="16"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nimBg="1" autoUpdateAnimBg="0"/>
      <p:bldP spid="880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506788" y="2800350"/>
            <a:ext cx="4640262" cy="935038"/>
            <a:chOff x="2209" y="1764"/>
            <a:chExt cx="2923" cy="589"/>
          </a:xfrm>
        </p:grpSpPr>
        <p:sp>
          <p:nvSpPr>
            <p:cNvPr id="18441" name="Rectangle 5"/>
            <p:cNvSpPr>
              <a:spLocks noChangeArrowheads="1"/>
            </p:cNvSpPr>
            <p:nvPr/>
          </p:nvSpPr>
          <p:spPr bwMode="ltGray">
            <a:xfrm>
              <a:off x="2209" y="1764"/>
              <a:ext cx="2923" cy="589"/>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8442" name="Rectangle 6"/>
            <p:cNvSpPr>
              <a:spLocks noChangeArrowheads="1"/>
            </p:cNvSpPr>
            <p:nvPr/>
          </p:nvSpPr>
          <p:spPr bwMode="ltGray">
            <a:xfrm>
              <a:off x="2220" y="2124"/>
              <a:ext cx="2040" cy="216"/>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90119"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a:solidFill>
                  <a:srgbClr val="000000"/>
                </a:solidFill>
                <a:latin typeface="Courier New" pitchFamily="49" charset="0"/>
              </a:rPr>
              <a:t>no rows selected</a:t>
            </a:r>
          </a:p>
        </p:txBody>
      </p:sp>
      <p:sp>
        <p:nvSpPr>
          <p:cNvPr id="90120" name="Rectangle 8"/>
          <p:cNvSpPr>
            <a:spLocks noChangeArrowheads="1"/>
          </p:cNvSpPr>
          <p:nvPr/>
        </p:nvSpPr>
        <p:spPr bwMode="auto">
          <a:xfrm rot="18960000">
            <a:off x="3103563" y="4476750"/>
            <a:ext cx="2635250"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latin typeface="Arial" charset="0"/>
                <a:ea typeface="宋体" charset="-122"/>
              </a:rPr>
              <a:t>子查询没有返回值</a:t>
            </a:r>
          </a:p>
        </p:txBody>
      </p:sp>
      <p:sp>
        <p:nvSpPr>
          <p:cNvPr id="18438" name="Rectangle 9"/>
          <p:cNvSpPr>
            <a:spLocks noChangeArrowheads="1"/>
          </p:cNvSpPr>
          <p:nvPr/>
        </p:nvSpPr>
        <p:spPr bwMode="blackWhite">
          <a:xfrm>
            <a:off x="914400" y="1952625"/>
            <a:ext cx="7315200" cy="18192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a:solidFill>
                  <a:srgbClr val="000000"/>
                </a:solidFill>
                <a:latin typeface="Courier New" pitchFamily="49" charset="0"/>
              </a:rPr>
              <a:t>SQL&gt; SELECT ename, job</a:t>
            </a:r>
          </a:p>
          <a:p>
            <a:pPr fontAlgn="ctr">
              <a:buSzPct val="65000"/>
              <a:tabLst>
                <a:tab pos="1200150" algn="l"/>
                <a:tab pos="2571750" algn="l"/>
              </a:tabLst>
            </a:pPr>
            <a:r>
              <a:rPr kumimoji="1" lang="en-US" altLang="zh-CN" sz="1800" b="1">
                <a:solidFill>
                  <a:srgbClr val="000000"/>
                </a:solidFill>
                <a:latin typeface="Courier New" pitchFamily="49" charset="0"/>
              </a:rPr>
              <a:t>  2  FROM   emp</a:t>
            </a:r>
          </a:p>
          <a:p>
            <a:pPr fontAlgn="ctr">
              <a:buSzPct val="65000"/>
              <a:tabLst>
                <a:tab pos="1200150" algn="l"/>
                <a:tab pos="2571750" algn="l"/>
              </a:tabLst>
            </a:pPr>
            <a:r>
              <a:rPr kumimoji="1" lang="en-US" altLang="zh-CN" sz="1800" b="1">
                <a:solidFill>
                  <a:srgbClr val="000000"/>
                </a:solidFill>
                <a:latin typeface="Courier New" pitchFamily="49" charset="0"/>
              </a:rPr>
              <a:t>  3  WHERE  job = </a:t>
            </a:r>
          </a:p>
          <a:p>
            <a:pPr fontAlgn="ctr">
              <a:buSzPct val="65000"/>
              <a:tabLst>
                <a:tab pos="1200150" algn="l"/>
                <a:tab pos="2571750" algn="l"/>
              </a:tabLst>
            </a:pPr>
            <a:r>
              <a:rPr kumimoji="1" lang="en-US" altLang="zh-CN" sz="1800" b="1">
                <a:solidFill>
                  <a:srgbClr val="000000"/>
                </a:solidFill>
                <a:latin typeface="Courier New" pitchFamily="49" charset="0"/>
              </a:rPr>
              <a:t>  4		(SELECT	job</a:t>
            </a:r>
          </a:p>
          <a:p>
            <a:pPr fontAlgn="ctr">
              <a:buSzPct val="65000"/>
              <a:tabLst>
                <a:tab pos="1200150" algn="l"/>
                <a:tab pos="2571750" algn="l"/>
              </a:tabLst>
            </a:pPr>
            <a:r>
              <a:rPr kumimoji="1" lang="en-US" altLang="zh-CN" sz="1800" b="1">
                <a:solidFill>
                  <a:srgbClr val="000000"/>
                </a:solidFill>
                <a:latin typeface="Courier New" pitchFamily="49" charset="0"/>
              </a:rPr>
              <a:t>  5		FROM	emp</a:t>
            </a:r>
          </a:p>
          <a:p>
            <a:pPr fontAlgn="ctr">
              <a:buSzPct val="65000"/>
              <a:tabLst>
                <a:tab pos="1200150" algn="l"/>
                <a:tab pos="2571750" algn="l"/>
              </a:tabLst>
            </a:pPr>
            <a:r>
              <a:rPr kumimoji="1" lang="en-US" altLang="zh-CN" sz="1800" b="1">
                <a:solidFill>
                  <a:srgbClr val="000000"/>
                </a:solidFill>
                <a:latin typeface="Courier New" pitchFamily="49" charset="0"/>
              </a:rPr>
              <a:t>  6		WHERE	ename='SMYTHE');</a:t>
            </a:r>
          </a:p>
        </p:txBody>
      </p:sp>
      <p:sp>
        <p:nvSpPr>
          <p:cNvPr id="10"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这条语句会工作吗</a:t>
            </a:r>
            <a:r>
              <a:rPr lang="en-US" altLang="zh-CN" sz="2800" kern="0" dirty="0">
                <a:solidFill>
                  <a:schemeClr val="tx2"/>
                </a:solidFill>
                <a:latin typeface="黑体" pitchFamily="49" charset="-122"/>
                <a:ea typeface="黑体" pitchFamily="49" charset="-122"/>
              </a:rPr>
              <a:t>?</a:t>
            </a:r>
            <a:endParaRPr lang="zh-CN" altLang="en-US" sz="2800" kern="0" dirty="0">
              <a:solidFill>
                <a:schemeClr val="tx2"/>
              </a:solidFill>
              <a:latin typeface="黑体" pitchFamily="49" charset="-122"/>
              <a:ea typeface="黑体" pitchFamily="49" charset="-122"/>
            </a:endParaRPr>
          </a:p>
        </p:txBody>
      </p:sp>
      <p:sp>
        <p:nvSpPr>
          <p:cNvPr id="18440"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wipe(up)">
                                      <p:cBhvr>
                                        <p:cTn id="12" dur="500"/>
                                        <p:tgtEl>
                                          <p:spTgt spid="901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120"/>
                                        </p:tgtEl>
                                        <p:attrNameLst>
                                          <p:attrName>style.visibility</p:attrName>
                                        </p:attrNameLst>
                                      </p:cBhvr>
                                      <p:to>
                                        <p:strVal val="visible"/>
                                      </p:to>
                                    </p:set>
                                    <p:animEffect transition="in" filter="wipe(down)">
                                      <p:cBhvr>
                                        <p:cTn id="16"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autoUpdateAnimBg="0"/>
      <p:bldP spid="901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1</a:t>
            </a:r>
            <a:endParaRPr lang="zh-CN" altLang="en-US" dirty="0" smtClean="0">
              <a:latin typeface="黑体" pitchFamily="2" charset="-122"/>
              <a:ea typeface="黑体" pitchFamily="2" charset="-122"/>
            </a:endParaRPr>
          </a:p>
        </p:txBody>
      </p:sp>
      <p:sp>
        <p:nvSpPr>
          <p:cNvPr id="3" name="内容占位符 2"/>
          <p:cNvSpPr>
            <a:spLocks noGrp="1"/>
          </p:cNvSpPr>
          <p:nvPr>
            <p:ph idx="1"/>
          </p:nvPr>
        </p:nvSpPr>
        <p:spPr/>
        <p:txBody>
          <a:bodyPr/>
          <a:lstStyle/>
          <a:p>
            <a:pPr>
              <a:defRPr/>
            </a:pPr>
            <a:r>
              <a:rPr lang="en-US" altLang="zh-CN" dirty="0" smtClean="0"/>
              <a:t>1.</a:t>
            </a:r>
            <a:r>
              <a:rPr lang="zh-CN" altLang="en-US" dirty="0" smtClean="0"/>
              <a:t>查询入职日期最早的员工姓名，入职日期</a:t>
            </a:r>
            <a:endParaRPr lang="en-US" altLang="zh-CN" dirty="0" smtClean="0"/>
          </a:p>
          <a:p>
            <a:pPr marL="342900" lvl="1" indent="-342900">
              <a:buFontTx/>
              <a:buChar char="•"/>
              <a:defRPr/>
            </a:pPr>
            <a:r>
              <a:rPr lang="en-US" altLang="zh-CN" sz="2800" dirty="0" smtClean="0">
                <a:cs typeface="+mn-cs"/>
              </a:rPr>
              <a:t>2.</a:t>
            </a:r>
            <a:r>
              <a:rPr lang="zh-CN" altLang="en-US" sz="2800" dirty="0" smtClean="0">
                <a:cs typeface="+mn-cs"/>
              </a:rPr>
              <a:t>查询工资比</a:t>
            </a:r>
            <a:r>
              <a:rPr lang="en-US" altLang="zh-CN" sz="2800" dirty="0" smtClean="0">
                <a:cs typeface="+mn-cs"/>
              </a:rPr>
              <a:t>SMITH</a:t>
            </a:r>
            <a:r>
              <a:rPr lang="zh-CN" altLang="en-US" sz="2800" dirty="0" smtClean="0">
                <a:cs typeface="+mn-cs"/>
              </a:rPr>
              <a:t>工资高并且工作地点在</a:t>
            </a:r>
            <a:r>
              <a:rPr lang="en-US" altLang="zh-CN" sz="2800" dirty="0" smtClean="0">
                <a:cs typeface="+mn-cs"/>
              </a:rPr>
              <a:t>CHICAGO</a:t>
            </a:r>
            <a:r>
              <a:rPr lang="zh-CN" altLang="en-US" sz="2800" dirty="0" smtClean="0">
                <a:cs typeface="+mn-cs"/>
              </a:rPr>
              <a:t>的员工姓名，工资，部门名称</a:t>
            </a:r>
            <a:endParaRPr lang="en-US" altLang="zh-CN" sz="2800" dirty="0" smtClean="0">
              <a:cs typeface="+mn-cs"/>
            </a:endParaRPr>
          </a:p>
          <a:p>
            <a:pPr marL="342900" lvl="1" indent="-342900">
              <a:buFontTx/>
              <a:buChar char="•"/>
              <a:defRPr/>
            </a:pPr>
            <a:r>
              <a:rPr lang="en-US" altLang="zh-CN" sz="2800" dirty="0" smtClean="0">
                <a:cs typeface="+mn-cs"/>
              </a:rPr>
              <a:t>3.</a:t>
            </a:r>
            <a:r>
              <a:rPr lang="zh-CN" altLang="en-US" sz="2800" dirty="0" smtClean="0">
                <a:cs typeface="+mn-cs"/>
              </a:rPr>
              <a:t>查询入职日期比</a:t>
            </a:r>
            <a:r>
              <a:rPr lang="en-US" altLang="zh-CN" sz="2800" dirty="0" smtClean="0">
                <a:cs typeface="+mn-cs"/>
              </a:rPr>
              <a:t>20</a:t>
            </a:r>
            <a:r>
              <a:rPr lang="zh-CN" altLang="en-US" sz="2800" dirty="0" smtClean="0">
                <a:cs typeface="+mn-cs"/>
              </a:rPr>
              <a:t>部门入职日期最早的员工还要早的员工姓名，入职日期</a:t>
            </a:r>
            <a:endParaRPr lang="en-US" altLang="zh-CN" sz="2800" dirty="0" smtClean="0">
              <a:cs typeface="+mn-cs"/>
            </a:endParaRPr>
          </a:p>
          <a:p>
            <a:pPr marL="342900" lvl="1" indent="-342900">
              <a:buFontTx/>
              <a:buChar char="•"/>
              <a:defRPr/>
            </a:pPr>
            <a:r>
              <a:rPr lang="en-US" altLang="zh-CN" sz="2800" dirty="0" smtClean="0">
                <a:cs typeface="+mn-cs"/>
              </a:rPr>
              <a:t>4.</a:t>
            </a:r>
            <a:r>
              <a:rPr lang="zh-CN" altLang="en-US" sz="2800" dirty="0" smtClean="0">
                <a:cs typeface="+mn-cs"/>
              </a:rPr>
              <a:t>查询部门人数大于所有部门平均人数的的部门编号，部门名称，部门人数</a:t>
            </a:r>
            <a:endParaRPr lang="zh-CN"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0483" name="Rectangle 3"/>
          <p:cNvSpPr>
            <a:spLocks noGrp="1" noChangeArrowheads="1"/>
          </p:cNvSpPr>
          <p:nvPr>
            <p:ph type="body" idx="4294967295"/>
          </p:nvPr>
        </p:nvSpPr>
        <p:spPr/>
        <p:txBody>
          <a:bodyPr lIns="91404" tIns="45704" rIns="91404" bIns="45704"/>
          <a:lstStyle/>
          <a:p>
            <a:pPr eaLnBrk="1" hangingPunct="1"/>
            <a:r>
              <a:rPr lang="zh-CN" altLang="en-US" sz="2800" dirty="0" smtClean="0">
                <a:latin typeface="黑体" pitchFamily="2" charset="-122"/>
                <a:ea typeface="黑体" pitchFamily="2" charset="-122"/>
              </a:rPr>
              <a:t>多行子查询</a:t>
            </a:r>
            <a:endParaRPr lang="en-US" altLang="zh-CN" sz="2800" dirty="0" smtClean="0">
              <a:latin typeface="黑体" pitchFamily="2" charset="-122"/>
              <a:ea typeface="黑体" pitchFamily="2" charset="-122"/>
            </a:endParaRPr>
          </a:p>
          <a:p>
            <a:pPr lvl="1" eaLnBrk="1" hangingPunct="1"/>
            <a:r>
              <a:rPr lang="zh-CN" altLang="en-US" sz="2400" dirty="0" smtClean="0">
                <a:latin typeface="黑体" pitchFamily="2" charset="-122"/>
                <a:ea typeface="黑体" pitchFamily="2" charset="-122"/>
              </a:rPr>
              <a:t>子查询返回记录的条数 可以是一条或多条。</a:t>
            </a:r>
            <a:endParaRPr lang="en-US" altLang="zh-CN" sz="2400" dirty="0" smtClean="0">
              <a:latin typeface="黑体" pitchFamily="2" charset="-122"/>
              <a:ea typeface="黑体" pitchFamily="2" charset="-122"/>
            </a:endParaRPr>
          </a:p>
          <a:p>
            <a:pPr lvl="1" eaLnBrk="1" hangingPunct="1"/>
            <a:r>
              <a:rPr lang="zh-CN" altLang="en-US" sz="2400" dirty="0" smtClean="0">
                <a:latin typeface="黑体" pitchFamily="2" charset="-122"/>
                <a:ea typeface="黑体" pitchFamily="2" charset="-122"/>
              </a:rPr>
              <a:t>和多行子查询进行比较时，需要使用多行操作符，多行操作符包括：</a:t>
            </a:r>
          </a:p>
          <a:p>
            <a:pPr lvl="2" eaLnBrk="1" hangingPunct="1"/>
            <a:r>
              <a:rPr lang="en-US" altLang="zh-CN" sz="2400" dirty="0" smtClean="0">
                <a:latin typeface="黑体" pitchFamily="2" charset="-122"/>
                <a:ea typeface="黑体" pitchFamily="2" charset="-122"/>
              </a:rPr>
              <a:t>IN</a:t>
            </a:r>
          </a:p>
          <a:p>
            <a:pPr lvl="2" eaLnBrk="1" hangingPunct="1"/>
            <a:r>
              <a:rPr lang="en-US" altLang="zh-CN" sz="2400" dirty="0" smtClean="0">
                <a:latin typeface="黑体" pitchFamily="2" charset="-122"/>
                <a:ea typeface="黑体" pitchFamily="2" charset="-122"/>
              </a:rPr>
              <a:t>ANY</a:t>
            </a:r>
          </a:p>
          <a:p>
            <a:pPr lvl="2" eaLnBrk="1" hangingPunct="1"/>
            <a:r>
              <a:rPr lang="en-US" altLang="zh-CN" sz="2400" dirty="0" smtClean="0">
                <a:latin typeface="黑体" pitchFamily="2" charset="-122"/>
                <a:ea typeface="黑体" pitchFamily="2" charset="-122"/>
              </a:rPr>
              <a:t>ALL</a:t>
            </a:r>
          </a:p>
          <a:p>
            <a:pPr lvl="1" eaLnBrk="1" hangingPunct="1"/>
            <a:endParaRPr lang="en-US" altLang="zh-CN" sz="2400" dirty="0" smtClean="0">
              <a:latin typeface="黑体" pitchFamily="2" charset="-122"/>
              <a:ea typeface="黑体" pitchFamily="2" charset="-122"/>
            </a:endParaRPr>
          </a:p>
          <a:p>
            <a:pPr lvl="1" eaLnBrk="1" hangingPunct="1"/>
            <a:r>
              <a:rPr lang="en-US" altLang="zh-CN" sz="2400" dirty="0" smtClean="0">
                <a:latin typeface="黑体" pitchFamily="2" charset="-122"/>
                <a:ea typeface="黑体" pitchFamily="2" charset="-122"/>
              </a:rPr>
              <a:t>IN</a:t>
            </a:r>
            <a:r>
              <a:rPr lang="zh-CN" altLang="en-US" sz="2400" dirty="0" smtClean="0">
                <a:latin typeface="黑体" pitchFamily="2" charset="-122"/>
                <a:ea typeface="黑体" pitchFamily="2" charset="-122"/>
              </a:rPr>
              <a:t>操作符和以前介绍的功能一致，判断是否与子查询的任意一个返回值相同。</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3075" name="Rectangle 3"/>
          <p:cNvSpPr txBox="1">
            <a:spLocks noChangeArrowheads="1"/>
          </p:cNvSpPr>
          <p:nvPr/>
        </p:nvSpPr>
        <p:spPr bwMode="auto">
          <a:xfrm>
            <a:off x="747713" y="1714500"/>
            <a:ext cx="8072437" cy="5116513"/>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pitchFamily="34" charset="0"/>
              <a:buChar char="•"/>
            </a:pPr>
            <a:r>
              <a:rPr lang="zh-CN" altLang="en-US" sz="2800" dirty="0">
                <a:solidFill>
                  <a:schemeClr val="tx2"/>
                </a:solidFill>
                <a:latin typeface="黑体" pitchFamily="2" charset="-122"/>
                <a:ea typeface="黑体" pitchFamily="2" charset="-122"/>
              </a:rPr>
              <a:t>通过本章学习，学员应达到如下目标：</a:t>
            </a:r>
            <a:endParaRPr lang="en-US" altLang="zh-CN" sz="28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掌握子查询可以解决的问题；</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了解子查询的分类；</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掌握单行子查询、多行子查询、多列子查询；</a:t>
            </a: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掌握在</a:t>
            </a:r>
            <a:r>
              <a:rPr lang="en-US" altLang="zh-CN" sz="2400" dirty="0">
                <a:solidFill>
                  <a:schemeClr val="tx2"/>
                </a:solidFill>
                <a:latin typeface="黑体" pitchFamily="2" charset="-122"/>
                <a:ea typeface="黑体" pitchFamily="2" charset="-122"/>
              </a:rPr>
              <a:t>WHERE</a:t>
            </a:r>
            <a:r>
              <a:rPr lang="zh-CN" altLang="en-US" sz="2400" dirty="0">
                <a:solidFill>
                  <a:schemeClr val="tx2"/>
                </a:solidFill>
                <a:latin typeface="黑体" pitchFamily="2" charset="-122"/>
                <a:ea typeface="黑体" pitchFamily="2" charset="-122"/>
              </a:rPr>
              <a:t>、</a:t>
            </a:r>
            <a:r>
              <a:rPr lang="en-US" altLang="zh-CN" sz="2400" dirty="0">
                <a:solidFill>
                  <a:schemeClr val="tx2"/>
                </a:solidFill>
                <a:latin typeface="黑体" pitchFamily="2" charset="-122"/>
                <a:ea typeface="黑体" pitchFamily="2" charset="-122"/>
              </a:rPr>
              <a:t>HAVING</a:t>
            </a:r>
            <a:r>
              <a:rPr lang="zh-CN" altLang="en-US" sz="2400" dirty="0">
                <a:solidFill>
                  <a:schemeClr val="tx2"/>
                </a:solidFill>
                <a:latin typeface="黑体" pitchFamily="2" charset="-122"/>
                <a:ea typeface="黑体" pitchFamily="2" charset="-122"/>
              </a:rPr>
              <a:t>、</a:t>
            </a:r>
            <a:r>
              <a:rPr lang="en-US" altLang="zh-CN" sz="2400" dirty="0">
                <a:solidFill>
                  <a:schemeClr val="tx2"/>
                </a:solidFill>
                <a:latin typeface="黑体" pitchFamily="2" charset="-122"/>
                <a:ea typeface="黑体" pitchFamily="2" charset="-122"/>
              </a:rPr>
              <a:t>FROM</a:t>
            </a:r>
            <a:r>
              <a:rPr lang="zh-CN" altLang="en-US" sz="2400" dirty="0">
                <a:solidFill>
                  <a:schemeClr val="tx2"/>
                </a:solidFill>
                <a:latin typeface="黑体" pitchFamily="2" charset="-122"/>
                <a:ea typeface="黑体" pitchFamily="2" charset="-122"/>
              </a:rPr>
              <a:t>子句中编写子查询；</a:t>
            </a: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理解子查询返回空值对主查询所产生的影响；</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a:t>
            </a:r>
            <a:r>
              <a:rPr lang="en-US" altLang="zh-CN" sz="2400" dirty="0">
                <a:solidFill>
                  <a:schemeClr val="tx2"/>
                </a:solidFill>
                <a:latin typeface="黑体" pitchFamily="2" charset="-122"/>
                <a:ea typeface="黑体" pitchFamily="2" charset="-122"/>
              </a:rPr>
              <a:t>T0P-N</a:t>
            </a:r>
            <a:r>
              <a:rPr lang="zh-CN" altLang="en-US" sz="2400" dirty="0">
                <a:solidFill>
                  <a:schemeClr val="tx2"/>
                </a:solidFill>
                <a:latin typeface="黑体" pitchFamily="2" charset="-122"/>
                <a:ea typeface="黑体" pitchFamily="2" charset="-122"/>
              </a:rPr>
              <a:t>及分页</a:t>
            </a:r>
            <a:r>
              <a:rPr lang="zh-CN" altLang="en-US" sz="2400" dirty="0" smtClean="0">
                <a:solidFill>
                  <a:schemeClr val="tx2"/>
                </a:solidFill>
                <a:latin typeface="黑体" pitchFamily="2" charset="-122"/>
                <a:ea typeface="黑体" pitchFamily="2" charset="-122"/>
              </a:rPr>
              <a:t>查询</a:t>
            </a:r>
            <a:r>
              <a:rPr lang="en-US" altLang="zh-CN" sz="2400" smtClean="0">
                <a:solidFill>
                  <a:schemeClr val="tx2"/>
                </a:solidFill>
                <a:latin typeface="黑体" pitchFamily="2" charset="-122"/>
                <a:ea typeface="黑体" pitchFamily="2" charset="-122"/>
              </a:rPr>
              <a:t>;</a:t>
            </a:r>
            <a:endParaRPr lang="zh-CN" altLang="en-US"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zh-CN" altLang="en-US"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b="1" dirty="0">
              <a:solidFill>
                <a:schemeClr val="tx2"/>
              </a:solidFill>
              <a:latin typeface="黑体" pitchFamily="2" charset="-122"/>
              <a:ea typeface="黑体" pitchFamily="2" charset="-122"/>
            </a:endParaRPr>
          </a:p>
          <a:p>
            <a:pPr marL="342900" indent="-342900" fontAlgn="ctr">
              <a:lnSpc>
                <a:spcPct val="120000"/>
              </a:lnSpc>
              <a:buClr>
                <a:srgbClr val="777777"/>
              </a:buClr>
              <a:buSzPct val="85000"/>
              <a:buFontTx/>
              <a:buChar char="•"/>
            </a:pPr>
            <a:endParaRPr lang="en-US" altLang="zh-CN" sz="2800" dirty="0">
              <a:solidFill>
                <a:schemeClr val="tx2"/>
              </a:solidFill>
              <a:latin typeface="黑体" pitchFamily="2" charset="-122"/>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1507" name="Rectangle 3"/>
          <p:cNvSpPr>
            <a:spLocks noGrp="1" noChangeArrowheads="1"/>
          </p:cNvSpPr>
          <p:nvPr>
            <p:ph type="body" idx="4294967295"/>
          </p:nvPr>
        </p:nvSpPr>
        <p:spPr>
          <a:xfrm>
            <a:off x="457200" y="928688"/>
            <a:ext cx="8289925" cy="4557712"/>
          </a:xfrm>
        </p:spPr>
        <p:txBody>
          <a:bodyPr lIns="91404" tIns="45704" rIns="91404" bIns="45704"/>
          <a:lstStyle/>
          <a:p>
            <a:pPr eaLnBrk="1" hangingPunct="1"/>
            <a:r>
              <a:rPr lang="en-US" altLang="zh-CN" sz="2800" dirty="0" smtClean="0">
                <a:latin typeface="黑体" pitchFamily="2" charset="-122"/>
                <a:ea typeface="黑体" pitchFamily="2" charset="-122"/>
              </a:rPr>
              <a:t>IN</a:t>
            </a:r>
            <a:r>
              <a:rPr lang="zh-CN" altLang="en-US" sz="2800" dirty="0" smtClean="0">
                <a:latin typeface="黑体" pitchFamily="2" charset="-122"/>
                <a:ea typeface="黑体" pitchFamily="2" charset="-122"/>
              </a:rPr>
              <a:t>使用 </a:t>
            </a:r>
            <a:endParaRPr lang="en-US" altLang="zh-CN" sz="2800"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返回结果</a:t>
            </a:r>
          </a:p>
          <a:p>
            <a:pPr lvl="2" eaLnBrk="1" hangingPunct="1">
              <a:buFontTx/>
              <a:buNone/>
            </a:pPr>
            <a:r>
              <a:rPr lang="en-US" altLang="zh-CN" dirty="0" smtClean="0">
                <a:latin typeface="黑体" pitchFamily="2" charset="-122"/>
                <a:ea typeface="黑体" pitchFamily="2" charset="-122"/>
              </a:rPr>
              <a:t>ERROR at line 4:</a:t>
            </a:r>
          </a:p>
          <a:p>
            <a:pPr lvl="2" eaLnBrk="1" hangingPunct="1">
              <a:buFontTx/>
              <a:buNone/>
            </a:pPr>
            <a:r>
              <a:rPr lang="en-US" altLang="zh-CN" dirty="0" smtClean="0">
                <a:latin typeface="黑体" pitchFamily="2" charset="-122"/>
                <a:ea typeface="黑体" pitchFamily="2" charset="-122"/>
              </a:rPr>
              <a:t>ORA-01427: single-row </a:t>
            </a:r>
            <a:r>
              <a:rPr lang="en-US" altLang="zh-CN" dirty="0" err="1" smtClean="0">
                <a:latin typeface="黑体" pitchFamily="2" charset="-122"/>
                <a:ea typeface="黑体" pitchFamily="2" charset="-122"/>
              </a:rPr>
              <a:t>subquery</a:t>
            </a:r>
            <a:r>
              <a:rPr lang="en-US" altLang="zh-CN" dirty="0" smtClean="0">
                <a:latin typeface="黑体" pitchFamily="2" charset="-122"/>
                <a:ea typeface="黑体" pitchFamily="2" charset="-122"/>
              </a:rPr>
              <a:t> returns more than</a:t>
            </a:r>
            <a:br>
              <a:rPr lang="en-US" altLang="zh-CN" dirty="0" smtClean="0">
                <a:latin typeface="黑体" pitchFamily="2" charset="-122"/>
                <a:ea typeface="黑体" pitchFamily="2" charset="-122"/>
              </a:rPr>
            </a:br>
            <a:r>
              <a:rPr lang="en-US" altLang="zh-CN" dirty="0" smtClean="0">
                <a:latin typeface="黑体" pitchFamily="2" charset="-122"/>
                <a:ea typeface="黑体" pitchFamily="2" charset="-122"/>
              </a:rPr>
              <a:t>one row</a:t>
            </a:r>
          </a:p>
          <a:p>
            <a:pPr eaLnBrk="1" hangingPunct="1"/>
            <a:endParaRPr lang="en-US" altLang="zh-CN" dirty="0" smtClean="0">
              <a:latin typeface="黑体" pitchFamily="2" charset="-122"/>
              <a:ea typeface="黑体" pitchFamily="2" charset="-122"/>
            </a:endParaRPr>
          </a:p>
        </p:txBody>
      </p:sp>
      <p:sp>
        <p:nvSpPr>
          <p:cNvPr id="56324" name="Rectangle 4"/>
          <p:cNvSpPr>
            <a:spLocks noChangeArrowheads="1"/>
          </p:cNvSpPr>
          <p:nvPr/>
        </p:nvSpPr>
        <p:spPr bwMode="auto">
          <a:xfrm>
            <a:off x="714375" y="1571625"/>
            <a:ext cx="7848600" cy="23622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empno,ename</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(SELECT   MIN(</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GROUP BY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2531"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IN</a:t>
            </a:r>
            <a:r>
              <a:rPr lang="zh-CN" altLang="en-US" sz="2800" dirty="0" smtClean="0">
                <a:latin typeface="黑体" pitchFamily="2" charset="-122"/>
                <a:ea typeface="黑体" pitchFamily="2" charset="-122"/>
              </a:rPr>
              <a:t>使用 </a:t>
            </a:r>
            <a:endParaRPr lang="en-US" altLang="zh-CN" sz="2800" dirty="0" smtClean="0">
              <a:latin typeface="黑体" pitchFamily="2" charset="-122"/>
              <a:ea typeface="黑体" pitchFamily="2" charset="-122"/>
            </a:endParaRPr>
          </a:p>
          <a:p>
            <a:pPr eaLnBrk="1" hangingPunct="1"/>
            <a:endParaRPr lang="en-US" altLang="zh-CN" sz="2800" b="1" dirty="0" smtClean="0">
              <a:latin typeface="黑体" pitchFamily="2" charset="-122"/>
              <a:ea typeface="黑体" pitchFamily="2" charset="-122"/>
            </a:endParaRPr>
          </a:p>
          <a:p>
            <a:pPr lvl="1" eaLnBrk="1" hangingPunct="1"/>
            <a:r>
              <a:rPr lang="zh-CN" altLang="en-US" b="1" dirty="0" smtClean="0">
                <a:latin typeface="黑体" pitchFamily="2" charset="-122"/>
                <a:ea typeface="黑体" pitchFamily="2" charset="-122"/>
              </a:rPr>
              <a:t>查询是经理的员工姓名，工资</a:t>
            </a:r>
          </a:p>
        </p:txBody>
      </p:sp>
      <p:sp>
        <p:nvSpPr>
          <p:cNvPr id="37892" name="Rectangle 4"/>
          <p:cNvSpPr>
            <a:spLocks noChangeArrowheads="1"/>
          </p:cNvSpPr>
          <p:nvPr/>
        </p:nvSpPr>
        <p:spPr bwMode="auto">
          <a:xfrm>
            <a:off x="714375" y="2428875"/>
            <a:ext cx="7848600" cy="20621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smtClean="0">
                <a:solidFill>
                  <a:srgbClr val="000000"/>
                </a:solidFill>
                <a:latin typeface="Courier New" pitchFamily="49" charset="0"/>
              </a:rPr>
              <a:t>ename</a:t>
            </a:r>
            <a:r>
              <a:rPr kumimoji="1" lang="en-US" altLang="zh-CN" sz="1800" b="1" dirty="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empno</a:t>
            </a:r>
            <a:r>
              <a:rPr kumimoji="1" lang="en-US" altLang="zh-CN" sz="1800" b="1" dirty="0" smtClean="0">
                <a:solidFill>
                  <a:srgbClr val="000000"/>
                </a:solidFill>
                <a:latin typeface="Courier New" pitchFamily="49" charset="0"/>
              </a:rPr>
              <a:t> IN (</a:t>
            </a:r>
            <a:r>
              <a:rPr kumimoji="1" lang="en-US" altLang="zh-CN" sz="1800" b="1" dirty="0">
                <a:solidFill>
                  <a:srgbClr val="000000"/>
                </a:solidFill>
                <a:latin typeface="Courier New" pitchFamily="49" charset="0"/>
              </a:rPr>
              <a:t>SELECT </a:t>
            </a:r>
            <a:r>
              <a:rPr kumimoji="1" lang="en-US" altLang="zh-CN" sz="1800" b="1" dirty="0" smtClean="0">
                <a:solidFill>
                  <a:srgbClr val="000000"/>
                </a:solidFill>
                <a:latin typeface="Courier New" pitchFamily="49" charset="0"/>
              </a:rPr>
              <a:t>mgr</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smtClean="0">
                <a:solidFill>
                  <a:srgbClr val="000000"/>
                </a:solidFill>
                <a:latin typeface="Courier New" pitchFamily="49" charset="0"/>
              </a:rPr>
              <a:t>emp</a:t>
            </a:r>
            <a:r>
              <a:rPr kumimoji="1" lang="en-US" altLang="zh-CN" sz="1800" b="1" dirty="0" smtClean="0">
                <a:solidFill>
                  <a:srgbClr val="000000"/>
                </a:solidFill>
                <a:latin typeface="Courier New" pitchFamily="49" charset="0"/>
              </a:rPr>
              <a:t>);</a:t>
            </a:r>
            <a:endParaRPr kumimoji="1" lang="en-US" altLang="zh-CN" sz="1800" b="1" dirty="0">
              <a:solidFill>
                <a:srgbClr val="00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3555" name="Rectangle 3"/>
          <p:cNvSpPr>
            <a:spLocks noGrp="1" noChangeArrowheads="1"/>
          </p:cNvSpPr>
          <p:nvPr>
            <p:ph type="body" idx="4294967295"/>
          </p:nvPr>
        </p:nvSpPr>
        <p:spPr>
          <a:xfrm>
            <a:off x="457200" y="1219200"/>
            <a:ext cx="8289925" cy="3773488"/>
          </a:xfrm>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ANY</a:t>
            </a:r>
            <a:r>
              <a:rPr lang="zh-CN" altLang="en-US" dirty="0" smtClean="0">
                <a:latin typeface="黑体" pitchFamily="2" charset="-122"/>
                <a:ea typeface="黑体" pitchFamily="2" charset="-122"/>
              </a:rPr>
              <a:t>：表示和子查询的任意一行结果进行比较，有一个满足条件即可。</a:t>
            </a:r>
          </a:p>
          <a:p>
            <a:pPr lvl="2" eaLnBrk="1" hangingPunct="1"/>
            <a:r>
              <a:rPr lang="en-US" altLang="zh-CN" dirty="0" smtClean="0">
                <a:latin typeface="黑体" pitchFamily="2" charset="-122"/>
                <a:ea typeface="黑体" pitchFamily="2" charset="-122"/>
              </a:rPr>
              <a:t>&lt; ANY</a:t>
            </a:r>
            <a:r>
              <a:rPr lang="zh-CN" altLang="en-US" dirty="0" smtClean="0">
                <a:latin typeface="黑体" pitchFamily="2" charset="-122"/>
                <a:ea typeface="黑体" pitchFamily="2" charset="-122"/>
              </a:rPr>
              <a:t>：表示小于子查询结果集中的任意一个，即</a:t>
            </a:r>
            <a:r>
              <a:rPr lang="zh-CN" altLang="en-US" dirty="0" smtClean="0">
                <a:solidFill>
                  <a:srgbClr val="FF0000"/>
                </a:solidFill>
                <a:latin typeface="黑体" pitchFamily="2" charset="-122"/>
                <a:ea typeface="黑体" pitchFamily="2" charset="-122"/>
              </a:rPr>
              <a:t>小于最大值</a:t>
            </a:r>
            <a:r>
              <a:rPr lang="zh-CN" altLang="en-US" dirty="0" smtClean="0">
                <a:latin typeface="黑体" pitchFamily="2" charset="-122"/>
                <a:ea typeface="黑体" pitchFamily="2" charset="-122"/>
              </a:rPr>
              <a:t>就可以。</a:t>
            </a:r>
            <a:endParaRPr lang="en-US" altLang="zh-CN" dirty="0" smtClean="0">
              <a:latin typeface="黑体" pitchFamily="2" charset="-122"/>
              <a:ea typeface="黑体" pitchFamily="2" charset="-122"/>
            </a:endParaRPr>
          </a:p>
          <a:p>
            <a:pPr lvl="2" eaLnBrk="1" hangingPunct="1"/>
            <a:endParaRPr lang="en-US" altLang="zh-CN"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&gt; ANY</a:t>
            </a:r>
            <a:r>
              <a:rPr lang="zh-CN" altLang="en-US" dirty="0" smtClean="0">
                <a:latin typeface="黑体" pitchFamily="2" charset="-122"/>
                <a:ea typeface="黑体" pitchFamily="2" charset="-122"/>
              </a:rPr>
              <a:t>：表示大于子查询结果集中的任意一个，即</a:t>
            </a:r>
            <a:r>
              <a:rPr lang="zh-CN" altLang="en-US" dirty="0" smtClean="0">
                <a:solidFill>
                  <a:srgbClr val="FF0000"/>
                </a:solidFill>
                <a:latin typeface="黑体" pitchFamily="2" charset="-122"/>
                <a:ea typeface="黑体" pitchFamily="2" charset="-122"/>
              </a:rPr>
              <a:t>大于最小值</a:t>
            </a:r>
            <a:r>
              <a:rPr lang="zh-CN" altLang="en-US" dirty="0" smtClean="0">
                <a:latin typeface="黑体" pitchFamily="2" charset="-122"/>
                <a:ea typeface="黑体" pitchFamily="2" charset="-122"/>
              </a:rPr>
              <a:t>就可以。</a:t>
            </a: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 ANY</a:t>
            </a:r>
            <a:r>
              <a:rPr lang="zh-CN" altLang="en-US" dirty="0" smtClean="0">
                <a:latin typeface="黑体" pitchFamily="2" charset="-122"/>
                <a:ea typeface="黑体" pitchFamily="2" charset="-122"/>
              </a:rPr>
              <a:t>：表示等于子查询结果中的任意一个，即等于谁都可以，</a:t>
            </a:r>
            <a:r>
              <a:rPr lang="zh-CN" altLang="en-US" dirty="0" smtClean="0">
                <a:solidFill>
                  <a:srgbClr val="FF0000"/>
                </a:solidFill>
                <a:latin typeface="黑体" pitchFamily="2" charset="-122"/>
                <a:ea typeface="黑体" pitchFamily="2" charset="-122"/>
              </a:rPr>
              <a:t>相当于</a:t>
            </a:r>
            <a:r>
              <a:rPr lang="en-US" altLang="zh-CN" dirty="0" smtClean="0">
                <a:solidFill>
                  <a:srgbClr val="FF0000"/>
                </a:solidFill>
                <a:latin typeface="黑体" pitchFamily="2" charset="-122"/>
                <a:ea typeface="黑体" pitchFamily="2" charset="-122"/>
              </a:rPr>
              <a:t>IN</a:t>
            </a:r>
            <a:r>
              <a:rPr lang="zh-CN" altLang="en-US" dirty="0" smtClean="0">
                <a:latin typeface="黑体" pitchFamily="2" charset="-122"/>
                <a:ea typeface="黑体" pitchFamily="2" charset="-122"/>
              </a:rPr>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查询是经理的员工姓名，工资。</a:t>
            </a:r>
          </a:p>
        </p:txBody>
      </p:sp>
      <p:sp>
        <p:nvSpPr>
          <p:cNvPr id="39940" name="Rectangle 4"/>
          <p:cNvSpPr>
            <a:spLocks noChangeArrowheads="1"/>
          </p:cNvSpPr>
          <p:nvPr/>
        </p:nvSpPr>
        <p:spPr bwMode="auto">
          <a:xfrm>
            <a:off x="683568" y="2060848"/>
            <a:ext cx="7848600" cy="1656184"/>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SELECT	</a:t>
            </a:r>
            <a:r>
              <a:rPr kumimoji="1" lang="en-US" altLang="zh-CN" sz="1800" b="1" dirty="0" err="1" smtClean="0">
                <a:solidFill>
                  <a:srgbClr val="000000"/>
                </a:solidFill>
                <a:latin typeface="Courier New" pitchFamily="49" charset="0"/>
              </a:rPr>
              <a:t>ename</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endParaRPr kumimoji="1" lang="en-US" altLang="zh-CN" sz="1800" b="1" dirty="0" smtClean="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FROM	</a:t>
            </a:r>
            <a:r>
              <a:rPr kumimoji="1" lang="en-US" altLang="zh-CN" sz="1800" b="1" dirty="0" err="1" smtClean="0">
                <a:solidFill>
                  <a:srgbClr val="000000"/>
                </a:solidFill>
                <a:latin typeface="Courier New" pitchFamily="49" charset="0"/>
              </a:rPr>
              <a:t>emp</a:t>
            </a:r>
            <a:endParaRPr kumimoji="1" lang="en-US" altLang="zh-CN" sz="1800" b="1" dirty="0" smtClean="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empno</a:t>
            </a:r>
            <a:r>
              <a:rPr kumimoji="1" lang="en-US" altLang="zh-CN" sz="1800" b="1" dirty="0" smtClean="0">
                <a:solidFill>
                  <a:srgbClr val="000000"/>
                </a:solidFill>
                <a:latin typeface="Courier New" pitchFamily="49" charset="0"/>
              </a:rPr>
              <a:t> = ANY (SELECT mgr</a:t>
            </a: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smtClean="0">
                <a:solidFill>
                  <a:srgbClr val="000000"/>
                </a:solidFill>
                <a:latin typeface="Courier New" pitchFamily="49" charset="0"/>
              </a:rPr>
              <a:t>emp</a:t>
            </a:r>
            <a:r>
              <a:rPr kumimoji="1" lang="en-US" altLang="zh-CN" sz="1800" b="1" dirty="0" smtClean="0">
                <a:solidFill>
                  <a:srgbClr val="000000"/>
                </a:solidFill>
                <a:latin typeface="Courier New" pitchFamily="49" charset="0"/>
              </a:rPr>
              <a:t>);</a:t>
            </a:r>
            <a:endParaRPr kumimoji="1" lang="en-US" altLang="zh-CN" sz="1800" b="1" dirty="0">
              <a:solidFill>
                <a:srgbClr val="00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部门任意一名员工工资高的员工编号，姓名，职位，工资。</a:t>
            </a:r>
          </a:p>
        </p:txBody>
      </p:sp>
      <p:sp>
        <p:nvSpPr>
          <p:cNvPr id="39940" name="Rectangle 4"/>
          <p:cNvSpPr>
            <a:spLocks noChangeArrowheads="1"/>
          </p:cNvSpPr>
          <p:nvPr/>
        </p:nvSpPr>
        <p:spPr bwMode="auto">
          <a:xfrm>
            <a:off x="899592" y="2492896"/>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&gt; ANY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部门任意一名工资低的员工编号，姓名，职位，工资。</a:t>
            </a:r>
          </a:p>
        </p:txBody>
      </p:sp>
      <p:sp>
        <p:nvSpPr>
          <p:cNvPr id="39940" name="Rectangle 4"/>
          <p:cNvSpPr>
            <a:spLocks noChangeArrowheads="1"/>
          </p:cNvSpPr>
          <p:nvPr/>
        </p:nvSpPr>
        <p:spPr bwMode="auto">
          <a:xfrm>
            <a:off x="755576" y="2337221"/>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&lt; ANY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3555" name="Rectangle 3"/>
          <p:cNvSpPr>
            <a:spLocks noGrp="1" noChangeArrowheads="1"/>
          </p:cNvSpPr>
          <p:nvPr>
            <p:ph type="body" idx="4294967295"/>
          </p:nvPr>
        </p:nvSpPr>
        <p:spPr>
          <a:xfrm>
            <a:off x="457200" y="1219200"/>
            <a:ext cx="8289925" cy="4730080"/>
          </a:xfrm>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ALL</a:t>
            </a:r>
            <a:r>
              <a:rPr lang="zh-CN" altLang="en-US" dirty="0" smtClean="0">
                <a:latin typeface="黑体" pitchFamily="2" charset="-122"/>
                <a:ea typeface="黑体" pitchFamily="2" charset="-122"/>
              </a:rPr>
              <a:t>：表示和子查询的所有行结果进行比较，</a:t>
            </a:r>
            <a:r>
              <a:rPr lang="zh-CN" altLang="en-US" dirty="0" smtClean="0">
                <a:solidFill>
                  <a:srgbClr val="FF0000"/>
                </a:solidFill>
                <a:latin typeface="黑体" pitchFamily="2" charset="-122"/>
                <a:ea typeface="黑体" pitchFamily="2" charset="-122"/>
              </a:rPr>
              <a:t>每一行</a:t>
            </a:r>
            <a:r>
              <a:rPr lang="zh-CN" altLang="en-US" dirty="0" smtClean="0">
                <a:latin typeface="黑体" pitchFamily="2" charset="-122"/>
                <a:ea typeface="黑体" pitchFamily="2" charset="-122"/>
              </a:rPr>
              <a:t>必须都满足条件。</a:t>
            </a:r>
          </a:p>
          <a:p>
            <a:pPr lvl="2" eaLnBrk="1" hangingPunct="1"/>
            <a:r>
              <a:rPr lang="en-US" altLang="zh-CN" dirty="0" smtClean="0">
                <a:latin typeface="黑体" pitchFamily="2" charset="-122"/>
                <a:ea typeface="黑体" pitchFamily="2" charset="-122"/>
              </a:rPr>
              <a:t>&lt; ALL:</a:t>
            </a:r>
            <a:r>
              <a:rPr lang="zh-CN" altLang="en-US" dirty="0" smtClean="0">
                <a:latin typeface="黑体" pitchFamily="2" charset="-122"/>
                <a:ea typeface="黑体" pitchFamily="2" charset="-122"/>
              </a:rPr>
              <a:t>表示小于子查询结果集中的所有行，即</a:t>
            </a:r>
            <a:r>
              <a:rPr lang="zh-CN" altLang="en-US" dirty="0" smtClean="0">
                <a:solidFill>
                  <a:srgbClr val="FF0000"/>
                </a:solidFill>
                <a:latin typeface="黑体" pitchFamily="2" charset="-122"/>
                <a:ea typeface="黑体" pitchFamily="2" charset="-122"/>
              </a:rPr>
              <a:t>小于最小值</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&gt; ALL:</a:t>
            </a:r>
            <a:r>
              <a:rPr lang="zh-CN" altLang="en-US" dirty="0" smtClean="0">
                <a:latin typeface="黑体" pitchFamily="2" charset="-122"/>
                <a:ea typeface="黑体" pitchFamily="2" charset="-122"/>
              </a:rPr>
              <a:t>表示大于子查询结果集中的所有行，即</a:t>
            </a:r>
            <a:r>
              <a:rPr lang="zh-CN" altLang="en-US" dirty="0" smtClean="0">
                <a:solidFill>
                  <a:srgbClr val="FF0000"/>
                </a:solidFill>
                <a:latin typeface="黑体" pitchFamily="2" charset="-122"/>
                <a:ea typeface="黑体" pitchFamily="2" charset="-122"/>
              </a:rPr>
              <a:t>大于最大值</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 ALL :</a:t>
            </a:r>
            <a:r>
              <a:rPr lang="zh-CN" altLang="en-US" dirty="0" smtClean="0">
                <a:latin typeface="黑体" pitchFamily="2" charset="-122"/>
                <a:ea typeface="黑体" pitchFamily="2" charset="-122"/>
              </a:rPr>
              <a:t>表示等于子查询结果集中的所有行</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即</a:t>
            </a:r>
            <a:r>
              <a:rPr lang="zh-CN" altLang="en-US" dirty="0" smtClean="0">
                <a:solidFill>
                  <a:srgbClr val="FF0000"/>
                </a:solidFill>
                <a:latin typeface="黑体" pitchFamily="2" charset="-122"/>
                <a:ea typeface="黑体" pitchFamily="2" charset="-122"/>
              </a:rPr>
              <a:t>等于所有值</a:t>
            </a:r>
            <a:r>
              <a:rPr lang="zh-CN" altLang="en-US" dirty="0" smtClean="0">
                <a:latin typeface="黑体" pitchFamily="2" charset="-122"/>
                <a:ea typeface="黑体" pitchFamily="2" charset="-122"/>
              </a:rPr>
              <a:t>，通常无意义。</a:t>
            </a:r>
            <a:endParaRPr lang="zh-CN" altLang="en-US" sz="2000"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部门所有员工工资高的员工编号，姓名，职位，工资。</a:t>
            </a: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&gt;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部门所有员工工资低的员工编号，姓名，职位，工资。</a:t>
            </a:r>
          </a:p>
        </p:txBody>
      </p:sp>
      <p:sp>
        <p:nvSpPr>
          <p:cNvPr id="40964" name="Rectangle 4"/>
          <p:cNvSpPr>
            <a:spLocks noChangeArrowheads="1"/>
          </p:cNvSpPr>
          <p:nvPr/>
        </p:nvSpPr>
        <p:spPr bwMode="auto">
          <a:xfrm>
            <a:off x="785813" y="2625254"/>
            <a:ext cx="7848600" cy="202788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&lt;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部门所有员工工资相等的员工编号，姓名，职位，工资。</a:t>
            </a: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latin typeface="黑体" pitchFamily="2" charset="-122"/>
                <a:ea typeface="黑体" pitchFamily="2" charset="-122"/>
              </a:rPr>
              <a:t>本章内容</a:t>
            </a:r>
          </a:p>
        </p:txBody>
      </p:sp>
      <p:pic>
        <p:nvPicPr>
          <p:cNvPr id="4099" name="图片 3" descr="2.JPG"/>
          <p:cNvPicPr>
            <a:picLocks noChangeAspect="1"/>
          </p:cNvPicPr>
          <p:nvPr/>
        </p:nvPicPr>
        <p:blipFill>
          <a:blip r:embed="rId3" cstate="print"/>
          <a:srcRect/>
          <a:stretch>
            <a:fillRect/>
          </a:stretch>
        </p:blipFill>
        <p:spPr bwMode="auto">
          <a:xfrm>
            <a:off x="395288" y="908050"/>
            <a:ext cx="8353425" cy="57610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2</a:t>
            </a:r>
            <a:endParaRPr lang="zh-CN" altLang="en-US" dirty="0" smtClean="0">
              <a:latin typeface="黑体" pitchFamily="2" charset="-122"/>
              <a:ea typeface="黑体" pitchFamily="2" charset="-122"/>
            </a:endParaRPr>
          </a:p>
        </p:txBody>
      </p:sp>
      <p:sp>
        <p:nvSpPr>
          <p:cNvPr id="32771" name="内容占位符 2"/>
          <p:cNvSpPr>
            <a:spLocks noGrp="1"/>
          </p:cNvSpPr>
          <p:nvPr>
            <p:ph idx="1"/>
          </p:nvPr>
        </p:nvSpPr>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查询入职日期比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部门任意一个员工晚的员工姓名、入职日期，不包括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查询入职日期比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部门所有员工晚的员工姓名、入职日期，不包括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查询职位和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部门任意一个员工职位相同的员工姓名，职位，不包括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en-US" altLang="zh-CN" dirty="0" smtClean="0">
              <a:latin typeface="黑体" pitchFamily="2" charset="-122"/>
              <a:ea typeface="黑体" pitchFamily="2" charset="-122"/>
            </a:endParaRPr>
          </a:p>
          <a:p>
            <a:endParaRPr lang="zh-CN" altLang="en-US"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505200" y="4065588"/>
            <a:ext cx="3810000" cy="15319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02404" name="Rectangle 4"/>
          <p:cNvSpPr>
            <a:spLocks noGrp="1" noChangeArrowheads="1"/>
          </p:cNvSpPr>
          <p:nvPr>
            <p:ph type="title"/>
          </p:nvPr>
        </p:nvSpPr>
        <p:spPr>
          <a:xfrm>
            <a:off x="357188" y="500063"/>
            <a:ext cx="7299325" cy="784225"/>
          </a:xfrm>
        </p:spPr>
        <p:txBody>
          <a:bodyPr lIns="92075" tIns="46038" rIns="92075" bIns="46038"/>
          <a:lstStyle/>
          <a:p>
            <a:pPr>
              <a:buSzPct val="65000"/>
              <a:defRPr/>
            </a:pPr>
            <a:r>
              <a:rPr lang="zh-CN" altLang="en-US" kern="1200" dirty="0"/>
              <a:t>多列子查询</a:t>
            </a:r>
          </a:p>
        </p:txBody>
      </p:sp>
      <p:sp>
        <p:nvSpPr>
          <p:cNvPr id="26629" name="Rectangle 5"/>
          <p:cNvSpPr>
            <a:spLocks noChangeArrowheads="1"/>
          </p:cNvSpPr>
          <p:nvPr/>
        </p:nvSpPr>
        <p:spPr bwMode="auto">
          <a:xfrm>
            <a:off x="1860550" y="3130550"/>
            <a:ext cx="1027113" cy="49371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200" b="1">
                <a:solidFill>
                  <a:srgbClr val="000000"/>
                </a:solidFill>
              </a:rPr>
              <a:t>主查询</a:t>
            </a:r>
          </a:p>
        </p:txBody>
      </p:sp>
      <p:sp>
        <p:nvSpPr>
          <p:cNvPr id="26630" name="Rectangle 6"/>
          <p:cNvSpPr>
            <a:spLocks noChangeArrowheads="1"/>
          </p:cNvSpPr>
          <p:nvPr/>
        </p:nvSpPr>
        <p:spPr bwMode="auto">
          <a:xfrm>
            <a:off x="1833036" y="3446463"/>
            <a:ext cx="1750480" cy="425374"/>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sz="1800" b="1" dirty="0" smtClean="0">
                <a:solidFill>
                  <a:srgbClr val="000066"/>
                </a:solidFill>
              </a:rPr>
              <a:t>JOB  DEPTNO</a:t>
            </a:r>
            <a:endParaRPr kumimoji="1" lang="en-US" altLang="zh-CN" sz="1800" b="1" dirty="0">
              <a:solidFill>
                <a:srgbClr val="000066"/>
              </a:solidFill>
            </a:endParaRPr>
          </a:p>
        </p:txBody>
      </p:sp>
      <p:sp>
        <p:nvSpPr>
          <p:cNvPr id="26631" name="Rectangle 7"/>
          <p:cNvSpPr>
            <a:spLocks noChangeArrowheads="1"/>
          </p:cNvSpPr>
          <p:nvPr/>
        </p:nvSpPr>
        <p:spPr bwMode="auto">
          <a:xfrm>
            <a:off x="3794125" y="4030663"/>
            <a:ext cx="950913" cy="457200"/>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000" b="1" dirty="0">
                <a:solidFill>
                  <a:srgbClr val="000000"/>
                </a:solidFill>
              </a:rPr>
              <a:t>子查询</a:t>
            </a:r>
          </a:p>
        </p:txBody>
      </p:sp>
      <p:sp>
        <p:nvSpPr>
          <p:cNvPr id="26632" name="Rectangle 8"/>
          <p:cNvSpPr>
            <a:spLocks noChangeArrowheads="1"/>
          </p:cNvSpPr>
          <p:nvPr/>
        </p:nvSpPr>
        <p:spPr bwMode="auto">
          <a:xfrm>
            <a:off x="3703638" y="4443413"/>
            <a:ext cx="2316162" cy="1577975"/>
          </a:xfrm>
          <a:prstGeom prst="rect">
            <a:avLst/>
          </a:prstGeom>
          <a:noFill/>
          <a:ln w="9525">
            <a:noFill/>
            <a:miter lim="800000"/>
            <a:headEnd/>
            <a:tailEnd/>
          </a:ln>
        </p:spPr>
        <p:txBody>
          <a:bodyPr lIns="92075" tIns="46038" rIns="92075" bIns="46038">
            <a:spAutoFit/>
          </a:bodyPr>
          <a:lstStyle/>
          <a:p>
            <a:pPr algn="ctr" fontAlgn="ctr">
              <a:lnSpc>
                <a:spcPct val="120000"/>
              </a:lnSpc>
              <a:spcBef>
                <a:spcPct val="60000"/>
              </a:spcBef>
              <a:buSzPct val="65000"/>
              <a:tabLst>
                <a:tab pos="1714500" algn="l"/>
              </a:tabLst>
            </a:pPr>
            <a:r>
              <a:rPr kumimoji="1" lang="en-US" altLang="zh-CN" sz="1800" b="1" dirty="0">
                <a:solidFill>
                  <a:srgbClr val="000066"/>
                </a:solidFill>
              </a:rPr>
              <a:t>SALESMAN 	  30</a:t>
            </a:r>
            <a:br>
              <a:rPr kumimoji="1" lang="en-US" altLang="zh-CN" sz="1800" b="1" dirty="0">
                <a:solidFill>
                  <a:srgbClr val="000066"/>
                </a:solidFill>
              </a:rPr>
            </a:br>
            <a:r>
              <a:rPr kumimoji="1" lang="en-US" altLang="zh-CN" sz="1800" b="1" dirty="0">
                <a:solidFill>
                  <a:srgbClr val="000066"/>
                </a:solidFill>
              </a:rPr>
              <a:t>MANAGER 	  10</a:t>
            </a:r>
            <a:br>
              <a:rPr kumimoji="1" lang="en-US" altLang="zh-CN" sz="1800" b="1" dirty="0">
                <a:solidFill>
                  <a:srgbClr val="000066"/>
                </a:solidFill>
              </a:rPr>
            </a:br>
            <a:r>
              <a:rPr kumimoji="1" lang="en-US" altLang="zh-CN" sz="1800" b="1" dirty="0">
                <a:solidFill>
                  <a:srgbClr val="000066"/>
                </a:solidFill>
              </a:rPr>
              <a:t>CLERK        	  20</a:t>
            </a:r>
          </a:p>
          <a:p>
            <a:pPr algn="ctr" fontAlgn="ctr">
              <a:lnSpc>
                <a:spcPct val="120000"/>
              </a:lnSpc>
              <a:spcBef>
                <a:spcPct val="60000"/>
              </a:spcBef>
              <a:buSzPct val="65000"/>
              <a:tabLst>
                <a:tab pos="1714500" algn="l"/>
              </a:tabLst>
            </a:pPr>
            <a:endParaRPr kumimoji="1" lang="zh-CN" altLang="en-US" sz="1800" b="1" dirty="0">
              <a:solidFill>
                <a:srgbClr val="000066"/>
              </a:solidFill>
            </a:endParaRPr>
          </a:p>
        </p:txBody>
      </p:sp>
      <p:sp>
        <p:nvSpPr>
          <p:cNvPr id="26634" name="Rectangle 24"/>
          <p:cNvSpPr>
            <a:spLocks noChangeArrowheads="1"/>
          </p:cNvSpPr>
          <p:nvPr/>
        </p:nvSpPr>
        <p:spPr bwMode="auto">
          <a:xfrm>
            <a:off x="684213" y="1341438"/>
            <a:ext cx="7808912" cy="1630220"/>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dirty="0">
                <a:latin typeface="黑体" pitchFamily="2" charset="-122"/>
                <a:ea typeface="黑体" pitchFamily="2" charset="-122"/>
              </a:rPr>
              <a:t>多列子查询</a:t>
            </a:r>
          </a:p>
          <a:p>
            <a:pPr lvl="1" fontAlgn="ctr">
              <a:buSzPct val="65000"/>
            </a:pPr>
            <a:r>
              <a:rPr lang="zh-CN" altLang="en-US" sz="2000" dirty="0" smtClean="0">
                <a:latin typeface="黑体" pitchFamily="2" charset="-122"/>
                <a:ea typeface="黑体" pitchFamily="2" charset="-122"/>
              </a:rPr>
              <a:t>之前讲的子查询都是在一个条件表达式内和子查询的一个列进行比较，多列子查询可以在一个条件表达式内同时和子查询的多个列进行比较。</a:t>
            </a:r>
            <a:endParaRPr lang="en-US" altLang="zh-CN" sz="2000" dirty="0" smtClean="0">
              <a:latin typeface="黑体" pitchFamily="2" charset="-122"/>
              <a:ea typeface="黑体" pitchFamily="2" charset="-122"/>
            </a:endParaRPr>
          </a:p>
          <a:p>
            <a:pPr lvl="1" fontAlgn="ctr">
              <a:buSzPct val="65000"/>
            </a:pPr>
            <a:r>
              <a:rPr lang="zh-CN" altLang="en-US" sz="2000" dirty="0" smtClean="0">
                <a:latin typeface="黑体" pitchFamily="2" charset="-122"/>
                <a:ea typeface="黑体" pitchFamily="2" charset="-122"/>
              </a:rPr>
              <a:t>多列子查询通常用</a:t>
            </a:r>
            <a:r>
              <a:rPr lang="en-US" altLang="zh-CN" sz="2000" dirty="0" smtClean="0">
                <a:latin typeface="黑体" pitchFamily="2" charset="-122"/>
                <a:ea typeface="黑体" pitchFamily="2" charset="-122"/>
              </a:rPr>
              <a:t>IN</a:t>
            </a:r>
            <a:r>
              <a:rPr lang="zh-CN" altLang="en-US" sz="2000" dirty="0" smtClean="0">
                <a:latin typeface="黑体" pitchFamily="2" charset="-122"/>
                <a:ea typeface="黑体" pitchFamily="2" charset="-122"/>
              </a:rPr>
              <a:t>操作符完成。</a:t>
            </a:r>
            <a:endParaRPr lang="zh-CN" altLang="en-US" sz="2000" dirty="0">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933450" y="3665538"/>
            <a:ext cx="7483475" cy="22844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28675" name="Rectangle 3"/>
          <p:cNvSpPr>
            <a:spLocks noChangeArrowheads="1"/>
          </p:cNvSpPr>
          <p:nvPr/>
        </p:nvSpPr>
        <p:spPr bwMode="auto">
          <a:xfrm>
            <a:off x="2987824" y="4681761"/>
            <a:ext cx="5184576" cy="835471"/>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8678" name="Rectangle 6"/>
          <p:cNvSpPr>
            <a:spLocks noChangeArrowheads="1"/>
          </p:cNvSpPr>
          <p:nvPr/>
        </p:nvSpPr>
        <p:spPr bwMode="blackWhite">
          <a:xfrm>
            <a:off x="901700" y="3652838"/>
            <a:ext cx="8242300" cy="23685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job, </a:t>
            </a:r>
            <a:r>
              <a:rPr kumimoji="1" lang="en-US" altLang="zh-CN" sz="1800" b="1" dirty="0" err="1" smtClean="0">
                <a:solidFill>
                  <a:srgbClr val="000000"/>
                </a:solidFill>
                <a:latin typeface="Courier New" pitchFamily="49" charset="0"/>
              </a:rPr>
              <a:t>hiredate</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3  WHERE   </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deptno</a:t>
            </a:r>
            <a:r>
              <a:rPr kumimoji="1" lang="en-US" altLang="zh-CN" sz="1800" b="1" dirty="0" smtClean="0">
                <a:solidFill>
                  <a:srgbClr val="000000"/>
                </a:solidFill>
                <a:latin typeface="Courier New" pitchFamily="49" charset="0"/>
              </a:rPr>
              <a:t>, job) IN</a:t>
            </a:r>
          </a:p>
          <a:p>
            <a:pPr fontAlgn="ctr">
              <a:buSzPct val="65000"/>
              <a:tabLst>
                <a:tab pos="1200150" algn="l"/>
              </a:tabLst>
            </a:pP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4 		(SELECT </a:t>
            </a:r>
            <a:r>
              <a:rPr kumimoji="1" lang="en-US" altLang="zh-CN" sz="1800" b="1" dirty="0" err="1" smtClean="0">
                <a:solidFill>
                  <a:srgbClr val="000000"/>
                </a:solidFill>
                <a:latin typeface="Courier New" pitchFamily="49" charset="0"/>
              </a:rPr>
              <a:t>deptno,job</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5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6       	</a:t>
            </a:r>
            <a:r>
              <a:rPr kumimoji="1" lang="en-US" altLang="zh-CN" sz="1800" b="1" dirty="0" smtClean="0">
                <a:solidFill>
                  <a:srgbClr val="000000"/>
                </a:solidFill>
                <a:latin typeface="Courier New" pitchFamily="49" charset="0"/>
              </a:rPr>
              <a:t> WHERE  </a:t>
            </a:r>
            <a:r>
              <a:rPr kumimoji="1" lang="en-US" altLang="zh-CN" sz="1800" b="1" dirty="0" err="1" smtClean="0">
                <a:solidFill>
                  <a:srgbClr val="000000"/>
                </a:solidFill>
                <a:latin typeface="Courier New" pitchFamily="49" charset="0"/>
              </a:rPr>
              <a:t>to_char</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hiredate,'YYYY</a:t>
            </a:r>
            <a:r>
              <a:rPr kumimoji="1" lang="en-US" altLang="zh-CN" sz="1800" b="1" dirty="0" smtClean="0">
                <a:solidFill>
                  <a:srgbClr val="000000"/>
                </a:solidFill>
                <a:latin typeface="Courier New" pitchFamily="49" charset="0"/>
              </a:rPr>
              <a:t>')='1981')</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7  AND      </a:t>
            </a:r>
            <a:r>
              <a:rPr kumimoji="1" lang="en-US" altLang="zh-CN" sz="1800" b="1" dirty="0" err="1" smtClean="0">
                <a:solidFill>
                  <a:srgbClr val="000000"/>
                </a:solidFill>
                <a:latin typeface="Courier New" pitchFamily="49" charset="0"/>
              </a:rPr>
              <a:t>to_char</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hiredate,'YYYY</a:t>
            </a:r>
            <a:r>
              <a:rPr kumimoji="1" lang="en-US" altLang="zh-CN" sz="1800" b="1" dirty="0" smtClean="0">
                <a:solidFill>
                  <a:srgbClr val="000000"/>
                </a:solidFill>
                <a:latin typeface="Courier New" pitchFamily="49" charset="0"/>
              </a:rPr>
              <a:t>')&lt;&gt;'1981';</a:t>
            </a:r>
            <a:endParaRPr kumimoji="1" lang="en-US" altLang="zh-CN" sz="1800" b="1" dirty="0">
              <a:solidFill>
                <a:srgbClr val="000000"/>
              </a:solidFill>
              <a:latin typeface="Courier New" pitchFamily="49" charset="0"/>
            </a:endParaRPr>
          </a:p>
        </p:txBody>
      </p:sp>
      <p:sp>
        <p:nvSpPr>
          <p:cNvPr id="110596" name="Rectangle 4"/>
          <p:cNvSpPr>
            <a:spLocks noGrp="1" noChangeArrowheads="1"/>
          </p:cNvSpPr>
          <p:nvPr>
            <p:ph type="title"/>
          </p:nvPr>
        </p:nvSpPr>
        <p:spPr>
          <a:xfrm>
            <a:off x="665163" y="639763"/>
            <a:ext cx="7554912" cy="860425"/>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28677" name="Rectangle 5"/>
          <p:cNvSpPr>
            <a:spLocks noGrp="1" noChangeArrowheads="1"/>
          </p:cNvSpPr>
          <p:nvPr>
            <p:ph type="body" idx="1"/>
          </p:nvPr>
        </p:nvSpPr>
        <p:spPr>
          <a:xfrm>
            <a:off x="736600" y="1862138"/>
            <a:ext cx="7816850" cy="1385637"/>
          </a:xfrm>
        </p:spPr>
        <p:txBody>
          <a:bodyPr lIns="92075" tIns="46038" rIns="92075" bIns="46038">
            <a:spAutoFit/>
          </a:bodyPr>
          <a:lstStyle/>
          <a:p>
            <a:pPr eaLnBrk="1" hangingPunct="1">
              <a:buFontTx/>
              <a:buChar char="•"/>
            </a:pPr>
            <a:r>
              <a:rPr lang="zh-CN" altLang="en-US" dirty="0" smtClean="0">
                <a:latin typeface="黑体" pitchFamily="2" charset="-122"/>
                <a:ea typeface="黑体" pitchFamily="2" charset="-122"/>
              </a:rPr>
              <a:t>查询出和</a:t>
            </a:r>
            <a:r>
              <a:rPr lang="en-US" altLang="zh-CN" dirty="0" smtClean="0">
                <a:latin typeface="黑体" pitchFamily="2" charset="-122"/>
                <a:ea typeface="黑体" pitchFamily="2" charset="-122"/>
              </a:rPr>
              <a:t>1981</a:t>
            </a:r>
            <a:r>
              <a:rPr lang="zh-CN" altLang="en-US" dirty="0" smtClean="0">
                <a:latin typeface="黑体" pitchFamily="2" charset="-122"/>
                <a:ea typeface="黑体" pitchFamily="2" charset="-122"/>
              </a:rPr>
              <a:t>年入职的任意一个员工的</a:t>
            </a:r>
            <a:r>
              <a:rPr lang="zh-CN" altLang="en-US" dirty="0" smtClean="0">
                <a:solidFill>
                  <a:srgbClr val="FF0000"/>
                </a:solidFill>
                <a:latin typeface="黑体" pitchFamily="2" charset="-122"/>
                <a:ea typeface="黑体" pitchFamily="2" charset="-122"/>
              </a:rPr>
              <a:t>部门和职位完全相同</a:t>
            </a:r>
            <a:r>
              <a:rPr lang="zh-CN" altLang="en-US" dirty="0" smtClean="0">
                <a:latin typeface="黑体" pitchFamily="2" charset="-122"/>
                <a:ea typeface="黑体" pitchFamily="2" charset="-122"/>
              </a:rPr>
              <a:t>员工姓名、部门、职位、入职日期</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不包括</a:t>
            </a:r>
            <a:r>
              <a:rPr lang="en-US" altLang="zh-CN" dirty="0" smtClean="0">
                <a:latin typeface="黑体" pitchFamily="2" charset="-122"/>
                <a:ea typeface="黑体" pitchFamily="2" charset="-122"/>
              </a:rPr>
              <a:t>1981</a:t>
            </a:r>
            <a:r>
              <a:rPr lang="zh-CN" altLang="en-US" dirty="0" smtClean="0">
                <a:latin typeface="黑体" pitchFamily="2" charset="-122"/>
                <a:ea typeface="黑体" pitchFamily="2" charset="-122"/>
              </a:rPr>
              <a:t>年入职员工。</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251520" y="3165475"/>
            <a:ext cx="8618537" cy="314384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29699" name="Rectangle 3"/>
          <p:cNvSpPr>
            <a:spLocks noChangeArrowheads="1"/>
          </p:cNvSpPr>
          <p:nvPr/>
        </p:nvSpPr>
        <p:spPr bwMode="auto">
          <a:xfrm>
            <a:off x="2196752" y="3717032"/>
            <a:ext cx="5831632" cy="941388"/>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9700" name="Rectangle 4"/>
          <p:cNvSpPr>
            <a:spLocks noChangeArrowheads="1"/>
          </p:cNvSpPr>
          <p:nvPr/>
        </p:nvSpPr>
        <p:spPr bwMode="auto">
          <a:xfrm>
            <a:off x="1691680" y="4719861"/>
            <a:ext cx="6552728" cy="94138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9702" name="Rectangle 6"/>
          <p:cNvSpPr>
            <a:spLocks noChangeArrowheads="1"/>
          </p:cNvSpPr>
          <p:nvPr/>
        </p:nvSpPr>
        <p:spPr bwMode="blackWhite">
          <a:xfrm>
            <a:off x="395536" y="3235225"/>
            <a:ext cx="9324528" cy="2786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b="1" dirty="0">
                <a:solidFill>
                  <a:srgbClr val="000000"/>
                </a:solidFill>
                <a:latin typeface="宋体" pitchFamily="2" charset="-122"/>
              </a:rPr>
              <a:t>SQL&gt; </a:t>
            </a:r>
            <a:r>
              <a:rPr kumimoji="1" lang="en-US" altLang="zh-CN" b="1" dirty="0" smtClean="0">
                <a:solidFill>
                  <a:srgbClr val="000000"/>
                </a:solidFill>
                <a:latin typeface="宋体" pitchFamily="2" charset="-122"/>
              </a:rPr>
              <a:t>SELECT	</a:t>
            </a:r>
            <a:r>
              <a:rPr kumimoji="1" lang="en-US" altLang="zh-CN" b="1" dirty="0" err="1" smtClean="0">
                <a:solidFill>
                  <a:srgbClr val="000000"/>
                </a:solidFill>
                <a:latin typeface="宋体" pitchFamily="2" charset="-122"/>
              </a:rPr>
              <a:t>ename</a:t>
            </a:r>
            <a:r>
              <a:rPr kumimoji="1" lang="en-US" altLang="zh-CN" b="1" dirty="0" smtClean="0">
                <a:solidFill>
                  <a:srgbClr val="000000"/>
                </a:solidFill>
                <a:latin typeface="宋体" pitchFamily="2" charset="-122"/>
              </a:rPr>
              <a:t>, </a:t>
            </a:r>
            <a:r>
              <a:rPr kumimoji="1" lang="en-US" altLang="zh-CN" b="1" dirty="0" err="1" smtClean="0">
                <a:solidFill>
                  <a:srgbClr val="000000"/>
                </a:solidFill>
                <a:latin typeface="宋体" pitchFamily="2" charset="-122"/>
              </a:rPr>
              <a:t>deptno</a:t>
            </a:r>
            <a:r>
              <a:rPr kumimoji="1" lang="en-US" altLang="zh-CN" b="1" dirty="0" smtClean="0">
                <a:solidFill>
                  <a:srgbClr val="000000"/>
                </a:solidFill>
                <a:latin typeface="宋体" pitchFamily="2" charset="-122"/>
              </a:rPr>
              <a:t>, job, </a:t>
            </a:r>
            <a:r>
              <a:rPr kumimoji="1" lang="en-US" altLang="zh-CN" b="1" dirty="0" err="1" smtClean="0">
                <a:solidFill>
                  <a:srgbClr val="000000"/>
                </a:solidFill>
                <a:latin typeface="宋体" pitchFamily="2" charset="-122"/>
              </a:rPr>
              <a:t>hiredate</a:t>
            </a:r>
            <a:endParaRPr kumimoji="1" lang="en-US" altLang="zh-CN" b="1" dirty="0" smtClean="0">
              <a:solidFill>
                <a:srgbClr val="000000"/>
              </a:solidFill>
              <a:latin typeface="宋体" pitchFamily="2" charset="-122"/>
            </a:endParaRPr>
          </a:p>
          <a:p>
            <a:pPr fontAlgn="ctr">
              <a:buSzPct val="65000"/>
              <a:tabLst>
                <a:tab pos="1200150" algn="l"/>
              </a:tabLst>
            </a:pPr>
            <a:r>
              <a:rPr kumimoji="1" lang="en-US" altLang="zh-CN" b="1" dirty="0" smtClean="0">
                <a:solidFill>
                  <a:srgbClr val="000000"/>
                </a:solidFill>
                <a:latin typeface="宋体" pitchFamily="2" charset="-122"/>
              </a:rPr>
              <a:t>  2  FROM	</a:t>
            </a:r>
            <a:r>
              <a:rPr kumimoji="1" lang="en-US" altLang="zh-CN" b="1" dirty="0" err="1" smtClean="0">
                <a:solidFill>
                  <a:srgbClr val="000000"/>
                </a:solidFill>
                <a:latin typeface="宋体" pitchFamily="2" charset="-122"/>
              </a:rPr>
              <a:t>emp</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3  WHERE 	</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deptno</a:t>
            </a:r>
            <a:r>
              <a:rPr kumimoji="1" lang="en-US" altLang="zh-CN" b="1" dirty="0" smtClean="0">
                <a:solidFill>
                  <a:srgbClr val="000000"/>
                </a:solidFill>
                <a:latin typeface="宋体" pitchFamily="2" charset="-122"/>
              </a:rPr>
              <a:t> IN (</a:t>
            </a:r>
            <a:r>
              <a:rPr kumimoji="1" lang="en-US" altLang="zh-CN" b="1" dirty="0">
                <a:solidFill>
                  <a:srgbClr val="000000"/>
                </a:solidFill>
                <a:latin typeface="宋体" pitchFamily="2" charset="-122"/>
              </a:rPr>
              <a:t>SELECT </a:t>
            </a:r>
            <a:r>
              <a:rPr kumimoji="1" lang="en-US" altLang="zh-CN" b="1" dirty="0" err="1" smtClean="0">
                <a:solidFill>
                  <a:srgbClr val="000000"/>
                </a:solidFill>
                <a:latin typeface="宋体" pitchFamily="2" charset="-122"/>
              </a:rPr>
              <a:t>deptno</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4                  </a:t>
            </a:r>
            <a:r>
              <a:rPr kumimoji="1" lang="en-US" altLang="zh-CN" b="1" dirty="0" smtClean="0">
                <a:solidFill>
                  <a:srgbClr val="000000"/>
                </a:solidFill>
                <a:latin typeface="宋体" pitchFamily="2" charset="-122"/>
              </a:rPr>
              <a:t>    FROM   </a:t>
            </a:r>
            <a:r>
              <a:rPr kumimoji="1" lang="en-US" altLang="zh-CN" b="1" dirty="0">
                <a:solidFill>
                  <a:srgbClr val="000000"/>
                </a:solidFill>
                <a:latin typeface="宋体" pitchFamily="2" charset="-122"/>
              </a:rPr>
              <a:t>	</a:t>
            </a:r>
            <a:r>
              <a:rPr kumimoji="1" lang="en-US" altLang="zh-CN" b="1" dirty="0" err="1">
                <a:solidFill>
                  <a:srgbClr val="000000"/>
                </a:solidFill>
                <a:latin typeface="宋体" pitchFamily="2" charset="-122"/>
              </a:rPr>
              <a:t>emp</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5                  </a:t>
            </a:r>
            <a:r>
              <a:rPr kumimoji="1" lang="en-US" altLang="zh-CN" b="1" dirty="0" smtClean="0">
                <a:solidFill>
                  <a:srgbClr val="000000"/>
                </a:solidFill>
                <a:latin typeface="宋体" pitchFamily="2" charset="-122"/>
              </a:rPr>
              <a:t>    WHERE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')='1981')</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6  OR     </a:t>
            </a:r>
            <a:r>
              <a:rPr kumimoji="1" lang="en-US" altLang="zh-CN" b="1" dirty="0" smtClean="0">
                <a:solidFill>
                  <a:srgbClr val="000000"/>
                </a:solidFill>
                <a:latin typeface="宋体" pitchFamily="2" charset="-122"/>
              </a:rPr>
              <a:t>job </a:t>
            </a:r>
            <a:r>
              <a:rPr kumimoji="1" lang="en-US" altLang="zh-CN" b="1" dirty="0">
                <a:solidFill>
                  <a:srgbClr val="000000"/>
                </a:solidFill>
                <a:latin typeface="宋体" pitchFamily="2" charset="-122"/>
              </a:rPr>
              <a:t>IN  </a:t>
            </a: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SELECT 	</a:t>
            </a:r>
            <a:r>
              <a:rPr kumimoji="1" lang="en-US" altLang="zh-CN" b="1" dirty="0" smtClean="0">
                <a:solidFill>
                  <a:srgbClr val="000000"/>
                </a:solidFill>
                <a:latin typeface="宋体" pitchFamily="2" charset="-122"/>
              </a:rPr>
              <a:t>job</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7         		FROM   	</a:t>
            </a:r>
            <a:r>
              <a:rPr kumimoji="1" lang="en-US" altLang="zh-CN" b="1" dirty="0" err="1">
                <a:solidFill>
                  <a:srgbClr val="000000"/>
                </a:solidFill>
                <a:latin typeface="宋体" pitchFamily="2" charset="-122"/>
              </a:rPr>
              <a:t>emp</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8              	WHERE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')='1981'))</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9  AND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')&lt;&gt;'1981');</a:t>
            </a:r>
            <a:endParaRPr kumimoji="1" lang="en-US" altLang="zh-CN" b="1" dirty="0">
              <a:solidFill>
                <a:srgbClr val="000000"/>
              </a:solidFill>
              <a:latin typeface="宋体" pitchFamily="2" charset="-122"/>
            </a:endParaRPr>
          </a:p>
        </p:txBody>
      </p:sp>
      <p:sp>
        <p:nvSpPr>
          <p:cNvPr id="112645" name="Rectangle 5"/>
          <p:cNvSpPr>
            <a:spLocks noGrp="1" noChangeArrowheads="1"/>
          </p:cNvSpPr>
          <p:nvPr>
            <p:ph type="title"/>
          </p:nvPr>
        </p:nvSpPr>
        <p:spPr>
          <a:xfrm>
            <a:off x="285750" y="357188"/>
            <a:ext cx="7769225" cy="914400"/>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9" name="Rectangle 5"/>
          <p:cNvSpPr txBox="1">
            <a:spLocks noChangeArrowheads="1"/>
          </p:cNvSpPr>
          <p:nvPr/>
        </p:nvSpPr>
        <p:spPr bwMode="auto">
          <a:xfrm>
            <a:off x="499566" y="1412776"/>
            <a:ext cx="7816850" cy="13856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spAutoFit/>
          </a:bodyPr>
          <a:lstStyle/>
          <a:p>
            <a:pPr marL="342900" lvl="0" indent="-342900">
              <a:buClr>
                <a:srgbClr val="777777"/>
              </a:buClr>
              <a:buSzPct val="85000"/>
              <a:buFontTx/>
              <a:buChar char="•"/>
            </a:pPr>
            <a:r>
              <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查询出和</a:t>
            </a:r>
            <a:r>
              <a:rPr kumimoji="0" lang="en-US" altLang="zh-CN"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1981</a:t>
            </a:r>
            <a:r>
              <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年入职的任意一个员工的</a:t>
            </a:r>
            <a:r>
              <a:rPr kumimoji="0" lang="zh-CN" altLang="en-US" sz="2800" b="0" i="0" u="none" strike="noStrike" kern="0" cap="none" spc="0" normalizeH="0" baseline="0" noProof="0" dirty="0" smtClean="0">
                <a:ln>
                  <a:noFill/>
                </a:ln>
                <a:solidFill>
                  <a:srgbClr val="FF0000"/>
                </a:solidFill>
                <a:effectLst/>
                <a:uLnTx/>
                <a:uFillTx/>
                <a:latin typeface="黑体" pitchFamily="2" charset="-122"/>
                <a:ea typeface="黑体" pitchFamily="2" charset="-122"/>
                <a:cs typeface="+mn-cs"/>
              </a:rPr>
              <a:t>部门或职位相同</a:t>
            </a:r>
            <a:r>
              <a:rPr lang="zh-CN" altLang="en-US" sz="2800" dirty="0" smtClean="0">
                <a:latin typeface="黑体" pitchFamily="2" charset="-122"/>
                <a:ea typeface="黑体" pitchFamily="2" charset="-122"/>
              </a:rPr>
              <a:t>员工姓名、部门、职位、入职日期</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不包括</a:t>
            </a:r>
            <a:r>
              <a:rPr lang="en-US" altLang="zh-CN" sz="2800" dirty="0" smtClean="0">
                <a:latin typeface="黑体" pitchFamily="2" charset="-122"/>
                <a:ea typeface="黑体" pitchFamily="2" charset="-122"/>
              </a:rPr>
              <a:t>1981</a:t>
            </a:r>
            <a:r>
              <a:rPr lang="zh-CN" altLang="en-US" sz="2800" dirty="0" smtClean="0">
                <a:latin typeface="黑体" pitchFamily="2" charset="-122"/>
                <a:ea typeface="黑体" pitchFamily="2" charset="-122"/>
              </a:rPr>
              <a:t>年入职员工。</a:t>
            </a:r>
            <a:endPar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3</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latin typeface="黑体" pitchFamily="2" charset="-122"/>
                <a:ea typeface="黑体" pitchFamily="2" charset="-122"/>
              </a:rPr>
              <a:t>查询职位及经理和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部门任意一个员工职位</a:t>
            </a:r>
            <a:r>
              <a:rPr lang="zh-CN" altLang="en-US" dirty="0" smtClean="0">
                <a:solidFill>
                  <a:srgbClr val="FF0000"/>
                </a:solidFill>
                <a:latin typeface="黑体" pitchFamily="2" charset="-122"/>
                <a:ea typeface="黑体" pitchFamily="2" charset="-122"/>
              </a:rPr>
              <a:t>及</a:t>
            </a:r>
            <a:r>
              <a:rPr lang="zh-CN" altLang="en-US" dirty="0" smtClean="0">
                <a:latin typeface="黑体" pitchFamily="2" charset="-122"/>
                <a:ea typeface="黑体" pitchFamily="2" charset="-122"/>
              </a:rPr>
              <a:t>经理相同的员工姓名，职位，不包括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en-US" altLang="zh-CN" dirty="0" smtClean="0"/>
          </a:p>
          <a:p>
            <a:endParaRPr lang="en-US" altLang="zh-CN" dirty="0" smtClean="0"/>
          </a:p>
          <a:p>
            <a:r>
              <a:rPr lang="en-US" altLang="zh-CN" dirty="0" smtClean="0"/>
              <a:t>2.</a:t>
            </a:r>
            <a:r>
              <a:rPr lang="zh-CN" altLang="en-US" dirty="0" smtClean="0">
                <a:latin typeface="黑体" pitchFamily="2" charset="-122"/>
                <a:ea typeface="黑体" pitchFamily="2" charset="-122"/>
              </a:rPr>
              <a:t>查询职位及经理和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部门任意一个员工职位</a:t>
            </a:r>
            <a:r>
              <a:rPr lang="zh-CN" altLang="en-US" dirty="0" smtClean="0">
                <a:solidFill>
                  <a:srgbClr val="FF0000"/>
                </a:solidFill>
                <a:latin typeface="黑体" pitchFamily="2" charset="-122"/>
                <a:ea typeface="黑体" pitchFamily="2" charset="-122"/>
              </a:rPr>
              <a:t>或</a:t>
            </a:r>
            <a:r>
              <a:rPr lang="zh-CN" altLang="en-US" dirty="0" smtClean="0">
                <a:latin typeface="黑体" pitchFamily="2" charset="-122"/>
                <a:ea typeface="黑体" pitchFamily="2" charset="-122"/>
              </a:rPr>
              <a:t>经理相同的员工姓名，职位，不包括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603250" y="1708150"/>
            <a:ext cx="7489825" cy="1876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114691" name="Rectangle 3"/>
          <p:cNvSpPr>
            <a:spLocks noGrp="1" noChangeArrowheads="1"/>
          </p:cNvSpPr>
          <p:nvPr>
            <p:ph type="title"/>
          </p:nvPr>
        </p:nvSpPr>
        <p:spPr>
          <a:xfrm>
            <a:off x="363538" y="381000"/>
            <a:ext cx="7769225" cy="722313"/>
          </a:xfrm>
        </p:spPr>
        <p:txBody>
          <a:bodyPr lIns="92075" tIns="46038" rIns="92075" bIns="46038"/>
          <a:lstStyle/>
          <a:p>
            <a:pPr>
              <a:buSzPct val="65000"/>
              <a:defRPr/>
            </a:pPr>
            <a:r>
              <a:rPr lang="zh-CN" altLang="en-US" kern="1200" dirty="0"/>
              <a:t>子查询中的空值</a:t>
            </a:r>
          </a:p>
        </p:txBody>
      </p:sp>
      <p:sp>
        <p:nvSpPr>
          <p:cNvPr id="30724" name="Rectangle 4"/>
          <p:cNvSpPr>
            <a:spLocks noChangeArrowheads="1"/>
          </p:cNvSpPr>
          <p:nvPr/>
        </p:nvSpPr>
        <p:spPr bwMode="auto">
          <a:xfrm>
            <a:off x="4221163" y="2536825"/>
            <a:ext cx="3371850" cy="617538"/>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4693" name="Rectangle 5"/>
          <p:cNvSpPr>
            <a:spLocks noChangeArrowheads="1"/>
          </p:cNvSpPr>
          <p:nvPr/>
        </p:nvSpPr>
        <p:spPr bwMode="blackWhite">
          <a:xfrm>
            <a:off x="647700" y="1628775"/>
            <a:ext cx="7180263" cy="1901825"/>
          </a:xfrm>
          <a:prstGeom prst="rect">
            <a:avLst/>
          </a:prstGeom>
          <a:noFill/>
          <a:ln w="9525">
            <a:noFill/>
            <a:miter lim="800000"/>
            <a:headEnd/>
            <a:tailEnd/>
          </a:ln>
          <a:effectLst/>
        </p:spPr>
        <p:txBody>
          <a:bodyPr wrap="none" lIns="92075" tIns="46038" rIns="92075" bIns="46038" anchor="ctr"/>
          <a:lstStyle/>
          <a:p>
            <a:pPr fontAlgn="ctr">
              <a:buSzPct val="65000"/>
              <a:tabLst>
                <a:tab pos="1200150" algn="l"/>
              </a:tabLst>
              <a:defRPr/>
            </a:pPr>
            <a:r>
              <a:rPr kumimoji="1" lang="en-US" altLang="zh-CN" sz="1800" b="1" dirty="0">
                <a:solidFill>
                  <a:srgbClr val="000000"/>
                </a:solidFill>
                <a:latin typeface="Courier New" pitchFamily="49" charset="0"/>
                <a:ea typeface="宋体" charset="-122"/>
              </a:rPr>
              <a:t>SQL&gt; SELECT	</a:t>
            </a:r>
            <a:r>
              <a:rPr kumimoji="1" lang="en-US" altLang="zh-CN" sz="1800" b="1" dirty="0" err="1">
                <a:solidFill>
                  <a:srgbClr val="000000"/>
                </a:solidFill>
                <a:latin typeface="Courier New" pitchFamily="49" charset="0"/>
                <a:ea typeface="宋体" charset="-122"/>
              </a:rPr>
              <a:t>ename</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2  FROM 	</a:t>
            </a:r>
            <a:r>
              <a:rPr kumimoji="1" lang="en-US" altLang="zh-CN" sz="1800" b="1" dirty="0" err="1">
                <a:solidFill>
                  <a:srgbClr val="000000"/>
                </a:solidFill>
                <a:latin typeface="Courier New" pitchFamily="49" charset="0"/>
                <a:ea typeface="宋体" charset="-122"/>
              </a:rPr>
              <a:t>emp</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3  WHERE 	</a:t>
            </a:r>
            <a:r>
              <a:rPr kumimoji="1" lang="en-US" altLang="zh-CN" sz="1800" b="1" dirty="0" err="1">
                <a:solidFill>
                  <a:srgbClr val="000000"/>
                </a:solidFill>
                <a:latin typeface="Courier New" pitchFamily="49" charset="0"/>
                <a:ea typeface="宋体" charset="-122"/>
              </a:rPr>
              <a:t>empno</a:t>
            </a:r>
            <a:r>
              <a:rPr kumimoji="1" lang="en-US" altLang="zh-CN" sz="1800" b="1" dirty="0">
                <a:solidFill>
                  <a:srgbClr val="000000"/>
                </a:solidFill>
                <a:latin typeface="Courier New" pitchFamily="49" charset="0"/>
                <a:ea typeface="宋体" charset="-122"/>
              </a:rPr>
              <a:t> NOT IN</a:t>
            </a:r>
          </a:p>
          <a:p>
            <a:pPr fontAlgn="ctr">
              <a:buSzPct val="65000"/>
              <a:tabLst>
                <a:tab pos="1200150" algn="l"/>
              </a:tabLst>
              <a:defRPr/>
            </a:pPr>
            <a:r>
              <a:rPr kumimoji="1" lang="en-US" altLang="zh-CN" sz="1800" b="1" dirty="0">
                <a:solidFill>
                  <a:srgbClr val="000000"/>
                </a:solidFill>
                <a:latin typeface="Courier New" pitchFamily="49" charset="0"/>
                <a:ea typeface="宋体" charset="-122"/>
              </a:rPr>
              <a:t>  4				(</a:t>
            </a:r>
            <a:r>
              <a:rPr kumimoji="1" lang="en-US" altLang="zh-CN" sz="1800" b="1" dirty="0" smtClean="0">
                <a:solidFill>
                  <a:srgbClr val="000000"/>
                </a:solidFill>
                <a:latin typeface="Courier New" pitchFamily="49" charset="0"/>
                <a:ea typeface="宋体" charset="-122"/>
              </a:rPr>
              <a:t>SELECT</a:t>
            </a:r>
            <a:r>
              <a:rPr kumimoji="1" lang="zh-CN" altLang="en-US" sz="1800" b="1" dirty="0" smtClean="0">
                <a:solidFill>
                  <a:srgbClr val="000000"/>
                </a:solidFill>
                <a:latin typeface="Courier New" pitchFamily="49" charset="0"/>
                <a:ea typeface="宋体" charset="-122"/>
              </a:rPr>
              <a:t> </a:t>
            </a:r>
            <a:r>
              <a:rPr kumimoji="1" lang="en-US" altLang="zh-CN" sz="1800" b="1" dirty="0" smtClean="0">
                <a:solidFill>
                  <a:srgbClr val="000000"/>
                </a:solidFill>
                <a:latin typeface="Courier New" pitchFamily="49" charset="0"/>
                <a:ea typeface="宋体" charset="-122"/>
              </a:rPr>
              <a:t>mgr</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5				 FROM   </a:t>
            </a:r>
            <a:r>
              <a:rPr kumimoji="1" lang="en-US" altLang="zh-CN" sz="1800" b="1" dirty="0" err="1" smtClean="0">
                <a:solidFill>
                  <a:srgbClr val="000000"/>
                </a:solidFill>
                <a:latin typeface="Courier New" pitchFamily="49" charset="0"/>
                <a:ea typeface="宋体" charset="-122"/>
              </a:rPr>
              <a:t>emp</a:t>
            </a:r>
            <a:r>
              <a:rPr kumimoji="1" lang="en-US" altLang="zh-CN" sz="1800" b="1" dirty="0" smtClean="0">
                <a:solidFill>
                  <a:srgbClr val="000000"/>
                </a:solidFill>
                <a:latin typeface="Courier New" pitchFamily="49" charset="0"/>
                <a:ea typeface="宋体" charset="-122"/>
              </a:rPr>
              <a:t>);</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FF3300"/>
                </a:solidFill>
                <a:effectLst>
                  <a:outerShdw blurRad="38100" dist="38100" dir="2700000" algn="tl">
                    <a:srgbClr val="C0C0C0"/>
                  </a:outerShdw>
                </a:effectLst>
                <a:latin typeface="Courier New" pitchFamily="49" charset="0"/>
                <a:ea typeface="宋体" charset="-122"/>
              </a:rPr>
              <a:t>no rows selected.</a:t>
            </a:r>
          </a:p>
        </p:txBody>
      </p:sp>
      <p:sp>
        <p:nvSpPr>
          <p:cNvPr id="30726" name="Rectangle 7"/>
          <p:cNvSpPr>
            <a:spLocks noChangeArrowheads="1"/>
          </p:cNvSpPr>
          <p:nvPr/>
        </p:nvSpPr>
        <p:spPr bwMode="auto">
          <a:xfrm>
            <a:off x="88900" y="3643313"/>
            <a:ext cx="8840788" cy="2245773"/>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dirty="0">
                <a:latin typeface="黑体" pitchFamily="2" charset="-122"/>
                <a:ea typeface="黑体" pitchFamily="2" charset="-122"/>
              </a:rPr>
              <a:t>子查询返回的结果中含有空值</a:t>
            </a:r>
          </a:p>
          <a:p>
            <a:pPr lvl="1" fontAlgn="ctr">
              <a:buSzPct val="65000"/>
            </a:pPr>
            <a:r>
              <a:rPr lang="zh-CN" altLang="en-US" sz="2000" dirty="0">
                <a:latin typeface="黑体" pitchFamily="2" charset="-122"/>
                <a:ea typeface="黑体" pitchFamily="2" charset="-122"/>
              </a:rPr>
              <a:t>上面的</a:t>
            </a:r>
            <a:r>
              <a:rPr lang="en-US" altLang="zh-CN" sz="2000" dirty="0">
                <a:latin typeface="黑体" pitchFamily="2" charset="-122"/>
                <a:ea typeface="黑体" pitchFamily="2" charset="-122"/>
              </a:rPr>
              <a:t>SQL</a:t>
            </a:r>
            <a:r>
              <a:rPr lang="zh-CN" altLang="en-US" sz="2000" dirty="0">
                <a:latin typeface="黑体" pitchFamily="2" charset="-122"/>
                <a:ea typeface="黑体" pitchFamily="2" charset="-122"/>
              </a:rPr>
              <a:t>语句试图查找出没有下属的雇员，逻辑上，这个</a:t>
            </a:r>
            <a:r>
              <a:rPr lang="en-US" altLang="zh-CN" sz="2000" dirty="0">
                <a:latin typeface="黑体" pitchFamily="2" charset="-122"/>
                <a:ea typeface="黑体" pitchFamily="2" charset="-122"/>
              </a:rPr>
              <a:t>SQL</a:t>
            </a:r>
            <a:r>
              <a:rPr lang="zh-CN" altLang="en-US" sz="2000" dirty="0">
                <a:latin typeface="黑体" pitchFamily="2" charset="-122"/>
                <a:ea typeface="黑体" pitchFamily="2" charset="-122"/>
              </a:rPr>
              <a:t>语句应该会返回</a:t>
            </a:r>
            <a:r>
              <a:rPr lang="en-US" altLang="zh-CN" sz="2000" dirty="0">
                <a:latin typeface="黑体" pitchFamily="2" charset="-122"/>
                <a:ea typeface="黑体" pitchFamily="2" charset="-122"/>
              </a:rPr>
              <a:t>8</a:t>
            </a:r>
            <a:r>
              <a:rPr lang="zh-CN" altLang="en-US" sz="2000" dirty="0">
                <a:latin typeface="黑体" pitchFamily="2" charset="-122"/>
                <a:ea typeface="黑体" pitchFamily="2" charset="-122"/>
              </a:rPr>
              <a:t>条记录，但是却一条也没</a:t>
            </a:r>
            <a:r>
              <a:rPr lang="zh-CN" altLang="en-US" sz="2000" dirty="0" smtClean="0">
                <a:latin typeface="黑体" pitchFamily="2" charset="-122"/>
                <a:ea typeface="黑体" pitchFamily="2" charset="-122"/>
              </a:rPr>
              <a:t>返回，</a:t>
            </a:r>
            <a:r>
              <a:rPr lang="en-US" altLang="zh-CN" sz="2000" dirty="0" smtClean="0">
                <a:latin typeface="黑体" pitchFamily="2" charset="-122"/>
                <a:ea typeface="黑体" pitchFamily="2" charset="-122"/>
              </a:rPr>
              <a:t>why?</a:t>
            </a:r>
          </a:p>
          <a:p>
            <a:pPr lvl="1" fontAlgn="ctr">
              <a:buSzPct val="65000"/>
            </a:pPr>
            <a:endParaRPr lang="en-US" altLang="zh-CN" sz="2000" dirty="0" smtClean="0">
              <a:latin typeface="黑体" pitchFamily="2" charset="-122"/>
              <a:ea typeface="黑体" pitchFamily="2" charset="-122"/>
            </a:endParaRPr>
          </a:p>
          <a:p>
            <a:pPr lvl="1" fontAlgn="ctr">
              <a:buSzPct val="65000"/>
            </a:pPr>
            <a:r>
              <a:rPr lang="zh-CN" altLang="en-US" sz="2000" dirty="0" smtClean="0">
                <a:latin typeface="黑体" pitchFamily="2" charset="-122"/>
                <a:ea typeface="黑体" pitchFamily="2" charset="-122"/>
              </a:rPr>
              <a:t>因为子</a:t>
            </a:r>
            <a:r>
              <a:rPr lang="zh-CN" altLang="en-US" sz="2000" dirty="0">
                <a:latin typeface="黑体" pitchFamily="2" charset="-122"/>
                <a:ea typeface="黑体" pitchFamily="2" charset="-122"/>
              </a:rPr>
              <a:t>查询的结果中有一条空值，</a:t>
            </a:r>
            <a:r>
              <a:rPr lang="zh-CN" altLang="en-US" sz="2000" dirty="0" smtClean="0">
                <a:latin typeface="黑体" pitchFamily="2" charset="-122"/>
                <a:ea typeface="黑体" pitchFamily="2" charset="-122"/>
              </a:rPr>
              <a:t>这条空值导致</a:t>
            </a:r>
            <a:r>
              <a:rPr lang="zh-CN" altLang="en-US" sz="2000" dirty="0">
                <a:latin typeface="黑体" pitchFamily="2" charset="-122"/>
                <a:ea typeface="黑体" pitchFamily="2" charset="-122"/>
              </a:rPr>
              <a:t>主查询没有记录返回。这是因为所有的条件和空值比较结果都是空值。因此无论什么时候只要空值有可能成为子查询结果集合中的一部分，就不能使用</a:t>
            </a:r>
            <a:r>
              <a:rPr lang="en-US" altLang="zh-CN" sz="2000" dirty="0">
                <a:latin typeface="黑体" pitchFamily="2" charset="-122"/>
                <a:ea typeface="黑体" pitchFamily="2" charset="-122"/>
              </a:rPr>
              <a:t>NOT IN </a:t>
            </a:r>
            <a:r>
              <a:rPr lang="zh-CN" altLang="en-US" sz="2000" dirty="0">
                <a:latin typeface="黑体" pitchFamily="2" charset="-122"/>
                <a:ea typeface="黑体" pitchFamily="2" charset="-122"/>
              </a:rPr>
              <a:t>运算符</a:t>
            </a:r>
            <a:r>
              <a:rPr lang="zh-CN" altLang="en-US" sz="2000" dirty="0" smtClean="0">
                <a:latin typeface="黑体" pitchFamily="2" charset="-122"/>
                <a:ea typeface="黑体" pitchFamily="2" charset="-122"/>
              </a:rPr>
              <a:t>。</a:t>
            </a:r>
            <a:endParaRPr lang="en-US" altLang="zh-CN" sz="2000" dirty="0" smtClean="0">
              <a:latin typeface="黑体" pitchFamily="2" charset="-122"/>
              <a:ea typeface="黑体" pitchFamily="2" charset="-122"/>
            </a:endParaRPr>
          </a:p>
        </p:txBody>
      </p:sp>
      <p:sp>
        <p:nvSpPr>
          <p:cNvPr id="8" name="Rectangle 7"/>
          <p:cNvSpPr txBox="1">
            <a:spLocks noChangeArrowheads="1"/>
          </p:cNvSpPr>
          <p:nvPr/>
        </p:nvSpPr>
        <p:spPr bwMode="auto">
          <a:xfrm>
            <a:off x="458788" y="1052513"/>
            <a:ext cx="7769225" cy="523875"/>
          </a:xfrm>
          <a:prstGeom prst="rect">
            <a:avLst/>
          </a:prstGeom>
          <a:noFill/>
          <a:ln w="9525">
            <a:noFill/>
            <a:miter lim="800000"/>
            <a:headEnd/>
            <a:tailEnd/>
          </a:ln>
        </p:spPr>
        <p:txBody>
          <a:bodyPr lIns="92075" tIns="46038" rIns="92075" bIns="46038">
            <a:spAutoFit/>
          </a:bodyPr>
          <a:lstStyle/>
          <a:p>
            <a:pPr marL="342900" indent="-342900" eaLnBrk="0" hangingPunct="0">
              <a:buClr>
                <a:srgbClr val="777777"/>
              </a:buClr>
              <a:buSzPct val="85000"/>
              <a:defRPr/>
            </a:pPr>
            <a:r>
              <a:rPr lang="zh-CN" altLang="en-US" sz="2800" kern="0" dirty="0">
                <a:latin typeface="黑体" pitchFamily="49" charset="-122"/>
                <a:ea typeface="黑体" pitchFamily="49" charset="-122"/>
              </a:rPr>
              <a:t>查询不是经理的员工姓名。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35038" y="2282825"/>
            <a:ext cx="7491412" cy="19748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31747" name="Rectangle 3"/>
          <p:cNvSpPr>
            <a:spLocks noChangeArrowheads="1"/>
          </p:cNvSpPr>
          <p:nvPr/>
        </p:nvSpPr>
        <p:spPr bwMode="auto">
          <a:xfrm>
            <a:off x="3752850" y="2643188"/>
            <a:ext cx="4591050" cy="8842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6740" name="Rectangle 4"/>
          <p:cNvSpPr>
            <a:spLocks noGrp="1" noChangeArrowheads="1"/>
          </p:cNvSpPr>
          <p:nvPr>
            <p:ph type="title"/>
          </p:nvPr>
        </p:nvSpPr>
        <p:spPr>
          <a:xfrm>
            <a:off x="323850" y="333375"/>
            <a:ext cx="7299325" cy="881063"/>
          </a:xfrm>
        </p:spPr>
        <p:txBody>
          <a:bodyPr lIns="92075" tIns="46038" rIns="92075" bIns="46038"/>
          <a:lstStyle/>
          <a:p>
            <a:pPr>
              <a:buSzPct val="65000"/>
              <a:defRPr/>
            </a:pPr>
            <a:r>
              <a:rPr lang="zh-CN" altLang="en-US" kern="1200" dirty="0"/>
              <a:t>在 </a:t>
            </a:r>
            <a:r>
              <a:rPr lang="en-US" altLang="zh-CN" kern="1200" dirty="0"/>
              <a:t>FROM </a:t>
            </a:r>
            <a:r>
              <a:rPr lang="zh-CN" altLang="en-US" kern="1200" dirty="0"/>
              <a:t>子句中使用子查询</a:t>
            </a:r>
          </a:p>
        </p:txBody>
      </p:sp>
      <p:sp>
        <p:nvSpPr>
          <p:cNvPr id="31749" name="Rectangle 5"/>
          <p:cNvSpPr>
            <a:spLocks noChangeArrowheads="1"/>
          </p:cNvSpPr>
          <p:nvPr/>
        </p:nvSpPr>
        <p:spPr bwMode="blackWhite">
          <a:xfrm>
            <a:off x="935038" y="4468813"/>
            <a:ext cx="7491412" cy="205581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SAL    DEPTNO     SALAVG</a:t>
            </a:r>
          </a:p>
          <a:p>
            <a:pPr fontAlgn="ctr">
              <a:buSzPct val="65000"/>
              <a:tabLst>
                <a:tab pos="1200150" algn="l"/>
              </a:tabLst>
            </a:pPr>
            <a:r>
              <a:rPr kumimoji="1" lang="en-US" altLang="zh-CN" sz="1800" b="1">
                <a:solidFill>
                  <a:srgbClr val="000000"/>
                </a:solidFill>
                <a:latin typeface="Courier New" pitchFamily="49" charset="0"/>
              </a:rPr>
              <a:t>---------- --------- --------- ----------</a:t>
            </a:r>
          </a:p>
          <a:p>
            <a:pPr fontAlgn="ctr">
              <a:buSzPct val="65000"/>
              <a:tabLst>
                <a:tab pos="1200150" algn="l"/>
              </a:tabLst>
            </a:pPr>
            <a:r>
              <a:rPr kumimoji="1" lang="en-US" altLang="zh-CN" sz="1800" b="1">
                <a:solidFill>
                  <a:srgbClr val="000000"/>
                </a:solidFill>
                <a:latin typeface="Courier New" pitchFamily="49" charset="0"/>
              </a:rPr>
              <a:t>KING            5000        10       2600</a:t>
            </a:r>
          </a:p>
          <a:p>
            <a:pPr fontAlgn="ctr">
              <a:buSzPct val="65000"/>
              <a:tabLst>
                <a:tab pos="1200150" algn="l"/>
              </a:tabLst>
            </a:pPr>
            <a:r>
              <a:rPr kumimoji="1" lang="en-US" altLang="zh-CN" sz="1800" b="1">
                <a:solidFill>
                  <a:srgbClr val="000000"/>
                </a:solidFill>
                <a:latin typeface="Courier New" pitchFamily="49" charset="0"/>
              </a:rPr>
              <a:t>JONES           2975        20       2335</a:t>
            </a:r>
          </a:p>
          <a:p>
            <a:pPr fontAlgn="ctr">
              <a:buSzPct val="65000"/>
              <a:tabLst>
                <a:tab pos="1200150" algn="l"/>
              </a:tabLst>
            </a:pPr>
            <a:r>
              <a:rPr kumimoji="1" lang="en-US" altLang="zh-CN" sz="1800" b="1">
                <a:solidFill>
                  <a:srgbClr val="000000"/>
                </a:solidFill>
                <a:latin typeface="Courier New" pitchFamily="49" charset="0"/>
              </a:rPr>
              <a:t>SCOTT           3000        20       2335</a:t>
            </a:r>
          </a:p>
          <a:p>
            <a:pPr fontAlgn="ctr">
              <a:buSzPct val="65000"/>
              <a:tabLst>
                <a:tab pos="1200150" algn="l"/>
              </a:tabLst>
            </a:pP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6 rows selected.</a:t>
            </a:r>
          </a:p>
        </p:txBody>
      </p:sp>
      <p:sp>
        <p:nvSpPr>
          <p:cNvPr id="31750" name="Rectangle 6"/>
          <p:cNvSpPr>
            <a:spLocks noChangeArrowheads="1"/>
          </p:cNvSpPr>
          <p:nvPr/>
        </p:nvSpPr>
        <p:spPr bwMode="blackWhite">
          <a:xfrm>
            <a:off x="922338" y="2444750"/>
            <a:ext cx="7180262" cy="15970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SQL&gt; SELECT  a.ename, a.sal, a.deptno, b.salavg</a:t>
            </a:r>
          </a:p>
          <a:p>
            <a:pPr fontAlgn="ctr">
              <a:buSzPct val="65000"/>
              <a:tabLst>
                <a:tab pos="1200150" algn="l"/>
              </a:tabLst>
            </a:pPr>
            <a:r>
              <a:rPr kumimoji="1" lang="en-US" altLang="zh-CN" sz="1800" b="1">
                <a:solidFill>
                  <a:srgbClr val="000000"/>
                </a:solidFill>
                <a:latin typeface="Courier New" pitchFamily="49" charset="0"/>
              </a:rPr>
              <a:t>  2  FROM    emp a, (SELECT   deptno, avg(sal) salavg</a:t>
            </a:r>
          </a:p>
          <a:p>
            <a:pPr fontAlgn="ctr">
              <a:buSzPct val="65000"/>
              <a:tabLst>
                <a:tab pos="1200150" algn="l"/>
              </a:tabLst>
            </a:pPr>
            <a:r>
              <a:rPr kumimoji="1" lang="en-US" altLang="zh-CN" sz="1800" b="1">
                <a:solidFill>
                  <a:srgbClr val="000000"/>
                </a:solidFill>
                <a:latin typeface="Courier New" pitchFamily="49" charset="0"/>
              </a:rPr>
              <a:t>  3                  FROM     emp</a:t>
            </a:r>
          </a:p>
          <a:p>
            <a:pPr fontAlgn="ctr">
              <a:buSzPct val="65000"/>
              <a:tabLst>
                <a:tab pos="1200150" algn="l"/>
              </a:tabLst>
            </a:pPr>
            <a:r>
              <a:rPr kumimoji="1" lang="en-US" altLang="zh-CN" sz="1800" b="1">
                <a:solidFill>
                  <a:srgbClr val="000000"/>
                </a:solidFill>
                <a:latin typeface="Courier New" pitchFamily="49" charset="0"/>
              </a:rPr>
              <a:t>  4                  GROUP BY deptno) b</a:t>
            </a:r>
          </a:p>
          <a:p>
            <a:pPr fontAlgn="ctr">
              <a:buSzPct val="65000"/>
              <a:tabLst>
                <a:tab pos="1200150" algn="l"/>
              </a:tabLst>
            </a:pPr>
            <a:r>
              <a:rPr kumimoji="1" lang="en-US" altLang="zh-CN" sz="1800" b="1">
                <a:solidFill>
                  <a:srgbClr val="000000"/>
                </a:solidFill>
                <a:latin typeface="Courier New" pitchFamily="49" charset="0"/>
              </a:rPr>
              <a:t>  5  WHERE   a.deptno = b.deptno</a:t>
            </a:r>
          </a:p>
          <a:p>
            <a:pPr fontAlgn="ctr">
              <a:buSzPct val="65000"/>
              <a:tabLst>
                <a:tab pos="1200150" algn="l"/>
              </a:tabLst>
            </a:pPr>
            <a:r>
              <a:rPr kumimoji="1" lang="en-US" altLang="zh-CN" sz="1800" b="1">
                <a:solidFill>
                  <a:srgbClr val="000000"/>
                </a:solidFill>
                <a:latin typeface="Courier New" pitchFamily="49" charset="0"/>
              </a:rPr>
              <a:t>  6  AND     a.sal &gt; b.salavg;</a:t>
            </a:r>
          </a:p>
        </p:txBody>
      </p:sp>
      <p:sp>
        <p:nvSpPr>
          <p:cNvPr id="7" name="Rectangle 7"/>
          <p:cNvSpPr txBox="1">
            <a:spLocks noChangeArrowheads="1"/>
          </p:cNvSpPr>
          <p:nvPr/>
        </p:nvSpPr>
        <p:spPr bwMode="auto">
          <a:xfrm>
            <a:off x="900113" y="1320800"/>
            <a:ext cx="7769225" cy="955675"/>
          </a:xfrm>
          <a:prstGeom prst="rect">
            <a:avLst/>
          </a:prstGeom>
          <a:noFill/>
          <a:ln w="9525">
            <a:noFill/>
            <a:miter lim="800000"/>
            <a:headEnd/>
            <a:tailEnd/>
          </a:ln>
        </p:spPr>
        <p:txBody>
          <a:bodyPr lIns="92075" tIns="46038" rIns="92075" bIns="46038">
            <a:spAutoFit/>
          </a:bodyPr>
          <a:lstStyle/>
          <a:p>
            <a:pPr marL="342900" indent="-342900">
              <a:buClr>
                <a:srgbClr val="777777"/>
              </a:buClr>
              <a:buSzPct val="85000"/>
              <a:buChar char="•"/>
              <a:defRPr/>
            </a:pPr>
            <a:r>
              <a:rPr lang="zh-CN" altLang="en-US" sz="2800" dirty="0">
                <a:latin typeface="黑体" pitchFamily="2" charset="-122"/>
                <a:ea typeface="黑体" pitchFamily="2" charset="-122"/>
              </a:rPr>
              <a:t>查询</a:t>
            </a:r>
            <a:r>
              <a:rPr lang="zh-CN" altLang="en-US" sz="2800" dirty="0" smtClean="0">
                <a:latin typeface="黑体" pitchFamily="2" charset="-122"/>
                <a:ea typeface="黑体" pitchFamily="2" charset="-122"/>
              </a:rPr>
              <a:t>比</a:t>
            </a:r>
            <a:r>
              <a:rPr lang="zh-CN" altLang="en-US" sz="2800" dirty="0" smtClean="0">
                <a:solidFill>
                  <a:srgbClr val="FF0000"/>
                </a:solidFill>
                <a:latin typeface="黑体" pitchFamily="2" charset="-122"/>
                <a:ea typeface="黑体" pitchFamily="2" charset="-122"/>
              </a:rPr>
              <a:t>自己部门</a:t>
            </a:r>
            <a:r>
              <a:rPr lang="zh-CN" altLang="en-US" sz="2800" dirty="0">
                <a:latin typeface="黑体" pitchFamily="2" charset="-122"/>
                <a:ea typeface="黑体" pitchFamily="2" charset="-122"/>
              </a:rPr>
              <a:t>平均工资高的员工姓名，工资，部门编号，部门平均工资</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4</a:t>
            </a:r>
            <a:endParaRPr lang="zh-CN" altLang="en-US" dirty="0" smtClean="0">
              <a:latin typeface="黑体" pitchFamily="2" charset="-122"/>
              <a:ea typeface="黑体" pitchFamily="2" charset="-122"/>
            </a:endParaRPr>
          </a:p>
        </p:txBody>
      </p:sp>
      <p:sp>
        <p:nvSpPr>
          <p:cNvPr id="32771" name="内容占位符 2"/>
          <p:cNvSpPr>
            <a:spLocks noGrp="1"/>
          </p:cNvSpPr>
          <p:nvPr>
            <p:ph idx="1"/>
          </p:nvPr>
        </p:nvSpPr>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查询比</a:t>
            </a:r>
            <a:r>
              <a:rPr lang="zh-CN" altLang="en-US" dirty="0" smtClean="0">
                <a:solidFill>
                  <a:srgbClr val="FF0000"/>
                </a:solidFill>
                <a:latin typeface="黑体" pitchFamily="2" charset="-122"/>
                <a:ea typeface="黑体" pitchFamily="2" charset="-122"/>
              </a:rPr>
              <a:t>自己职位</a:t>
            </a:r>
            <a:r>
              <a:rPr lang="zh-CN" altLang="en-US" dirty="0" smtClean="0">
                <a:latin typeface="黑体" pitchFamily="2" charset="-122"/>
                <a:ea typeface="黑体" pitchFamily="2" charset="-122"/>
              </a:rPr>
              <a:t>平均工资高的员工姓名、职位，部门名称，职位平均工资</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查询职位和经理同员工</a:t>
            </a:r>
            <a:r>
              <a:rPr lang="en-US" altLang="zh-CN" dirty="0" smtClean="0">
                <a:latin typeface="黑体" pitchFamily="2" charset="-122"/>
                <a:ea typeface="黑体" pitchFamily="2" charset="-122"/>
              </a:rPr>
              <a:t>SCOTT</a:t>
            </a:r>
            <a:r>
              <a:rPr lang="zh-CN" altLang="en-US" dirty="0" smtClean="0">
                <a:latin typeface="黑体" pitchFamily="2" charset="-122"/>
                <a:ea typeface="黑体" pitchFamily="2" charset="-122"/>
              </a:rPr>
              <a:t>或</a:t>
            </a:r>
            <a:r>
              <a:rPr lang="en-US" altLang="zh-CN" dirty="0" smtClean="0">
                <a:latin typeface="黑体" pitchFamily="2" charset="-122"/>
                <a:ea typeface="黑体" pitchFamily="2" charset="-122"/>
              </a:rPr>
              <a:t>BLAKE</a:t>
            </a:r>
            <a:r>
              <a:rPr lang="zh-CN" altLang="en-US" dirty="0" smtClean="0">
                <a:latin typeface="黑体" pitchFamily="2" charset="-122"/>
                <a:ea typeface="黑体" pitchFamily="2" charset="-122"/>
              </a:rPr>
              <a:t>完全相同的员工姓名、职位，不包括</a:t>
            </a:r>
            <a:r>
              <a:rPr lang="en-US" altLang="zh-CN" dirty="0" smtClean="0">
                <a:latin typeface="黑体" pitchFamily="2" charset="-122"/>
                <a:ea typeface="黑体" pitchFamily="2" charset="-122"/>
              </a:rPr>
              <a:t>SCOOT</a:t>
            </a:r>
            <a:r>
              <a:rPr lang="zh-CN" altLang="en-US" dirty="0" smtClean="0">
                <a:latin typeface="黑体" pitchFamily="2" charset="-122"/>
                <a:ea typeface="黑体" pitchFamily="2" charset="-122"/>
              </a:rPr>
              <a:t>和</a:t>
            </a:r>
            <a:r>
              <a:rPr lang="en-US" altLang="zh-CN" dirty="0" smtClean="0">
                <a:latin typeface="黑体" pitchFamily="2" charset="-122"/>
                <a:ea typeface="黑体" pitchFamily="2" charset="-122"/>
              </a:rPr>
              <a:t>BLAKE</a:t>
            </a:r>
            <a:r>
              <a:rPr lang="zh-CN" altLang="en-US" dirty="0" smtClean="0">
                <a:latin typeface="黑体" pitchFamily="2" charset="-122"/>
                <a:ea typeface="黑体" pitchFamily="2" charset="-122"/>
              </a:rPr>
              <a:t>本人。</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查询不是经理的员工姓名。</a:t>
            </a:r>
            <a:endParaRPr lang="en-US" altLang="zh-CN" dirty="0" smtClean="0">
              <a:latin typeface="黑体" pitchFamily="2" charset="-122"/>
              <a:ea typeface="黑体" pitchFamily="2" charset="-122"/>
            </a:endParaRPr>
          </a:p>
          <a:p>
            <a:endParaRPr lang="en-US" altLang="zh-CN" dirty="0" smtClean="0">
              <a:latin typeface="黑体" pitchFamily="2" charset="-122"/>
              <a:ea typeface="黑体" pitchFamily="2" charset="-122"/>
            </a:endParaRPr>
          </a:p>
          <a:p>
            <a:endParaRPr lang="zh-CN" altLang="en-US"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dirty="0" smtClean="0">
                <a:latin typeface="黑体" pitchFamily="2" charset="-122"/>
                <a:ea typeface="黑体" pitchFamily="2" charset="-122"/>
              </a:rPr>
              <a:t>ROWNUM</a:t>
            </a:r>
            <a:endParaRPr lang="zh-CN" altLang="en-US" dirty="0" smtClean="0">
              <a:latin typeface="黑体" pitchFamily="2" charset="-122"/>
              <a:ea typeface="黑体" pitchFamily="2" charset="-122"/>
            </a:endParaRPr>
          </a:p>
        </p:txBody>
      </p:sp>
      <p:sp>
        <p:nvSpPr>
          <p:cNvPr id="33795" name="Rectangle 3"/>
          <p:cNvSpPr>
            <a:spLocks noGrp="1" noChangeArrowheads="1"/>
          </p:cNvSpPr>
          <p:nvPr>
            <p:ph type="body" idx="1"/>
          </p:nvPr>
        </p:nvSpPr>
        <p:spPr>
          <a:xfrm>
            <a:off x="428625" y="1071563"/>
            <a:ext cx="7845425" cy="4646612"/>
          </a:xfrm>
        </p:spPr>
        <p:txBody>
          <a:bodyPr/>
          <a:lstStyle/>
          <a:p>
            <a:pPr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 </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是一个伪列，伪列是使用上类似于表中的列，而实际并没有存储在表中的特殊列；</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的功能是在每次查询时，返回结果集的顺序号，这个顺序号是在记录输出时才一步一步产生的，第一行显示为</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，第二行为</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，以此类推。</a:t>
            </a:r>
          </a:p>
          <a:p>
            <a:pPr lvl="1" eaLnBrk="1" hangingPunct="1">
              <a:buFontTx/>
              <a:buNone/>
            </a:pPr>
            <a:endParaRPr lang="en-US" altLang="zh-CN" dirty="0" smtClean="0">
              <a:latin typeface="黑体" pitchFamily="2" charset="-122"/>
              <a:ea typeface="黑体" pitchFamily="2" charset="-122"/>
            </a:endParaRPr>
          </a:p>
        </p:txBody>
      </p:sp>
      <p:sp>
        <p:nvSpPr>
          <p:cNvPr id="33796" name="Rectangle 2"/>
          <p:cNvSpPr>
            <a:spLocks noChangeArrowheads="1"/>
          </p:cNvSpPr>
          <p:nvPr/>
        </p:nvSpPr>
        <p:spPr bwMode="blackWhite">
          <a:xfrm>
            <a:off x="946150" y="3419475"/>
            <a:ext cx="7473950" cy="5810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sp>
        <p:nvSpPr>
          <p:cNvPr id="33797" name="Rectangle 14"/>
          <p:cNvSpPr>
            <a:spLocks noChangeArrowheads="1"/>
          </p:cNvSpPr>
          <p:nvPr/>
        </p:nvSpPr>
        <p:spPr bwMode="blackWhite">
          <a:xfrm>
            <a:off x="939800" y="4143375"/>
            <a:ext cx="7480300" cy="17399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25717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ROWNUM EMPNO ENAME      JOB</a:t>
            </a:r>
          </a:p>
          <a:p>
            <a:pPr fontAlgn="ctr">
              <a:buSzPct val="65000"/>
              <a:tabLst>
                <a:tab pos="1200150" algn="l"/>
                <a:tab pos="2571750" algn="l"/>
              </a:tabLst>
            </a:pPr>
            <a:r>
              <a:rPr kumimoji="1" lang="en-US" altLang="zh-CN" sz="1800" b="1">
                <a:solidFill>
                  <a:srgbClr val="000000"/>
                </a:solidFill>
                <a:latin typeface="Courier New" pitchFamily="49" charset="0"/>
              </a:rPr>
              <a:t>--------- ---------- ---------</a:t>
            </a:r>
          </a:p>
          <a:p>
            <a:pPr fontAlgn="ctr">
              <a:buSzPct val="65000"/>
              <a:tabLst>
                <a:tab pos="1200150" algn="l"/>
                <a:tab pos="2571750" algn="l"/>
              </a:tabLst>
            </a:pPr>
            <a:r>
              <a:rPr kumimoji="1" lang="en-US" altLang="zh-CN" sz="1800" b="1">
                <a:solidFill>
                  <a:srgbClr val="000000"/>
                </a:solidFill>
                <a:latin typeface="Courier New" pitchFamily="49" charset="0"/>
              </a:rPr>
              <a:t>     1     7839 KING       PRESIDENT</a:t>
            </a:r>
          </a:p>
          <a:p>
            <a:pPr fontAlgn="ctr">
              <a:buSzPct val="65000"/>
              <a:tabLst>
                <a:tab pos="1200150" algn="l"/>
                <a:tab pos="2571750" algn="l"/>
              </a:tabLst>
            </a:pPr>
            <a:r>
              <a:rPr kumimoji="1" lang="en-US" altLang="zh-CN" sz="1800" b="1">
                <a:solidFill>
                  <a:srgbClr val="000000"/>
                </a:solidFill>
                <a:latin typeface="Courier New" pitchFamily="49" charset="0"/>
              </a:rPr>
              <a:t>     2     7566 JONES      MANAGER</a:t>
            </a:r>
          </a:p>
          <a:p>
            <a:pPr fontAlgn="ctr">
              <a:buSzPct val="65000"/>
              <a:tabLst>
                <a:tab pos="1200150" algn="l"/>
                <a:tab pos="2571750" algn="l"/>
              </a:tabLst>
            </a:pPr>
            <a:r>
              <a:rPr kumimoji="1" lang="en-US" altLang="zh-CN" sz="1800" b="1">
                <a:solidFill>
                  <a:srgbClr val="000000"/>
                </a:solidFill>
                <a:latin typeface="Courier New" pitchFamily="49" charset="0"/>
              </a:rPr>
              <a:t>     3     7902 FORD       ANALYST</a:t>
            </a:r>
          </a:p>
          <a:p>
            <a:pPr fontAlgn="ctr">
              <a:buSzPct val="65000"/>
              <a:tabLst>
                <a:tab pos="1200150" algn="l"/>
                <a:tab pos="2571750" algn="l"/>
              </a:tabLst>
            </a:pPr>
            <a:r>
              <a:rPr kumimoji="1" lang="en-US" altLang="zh-CN" sz="1800" b="1">
                <a:solidFill>
                  <a:srgbClr val="000000"/>
                </a:solidFill>
                <a:latin typeface="Courier New" pitchFamily="49" charset="0"/>
              </a:rPr>
              <a:t>     4     7788 SCOTT      ANALYST</a:t>
            </a:r>
          </a:p>
        </p:txBody>
      </p:sp>
      <p:sp>
        <p:nvSpPr>
          <p:cNvPr id="33798" name="Rectangle 15"/>
          <p:cNvSpPr>
            <a:spLocks noChangeArrowheads="1"/>
          </p:cNvSpPr>
          <p:nvPr/>
        </p:nvSpPr>
        <p:spPr bwMode="blackWhite">
          <a:xfrm>
            <a:off x="927100" y="3357563"/>
            <a:ext cx="7432675" cy="7143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rownum,empno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a:t>
            </a:r>
          </a:p>
          <a:p>
            <a:pPr fontAlgn="ctr">
              <a:buSzPct val="65000"/>
              <a:tabLst>
                <a:tab pos="1200150" algn="l"/>
                <a:tab pos="2571750"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r>
              <a:rPr kumimoji="1" lang="en-US" altLang="zh-CN" sz="1800" b="1" dirty="0">
                <a:solidFill>
                  <a:srgbClr val="000000"/>
                </a:solidFill>
                <a:latin typeface="Courier New" pitchFamily="49" charset="0"/>
              </a:rPr>
              <a:t>;</a:t>
            </a:r>
          </a:p>
        </p:txBody>
      </p:sp>
      <p:sp>
        <p:nvSpPr>
          <p:cNvPr id="22" name="Rectangle 6"/>
          <p:cNvSpPr>
            <a:spLocks noChangeArrowheads="1"/>
          </p:cNvSpPr>
          <p:nvPr/>
        </p:nvSpPr>
        <p:spPr bwMode="ltGray">
          <a:xfrm>
            <a:off x="1357313" y="4643438"/>
            <a:ext cx="882650" cy="12144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 name="Rectangle 7"/>
          <p:cNvSpPr>
            <a:spLocks noChangeArrowheads="1"/>
          </p:cNvSpPr>
          <p:nvPr/>
        </p:nvSpPr>
        <p:spPr bwMode="ltGray">
          <a:xfrm>
            <a:off x="2714625" y="3429000"/>
            <a:ext cx="928688"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smtClean="0">
                <a:latin typeface="黑体" pitchFamily="2" charset="-122"/>
                <a:ea typeface="黑体" pitchFamily="2" charset="-122"/>
              </a:rPr>
              <a:t>ROWNUM</a:t>
            </a:r>
            <a:endParaRPr lang="zh-CN" altLang="en-US" dirty="0" smtClean="0">
              <a:latin typeface="黑体" pitchFamily="2" charset="-122"/>
              <a:ea typeface="黑体" pitchFamily="2" charset="-122"/>
            </a:endParaRPr>
          </a:p>
        </p:txBody>
      </p:sp>
      <p:sp>
        <p:nvSpPr>
          <p:cNvPr id="34819" name="Rectangle 3"/>
          <p:cNvSpPr>
            <a:spLocks noGrp="1" noChangeArrowheads="1"/>
          </p:cNvSpPr>
          <p:nvPr>
            <p:ph type="body" idx="1"/>
          </p:nvPr>
        </p:nvSpPr>
        <p:spPr>
          <a:xfrm>
            <a:off x="571500" y="1000125"/>
            <a:ext cx="8072438" cy="5214938"/>
          </a:xfrm>
        </p:spPr>
        <p:txBody>
          <a:bodyPr/>
          <a:lstStyle/>
          <a:p>
            <a:pPr eaLnBrk="1" hangingPunct="1"/>
            <a:r>
              <a:rPr lang="en-US" altLang="zh-CN" dirty="0" smtClean="0">
                <a:latin typeface="黑体" pitchFamily="2" charset="-122"/>
                <a:ea typeface="黑体" pitchFamily="2" charset="-122"/>
              </a:rPr>
              <a:t>ROWNUM</a:t>
            </a:r>
          </a:p>
          <a:p>
            <a:pPr lvl="1" eaLnBrk="1" hangingPunct="1"/>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使用的注意点：</a:t>
            </a:r>
            <a:endParaRPr lang="en-US" altLang="zh-CN" sz="2000" dirty="0" smtClean="0">
              <a:latin typeface="黑体" pitchFamily="2" charset="-122"/>
              <a:ea typeface="黑体" pitchFamily="2" charset="-122"/>
            </a:endParaRPr>
          </a:p>
          <a:p>
            <a:pPr lvl="2" eaLnBrk="1" hangingPunct="1"/>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如下</a:t>
            </a:r>
            <a:r>
              <a:rPr lang="en-US" altLang="zh-CN" sz="2000" dirty="0" smtClean="0">
                <a:latin typeface="黑体" pitchFamily="2" charset="-122"/>
                <a:ea typeface="黑体" pitchFamily="2" charset="-122"/>
              </a:rPr>
              <a:t>SQL</a:t>
            </a:r>
            <a:r>
              <a:rPr lang="zh-CN" altLang="en-US" sz="2000" dirty="0" smtClean="0">
                <a:latin typeface="黑体" pitchFamily="2" charset="-122"/>
                <a:ea typeface="黑体" pitchFamily="2" charset="-122"/>
              </a:rPr>
              <a:t>语句，</a:t>
            </a:r>
            <a:r>
              <a:rPr lang="en-US" altLang="zh-CN" sz="2000" dirty="0" smtClean="0">
                <a:latin typeface="黑体" pitchFamily="2" charset="-122"/>
                <a:ea typeface="黑体" pitchFamily="2" charset="-122"/>
              </a:rPr>
              <a:t>SELECT * FROM EMP WHERE ROWNUM&gt;2;</a:t>
            </a:r>
            <a:r>
              <a:rPr lang="zh-CN" altLang="en-US" sz="2000" dirty="0" smtClean="0">
                <a:latin typeface="黑体" pitchFamily="2" charset="-122"/>
                <a:ea typeface="黑体" pitchFamily="2" charset="-122"/>
              </a:rPr>
              <a:t>查询不到任何记录，因为</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是在记录输出时才生成，且总是从</a:t>
            </a:r>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开始，所以输出的第一条记录不满足</a:t>
            </a:r>
            <a:r>
              <a:rPr lang="en-US" altLang="zh-CN" sz="2000" dirty="0" smtClean="0">
                <a:latin typeface="黑体" pitchFamily="2" charset="-122"/>
                <a:ea typeface="黑体" pitchFamily="2" charset="-122"/>
              </a:rPr>
              <a:t>&gt;2</a:t>
            </a:r>
            <a:r>
              <a:rPr lang="zh-CN" altLang="en-US" sz="2000" dirty="0" smtClean="0">
                <a:latin typeface="黑体" pitchFamily="2" charset="-122"/>
                <a:ea typeface="黑体" pitchFamily="2" charset="-122"/>
              </a:rPr>
              <a:t>的条件，被过滤掉，第二条的</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又成了</a:t>
            </a:r>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，又不满足</a:t>
            </a:r>
            <a:r>
              <a:rPr lang="en-US" altLang="zh-CN" sz="2000" dirty="0" smtClean="0">
                <a:latin typeface="黑体" pitchFamily="2" charset="-122"/>
                <a:ea typeface="黑体" pitchFamily="2" charset="-122"/>
              </a:rPr>
              <a:t>〉2</a:t>
            </a:r>
            <a:r>
              <a:rPr lang="zh-CN" altLang="en-US" sz="2000" dirty="0" smtClean="0">
                <a:latin typeface="黑体" pitchFamily="2" charset="-122"/>
                <a:ea typeface="黑体" pitchFamily="2" charset="-122"/>
              </a:rPr>
              <a:t>的条件，又被过滤掉，依此类推，所以永远没有满足条件的记录，返回为空。</a:t>
            </a:r>
            <a:r>
              <a:rPr lang="zh-CN" altLang="en-US" sz="2000" b="1" dirty="0" smtClean="0">
                <a:solidFill>
                  <a:srgbClr val="FF0000"/>
                </a:solidFill>
                <a:latin typeface="黑体" pitchFamily="2" charset="-122"/>
                <a:ea typeface="黑体" pitchFamily="2" charset="-122"/>
              </a:rPr>
              <a:t>所以对于</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只能执行</a:t>
            </a:r>
            <a:r>
              <a:rPr lang="en-US" altLang="zh-CN" sz="2000" b="1" dirty="0" smtClean="0">
                <a:solidFill>
                  <a:srgbClr val="FF0000"/>
                </a:solidFill>
                <a:latin typeface="黑体" pitchFamily="2" charset="-122"/>
                <a:ea typeface="黑体" pitchFamily="2" charset="-122"/>
              </a:rPr>
              <a:t>&lt;</a:t>
            </a:r>
            <a:r>
              <a:rPr lang="zh-CN" altLang="en-US" sz="2000" b="1" dirty="0" smtClean="0">
                <a:solidFill>
                  <a:srgbClr val="FF0000"/>
                </a:solidFill>
                <a:latin typeface="黑体" pitchFamily="2" charset="-122"/>
                <a:ea typeface="黑体" pitchFamily="2" charset="-122"/>
              </a:rPr>
              <a:t>、</a:t>
            </a:r>
            <a:r>
              <a:rPr lang="en-US" altLang="zh-CN" sz="2000" b="1" dirty="0" smtClean="0">
                <a:solidFill>
                  <a:srgbClr val="FF0000"/>
                </a:solidFill>
                <a:latin typeface="黑体" pitchFamily="2" charset="-122"/>
                <a:ea typeface="黑体" pitchFamily="2" charset="-122"/>
              </a:rPr>
              <a:t>&lt;=</a:t>
            </a:r>
            <a:r>
              <a:rPr lang="zh-CN" altLang="en-US" sz="2000" b="1" dirty="0" smtClean="0">
                <a:solidFill>
                  <a:srgbClr val="FF0000"/>
                </a:solidFill>
                <a:latin typeface="黑体" pitchFamily="2" charset="-122"/>
                <a:ea typeface="黑体" pitchFamily="2" charset="-122"/>
              </a:rPr>
              <a:t>运算，不能执行</a:t>
            </a:r>
            <a:r>
              <a:rPr lang="en-US" altLang="zh-CN" sz="2000" b="1" dirty="0" smtClean="0">
                <a:solidFill>
                  <a:srgbClr val="FF0000"/>
                </a:solidFill>
                <a:latin typeface="黑体" pitchFamily="2" charset="-122"/>
                <a:ea typeface="黑体" pitchFamily="2" charset="-122"/>
              </a:rPr>
              <a:t>&gt;</a:t>
            </a:r>
            <a:r>
              <a:rPr lang="zh-CN" altLang="en-US" sz="2000" b="1" dirty="0" smtClean="0">
                <a:solidFill>
                  <a:srgbClr val="FF0000"/>
                </a:solidFill>
                <a:latin typeface="黑体" pitchFamily="2" charset="-122"/>
                <a:ea typeface="黑体" pitchFamily="2" charset="-122"/>
              </a:rPr>
              <a:t>、</a:t>
            </a:r>
            <a:r>
              <a:rPr lang="en-US" altLang="zh-CN" sz="2000" b="1" dirty="0" smtClean="0">
                <a:solidFill>
                  <a:srgbClr val="FF0000"/>
                </a:solidFill>
                <a:latin typeface="黑体" pitchFamily="2" charset="-122"/>
                <a:ea typeface="黑体" pitchFamily="2" charset="-122"/>
              </a:rPr>
              <a:t>&gt;=</a:t>
            </a:r>
            <a:r>
              <a:rPr lang="zh-CN" altLang="en-US" sz="2000" b="1" dirty="0" smtClean="0">
                <a:solidFill>
                  <a:srgbClr val="FF0000"/>
                </a:solidFill>
                <a:latin typeface="黑体" pitchFamily="2" charset="-122"/>
                <a:ea typeface="黑体" pitchFamily="2" charset="-122"/>
              </a:rPr>
              <a:t>或一个区间运算</a:t>
            </a:r>
            <a:r>
              <a:rPr lang="en-US" altLang="zh-CN" sz="2000" b="1" dirty="0" smtClean="0">
                <a:solidFill>
                  <a:srgbClr val="FF0000"/>
                </a:solidFill>
                <a:latin typeface="黑体" pitchFamily="2" charset="-122"/>
                <a:ea typeface="黑体" pitchFamily="2" charset="-122"/>
              </a:rPr>
              <a:t>Between..And</a:t>
            </a:r>
            <a:r>
              <a:rPr lang="zh-CN" altLang="en-US" sz="2000" b="1" dirty="0" smtClean="0">
                <a:solidFill>
                  <a:srgbClr val="FF0000"/>
                </a:solidFill>
                <a:latin typeface="黑体" pitchFamily="2" charset="-122"/>
                <a:ea typeface="黑体" pitchFamily="2" charset="-122"/>
              </a:rPr>
              <a:t>等</a:t>
            </a:r>
            <a:endParaRPr lang="en-US" altLang="zh-CN" sz="2000" b="1" dirty="0" smtClean="0">
              <a:solidFill>
                <a:srgbClr val="FF0000"/>
              </a:solidFill>
              <a:latin typeface="黑体" pitchFamily="2" charset="-122"/>
              <a:ea typeface="黑体" pitchFamily="2" charset="-122"/>
            </a:endParaRPr>
          </a:p>
          <a:p>
            <a:pPr lvl="2" eaLnBrk="1" hangingPunct="1"/>
            <a:r>
              <a:rPr lang="en-US" altLang="zh-CN" sz="2000" dirty="0" smtClean="0">
                <a:latin typeface="黑体" pitchFamily="2" charset="-122"/>
                <a:ea typeface="黑体" pitchFamily="2" charset="-122"/>
              </a:rPr>
              <a:t>2.ROWNUM</a:t>
            </a:r>
            <a:r>
              <a:rPr lang="zh-CN" altLang="en-US" sz="2000" dirty="0" smtClean="0">
                <a:latin typeface="黑体" pitchFamily="2" charset="-122"/>
                <a:ea typeface="黑体" pitchFamily="2" charset="-122"/>
              </a:rPr>
              <a:t>和</a:t>
            </a:r>
            <a:r>
              <a:rPr lang="en-US" altLang="zh-CN" sz="2000" dirty="0" smtClean="0">
                <a:latin typeface="黑体" pitchFamily="2" charset="-122"/>
                <a:ea typeface="黑体" pitchFamily="2" charset="-122"/>
              </a:rPr>
              <a:t>ORDER BY</a:t>
            </a:r>
            <a:r>
              <a:rPr lang="zh-CN" altLang="en-US" sz="2000" dirty="0" smtClean="0">
                <a:latin typeface="黑体" pitchFamily="2" charset="-122"/>
                <a:ea typeface="黑体" pitchFamily="2" charset="-122"/>
              </a:rPr>
              <a:t>一起使用时，因为</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在记录输出时生成，而</a:t>
            </a:r>
            <a:r>
              <a:rPr lang="en-US" altLang="zh-CN" sz="2000" dirty="0" smtClean="0">
                <a:latin typeface="黑体" pitchFamily="2" charset="-122"/>
                <a:ea typeface="黑体" pitchFamily="2" charset="-122"/>
              </a:rPr>
              <a:t>ORDER BY</a:t>
            </a:r>
            <a:r>
              <a:rPr lang="zh-CN" altLang="en-US" sz="2000" dirty="0" smtClean="0">
                <a:latin typeface="黑体" pitchFamily="2" charset="-122"/>
                <a:ea typeface="黑体" pitchFamily="2" charset="-122"/>
              </a:rPr>
              <a:t>子句在最后执行，</a:t>
            </a:r>
            <a:r>
              <a:rPr lang="zh-CN" altLang="en-US" sz="2000" b="1" dirty="0" smtClean="0">
                <a:solidFill>
                  <a:srgbClr val="FF0000"/>
                </a:solidFill>
                <a:latin typeface="黑体" pitchFamily="2" charset="-122"/>
                <a:ea typeface="黑体" pitchFamily="2" charset="-122"/>
              </a:rPr>
              <a:t>所以当两者一起使用时，需要注意</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实际是已经被排了序的</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a:t>
            </a:r>
            <a:endParaRPr lang="en-US" altLang="zh-CN" sz="2000" b="1" dirty="0" smtClean="0">
              <a:solidFill>
                <a:srgbClr val="FF0000"/>
              </a:solidFill>
              <a:latin typeface="黑体" pitchFamily="2" charset="-122"/>
              <a:ea typeface="黑体" pitchFamily="2" charset="-122"/>
            </a:endParaRPr>
          </a:p>
          <a:p>
            <a:pPr lvl="2" eaLnBrk="1" hangingPunct="1">
              <a:buFontTx/>
              <a:buNone/>
            </a:pPr>
            <a:endParaRPr lang="zh-CN" altLang="en-US" sz="2000" dirty="0" smtClean="0">
              <a:latin typeface="黑体" pitchFamily="2" charset="-122"/>
              <a:ea typeface="黑体" pitchFamily="2" charset="-122"/>
            </a:endParaRPr>
          </a:p>
          <a:p>
            <a:pPr lvl="1" eaLnBrk="1" hangingPunct="1">
              <a:buFontTx/>
              <a:buNone/>
            </a:pPr>
            <a:endParaRPr lang="en-US" altLang="zh-CN" sz="2000"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latin typeface="黑体" pitchFamily="2" charset="-122"/>
                <a:ea typeface="黑体" pitchFamily="2" charset="-122"/>
              </a:rPr>
              <a:t>为什么使用子查询</a:t>
            </a:r>
          </a:p>
        </p:txBody>
      </p:sp>
      <p:sp>
        <p:nvSpPr>
          <p:cNvPr id="5123" name="内容占位符 2"/>
          <p:cNvSpPr>
            <a:spLocks noGrp="1"/>
          </p:cNvSpPr>
          <p:nvPr>
            <p:ph idx="1"/>
          </p:nvPr>
        </p:nvSpPr>
        <p:spPr/>
        <p:txBody>
          <a:bodyPr/>
          <a:lstStyle/>
          <a:p>
            <a:r>
              <a:rPr lang="zh-CN" altLang="en-US" smtClean="0">
                <a:solidFill>
                  <a:schemeClr val="tx2"/>
                </a:solidFill>
                <a:latin typeface="黑体" pitchFamily="2" charset="-122"/>
                <a:ea typeface="黑体" pitchFamily="2" charset="-122"/>
              </a:rPr>
              <a:t>思考如下问题？</a:t>
            </a:r>
            <a:endParaRPr lang="en-US" altLang="zh-CN" smtClean="0">
              <a:solidFill>
                <a:schemeClr val="tx2"/>
              </a:solidFill>
              <a:latin typeface="黑体" pitchFamily="2" charset="-122"/>
              <a:ea typeface="黑体" pitchFamily="2" charset="-122"/>
            </a:endParaRPr>
          </a:p>
          <a:p>
            <a:pPr lvl="1"/>
            <a:r>
              <a:rPr lang="zh-CN" altLang="en-US" smtClean="0">
                <a:solidFill>
                  <a:schemeClr val="tx2"/>
                </a:solidFill>
                <a:latin typeface="黑体" pitchFamily="2" charset="-122"/>
                <a:ea typeface="黑体" pitchFamily="2" charset="-122"/>
              </a:rPr>
              <a:t>查询工资比</a:t>
            </a:r>
            <a:r>
              <a:rPr lang="en-US" altLang="zh-CN" smtClean="0">
                <a:solidFill>
                  <a:schemeClr val="tx2"/>
                </a:solidFill>
                <a:latin typeface="黑体" pitchFamily="2" charset="-122"/>
                <a:ea typeface="黑体" pitchFamily="2" charset="-122"/>
              </a:rPr>
              <a:t>Jones</a:t>
            </a:r>
            <a:r>
              <a:rPr lang="zh-CN" altLang="en-US" smtClean="0">
                <a:solidFill>
                  <a:schemeClr val="tx2"/>
                </a:solidFill>
                <a:latin typeface="黑体" pitchFamily="2" charset="-122"/>
                <a:ea typeface="黑体" pitchFamily="2" charset="-122"/>
              </a:rPr>
              <a:t>工资高的员工信息？</a:t>
            </a:r>
            <a:endParaRPr lang="en-US" altLang="zh-CN" smtClean="0">
              <a:solidFill>
                <a:schemeClr val="tx2"/>
              </a:solidFill>
              <a:latin typeface="黑体" pitchFamily="2" charset="-122"/>
              <a:ea typeface="黑体" pitchFamily="2" charset="-122"/>
            </a:endParaRPr>
          </a:p>
          <a:p>
            <a:pPr lvl="1"/>
            <a:r>
              <a:rPr lang="zh-CN" altLang="en-US" smtClean="0">
                <a:solidFill>
                  <a:schemeClr val="tx2"/>
                </a:solidFill>
                <a:latin typeface="黑体" pitchFamily="2" charset="-122"/>
                <a:ea typeface="黑体" pitchFamily="2" charset="-122"/>
              </a:rPr>
              <a:t>查询工资最低的员工姓名？</a:t>
            </a:r>
            <a:endParaRPr lang="en-US" altLang="zh-CN" smtClean="0">
              <a:solidFill>
                <a:schemeClr val="tx2"/>
              </a:solidFill>
              <a:latin typeface="黑体" pitchFamily="2" charset="-122"/>
              <a:ea typeface="黑体" pitchFamily="2" charset="-122"/>
            </a:endParaRPr>
          </a:p>
          <a:p>
            <a:pPr lvl="1"/>
            <a:endParaRPr lang="en-US" altLang="zh-CN" smtClean="0">
              <a:solidFill>
                <a:schemeClr val="tx2"/>
              </a:solidFill>
              <a:latin typeface="黑体" pitchFamily="2" charset="-122"/>
              <a:ea typeface="黑体" pitchFamily="2" charset="-122"/>
            </a:endParaRPr>
          </a:p>
          <a:p>
            <a:pPr lvl="1"/>
            <a:endParaRPr lang="zh-CN" altLang="en-US" smtClean="0">
              <a:solidFill>
                <a:schemeClr val="tx2"/>
              </a:solidFill>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smtClean="0">
                <a:latin typeface="黑体" pitchFamily="2" charset="-122"/>
                <a:ea typeface="黑体" pitchFamily="2" charset="-122"/>
              </a:rPr>
              <a:t>TOP-N</a:t>
            </a:r>
            <a:r>
              <a:rPr lang="zh-CN" altLang="en-US" dirty="0" smtClean="0">
                <a:latin typeface="黑体" pitchFamily="2" charset="-122"/>
                <a:ea typeface="黑体" pitchFamily="2" charset="-122"/>
              </a:rPr>
              <a:t>查询</a:t>
            </a:r>
          </a:p>
        </p:txBody>
      </p:sp>
      <p:sp>
        <p:nvSpPr>
          <p:cNvPr id="35843" name="Rectangle 3"/>
          <p:cNvSpPr>
            <a:spLocks noGrp="1" noChangeArrowheads="1"/>
          </p:cNvSpPr>
          <p:nvPr>
            <p:ph type="body" idx="1"/>
          </p:nvPr>
        </p:nvSpPr>
        <p:spPr>
          <a:xfrm>
            <a:off x="428625" y="1285875"/>
            <a:ext cx="7845425" cy="4646613"/>
          </a:xfrm>
        </p:spPr>
        <p:txBody>
          <a:bodyPr/>
          <a:lstStyle/>
          <a:p>
            <a:pPr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查询</a:t>
            </a:r>
            <a:endParaRPr lang="en-US" altLang="zh-CN" smtClean="0">
              <a:latin typeface="黑体" pitchFamily="2" charset="-122"/>
              <a:ea typeface="黑体" pitchFamily="2" charset="-122"/>
            </a:endParaRPr>
          </a:p>
          <a:p>
            <a:pPr lvl="1"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查询主要是实现表中按照某个列排序，输出最大或最小的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条记录功能。</a:t>
            </a:r>
          </a:p>
          <a:p>
            <a:pPr lvl="2"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分析语法：</a:t>
            </a:r>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r>
              <a:rPr lang="en-US" altLang="zh-CN" smtClean="0">
                <a:latin typeface="黑体" pitchFamily="2" charset="-122"/>
                <a:ea typeface="黑体" pitchFamily="2" charset="-122"/>
              </a:rPr>
              <a:t>ASC:</a:t>
            </a:r>
            <a:r>
              <a:rPr lang="zh-CN" altLang="en-US" smtClean="0">
                <a:latin typeface="黑体" pitchFamily="2" charset="-122"/>
                <a:ea typeface="黑体" pitchFamily="2" charset="-122"/>
              </a:rPr>
              <a:t>查询最小的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a:t>
            </a:r>
            <a:endParaRPr lang="en-US" altLang="zh-CN" smtClean="0">
              <a:latin typeface="黑体" pitchFamily="2" charset="-122"/>
              <a:ea typeface="黑体" pitchFamily="2" charset="-122"/>
            </a:endParaRPr>
          </a:p>
          <a:p>
            <a:pPr lvl="2" eaLnBrk="1" hangingPunct="1"/>
            <a:r>
              <a:rPr lang="en-US" altLang="zh-CN" smtClean="0">
                <a:latin typeface="黑体" pitchFamily="2" charset="-122"/>
                <a:ea typeface="黑体" pitchFamily="2" charset="-122"/>
              </a:rPr>
              <a:t>DESC</a:t>
            </a:r>
            <a:r>
              <a:rPr lang="zh-CN" altLang="en-US" smtClean="0">
                <a:latin typeface="黑体" pitchFamily="2" charset="-122"/>
                <a:ea typeface="黑体" pitchFamily="2" charset="-122"/>
              </a:rPr>
              <a:t>：查询最大的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a:t>
            </a:r>
            <a:endParaRPr lang="en-US" altLang="zh-CN" smtClean="0">
              <a:latin typeface="黑体" pitchFamily="2" charset="-122"/>
              <a:ea typeface="黑体" pitchFamily="2" charset="-122"/>
            </a:endParaRPr>
          </a:p>
        </p:txBody>
      </p:sp>
      <p:sp>
        <p:nvSpPr>
          <p:cNvPr id="488452" name="Rectangle 4"/>
          <p:cNvSpPr>
            <a:spLocks noChangeArrowheads="1"/>
          </p:cNvSpPr>
          <p:nvPr/>
        </p:nvSpPr>
        <p:spPr bwMode="auto">
          <a:xfrm>
            <a:off x="723900" y="3000375"/>
            <a:ext cx="7848600" cy="17780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 ROWNUM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p>
          <a:p>
            <a:pPr marL="342900" indent="-342900" fontAlgn="ctr">
              <a:buClr>
                <a:srgbClr val="777777"/>
              </a:buClr>
              <a:buSzPct val="65000"/>
              <a:tabLst>
                <a:tab pos="1200150" algn="l"/>
                <a:tab pos="2571750" algn="l"/>
              </a:tabLst>
              <a:defRPr/>
            </a:pP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ORDER  BY Top-N</a:t>
            </a:r>
            <a:r>
              <a:rPr kumimoji="1" lang="zh-CN" altLang="en-US" sz="1800" b="1" dirty="0">
                <a:solidFill>
                  <a:srgbClr val="000000"/>
                </a:solidFill>
                <a:latin typeface="Courier New" pitchFamily="49" charset="0"/>
              </a:rPr>
              <a:t>操作的列  </a:t>
            </a:r>
            <a:r>
              <a:rPr kumimoji="1" lang="en-US" altLang="zh-CN" sz="1800" b="1" dirty="0">
                <a:solidFill>
                  <a:srgbClr val="000000"/>
                </a:solidFill>
                <a:latin typeface="Courier New" pitchFamily="49" charset="0"/>
              </a:rPr>
              <a:t>ASC|DESC)</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ROWNUM &lt;=  N;</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5</a:t>
            </a:r>
            <a:endParaRPr lang="zh-CN" altLang="en-US" dirty="0" smtClean="0">
              <a:latin typeface="黑体" pitchFamily="2" charset="-122"/>
              <a:ea typeface="黑体" pitchFamily="2" charset="-122"/>
            </a:endParaRPr>
          </a:p>
        </p:txBody>
      </p:sp>
      <p:sp>
        <p:nvSpPr>
          <p:cNvPr id="36867" name="内容占位符 2"/>
          <p:cNvSpPr>
            <a:spLocks noGrp="1"/>
          </p:cNvSpPr>
          <p:nvPr>
            <p:ph idx="1"/>
          </p:nvPr>
        </p:nvSpPr>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查询入职日期最早的前</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名员工姓名，入职日期。</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查询工作在</a:t>
            </a:r>
            <a:r>
              <a:rPr lang="en-US" altLang="zh-CN" dirty="0" smtClean="0">
                <a:latin typeface="黑体" pitchFamily="2" charset="-122"/>
                <a:ea typeface="黑体" pitchFamily="2" charset="-122"/>
              </a:rPr>
              <a:t>CHICAGO</a:t>
            </a:r>
            <a:r>
              <a:rPr lang="zh-CN" altLang="en-US" dirty="0" smtClean="0">
                <a:latin typeface="黑体" pitchFamily="2" charset="-122"/>
                <a:ea typeface="黑体" pitchFamily="2" charset="-122"/>
              </a:rPr>
              <a:t>并且入职日期最早的前</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名员工姓名，入职日期。</a:t>
            </a:r>
            <a:endParaRPr lang="en-US" altLang="zh-CN"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latin typeface="黑体" pitchFamily="2" charset="-122"/>
                <a:ea typeface="黑体" pitchFamily="2" charset="-122"/>
              </a:rPr>
              <a:t>分页</a:t>
            </a:r>
          </a:p>
        </p:txBody>
      </p:sp>
      <p:sp>
        <p:nvSpPr>
          <p:cNvPr id="37891" name="Rectangle 3"/>
          <p:cNvSpPr>
            <a:spLocks noGrp="1" noChangeArrowheads="1"/>
          </p:cNvSpPr>
          <p:nvPr>
            <p:ph type="body" idx="1"/>
          </p:nvPr>
        </p:nvSpPr>
        <p:spPr>
          <a:xfrm>
            <a:off x="539750" y="857250"/>
            <a:ext cx="7994650" cy="5199063"/>
          </a:xfrm>
        </p:spPr>
        <p:txBody>
          <a:bodyPr/>
          <a:lstStyle/>
          <a:p>
            <a:pPr eaLnBrk="1" hangingPunct="1"/>
            <a:r>
              <a:rPr lang="zh-CN" altLang="en-US" dirty="0" smtClean="0">
                <a:latin typeface="黑体" pitchFamily="2" charset="-122"/>
                <a:ea typeface="黑体" pitchFamily="2" charset="-122"/>
              </a:rPr>
              <a:t>分页查询 </a:t>
            </a:r>
            <a:endParaRPr lang="en-US" altLang="zh-CN"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在</a:t>
            </a:r>
            <a:r>
              <a:rPr lang="en-US" altLang="zh-CN" dirty="0" smtClean="0">
                <a:latin typeface="黑体" pitchFamily="2" charset="-122"/>
                <a:ea typeface="黑体" pitchFamily="2" charset="-122"/>
              </a:rPr>
              <a:t>Oracle</a:t>
            </a:r>
            <a:r>
              <a:rPr lang="zh-CN" altLang="en-US" dirty="0" smtClean="0">
                <a:latin typeface="黑体" pitchFamily="2" charset="-122"/>
                <a:ea typeface="黑体" pitchFamily="2" charset="-122"/>
              </a:rPr>
              <a:t>中，利用</a:t>
            </a:r>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的特性，可以实现数据库端的分页查询，查询语法为：</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当未指定需要按照某列排序，语法为：</a:t>
            </a:r>
          </a:p>
          <a:p>
            <a:pPr lvl="1" eaLnBrk="1" hangingPunct="1"/>
            <a:endParaRPr lang="zh-CN" altLang="en-US" dirty="0" smtClean="0">
              <a:latin typeface="黑体" pitchFamily="2" charset="-122"/>
              <a:ea typeface="黑体" pitchFamily="2" charset="-122"/>
            </a:endParaRPr>
          </a:p>
          <a:p>
            <a:pPr lvl="1" eaLnBrk="1" hangingPunct="1"/>
            <a:endParaRPr lang="zh-CN" altLang="en-US" dirty="0" smtClean="0">
              <a:latin typeface="黑体" pitchFamily="2" charset="-122"/>
              <a:ea typeface="黑体" pitchFamily="2" charset="-122"/>
            </a:endParaRPr>
          </a:p>
        </p:txBody>
      </p:sp>
      <p:sp>
        <p:nvSpPr>
          <p:cNvPr id="37892" name="Rectangle 2"/>
          <p:cNvSpPr>
            <a:spLocks noChangeArrowheads="1"/>
          </p:cNvSpPr>
          <p:nvPr/>
        </p:nvSpPr>
        <p:spPr bwMode="blackWhite">
          <a:xfrm>
            <a:off x="500063" y="2357438"/>
            <a:ext cx="8204200" cy="3643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37893" name="Rectangle 6"/>
          <p:cNvSpPr>
            <a:spLocks noChangeArrowheads="1"/>
          </p:cNvSpPr>
          <p:nvPr/>
        </p:nvSpPr>
        <p:spPr bwMode="blackWhite">
          <a:xfrm>
            <a:off x="449263" y="2286000"/>
            <a:ext cx="8194675" cy="3929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itchFamily="49" charset="0"/>
              </a:rPr>
              <a:t>SELECT b.*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smtClean="0">
                <a:solidFill>
                  <a:srgbClr val="000000"/>
                </a:solidFill>
                <a:latin typeface="Courier New" pitchFamily="49" charset="0"/>
              </a:rPr>
              <a:t>      WHERE [</a:t>
            </a:r>
            <a:r>
              <a:rPr kumimoji="1" lang="zh-CN" altLang="en-US" sz="1800" b="1" dirty="0" smtClean="0">
                <a:solidFill>
                  <a:srgbClr val="000000"/>
                </a:solidFill>
                <a:latin typeface="Courier New" pitchFamily="49" charset="0"/>
              </a:rPr>
              <a:t>条件表达式</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AND </a:t>
            </a:r>
            <a:r>
              <a:rPr kumimoji="1" lang="en-US" altLang="zh-CN" sz="1800" b="1" dirty="0" smtClean="0">
                <a:solidFill>
                  <a:srgbClr val="000000"/>
                </a:solidFill>
                <a:latin typeface="Courier New" pitchFamily="49" charset="0"/>
              </a:rPr>
              <a:t>] ROWNUM </a:t>
            </a:r>
            <a:r>
              <a:rPr kumimoji="1" lang="en-US" altLang="zh-CN" sz="1800" b="1" dirty="0">
                <a:solidFill>
                  <a:srgbClr val="000000"/>
                </a:solidFill>
                <a:latin typeface="Courier New" pitchFamily="49" charset="0"/>
              </a:rPr>
              <a:t>&lt;=</a:t>
            </a:r>
            <a:r>
              <a:rPr kumimoji="1" lang="zh-CN" altLang="en-US" sz="1800" b="1" dirty="0">
                <a:solidFill>
                  <a:srgbClr val="000000"/>
                </a:solidFill>
                <a:latin typeface="Courier New" pitchFamily="49" charset="0"/>
              </a:rPr>
              <a:t>目标页数*每页记录数</a:t>
            </a:r>
            <a:r>
              <a:rPr kumimoji="1" lang="en-US" altLang="zh-CN" sz="1800" b="1" dirty="0">
                <a:solidFill>
                  <a:srgbClr val="000000"/>
                </a:solidFill>
                <a:latin typeface="Courier New" pitchFamily="49" charset="0"/>
              </a:rPr>
              <a:t>) b</a:t>
            </a:r>
          </a:p>
          <a:p>
            <a:pPr fontAlgn="ctr">
              <a:buSzPct val="65000"/>
              <a:tabLst>
                <a:tab pos="1200150" algn="l"/>
              </a:tabLst>
            </a:pPr>
            <a:r>
              <a:rPr kumimoji="1" lang="en-US" altLang="zh-CN" sz="1800" b="1" dirty="0" smtClean="0">
                <a:solidFill>
                  <a:srgbClr val="000000"/>
                </a:solidFill>
                <a:latin typeface="Courier New" pitchFamily="49" charset="0"/>
              </a:rPr>
              <a:t>WHERE</a:t>
            </a:r>
            <a:r>
              <a:rPr kumimoji="1" lang="zh-CN" altLang="en-US"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&gt; (</a:t>
            </a:r>
            <a:r>
              <a:rPr kumimoji="1" lang="zh-CN" altLang="en-US" sz="1800" b="1" dirty="0" smtClean="0">
                <a:solidFill>
                  <a:srgbClr val="000000"/>
                </a:solidFill>
                <a:latin typeface="Courier New" pitchFamily="49" charset="0"/>
              </a:rPr>
              <a:t>目标页数</a:t>
            </a:r>
            <a:r>
              <a:rPr kumimoji="1" lang="en-US" altLang="zh-CN" sz="1800" b="1" dirty="0" smtClean="0">
                <a:solidFill>
                  <a:srgbClr val="000000"/>
                </a:solidFill>
                <a:latin typeface="Courier New" pitchFamily="49" charset="0"/>
              </a:rPr>
              <a:t>-1)*</a:t>
            </a:r>
            <a:r>
              <a:rPr kumimoji="1" lang="zh-CN" altLang="en-US" sz="1800" b="1" dirty="0" smtClean="0">
                <a:solidFill>
                  <a:srgbClr val="000000"/>
                </a:solidFill>
                <a:latin typeface="Courier New" pitchFamily="49" charset="0"/>
              </a:rPr>
              <a:t>每页记录数</a:t>
            </a:r>
            <a:endParaRPr kumimoji="1" lang="en-US" altLang="zh-CN" sz="1800" b="1" dirty="0" smtClean="0">
              <a:solidFill>
                <a:srgbClr val="000000"/>
              </a:solidFill>
              <a:latin typeface="Courier New" pitchFamily="49" charset="0"/>
            </a:endParaRPr>
          </a:p>
          <a:p>
            <a:pPr fontAlgn="ctr">
              <a:buSzPct val="65000"/>
              <a:tabLst>
                <a:tab pos="1200150" algn="l"/>
              </a:tabLst>
            </a:pPr>
            <a:r>
              <a:rPr kumimoji="1" lang="zh-CN" altLang="en-US" sz="1800" b="1" dirty="0" smtClean="0">
                <a:solidFill>
                  <a:srgbClr val="FF0000"/>
                </a:solidFill>
                <a:latin typeface="Courier New" pitchFamily="49" charset="0"/>
              </a:rPr>
              <a:t>或</a:t>
            </a:r>
            <a:endParaRPr kumimoji="1" lang="en-US" altLang="zh-CN" sz="1800" b="1" dirty="0" smtClean="0">
              <a:solidFill>
                <a:srgbClr val="FF0000"/>
              </a:solidFill>
              <a:latin typeface="Courier New" pitchFamily="49" charset="0"/>
            </a:endParaRPr>
          </a:p>
          <a:p>
            <a:pPr fontAlgn="ctr">
              <a:buSzPct val="65000"/>
              <a:tabLst>
                <a:tab pos="1200150" algn="l"/>
              </a:tabLst>
            </a:pPr>
            <a:r>
              <a:rPr kumimoji="1" lang="en-US" altLang="zh-CN" sz="1800" b="1" dirty="0" smtClean="0">
                <a:solidFill>
                  <a:srgbClr val="000000"/>
                </a:solidFill>
                <a:latin typeface="Courier New" pitchFamily="49" charset="0"/>
              </a:rPr>
              <a:t>SELECT </a:t>
            </a:r>
            <a:r>
              <a:rPr kumimoji="1" lang="en-US" altLang="zh-CN" sz="1800" b="1" dirty="0">
                <a:solidFill>
                  <a:srgbClr val="000000"/>
                </a:solidFill>
                <a:latin typeface="Courier New" pitchFamily="49" charset="0"/>
              </a:rPr>
              <a:t>b.*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WHERE </a:t>
            </a:r>
            <a:r>
              <a:rPr kumimoji="1" lang="zh-CN" altLang="en-US" sz="1800" b="1" dirty="0" smtClean="0">
                <a:solidFill>
                  <a:srgbClr val="000000"/>
                </a:solidFill>
                <a:latin typeface="Courier New" pitchFamily="49" charset="0"/>
              </a:rPr>
              <a:t>条件表达式</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b</a:t>
            </a:r>
          </a:p>
          <a:p>
            <a:pPr fontAlgn="ctr">
              <a:buSzPct val="65000"/>
              <a:tabLst>
                <a:tab pos="1200150" algn="l"/>
              </a:tabLst>
            </a:pPr>
            <a:r>
              <a:rPr kumimoji="1" lang="en-US" altLang="zh-CN" sz="1800" b="1" dirty="0">
                <a:solidFill>
                  <a:srgbClr val="000000"/>
                </a:solidFill>
                <a:latin typeface="Courier New" pitchFamily="49" charset="0"/>
              </a:rPr>
              <a:t>WHERE</a:t>
            </a:r>
            <a:r>
              <a:rPr kumimoji="1" lang="zh-CN" altLang="en-US" sz="1800" b="1" dirty="0">
                <a:solidFill>
                  <a:srgbClr val="000000"/>
                </a:solidFill>
                <a:latin typeface="Courier New" pitchFamily="49" charset="0"/>
              </a:rPr>
              <a:t>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&lt;=</a:t>
            </a:r>
            <a:r>
              <a:rPr kumimoji="1" lang="zh-CN" altLang="en-US" sz="1800" b="1" dirty="0">
                <a:solidFill>
                  <a:srgbClr val="000000"/>
                </a:solidFill>
                <a:latin typeface="Courier New" pitchFamily="49" charset="0"/>
              </a:rPr>
              <a:t>目标页数*每页记录数 </a:t>
            </a:r>
            <a:r>
              <a:rPr kumimoji="1" lang="en-US" altLang="zh-CN" sz="1800" b="1" dirty="0">
                <a:solidFill>
                  <a:srgbClr val="000000"/>
                </a:solidFill>
                <a:latin typeface="Courier New" pitchFamily="49" charset="0"/>
              </a:rPr>
              <a:t>and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&gt; (</a:t>
            </a:r>
            <a:r>
              <a:rPr kumimoji="1" lang="zh-CN" altLang="en-US" sz="1800" b="1" dirty="0">
                <a:solidFill>
                  <a:srgbClr val="000000"/>
                </a:solidFill>
                <a:latin typeface="Courier New" pitchFamily="49" charset="0"/>
              </a:rPr>
              <a:t>目标页数</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每页记录数</a:t>
            </a:r>
            <a:endParaRPr kumimoji="1" lang="en-US" altLang="zh-CN" sz="1800" b="1" dirty="0">
              <a:solidFill>
                <a:srgbClr val="000000"/>
              </a:solidFill>
              <a:latin typeface="Courier New" pitchFamily="49" charset="0"/>
            </a:endParaRPr>
          </a:p>
          <a:p>
            <a:pPr fontAlgn="ctr">
              <a:buSzPct val="65000"/>
              <a:tabLst>
                <a:tab pos="1200150" algn="l"/>
              </a:tabLst>
            </a:pPr>
            <a:r>
              <a:rPr kumimoji="1" lang="zh-CN" altLang="en-US" sz="1800" b="1" dirty="0">
                <a:solidFill>
                  <a:srgbClr val="FF0000"/>
                </a:solidFill>
                <a:latin typeface="Courier New" pitchFamily="49" charset="0"/>
              </a:rPr>
              <a:t>思考：哪种</a:t>
            </a:r>
            <a:r>
              <a:rPr kumimoji="1" lang="zh-CN" altLang="en-US" sz="1800" b="1" dirty="0" smtClean="0">
                <a:solidFill>
                  <a:srgbClr val="FF0000"/>
                </a:solidFill>
                <a:latin typeface="Courier New" pitchFamily="49" charset="0"/>
              </a:rPr>
              <a:t>方式效率高？</a:t>
            </a:r>
            <a:endParaRPr kumimoji="1" lang="en-US" altLang="zh-CN" sz="1800" b="1" dirty="0">
              <a:solidFill>
                <a:srgbClr val="FF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6</a:t>
            </a:r>
            <a:endParaRPr lang="zh-CN" altLang="en-US" dirty="0" smtClean="0">
              <a:latin typeface="黑体" pitchFamily="2" charset="-122"/>
              <a:ea typeface="黑体" pitchFamily="2" charset="-122"/>
            </a:endParaRPr>
          </a:p>
        </p:txBody>
      </p:sp>
      <p:sp>
        <p:nvSpPr>
          <p:cNvPr id="39939" name="内容占位符 2"/>
          <p:cNvSpPr>
            <a:spLocks noGrp="1"/>
          </p:cNvSpPr>
          <p:nvPr>
            <p:ph idx="1"/>
          </p:nvPr>
        </p:nvSpPr>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按照每页显示</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条记录，分别查询第</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页信息，要求显示员工姓名、入职日期、部门名称。</a:t>
            </a:r>
            <a:endParaRPr lang="en-US" altLang="zh-CN" dirty="0" smtClean="0">
              <a:latin typeface="黑体" pitchFamily="2" charset="-122"/>
              <a:ea typeface="黑体" pitchFamily="2"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14325" y="22225"/>
            <a:ext cx="7283450" cy="706438"/>
          </a:xfrm>
        </p:spPr>
        <p:txBody>
          <a:bodyPr/>
          <a:lstStyle/>
          <a:p>
            <a:pPr eaLnBrk="1" hangingPunct="1"/>
            <a:r>
              <a:rPr lang="zh-CN" altLang="en-US" smtClean="0">
                <a:latin typeface="黑体" pitchFamily="2" charset="-122"/>
                <a:ea typeface="黑体" pitchFamily="2" charset="-122"/>
              </a:rPr>
              <a:t>分页</a:t>
            </a:r>
          </a:p>
        </p:txBody>
      </p:sp>
      <p:sp>
        <p:nvSpPr>
          <p:cNvPr id="38915" name="Rectangle 3"/>
          <p:cNvSpPr>
            <a:spLocks noGrp="1" noChangeArrowheads="1"/>
          </p:cNvSpPr>
          <p:nvPr>
            <p:ph type="body" idx="1"/>
          </p:nvPr>
        </p:nvSpPr>
        <p:spPr>
          <a:xfrm>
            <a:off x="428625" y="642938"/>
            <a:ext cx="8286750" cy="5199062"/>
          </a:xfrm>
        </p:spPr>
        <p:txBody>
          <a:bodyPr/>
          <a:lstStyle/>
          <a:p>
            <a:pPr eaLnBrk="1" hangingPunct="1"/>
            <a:r>
              <a:rPr lang="zh-CN" altLang="en-US" sz="2000" smtClean="0">
                <a:latin typeface="黑体" pitchFamily="2" charset="-122"/>
                <a:ea typeface="黑体" pitchFamily="2" charset="-122"/>
              </a:rPr>
              <a:t>分页查询 </a:t>
            </a:r>
            <a:endParaRPr lang="en-US" altLang="zh-CN" sz="2000" smtClean="0">
              <a:latin typeface="黑体" pitchFamily="2" charset="-122"/>
              <a:ea typeface="黑体" pitchFamily="2" charset="-122"/>
            </a:endParaRPr>
          </a:p>
          <a:p>
            <a:pPr lvl="1" eaLnBrk="1" hangingPunct="1"/>
            <a:r>
              <a:rPr lang="en-US" altLang="zh-CN" sz="2000" smtClean="0">
                <a:latin typeface="黑体" pitchFamily="2" charset="-122"/>
                <a:ea typeface="黑体" pitchFamily="2" charset="-122"/>
              </a:rPr>
              <a:t>2.</a:t>
            </a:r>
            <a:r>
              <a:rPr lang="zh-CN" altLang="en-US" sz="2000" smtClean="0">
                <a:latin typeface="黑体" pitchFamily="2" charset="-122"/>
                <a:ea typeface="黑体" pitchFamily="2" charset="-122"/>
              </a:rPr>
              <a:t>当指定需要按照某列排序时，语法为：</a:t>
            </a:r>
          </a:p>
          <a:p>
            <a:pPr lvl="1" eaLnBrk="1" hangingPunct="1"/>
            <a:endParaRPr lang="zh-CN" altLang="en-US" sz="2000" smtClean="0">
              <a:latin typeface="黑体" pitchFamily="2" charset="-122"/>
              <a:ea typeface="黑体" pitchFamily="2" charset="-122"/>
            </a:endParaRPr>
          </a:p>
          <a:p>
            <a:pPr lvl="1" eaLnBrk="1" hangingPunct="1"/>
            <a:endParaRPr lang="zh-CN" altLang="en-US" sz="2000" smtClean="0">
              <a:latin typeface="黑体" pitchFamily="2" charset="-122"/>
              <a:ea typeface="黑体" pitchFamily="2" charset="-122"/>
            </a:endParaRPr>
          </a:p>
        </p:txBody>
      </p:sp>
      <p:sp>
        <p:nvSpPr>
          <p:cNvPr id="38916" name="Rectangle 2"/>
          <p:cNvSpPr>
            <a:spLocks noChangeArrowheads="1"/>
          </p:cNvSpPr>
          <p:nvPr/>
        </p:nvSpPr>
        <p:spPr bwMode="blackWhite">
          <a:xfrm>
            <a:off x="428625" y="1357313"/>
            <a:ext cx="8501063" cy="502401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38917" name="Rectangle 6"/>
          <p:cNvSpPr>
            <a:spLocks noChangeArrowheads="1"/>
          </p:cNvSpPr>
          <p:nvPr/>
        </p:nvSpPr>
        <p:spPr bwMode="blackWhite">
          <a:xfrm>
            <a:off x="357188" y="1313259"/>
            <a:ext cx="8429625" cy="55721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itchFamily="49" charset="0"/>
              </a:rPr>
              <a:t>SELECT *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a:solidFill>
                  <a:srgbClr val="000000"/>
                </a:solidFill>
                <a:latin typeface="Courier New" pitchFamily="49" charset="0"/>
              </a:rPr>
              <a:t>rn</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b.* </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FROM  (SELECT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[WHERE </a:t>
            </a:r>
            <a:r>
              <a:rPr kumimoji="1" lang="zh-CN" altLang="en-US" sz="1800" b="1" dirty="0">
                <a:solidFill>
                  <a:srgbClr val="000000"/>
                </a:solidFill>
                <a:latin typeface="Courier New" pitchFamily="49" charset="0"/>
              </a:rPr>
              <a:t>子句</a:t>
            </a:r>
            <a:r>
              <a:rPr kumimoji="1" lang="en-US" altLang="zh-CN" sz="1800" b="1" dirty="0">
                <a:solidFill>
                  <a:srgbClr val="000000"/>
                </a:solidFill>
                <a:latin typeface="Courier New" pitchFamily="49" charset="0"/>
              </a:rPr>
              <a:t>]</a:t>
            </a:r>
          </a:p>
          <a:p>
            <a:pPr fontAlgn="ctr">
              <a:buSzPct val="65000"/>
              <a:tabLst>
                <a:tab pos="1200150" algn="l"/>
              </a:tabLst>
            </a:pPr>
            <a:r>
              <a:rPr kumimoji="1" lang="en-US" altLang="zh-CN" sz="1800" b="1" dirty="0">
                <a:solidFill>
                  <a:srgbClr val="000000"/>
                </a:solidFill>
                <a:latin typeface="Courier New" pitchFamily="49" charset="0"/>
              </a:rPr>
              <a:t>             ORDER BY </a:t>
            </a:r>
            <a:r>
              <a:rPr kumimoji="1" lang="zh-CN" altLang="en-US" sz="1800" b="1" dirty="0">
                <a:solidFill>
                  <a:srgbClr val="000000"/>
                </a:solidFill>
                <a:latin typeface="Courier New" pitchFamily="49" charset="0"/>
              </a:rPr>
              <a:t>要排序的列 </a:t>
            </a:r>
            <a:r>
              <a:rPr kumimoji="1" lang="en-US" altLang="zh-CN" sz="1800" b="1" dirty="0">
                <a:solidFill>
                  <a:srgbClr val="000000"/>
                </a:solidFill>
                <a:latin typeface="Courier New" pitchFamily="49" charset="0"/>
              </a:rPr>
              <a:t>ASC|DESC ) b </a:t>
            </a:r>
          </a:p>
          <a:p>
            <a:pPr fontAlgn="ctr">
              <a:buSzPct val="65000"/>
              <a:tabLst>
                <a:tab pos="1200150" algn="l"/>
              </a:tabLst>
            </a:pP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WHERE</a:t>
            </a: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ROWNUM</a:t>
            </a: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&lt;=</a:t>
            </a:r>
            <a:r>
              <a:rPr kumimoji="1" lang="zh-CN" altLang="en-US" sz="1800" b="1" dirty="0">
                <a:solidFill>
                  <a:srgbClr val="000000"/>
                </a:solidFill>
                <a:latin typeface="Courier New" pitchFamily="49" charset="0"/>
              </a:rPr>
              <a:t>目标页数*每页记录数</a:t>
            </a:r>
          </a:p>
          <a:p>
            <a:pPr fontAlgn="ctr">
              <a:buSzPct val="65000"/>
              <a:tabLst>
                <a:tab pos="1200150" algn="l"/>
              </a:tabLst>
            </a:pP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a:t>
            </a:r>
          </a:p>
          <a:p>
            <a:pPr fontAlgn="ctr">
              <a:buSzPct val="65000"/>
              <a:tabLst>
                <a:tab pos="1200150" algn="l"/>
              </a:tabLst>
            </a:pPr>
            <a:r>
              <a:rPr kumimoji="1" lang="en-US" altLang="zh-CN" sz="1800" b="1" dirty="0">
                <a:solidFill>
                  <a:srgbClr val="000000"/>
                </a:solidFill>
                <a:latin typeface="Courier New" pitchFamily="49" charset="0"/>
              </a:rPr>
              <a:t>WHERE</a:t>
            </a:r>
            <a:r>
              <a:rPr kumimoji="1" lang="zh-CN" altLang="en-US"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rn</a:t>
            </a:r>
            <a:r>
              <a:rPr kumimoji="1" lang="en-US" altLang="zh-CN" sz="1800" b="1" dirty="0">
                <a:solidFill>
                  <a:srgbClr val="000000"/>
                </a:solidFill>
                <a:latin typeface="Courier New" pitchFamily="49" charset="0"/>
              </a:rPr>
              <a:t> &gt; (</a:t>
            </a:r>
            <a:r>
              <a:rPr kumimoji="1" lang="zh-CN" altLang="en-US" sz="1800" b="1" dirty="0">
                <a:solidFill>
                  <a:srgbClr val="000000"/>
                </a:solidFill>
                <a:latin typeface="Courier New" pitchFamily="49" charset="0"/>
              </a:rPr>
              <a:t>目标页数</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每页记录数 </a:t>
            </a:r>
            <a:r>
              <a:rPr kumimoji="1" lang="en-US" altLang="zh-CN" sz="1800" b="1" dirty="0">
                <a:solidFill>
                  <a:srgbClr val="000000"/>
                </a:solidFill>
                <a:latin typeface="Courier New" pitchFamily="49" charset="0"/>
              </a:rPr>
              <a:t>;</a:t>
            </a:r>
          </a:p>
          <a:p>
            <a:pPr fontAlgn="ctr">
              <a:buSzPct val="65000"/>
              <a:tabLst>
                <a:tab pos="1200150" algn="l"/>
              </a:tabLst>
            </a:pPr>
            <a:r>
              <a:rPr kumimoji="1" lang="zh-CN" altLang="en-US" sz="1800" b="1" dirty="0">
                <a:solidFill>
                  <a:srgbClr val="000000"/>
                </a:solidFill>
                <a:latin typeface="Courier New" pitchFamily="49" charset="0"/>
              </a:rPr>
              <a:t>或：</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SELECT *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a:solidFill>
                  <a:srgbClr val="000000"/>
                </a:solidFill>
                <a:latin typeface="Courier New" pitchFamily="49" charset="0"/>
              </a:rPr>
              <a:t>rn</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b.* </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FROM  (SELECT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[WHERE </a:t>
            </a:r>
            <a:r>
              <a:rPr kumimoji="1" lang="zh-CN" altLang="en-US" sz="1800" b="1" dirty="0">
                <a:solidFill>
                  <a:srgbClr val="000000"/>
                </a:solidFill>
                <a:latin typeface="Courier New" pitchFamily="49" charset="0"/>
              </a:rPr>
              <a:t>子句</a:t>
            </a:r>
            <a:r>
              <a:rPr kumimoji="1" lang="en-US" altLang="zh-CN" sz="1800" b="1" dirty="0">
                <a:solidFill>
                  <a:srgbClr val="000000"/>
                </a:solidFill>
                <a:latin typeface="Courier New" pitchFamily="49" charset="0"/>
              </a:rPr>
              <a:t>]</a:t>
            </a:r>
          </a:p>
          <a:p>
            <a:pPr fontAlgn="ctr">
              <a:buSzPct val="65000"/>
              <a:tabLst>
                <a:tab pos="1200150" algn="l"/>
              </a:tabLst>
            </a:pPr>
            <a:r>
              <a:rPr kumimoji="1" lang="en-US" altLang="zh-CN" sz="1800" b="1" dirty="0">
                <a:solidFill>
                  <a:srgbClr val="000000"/>
                </a:solidFill>
                <a:latin typeface="Courier New" pitchFamily="49" charset="0"/>
              </a:rPr>
              <a:t>             ORDER BY </a:t>
            </a:r>
            <a:r>
              <a:rPr kumimoji="1" lang="zh-CN" altLang="en-US" sz="1800" b="1" dirty="0">
                <a:solidFill>
                  <a:srgbClr val="000000"/>
                </a:solidFill>
                <a:latin typeface="Courier New" pitchFamily="49" charset="0"/>
              </a:rPr>
              <a:t>要排序的列 </a:t>
            </a:r>
            <a:r>
              <a:rPr kumimoji="1" lang="en-US" altLang="zh-CN" sz="1800" b="1" dirty="0">
                <a:solidFill>
                  <a:srgbClr val="000000"/>
                </a:solidFill>
                <a:latin typeface="Courier New" pitchFamily="49" charset="0"/>
              </a:rPr>
              <a:t>ASC|DESC ) b</a:t>
            </a:r>
          </a:p>
          <a:p>
            <a:pPr fontAlgn="ctr">
              <a:buSzPct val="65000"/>
              <a:tabLst>
                <a:tab pos="1200150" algn="l"/>
              </a:tabLst>
            </a:pPr>
            <a:r>
              <a:rPr kumimoji="1" lang="en-US" altLang="zh-CN" sz="1800" b="1" dirty="0" smtClean="0">
                <a:solidFill>
                  <a:srgbClr val="000000"/>
                </a:solidFill>
                <a:latin typeface="Courier New" pitchFamily="49" charset="0"/>
              </a:rPr>
              <a:t>      )</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WHERE</a:t>
            </a:r>
            <a:r>
              <a:rPr kumimoji="1" lang="zh-CN" altLang="en-US" sz="1800" b="1" dirty="0">
                <a:solidFill>
                  <a:srgbClr val="000000"/>
                </a:solidFill>
                <a:latin typeface="Courier New" pitchFamily="49" charset="0"/>
              </a:rPr>
              <a:t>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&lt;=</a:t>
            </a:r>
            <a:r>
              <a:rPr kumimoji="1" lang="zh-CN" altLang="en-US" sz="1800" b="1" dirty="0" smtClean="0">
                <a:solidFill>
                  <a:srgbClr val="000000"/>
                </a:solidFill>
                <a:latin typeface="Courier New" pitchFamily="49" charset="0"/>
              </a:rPr>
              <a:t>目标页数*每页记录数 </a:t>
            </a:r>
            <a:r>
              <a:rPr kumimoji="1" lang="en-US" altLang="zh-CN" sz="1800" b="1" dirty="0" smtClean="0">
                <a:solidFill>
                  <a:srgbClr val="000000"/>
                </a:solidFill>
                <a:latin typeface="Courier New" pitchFamily="49" charset="0"/>
              </a:rPr>
              <a:t>and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&gt; (</a:t>
            </a:r>
            <a:r>
              <a:rPr kumimoji="1" lang="zh-CN" altLang="en-US" sz="1800" b="1" dirty="0" smtClean="0">
                <a:solidFill>
                  <a:srgbClr val="000000"/>
                </a:solidFill>
                <a:latin typeface="Courier New" pitchFamily="49" charset="0"/>
              </a:rPr>
              <a:t>目标页数</a:t>
            </a:r>
            <a:r>
              <a:rPr kumimoji="1" lang="en-US" altLang="zh-CN" sz="1800" b="1" dirty="0" smtClean="0">
                <a:solidFill>
                  <a:srgbClr val="000000"/>
                </a:solidFill>
                <a:latin typeface="Courier New" pitchFamily="49" charset="0"/>
              </a:rPr>
              <a:t>-1)*</a:t>
            </a:r>
            <a:r>
              <a:rPr kumimoji="1" lang="zh-CN" altLang="en-US" sz="1800" b="1" dirty="0" smtClean="0">
                <a:solidFill>
                  <a:srgbClr val="000000"/>
                </a:solidFill>
                <a:latin typeface="Courier New" pitchFamily="49" charset="0"/>
              </a:rPr>
              <a:t>每页记录数</a:t>
            </a:r>
            <a:r>
              <a:rPr kumimoji="1" lang="en-US" altLang="zh-CN" sz="1800" b="1" dirty="0" smtClean="0">
                <a:solidFill>
                  <a:srgbClr val="000000"/>
                </a:solidFill>
                <a:latin typeface="Courier New" pitchFamily="49" charset="0"/>
              </a:rPr>
              <a:t>;</a:t>
            </a:r>
          </a:p>
          <a:p>
            <a:pPr fontAlgn="ctr">
              <a:buSzPct val="65000"/>
              <a:tabLst>
                <a:tab pos="1200150" algn="l"/>
              </a:tabLst>
            </a:pPr>
            <a:endParaRPr kumimoji="1" lang="en-US" altLang="zh-CN" sz="1800" b="1" dirty="0" smtClean="0">
              <a:solidFill>
                <a:srgbClr val="000000"/>
              </a:solidFill>
              <a:latin typeface="Courier New" pitchFamily="49" charset="0"/>
            </a:endParaRPr>
          </a:p>
          <a:p>
            <a:pPr fontAlgn="ctr">
              <a:buSzPct val="65000"/>
              <a:tabLst>
                <a:tab pos="1200150" algn="l"/>
              </a:tabLst>
            </a:pPr>
            <a:endParaRPr kumimoji="1" lang="en-US" altLang="zh-CN" sz="1800" b="1" dirty="0">
              <a:solidFill>
                <a:srgbClr val="00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7</a:t>
            </a:r>
            <a:endParaRPr lang="zh-CN" altLang="en-US" dirty="0" smtClean="0">
              <a:latin typeface="黑体" pitchFamily="2" charset="-122"/>
              <a:ea typeface="黑体" pitchFamily="2" charset="-122"/>
            </a:endParaRPr>
          </a:p>
        </p:txBody>
      </p:sp>
      <p:sp>
        <p:nvSpPr>
          <p:cNvPr id="39939" name="内容占位符 2"/>
          <p:cNvSpPr>
            <a:spLocks noGrp="1"/>
          </p:cNvSpPr>
          <p:nvPr>
            <p:ph idx="1"/>
          </p:nvPr>
        </p:nvSpPr>
        <p:spPr/>
        <p:txBody>
          <a:bodyPr/>
          <a:lstStyle/>
          <a:p>
            <a:r>
              <a:rPr lang="en-US" altLang="zh-CN" smtClean="0">
                <a:latin typeface="黑体" pitchFamily="2" charset="-122"/>
                <a:ea typeface="黑体" pitchFamily="2" charset="-122"/>
              </a:rPr>
              <a:t>1.</a:t>
            </a:r>
            <a:r>
              <a:rPr lang="zh-CN" altLang="en-US" dirty="0" smtClean="0">
                <a:latin typeface="黑体" pitchFamily="2" charset="-122"/>
                <a:ea typeface="黑体" pitchFamily="2" charset="-122"/>
              </a:rPr>
              <a:t>按照每页显示</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条记录，分别查询工资最高的第</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页信息，要求显示员工姓名、入职日期、部门名称、工资。</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本章重点总结</a:t>
            </a:r>
          </a:p>
        </p:txBody>
      </p:sp>
      <p:sp>
        <p:nvSpPr>
          <p:cNvPr id="40963" name="Rectangle 3"/>
          <p:cNvSpPr>
            <a:spLocks noGrp="1" noChangeArrowheads="1"/>
          </p:cNvSpPr>
          <p:nvPr>
            <p:ph type="body" idx="4294967295"/>
          </p:nvPr>
        </p:nvSpPr>
        <p:spPr/>
        <p:txBody>
          <a:bodyPr lIns="91404" tIns="45704" rIns="91404" bIns="45704"/>
          <a:lstStyle/>
          <a:p>
            <a:pPr eaLnBrk="1" hangingPunct="1"/>
            <a:r>
              <a:rPr lang="zh-CN" altLang="en-US" sz="2800" smtClean="0">
                <a:latin typeface="黑体" pitchFamily="2" charset="-122"/>
                <a:ea typeface="黑体" pitchFamily="2" charset="-122"/>
              </a:rPr>
              <a:t>为什么使用子查询	</a:t>
            </a:r>
          </a:p>
          <a:p>
            <a:pPr eaLnBrk="1" hangingPunct="1"/>
            <a:r>
              <a:rPr lang="zh-CN" altLang="en-US" sz="2800" smtClean="0">
                <a:latin typeface="黑体" pitchFamily="2" charset="-122"/>
                <a:ea typeface="黑体" pitchFamily="2" charset="-122"/>
              </a:rPr>
              <a:t>单行子查询</a:t>
            </a:r>
          </a:p>
          <a:p>
            <a:pPr eaLnBrk="1" hangingPunct="1"/>
            <a:r>
              <a:rPr lang="zh-CN" altLang="en-US" sz="2800" smtClean="0">
                <a:latin typeface="黑体" pitchFamily="2" charset="-122"/>
                <a:ea typeface="黑体" pitchFamily="2" charset="-122"/>
              </a:rPr>
              <a:t>多行子查询</a:t>
            </a:r>
            <a:endParaRPr lang="en-US" altLang="zh-CN" sz="2800" smtClean="0">
              <a:latin typeface="黑体" pitchFamily="2" charset="-122"/>
              <a:ea typeface="黑体" pitchFamily="2" charset="-122"/>
            </a:endParaRPr>
          </a:p>
          <a:p>
            <a:pPr eaLnBrk="1" hangingPunct="1"/>
            <a:r>
              <a:rPr lang="zh-CN" altLang="en-US" sz="2800" smtClean="0">
                <a:latin typeface="黑体" pitchFamily="2" charset="-122"/>
                <a:ea typeface="黑体" pitchFamily="2" charset="-122"/>
              </a:rPr>
              <a:t>多列子查询</a:t>
            </a:r>
            <a:endParaRPr lang="en-US" altLang="zh-CN" sz="2800" smtClean="0">
              <a:latin typeface="黑体" pitchFamily="2" charset="-122"/>
              <a:ea typeface="黑体" pitchFamily="2" charset="-122"/>
            </a:endParaRPr>
          </a:p>
          <a:p>
            <a:pPr eaLnBrk="1" hangingPunct="1"/>
            <a:r>
              <a:rPr lang="zh-CN" altLang="en-US" sz="2800" smtClean="0">
                <a:latin typeface="黑体" pitchFamily="2" charset="-122"/>
                <a:ea typeface="黑体" pitchFamily="2" charset="-122"/>
              </a:rPr>
              <a:t>子查询中空值问题</a:t>
            </a:r>
          </a:p>
          <a:p>
            <a:pPr eaLnBrk="1" hangingPunct="1"/>
            <a:r>
              <a:rPr lang="en-US" altLang="zh-CN" sz="2800" smtClean="0">
                <a:latin typeface="黑体" pitchFamily="2" charset="-122"/>
                <a:ea typeface="黑体" pitchFamily="2" charset="-122"/>
              </a:rPr>
              <a:t>FROM</a:t>
            </a:r>
            <a:r>
              <a:rPr lang="zh-CN" altLang="en-US" sz="2800" smtClean="0">
                <a:latin typeface="黑体" pitchFamily="2" charset="-122"/>
                <a:ea typeface="黑体" pitchFamily="2" charset="-122"/>
              </a:rPr>
              <a:t>语句中子查询</a:t>
            </a:r>
          </a:p>
          <a:p>
            <a:pPr eaLnBrk="1" hangingPunct="1"/>
            <a:r>
              <a:rPr lang="zh-CN" altLang="en-US" sz="2800" smtClean="0">
                <a:latin typeface="黑体" pitchFamily="2" charset="-122"/>
                <a:ea typeface="黑体" pitchFamily="2" charset="-122"/>
              </a:rPr>
              <a:t>分页查询</a:t>
            </a:r>
            <a:endParaRPr lang="en-US" altLang="zh-CN" sz="280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lIns="91404" tIns="45704" rIns="91404" bIns="45704"/>
          <a:lstStyle/>
          <a:p>
            <a:pPr eaLnBrk="1" hangingPunct="1"/>
            <a:r>
              <a:rPr lang="zh-CN" altLang="en-US" smtClean="0">
                <a:latin typeface="黑体" pitchFamily="2" charset="-122"/>
                <a:ea typeface="黑体" pitchFamily="2" charset="-122"/>
              </a:rPr>
              <a:t>课后作业</a:t>
            </a:r>
          </a:p>
        </p:txBody>
      </p:sp>
      <p:sp>
        <p:nvSpPr>
          <p:cNvPr id="41987" name="Rectangle 3"/>
          <p:cNvSpPr>
            <a:spLocks noGrp="1" noChangeArrowheads="1"/>
          </p:cNvSpPr>
          <p:nvPr>
            <p:ph type="body" idx="4294967295"/>
          </p:nvPr>
        </p:nvSpPr>
        <p:spPr/>
        <p:txBody>
          <a:bodyPr lIns="91404" tIns="45704" rIns="91404" bIns="45704"/>
          <a:lstStyle/>
          <a:p>
            <a:pPr eaLnBrk="1" hangingPunct="1"/>
            <a:r>
              <a:rPr lang="en-US" altLang="zh-CN" sz="2400" smtClean="0">
                <a:latin typeface="黑体" pitchFamily="2" charset="-122"/>
                <a:ea typeface="黑体" pitchFamily="2" charset="-122"/>
              </a:rPr>
              <a:t>1.</a:t>
            </a:r>
            <a:r>
              <a:rPr lang="zh-CN" altLang="en-US" sz="2400" smtClean="0">
                <a:latin typeface="黑体" pitchFamily="2" charset="-122"/>
                <a:ea typeface="黑体" pitchFamily="2" charset="-122"/>
              </a:rPr>
              <a:t>查询工资高于编号为</a:t>
            </a:r>
            <a:r>
              <a:rPr lang="en-US" altLang="zh-CN" sz="2400" smtClean="0">
                <a:latin typeface="黑体" pitchFamily="2" charset="-122"/>
                <a:ea typeface="黑体" pitchFamily="2" charset="-122"/>
              </a:rPr>
              <a:t>7782</a:t>
            </a:r>
            <a:r>
              <a:rPr lang="zh-CN" altLang="en-US" sz="2400" smtClean="0">
                <a:latin typeface="黑体" pitchFamily="2" charset="-122"/>
                <a:ea typeface="黑体" pitchFamily="2" charset="-122"/>
              </a:rPr>
              <a:t>的员工工资，并且和</a:t>
            </a:r>
            <a:r>
              <a:rPr lang="en-US" altLang="zh-CN" sz="2400" smtClean="0">
                <a:latin typeface="黑体" pitchFamily="2" charset="-122"/>
                <a:ea typeface="黑体" pitchFamily="2" charset="-122"/>
              </a:rPr>
              <a:t>7369</a:t>
            </a:r>
            <a:r>
              <a:rPr lang="zh-CN" altLang="en-US" sz="2400" smtClean="0">
                <a:latin typeface="黑体" pitchFamily="2" charset="-122"/>
                <a:ea typeface="黑体" pitchFamily="2" charset="-122"/>
              </a:rPr>
              <a:t>号员工从事相同工作的员工的编号、姓名及工资。</a:t>
            </a:r>
          </a:p>
          <a:p>
            <a:pPr eaLnBrk="1" hangingPunct="1"/>
            <a:r>
              <a:rPr lang="en-US" altLang="zh-CN" sz="2400" smtClean="0">
                <a:latin typeface="黑体" pitchFamily="2" charset="-122"/>
                <a:ea typeface="黑体" pitchFamily="2" charset="-122"/>
              </a:rPr>
              <a:t>2.</a:t>
            </a:r>
            <a:r>
              <a:rPr lang="zh-CN" altLang="en-US" sz="2400" smtClean="0">
                <a:latin typeface="黑体" pitchFamily="2" charset="-122"/>
                <a:ea typeface="黑体" pitchFamily="2" charset="-122"/>
              </a:rPr>
              <a:t>查询工资最高的员工姓名和工资。</a:t>
            </a:r>
            <a:r>
              <a:rPr lang="en-US" altLang="zh-CN" sz="2400" smtClean="0">
                <a:latin typeface="黑体" pitchFamily="2" charset="-122"/>
                <a:ea typeface="黑体" pitchFamily="2" charset="-122"/>
              </a:rPr>
              <a:t> </a:t>
            </a:r>
          </a:p>
          <a:p>
            <a:pPr eaLnBrk="1" hangingPunct="1"/>
            <a:r>
              <a:rPr lang="en-US" altLang="zh-CN" sz="2400" smtClean="0">
                <a:latin typeface="黑体" pitchFamily="2" charset="-122"/>
                <a:ea typeface="黑体" pitchFamily="2" charset="-122"/>
              </a:rPr>
              <a:t>3.</a:t>
            </a:r>
            <a:r>
              <a:rPr lang="zh-CN" altLang="en-US" sz="2400" smtClean="0">
                <a:latin typeface="黑体" pitchFamily="2" charset="-122"/>
                <a:ea typeface="黑体" pitchFamily="2" charset="-122"/>
              </a:rPr>
              <a:t>查询部门最低工资高于</a:t>
            </a:r>
            <a:r>
              <a:rPr lang="en-US" altLang="zh-CN" sz="2400" smtClean="0">
                <a:latin typeface="黑体" pitchFamily="2" charset="-122"/>
                <a:ea typeface="黑体" pitchFamily="2" charset="-122"/>
              </a:rPr>
              <a:t>10</a:t>
            </a:r>
            <a:r>
              <a:rPr lang="zh-CN" altLang="en-US" sz="2400" smtClean="0">
                <a:latin typeface="黑体" pitchFamily="2" charset="-122"/>
                <a:ea typeface="黑体" pitchFamily="2" charset="-122"/>
              </a:rPr>
              <a:t>号部门最低工资的部门的编号、名称及部门最低工资。</a:t>
            </a:r>
          </a:p>
          <a:p>
            <a:pPr eaLnBrk="1" hangingPunct="1"/>
            <a:r>
              <a:rPr lang="en-US" altLang="zh-CN" sz="2400" smtClean="0">
                <a:latin typeface="黑体" pitchFamily="2" charset="-122"/>
                <a:ea typeface="黑体" pitchFamily="2" charset="-122"/>
              </a:rPr>
              <a:t>4.</a:t>
            </a:r>
            <a:r>
              <a:rPr lang="zh-CN" altLang="en-US" sz="2400" smtClean="0">
                <a:latin typeface="黑体" pitchFamily="2" charset="-122"/>
                <a:ea typeface="黑体" pitchFamily="2" charset="-122"/>
              </a:rPr>
              <a:t>查询员工工资为其部门最低工资的员工的编号和姓名及工资。</a:t>
            </a:r>
          </a:p>
          <a:p>
            <a:pPr eaLnBrk="1" hangingPunct="1"/>
            <a:r>
              <a:rPr lang="en-US" altLang="zh-CN" sz="2400" smtClean="0">
                <a:latin typeface="黑体" pitchFamily="2" charset="-122"/>
                <a:ea typeface="黑体" pitchFamily="2" charset="-122"/>
              </a:rPr>
              <a:t>5.</a:t>
            </a:r>
            <a:r>
              <a:rPr lang="zh-CN" altLang="en-US" sz="2400" smtClean="0">
                <a:latin typeface="黑体" pitchFamily="2" charset="-122"/>
                <a:ea typeface="黑体" pitchFamily="2" charset="-122"/>
              </a:rPr>
              <a:t>显示经理是</a:t>
            </a:r>
            <a:r>
              <a:rPr lang="en-US" altLang="zh-CN" sz="2400" smtClean="0">
                <a:latin typeface="黑体" pitchFamily="2" charset="-122"/>
                <a:ea typeface="黑体" pitchFamily="2" charset="-122"/>
              </a:rPr>
              <a:t>KING</a:t>
            </a:r>
            <a:r>
              <a:rPr lang="zh-CN" altLang="en-US" sz="2400" smtClean="0">
                <a:latin typeface="黑体" pitchFamily="2" charset="-122"/>
                <a:ea typeface="黑体" pitchFamily="2" charset="-122"/>
              </a:rPr>
              <a:t>的员工姓名，工资。</a:t>
            </a:r>
          </a:p>
          <a:p>
            <a:pPr eaLnBrk="1" hangingPunct="1"/>
            <a:r>
              <a:rPr lang="en-US" altLang="zh-CN" sz="2400" smtClean="0">
                <a:latin typeface="黑体" pitchFamily="2" charset="-122"/>
                <a:ea typeface="黑体" pitchFamily="2" charset="-122"/>
              </a:rPr>
              <a:t>6.</a:t>
            </a:r>
            <a:r>
              <a:rPr lang="zh-CN" altLang="en-US" sz="2400" smtClean="0">
                <a:latin typeface="黑体" pitchFamily="2" charset="-122"/>
                <a:ea typeface="黑体" pitchFamily="2" charset="-122"/>
              </a:rPr>
              <a:t>显示比员工</a:t>
            </a:r>
            <a:r>
              <a:rPr lang="en-US" altLang="zh-CN" sz="2400" smtClean="0">
                <a:latin typeface="黑体" pitchFamily="2" charset="-122"/>
                <a:ea typeface="黑体" pitchFamily="2" charset="-122"/>
              </a:rPr>
              <a:t>SMITH</a:t>
            </a:r>
            <a:r>
              <a:rPr lang="zh-CN" altLang="en-US" sz="2400" smtClean="0">
                <a:latin typeface="黑体" pitchFamily="2" charset="-122"/>
                <a:ea typeface="黑体" pitchFamily="2" charset="-122"/>
              </a:rPr>
              <a:t>参加工作时间晚的员工姓名，工资，参加工作时间。</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147050" cy="4968875"/>
          </a:xfrm>
          <a:prstGeom prst="rect">
            <a:avLst/>
          </a:prstGeom>
          <a:noFill/>
          <a:ln w="9525">
            <a:noFill/>
            <a:miter lim="800000"/>
            <a:headEnd/>
            <a:tailEnd/>
          </a:ln>
        </p:spPr>
        <p:txBody>
          <a:bodyPr lIns="91404" tIns="45704" rIns="91404" bIns="45704"/>
          <a:lstStyle/>
          <a:p>
            <a:pPr marL="342900" indent="-342900">
              <a:buClr>
                <a:srgbClr val="777777"/>
              </a:buClr>
              <a:buSzPct val="85000"/>
              <a:buFontTx/>
              <a:buChar char="•"/>
              <a:defRPr/>
            </a:pPr>
            <a:r>
              <a:rPr lang="en-US" altLang="zh-CN" sz="2400" kern="0" dirty="0">
                <a:latin typeface="黑体" pitchFamily="49" charset="-122"/>
                <a:ea typeface="黑体" pitchFamily="49" charset="-122"/>
              </a:rPr>
              <a:t>7.</a:t>
            </a:r>
            <a:r>
              <a:rPr lang="zh-CN" altLang="en-US" sz="2400" kern="0" dirty="0">
                <a:latin typeface="黑体" pitchFamily="49" charset="-122"/>
                <a:ea typeface="黑体" pitchFamily="49" charset="-122"/>
              </a:rPr>
              <a:t>使用子查询的方式查询哪些职员在</a:t>
            </a:r>
            <a:r>
              <a:rPr lang="en-US" altLang="zh-CN" sz="2400" kern="0" dirty="0">
                <a:latin typeface="黑体" pitchFamily="49" charset="-122"/>
                <a:ea typeface="黑体" pitchFamily="49" charset="-122"/>
              </a:rPr>
              <a:t>NEW YORK</a:t>
            </a:r>
            <a:r>
              <a:rPr lang="zh-CN" altLang="en-US" sz="2400" kern="0" dirty="0">
                <a:latin typeface="黑体" pitchFamily="49" charset="-122"/>
                <a:ea typeface="黑体" pitchFamily="49" charset="-122"/>
              </a:rPr>
              <a:t>工作。</a:t>
            </a:r>
          </a:p>
          <a:p>
            <a:pPr marL="342900" indent="-342900">
              <a:buClr>
                <a:srgbClr val="777777"/>
              </a:buClr>
              <a:buSzPct val="85000"/>
              <a:buFontTx/>
              <a:buChar char="•"/>
              <a:defRPr/>
            </a:pPr>
            <a:r>
              <a:rPr lang="en-US" altLang="zh-CN" sz="2400" kern="0" dirty="0">
                <a:latin typeface="黑体" pitchFamily="49" charset="-122"/>
                <a:ea typeface="黑体" pitchFamily="49" charset="-122"/>
              </a:rPr>
              <a:t>8.</a:t>
            </a:r>
            <a:r>
              <a:rPr lang="zh-CN" altLang="en-US" sz="2400" kern="0" dirty="0">
                <a:latin typeface="黑体" pitchFamily="49" charset="-122"/>
                <a:ea typeface="黑体" pitchFamily="49" charset="-122"/>
              </a:rPr>
              <a:t>写一个查询显示和员工</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工作在同一个部门的员工姓名，雇用日期，查询结果中排除</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a:t>
            </a:r>
          </a:p>
          <a:p>
            <a:pPr marL="342900" indent="-342900">
              <a:buClr>
                <a:srgbClr val="777777"/>
              </a:buClr>
              <a:buSzPct val="85000"/>
              <a:buFontTx/>
              <a:buChar char="•"/>
              <a:defRPr/>
            </a:pPr>
            <a:r>
              <a:rPr lang="en-US" altLang="zh-CN" sz="2400" kern="0" dirty="0">
                <a:latin typeface="黑体" pitchFamily="49" charset="-122"/>
                <a:ea typeface="黑体" pitchFamily="49" charset="-122"/>
              </a:rPr>
              <a:t>9.</a:t>
            </a:r>
            <a:r>
              <a:rPr lang="zh-CN" altLang="en-US" sz="2400" kern="0" dirty="0">
                <a:latin typeface="黑体" pitchFamily="49" charset="-122"/>
                <a:ea typeface="黑体" pitchFamily="49" charset="-122"/>
              </a:rPr>
              <a:t>写一个查询显示其工资比全体职员平均工资高的员工编号、姓名。</a:t>
            </a:r>
          </a:p>
          <a:p>
            <a:pPr marL="342900" indent="-342900">
              <a:buClr>
                <a:srgbClr val="777777"/>
              </a:buClr>
              <a:buSzPct val="85000"/>
              <a:buFontTx/>
              <a:buChar char="•"/>
              <a:defRPr/>
            </a:pPr>
            <a:r>
              <a:rPr lang="en-US" altLang="zh-CN" sz="2400" kern="0" dirty="0">
                <a:latin typeface="黑体" pitchFamily="49" charset="-122"/>
                <a:ea typeface="黑体" pitchFamily="49" charset="-122"/>
              </a:rPr>
              <a:t>10.</a:t>
            </a:r>
            <a:r>
              <a:rPr lang="zh-CN" altLang="en-US" sz="2400" kern="0" dirty="0">
                <a:latin typeface="黑体" pitchFamily="49" charset="-122"/>
                <a:ea typeface="黑体" pitchFamily="49" charset="-122"/>
              </a:rPr>
              <a:t>写一个查询显示其上级领导是</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的员工姓名、工资。</a:t>
            </a:r>
          </a:p>
          <a:p>
            <a:pPr marL="342900" indent="-342900">
              <a:buClr>
                <a:srgbClr val="777777"/>
              </a:buClr>
              <a:buSzPct val="85000"/>
              <a:buFontTx/>
              <a:buChar char="•"/>
              <a:defRPr/>
            </a:pPr>
            <a:r>
              <a:rPr lang="en-US" altLang="zh-CN" sz="2400" kern="0" dirty="0">
                <a:latin typeface="黑体" pitchFamily="49" charset="-122"/>
                <a:ea typeface="黑体" pitchFamily="49" charset="-122"/>
              </a:rPr>
              <a:t>11.</a:t>
            </a:r>
            <a:r>
              <a:rPr lang="zh-CN" altLang="en-US" sz="2400" kern="0" dirty="0">
                <a:latin typeface="黑体" pitchFamily="49" charset="-122"/>
                <a:ea typeface="黑体" pitchFamily="49" charset="-122"/>
              </a:rPr>
              <a:t>显示所有工作在</a:t>
            </a:r>
            <a:r>
              <a:rPr lang="en-US" altLang="zh-CN" sz="2400" kern="0" dirty="0">
                <a:latin typeface="黑体" pitchFamily="49" charset="-122"/>
                <a:ea typeface="黑体" pitchFamily="49" charset="-122"/>
              </a:rPr>
              <a:t>RESEARCH</a:t>
            </a:r>
            <a:r>
              <a:rPr lang="zh-CN" altLang="en-US" sz="2400" kern="0" dirty="0">
                <a:latin typeface="黑体" pitchFamily="49" charset="-122"/>
                <a:ea typeface="黑体" pitchFamily="49" charset="-122"/>
              </a:rPr>
              <a:t>部门的员工姓名，职位。</a:t>
            </a:r>
          </a:p>
          <a:p>
            <a:pPr marL="342900" indent="-342900">
              <a:buClr>
                <a:srgbClr val="777777"/>
              </a:buClr>
              <a:buSzPct val="85000"/>
              <a:buFontTx/>
              <a:buChar char="•"/>
              <a:defRPr/>
            </a:pPr>
            <a:r>
              <a:rPr lang="en-US" altLang="zh-CN" sz="2400" kern="0" dirty="0">
                <a:latin typeface="黑体" pitchFamily="49" charset="-122"/>
                <a:ea typeface="黑体" pitchFamily="49" charset="-122"/>
              </a:rPr>
              <a:t>12.</a:t>
            </a:r>
            <a:r>
              <a:rPr lang="zh-CN" altLang="en-US" sz="2400" kern="0" dirty="0">
                <a:latin typeface="黑体" pitchFamily="49" charset="-122"/>
                <a:ea typeface="黑体" pitchFamily="49" charset="-122"/>
              </a:rPr>
              <a:t>查询每个部门的部门编号、平均工资，要求部门的平均工资高于部门</a:t>
            </a:r>
            <a:r>
              <a:rPr lang="en-US" altLang="zh-CN" sz="2400" kern="0" dirty="0">
                <a:latin typeface="黑体" pitchFamily="49" charset="-122"/>
                <a:ea typeface="黑体" pitchFamily="49" charset="-122"/>
              </a:rPr>
              <a:t>20</a:t>
            </a:r>
            <a:r>
              <a:rPr lang="zh-CN" altLang="en-US" sz="2400" kern="0" dirty="0">
                <a:latin typeface="黑体" pitchFamily="49" charset="-122"/>
                <a:ea typeface="黑体" pitchFamily="49" charset="-122"/>
              </a:rPr>
              <a:t>的平均工资。</a:t>
            </a:r>
          </a:p>
          <a:p>
            <a:pPr marL="342900" indent="-342900">
              <a:buClr>
                <a:srgbClr val="777777"/>
              </a:buClr>
              <a:buSzPct val="85000"/>
              <a:buFontTx/>
              <a:buChar char="•"/>
              <a:defRPr/>
            </a:pPr>
            <a:r>
              <a:rPr lang="en-US" altLang="zh-CN" sz="2400" kern="0" dirty="0">
                <a:latin typeface="黑体" pitchFamily="49" charset="-122"/>
                <a:ea typeface="黑体" pitchFamily="49" charset="-122"/>
              </a:rPr>
              <a:t>13.</a:t>
            </a:r>
            <a:r>
              <a:rPr lang="zh-CN" altLang="en-US" sz="2400" kern="0" dirty="0">
                <a:latin typeface="黑体" pitchFamily="49" charset="-122"/>
                <a:ea typeface="黑体" pitchFamily="49" charset="-122"/>
              </a:rPr>
              <a:t>查询</a:t>
            </a:r>
            <a:r>
              <a:rPr lang="zh-CN" altLang="en-US" sz="2400" kern="0" dirty="0" smtClean="0">
                <a:latin typeface="黑体" pitchFamily="49" charset="-122"/>
                <a:ea typeface="黑体" pitchFamily="49" charset="-122"/>
              </a:rPr>
              <a:t>大于</a:t>
            </a:r>
            <a:r>
              <a:rPr lang="zh-CN" altLang="en-US" sz="2400" kern="0" dirty="0" smtClean="0">
                <a:solidFill>
                  <a:srgbClr val="FF0000"/>
                </a:solidFill>
                <a:latin typeface="黑体" pitchFamily="49" charset="-122"/>
                <a:ea typeface="黑体" pitchFamily="49" charset="-122"/>
              </a:rPr>
              <a:t>自己部门</a:t>
            </a:r>
            <a:r>
              <a:rPr lang="zh-CN" altLang="en-US" sz="2400" kern="0" dirty="0">
                <a:latin typeface="黑体" pitchFamily="49" charset="-122"/>
                <a:ea typeface="黑体" pitchFamily="49" charset="-122"/>
              </a:rPr>
              <a:t>平均工资的员工姓名，工资，所在部门平均工资，高于部门平均工资的额度。</a:t>
            </a:r>
          </a:p>
          <a:p>
            <a:pPr marL="342900" indent="-342900">
              <a:buClr>
                <a:srgbClr val="777777"/>
              </a:buClr>
              <a:buSzPct val="85000"/>
              <a:buFontTx/>
              <a:buChar char="•"/>
              <a:defRPr/>
            </a:pPr>
            <a:endParaRPr lang="en-US" altLang="zh-CN" sz="2400" kern="0" dirty="0">
              <a:latin typeface="黑体" pitchFamily="49" charset="-122"/>
              <a:ea typeface="黑体" pitchFamily="49"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218488" cy="4968875"/>
          </a:xfrm>
          <a:prstGeom prst="rect">
            <a:avLst/>
          </a:prstGeom>
          <a:noFill/>
          <a:ln w="9525">
            <a:noFill/>
            <a:miter lim="800000"/>
            <a:headEnd/>
            <a:tailEnd/>
          </a:ln>
        </p:spPr>
        <p:txBody>
          <a:bodyPr lIns="91404" tIns="45704" rIns="91404" bIns="45704"/>
          <a:lstStyle/>
          <a:p>
            <a:pPr marL="342900" indent="-342900">
              <a:buClr>
                <a:srgbClr val="777777"/>
              </a:buClr>
              <a:buSzPct val="85000"/>
              <a:buFontTx/>
              <a:buChar char="•"/>
              <a:defRPr/>
            </a:pPr>
            <a:r>
              <a:rPr lang="en-US" altLang="zh-CN" sz="2200" kern="0" dirty="0">
                <a:latin typeface="黑体" pitchFamily="49" charset="-122"/>
                <a:ea typeface="黑体" pitchFamily="49" charset="-122"/>
              </a:rPr>
              <a:t>14.	</a:t>
            </a:r>
            <a:r>
              <a:rPr lang="zh-CN" altLang="en-US" sz="2200" kern="0" dirty="0">
                <a:latin typeface="黑体" pitchFamily="49" charset="-122"/>
                <a:ea typeface="黑体" pitchFamily="49" charset="-122"/>
              </a:rPr>
              <a:t>列出至少有一个雇员的所有部门</a:t>
            </a:r>
          </a:p>
          <a:p>
            <a:pPr marL="342900" indent="-342900">
              <a:buClr>
                <a:srgbClr val="777777"/>
              </a:buClr>
              <a:buSzPct val="85000"/>
              <a:buFontTx/>
              <a:buChar char="•"/>
              <a:defRPr/>
            </a:pPr>
            <a:r>
              <a:rPr lang="en-US" altLang="zh-CN" sz="2200" kern="0" dirty="0">
                <a:latin typeface="黑体" pitchFamily="49" charset="-122"/>
                <a:ea typeface="黑体" pitchFamily="49" charset="-122"/>
              </a:rPr>
              <a:t>15.	</a:t>
            </a:r>
            <a:r>
              <a:rPr lang="zh-CN" altLang="en-US" sz="2200" kern="0" dirty="0">
                <a:latin typeface="黑体" pitchFamily="49" charset="-122"/>
                <a:ea typeface="黑体" pitchFamily="49" charset="-122"/>
              </a:rPr>
              <a:t>列出薪金比</a:t>
            </a:r>
            <a:r>
              <a:rPr lang="en-US" altLang="zh-CN" sz="2200" kern="0" dirty="0">
                <a:latin typeface="黑体" pitchFamily="49" charset="-122"/>
                <a:ea typeface="黑体" pitchFamily="49" charset="-122"/>
              </a:rPr>
              <a:t>"SMITH"</a:t>
            </a:r>
            <a:r>
              <a:rPr lang="zh-CN" altLang="en-US" sz="2200" kern="0" dirty="0">
                <a:latin typeface="黑体" pitchFamily="49" charset="-122"/>
                <a:ea typeface="黑体" pitchFamily="49" charset="-122"/>
              </a:rPr>
              <a:t>多的所有雇员</a:t>
            </a:r>
          </a:p>
          <a:p>
            <a:pPr marL="342900" indent="-342900">
              <a:buClr>
                <a:srgbClr val="777777"/>
              </a:buClr>
              <a:buSzPct val="85000"/>
              <a:buFontTx/>
              <a:buChar char="•"/>
              <a:defRPr/>
            </a:pPr>
            <a:r>
              <a:rPr lang="en-US" altLang="zh-CN" sz="2200" kern="0" dirty="0">
                <a:latin typeface="黑体" pitchFamily="49" charset="-122"/>
                <a:ea typeface="黑体" pitchFamily="49" charset="-122"/>
              </a:rPr>
              <a:t>16.	</a:t>
            </a:r>
            <a:r>
              <a:rPr lang="zh-CN" altLang="en-US" sz="2200" kern="0" dirty="0">
                <a:latin typeface="黑体" pitchFamily="49" charset="-122"/>
                <a:ea typeface="黑体" pitchFamily="49" charset="-122"/>
              </a:rPr>
              <a:t>列出入职日期早于其直接上级的所有雇员</a:t>
            </a:r>
          </a:p>
          <a:p>
            <a:pPr marL="342900" indent="-342900">
              <a:buClr>
                <a:srgbClr val="777777"/>
              </a:buClr>
              <a:buSzPct val="85000"/>
              <a:buFontTx/>
              <a:buChar char="•"/>
              <a:defRPr/>
            </a:pPr>
            <a:r>
              <a:rPr lang="en-US" altLang="zh-CN" sz="2200" kern="0" dirty="0">
                <a:latin typeface="黑体" pitchFamily="49" charset="-122"/>
                <a:ea typeface="黑体" pitchFamily="49" charset="-122"/>
              </a:rPr>
              <a:t>17.	</a:t>
            </a:r>
            <a:r>
              <a:rPr lang="zh-CN" altLang="en-US" sz="2200" kern="0" dirty="0">
                <a:latin typeface="黑体" pitchFamily="49" charset="-122"/>
                <a:ea typeface="黑体" pitchFamily="49" charset="-122"/>
              </a:rPr>
              <a:t>找员工姓名和直接上级的名字</a:t>
            </a:r>
          </a:p>
          <a:p>
            <a:pPr marL="342900" indent="-342900">
              <a:buClr>
                <a:srgbClr val="777777"/>
              </a:buClr>
              <a:buSzPct val="85000"/>
              <a:buFontTx/>
              <a:buChar char="•"/>
              <a:defRPr/>
            </a:pPr>
            <a:r>
              <a:rPr lang="en-US" altLang="zh-CN" sz="2200" kern="0" dirty="0">
                <a:latin typeface="黑体" pitchFamily="49" charset="-122"/>
                <a:ea typeface="黑体" pitchFamily="49" charset="-122"/>
              </a:rPr>
              <a:t>18.	</a:t>
            </a:r>
            <a:r>
              <a:rPr lang="zh-CN" altLang="en-US" sz="2200" kern="0" dirty="0">
                <a:latin typeface="黑体" pitchFamily="49" charset="-122"/>
                <a:ea typeface="黑体" pitchFamily="49" charset="-122"/>
              </a:rPr>
              <a:t>显示部门名称和人数</a:t>
            </a:r>
          </a:p>
          <a:p>
            <a:pPr marL="342900" indent="-342900">
              <a:buClr>
                <a:srgbClr val="777777"/>
              </a:buClr>
              <a:buSzPct val="85000"/>
              <a:buFontTx/>
              <a:buChar char="•"/>
              <a:defRPr/>
            </a:pPr>
            <a:r>
              <a:rPr lang="en-US" altLang="zh-CN" sz="2200" kern="0" dirty="0">
                <a:latin typeface="黑体" pitchFamily="49" charset="-122"/>
                <a:ea typeface="黑体" pitchFamily="49" charset="-122"/>
              </a:rPr>
              <a:t>19.	</a:t>
            </a:r>
            <a:r>
              <a:rPr lang="zh-CN" altLang="en-US" sz="2200" kern="0" dirty="0">
                <a:latin typeface="黑体" pitchFamily="49" charset="-122"/>
                <a:ea typeface="黑体" pitchFamily="49" charset="-122"/>
              </a:rPr>
              <a:t>显示每个部门的最高工资的员工</a:t>
            </a:r>
          </a:p>
          <a:p>
            <a:pPr marL="342900" indent="-342900">
              <a:buClr>
                <a:srgbClr val="777777"/>
              </a:buClr>
              <a:buSzPct val="85000"/>
              <a:buFontTx/>
              <a:buChar char="•"/>
              <a:defRPr/>
            </a:pPr>
            <a:r>
              <a:rPr lang="en-US" altLang="zh-CN" sz="2200" kern="0" dirty="0">
                <a:latin typeface="黑体" pitchFamily="49" charset="-122"/>
                <a:ea typeface="黑体" pitchFamily="49" charset="-122"/>
              </a:rPr>
              <a:t>20.	</a:t>
            </a:r>
            <a:r>
              <a:rPr lang="zh-CN" altLang="en-US" sz="2200" kern="0" dirty="0">
                <a:latin typeface="黑体" pitchFamily="49" charset="-122"/>
                <a:ea typeface="黑体" pitchFamily="49" charset="-122"/>
              </a:rPr>
              <a:t>显示出和员工号</a:t>
            </a:r>
            <a:r>
              <a:rPr lang="en-US" altLang="zh-CN" sz="2200" kern="0" dirty="0">
                <a:latin typeface="黑体" pitchFamily="49" charset="-122"/>
                <a:ea typeface="黑体" pitchFamily="49" charset="-122"/>
              </a:rPr>
              <a:t>7369</a:t>
            </a:r>
            <a:r>
              <a:rPr lang="zh-CN" altLang="en-US" sz="2200" kern="0" dirty="0">
                <a:latin typeface="黑体" pitchFamily="49" charset="-122"/>
                <a:ea typeface="黑体" pitchFamily="49" charset="-122"/>
              </a:rPr>
              <a:t>部门相同的员工姓名，工资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21.	</a:t>
            </a:r>
            <a:r>
              <a:rPr lang="zh-CN" altLang="en-US" sz="2200" kern="0" dirty="0">
                <a:latin typeface="黑体" pitchFamily="49" charset="-122"/>
                <a:ea typeface="黑体" pitchFamily="49" charset="-122"/>
              </a:rPr>
              <a:t>显示出和姓名中包含</a:t>
            </a:r>
            <a:r>
              <a:rPr lang="en-US" altLang="zh-CN" sz="2200" kern="0" dirty="0">
                <a:latin typeface="黑体" pitchFamily="49" charset="-122"/>
                <a:ea typeface="黑体" pitchFamily="49" charset="-122"/>
              </a:rPr>
              <a:t>"W"</a:t>
            </a:r>
            <a:r>
              <a:rPr lang="zh-CN" altLang="en-US" sz="2200" kern="0" dirty="0">
                <a:latin typeface="黑体" pitchFamily="49" charset="-122"/>
                <a:ea typeface="黑体" pitchFamily="49" charset="-122"/>
              </a:rPr>
              <a:t>的员工相同部门的员工姓名</a:t>
            </a:r>
          </a:p>
          <a:p>
            <a:pPr marL="342900" indent="-342900">
              <a:buClr>
                <a:srgbClr val="777777"/>
              </a:buClr>
              <a:buSzPct val="85000"/>
              <a:buFontTx/>
              <a:buChar char="•"/>
              <a:defRPr/>
            </a:pPr>
            <a:r>
              <a:rPr lang="en-US" altLang="zh-CN" sz="2200" kern="0" dirty="0">
                <a:latin typeface="黑体" pitchFamily="49" charset="-122"/>
                <a:ea typeface="黑体" pitchFamily="49" charset="-122"/>
              </a:rPr>
              <a:t>22.	</a:t>
            </a:r>
            <a:r>
              <a:rPr lang="zh-CN" altLang="en-US" sz="2200" kern="0" dirty="0">
                <a:latin typeface="黑体" pitchFamily="49" charset="-122"/>
                <a:ea typeface="黑体" pitchFamily="49" charset="-122"/>
              </a:rPr>
              <a:t>显示出工资大于平均工资的员工姓名，工资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23.	</a:t>
            </a:r>
            <a:r>
              <a:rPr lang="zh-CN" altLang="en-US" sz="2200" kern="0" dirty="0">
                <a:latin typeface="黑体" pitchFamily="49" charset="-122"/>
                <a:ea typeface="黑体" pitchFamily="49" charset="-122"/>
              </a:rPr>
              <a:t>显示出工资大于本部门平均工资的员工姓名，工资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24.	</a:t>
            </a:r>
            <a:r>
              <a:rPr lang="zh-CN" altLang="en-US" sz="2200" kern="0" dirty="0">
                <a:latin typeface="黑体" pitchFamily="49" charset="-122"/>
                <a:ea typeface="黑体" pitchFamily="49" charset="-122"/>
              </a:rPr>
              <a:t>显示每位经理管理员工的最低工资，及最低工资者的姓名</a:t>
            </a:r>
          </a:p>
          <a:p>
            <a:pPr marL="342900" indent="-342900">
              <a:buClr>
                <a:srgbClr val="777777"/>
              </a:buClr>
              <a:buSzPct val="85000"/>
              <a:buFontTx/>
              <a:buChar char="•"/>
              <a:defRPr/>
            </a:pPr>
            <a:r>
              <a:rPr lang="en-US" altLang="zh-CN" sz="2200" kern="0" dirty="0">
                <a:latin typeface="黑体" pitchFamily="49" charset="-122"/>
                <a:ea typeface="黑体" pitchFamily="49" charset="-122"/>
              </a:rPr>
              <a:t>25.	</a:t>
            </a:r>
            <a:r>
              <a:rPr lang="zh-CN" altLang="en-US" sz="2200" kern="0" dirty="0">
                <a:latin typeface="黑体" pitchFamily="49" charset="-122"/>
                <a:ea typeface="黑体" pitchFamily="49" charset="-122"/>
              </a:rPr>
              <a:t>显示比工资最高的员工参加工作时间晚的员工姓名，参加工作时间</a:t>
            </a:r>
          </a:p>
          <a:p>
            <a:pPr marL="342900" indent="-342900">
              <a:buClr>
                <a:srgbClr val="777777"/>
              </a:buClr>
              <a:buSzPct val="85000"/>
              <a:buFontTx/>
              <a:buChar char="•"/>
              <a:defRPr/>
            </a:pPr>
            <a:r>
              <a:rPr lang="en-US" altLang="zh-CN" sz="2200" kern="0" dirty="0">
                <a:latin typeface="黑体" pitchFamily="49" charset="-122"/>
                <a:ea typeface="黑体" pitchFamily="49" charset="-122"/>
              </a:rPr>
              <a:t>26.	</a:t>
            </a:r>
            <a:r>
              <a:rPr lang="zh-CN" altLang="en-US" sz="2200" kern="0" dirty="0">
                <a:latin typeface="黑体" pitchFamily="49" charset="-122"/>
                <a:ea typeface="黑体" pitchFamily="49" charset="-122"/>
              </a:rPr>
              <a:t>显示出平均工资最高的的部门平均工资及部门名称</a:t>
            </a:r>
          </a:p>
          <a:p>
            <a:pPr marL="342900" indent="-342900">
              <a:buClr>
                <a:srgbClr val="777777"/>
              </a:buClr>
              <a:buSzPct val="85000"/>
              <a:buFontTx/>
              <a:buChar char="•"/>
              <a:defRPr/>
            </a:pPr>
            <a:endParaRPr lang="en-US" altLang="zh-CN" sz="2200" kern="0" dirty="0">
              <a:latin typeface="黑体" pitchFamily="49" charset="-122"/>
              <a:ea typeface="黑体" pitchFamily="49"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285750"/>
            <a:ext cx="7769225" cy="762000"/>
          </a:xfrm>
        </p:spPr>
        <p:txBody>
          <a:bodyPr lIns="92075" tIns="46038" rIns="92075" bIns="46038"/>
          <a:lstStyle/>
          <a:p>
            <a:r>
              <a:rPr lang="zh-CN" altLang="en-US" smtClean="0">
                <a:latin typeface="黑体" pitchFamily="2" charset="-122"/>
                <a:ea typeface="黑体" pitchFamily="2" charset="-122"/>
              </a:rPr>
              <a:t>为什么使用子查询</a:t>
            </a:r>
          </a:p>
        </p:txBody>
      </p:sp>
      <p:sp>
        <p:nvSpPr>
          <p:cNvPr id="6147" name="Rectangle 3"/>
          <p:cNvSpPr>
            <a:spLocks noGrp="1" noChangeArrowheads="1"/>
          </p:cNvSpPr>
          <p:nvPr>
            <p:ph type="body" idx="1"/>
          </p:nvPr>
        </p:nvSpPr>
        <p:spPr>
          <a:xfrm>
            <a:off x="654050" y="1471613"/>
            <a:ext cx="7385050" cy="412750"/>
          </a:xfrm>
        </p:spPr>
        <p:txBody>
          <a:bodyPr lIns="92075" tIns="46038" rIns="92075" bIns="46038">
            <a:spAutoFit/>
          </a:bodyPr>
          <a:lstStyle/>
          <a:p>
            <a:pPr>
              <a:buFontTx/>
              <a:buNone/>
            </a:pPr>
            <a:r>
              <a:rPr lang="zh-CN" altLang="en-US" sz="2100" smtClean="0">
                <a:solidFill>
                  <a:schemeClr val="tx2"/>
                </a:solidFill>
                <a:latin typeface="黑体" pitchFamily="2" charset="-122"/>
                <a:ea typeface="黑体" pitchFamily="2" charset="-122"/>
              </a:rPr>
              <a:t>“谁的薪水比 </a:t>
            </a:r>
            <a:r>
              <a:rPr lang="en-US" altLang="zh-CN" sz="2100" smtClean="0">
                <a:solidFill>
                  <a:schemeClr val="tx2"/>
                </a:solidFill>
                <a:latin typeface="黑体" pitchFamily="2" charset="-122"/>
                <a:ea typeface="黑体" pitchFamily="2" charset="-122"/>
              </a:rPr>
              <a:t>Jones</a:t>
            </a:r>
            <a:r>
              <a:rPr lang="zh-CN" altLang="en-US" sz="2100" smtClean="0">
                <a:solidFill>
                  <a:schemeClr val="tx2"/>
                </a:solidFill>
                <a:latin typeface="黑体" pitchFamily="2" charset="-122"/>
                <a:ea typeface="黑体" pitchFamily="2" charset="-122"/>
              </a:rPr>
              <a:t>还高呢？”</a:t>
            </a:r>
          </a:p>
        </p:txBody>
      </p:sp>
      <p:grpSp>
        <p:nvGrpSpPr>
          <p:cNvPr id="6148" name="Group 4"/>
          <p:cNvGrpSpPr>
            <a:grpSpLocks/>
          </p:cNvGrpSpPr>
          <p:nvPr/>
        </p:nvGrpSpPr>
        <p:grpSpPr bwMode="auto">
          <a:xfrm>
            <a:off x="1019175" y="3846513"/>
            <a:ext cx="847725" cy="736600"/>
            <a:chOff x="805" y="2627"/>
            <a:chExt cx="534" cy="464"/>
          </a:xfrm>
        </p:grpSpPr>
        <p:sp>
          <p:nvSpPr>
            <p:cNvPr id="6202"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p:spPr>
          <p:txBody>
            <a:bodyPr/>
            <a:lstStyle/>
            <a:p>
              <a:endParaRPr lang="zh-CN" altLang="en-US"/>
            </a:p>
          </p:txBody>
        </p:sp>
        <p:sp>
          <p:nvSpPr>
            <p:cNvPr id="6203"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p:spPr>
          <p:txBody>
            <a:bodyPr/>
            <a:lstStyle/>
            <a:p>
              <a:endParaRPr lang="zh-CN" altLang="en-US"/>
            </a:p>
          </p:txBody>
        </p:sp>
      </p:grpSp>
      <p:sp>
        <p:nvSpPr>
          <p:cNvPr id="6149" name="Rectangle 7"/>
          <p:cNvSpPr>
            <a:spLocks noChangeArrowheads="1"/>
          </p:cNvSpPr>
          <p:nvPr/>
        </p:nvSpPr>
        <p:spPr bwMode="blackWhite">
          <a:xfrm>
            <a:off x="690563" y="2071688"/>
            <a:ext cx="7315200" cy="3479800"/>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sp>
        <p:nvSpPr>
          <p:cNvPr id="6150" name="Rectangle 8"/>
          <p:cNvSpPr>
            <a:spLocks noChangeArrowheads="1"/>
          </p:cNvSpPr>
          <p:nvPr/>
        </p:nvSpPr>
        <p:spPr bwMode="auto">
          <a:xfrm>
            <a:off x="1965325" y="2751138"/>
            <a:ext cx="58816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2" charset="-122"/>
                <a:ea typeface="黑体" pitchFamily="2" charset="-122"/>
              </a:rPr>
              <a:t>“哪个雇员的薪水比 </a:t>
            </a:r>
            <a:r>
              <a:rPr kumimoji="1" lang="en-US" altLang="zh-CN" sz="2200" b="1">
                <a:solidFill>
                  <a:schemeClr val="tx2"/>
                </a:solidFill>
                <a:latin typeface="黑体" pitchFamily="2" charset="-122"/>
                <a:ea typeface="黑体" pitchFamily="2" charset="-122"/>
              </a:rPr>
              <a:t>Jones</a:t>
            </a:r>
            <a:r>
              <a:rPr kumimoji="1" lang="zh-CN" altLang="en-US" sz="2200" b="1">
                <a:solidFill>
                  <a:schemeClr val="tx2"/>
                </a:solidFill>
                <a:latin typeface="黑体" pitchFamily="2" charset="-122"/>
                <a:ea typeface="黑体" pitchFamily="2" charset="-122"/>
              </a:rPr>
              <a:t>还高</a:t>
            </a:r>
            <a:r>
              <a:rPr kumimoji="1" lang="en-US" altLang="zh-CN" sz="2200" b="1">
                <a:solidFill>
                  <a:schemeClr val="tx2"/>
                </a:solidFill>
                <a:latin typeface="黑体" pitchFamily="2" charset="-122"/>
                <a:ea typeface="黑体" pitchFamily="2" charset="-122"/>
              </a:rPr>
              <a:t>?”</a:t>
            </a:r>
          </a:p>
        </p:txBody>
      </p:sp>
      <p:sp>
        <p:nvSpPr>
          <p:cNvPr id="6151" name="Oval 9"/>
          <p:cNvSpPr>
            <a:spLocks noChangeArrowheads="1"/>
          </p:cNvSpPr>
          <p:nvPr/>
        </p:nvSpPr>
        <p:spPr bwMode="auto">
          <a:xfrm>
            <a:off x="766763" y="2630488"/>
            <a:ext cx="1117600" cy="1079500"/>
          </a:xfrm>
          <a:prstGeom prst="ellipse">
            <a:avLst/>
          </a:prstGeom>
          <a:solidFill>
            <a:srgbClr val="FFCC66"/>
          </a:solidFill>
          <a:ln w="9525">
            <a:noFill/>
            <a:round/>
            <a:headEnd/>
            <a:tailEnd/>
          </a:ln>
        </p:spPr>
        <p:txBody>
          <a:bodyPr wrap="none" anchor="ctr"/>
          <a:lstStyle/>
          <a:p>
            <a:pPr algn="ctr" fontAlgn="ctr">
              <a:buSzPct val="65000"/>
            </a:pPr>
            <a:endParaRPr lang="zh-CN" altLang="en-US">
              <a:solidFill>
                <a:schemeClr val="tx2"/>
              </a:solidFill>
            </a:endParaRPr>
          </a:p>
        </p:txBody>
      </p:sp>
      <p:sp>
        <p:nvSpPr>
          <p:cNvPr id="6152" name="Rectangle 10"/>
          <p:cNvSpPr>
            <a:spLocks noChangeArrowheads="1"/>
          </p:cNvSpPr>
          <p:nvPr/>
        </p:nvSpPr>
        <p:spPr bwMode="auto">
          <a:xfrm>
            <a:off x="877888" y="22002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6153" name="Freeform 11"/>
          <p:cNvSpPr>
            <a:spLocks/>
          </p:cNvSpPr>
          <p:nvPr/>
        </p:nvSpPr>
        <p:spPr bwMode="auto">
          <a:xfrm>
            <a:off x="1187450" y="2725738"/>
            <a:ext cx="242888" cy="760412"/>
          </a:xfrm>
          <a:custGeom>
            <a:avLst/>
            <a:gdLst>
              <a:gd name="T0" fmla="*/ 195263 w 153"/>
              <a:gd name="T1" fmla="*/ 427037 h 479"/>
              <a:gd name="T2" fmla="*/ 219075 w 153"/>
              <a:gd name="T3" fmla="*/ 314325 h 479"/>
              <a:gd name="T4" fmla="*/ 239713 w 153"/>
              <a:gd name="T5" fmla="*/ 257175 h 479"/>
              <a:gd name="T6" fmla="*/ 233363 w 153"/>
              <a:gd name="T7" fmla="*/ 234950 h 479"/>
              <a:gd name="T8" fmla="*/ 223838 w 153"/>
              <a:gd name="T9" fmla="*/ 203200 h 479"/>
              <a:gd name="T10" fmla="*/ 214313 w 153"/>
              <a:gd name="T11" fmla="*/ 171450 h 479"/>
              <a:gd name="T12" fmla="*/ 198438 w 153"/>
              <a:gd name="T13" fmla="*/ 152400 h 479"/>
              <a:gd name="T14" fmla="*/ 176213 w 153"/>
              <a:gd name="T15" fmla="*/ 134937 h 479"/>
              <a:gd name="T16" fmla="*/ 153988 w 153"/>
              <a:gd name="T17" fmla="*/ 120650 h 479"/>
              <a:gd name="T18" fmla="*/ 138113 w 153"/>
              <a:gd name="T19" fmla="*/ 111125 h 479"/>
              <a:gd name="T20" fmla="*/ 144463 w 153"/>
              <a:gd name="T21" fmla="*/ 101600 h 479"/>
              <a:gd name="T22" fmla="*/ 146050 w 153"/>
              <a:gd name="T23" fmla="*/ 71437 h 479"/>
              <a:gd name="T24" fmla="*/ 149225 w 153"/>
              <a:gd name="T25" fmla="*/ 60325 h 479"/>
              <a:gd name="T26" fmla="*/ 150813 w 153"/>
              <a:gd name="T27" fmla="*/ 46037 h 479"/>
              <a:gd name="T28" fmla="*/ 149225 w 153"/>
              <a:gd name="T29" fmla="*/ 30162 h 479"/>
              <a:gd name="T30" fmla="*/ 141288 w 153"/>
              <a:gd name="T31" fmla="*/ 19050 h 479"/>
              <a:gd name="T32" fmla="*/ 138113 w 153"/>
              <a:gd name="T33" fmla="*/ 12700 h 479"/>
              <a:gd name="T34" fmla="*/ 136525 w 153"/>
              <a:gd name="T35" fmla="*/ 11112 h 479"/>
              <a:gd name="T36" fmla="*/ 130175 w 153"/>
              <a:gd name="T37" fmla="*/ 6350 h 479"/>
              <a:gd name="T38" fmla="*/ 111125 w 153"/>
              <a:gd name="T39" fmla="*/ 0 h 479"/>
              <a:gd name="T40" fmla="*/ 93663 w 153"/>
              <a:gd name="T41" fmla="*/ 0 h 479"/>
              <a:gd name="T42" fmla="*/ 84138 w 153"/>
              <a:gd name="T43" fmla="*/ 3175 h 479"/>
              <a:gd name="T44" fmla="*/ 74613 w 153"/>
              <a:gd name="T45" fmla="*/ 12700 h 479"/>
              <a:gd name="T46" fmla="*/ 63500 w 153"/>
              <a:gd name="T47" fmla="*/ 23812 h 479"/>
              <a:gd name="T48" fmla="*/ 61913 w 153"/>
              <a:gd name="T49" fmla="*/ 42862 h 479"/>
              <a:gd name="T50" fmla="*/ 63500 w 153"/>
              <a:gd name="T51" fmla="*/ 66675 h 479"/>
              <a:gd name="T52" fmla="*/ 66675 w 153"/>
              <a:gd name="T53" fmla="*/ 82550 h 479"/>
              <a:gd name="T54" fmla="*/ 80963 w 153"/>
              <a:gd name="T55" fmla="*/ 96837 h 479"/>
              <a:gd name="T56" fmla="*/ 80963 w 153"/>
              <a:gd name="T57" fmla="*/ 111125 h 479"/>
              <a:gd name="T58" fmla="*/ 61913 w 153"/>
              <a:gd name="T59" fmla="*/ 120650 h 479"/>
              <a:gd name="T60" fmla="*/ 38100 w 153"/>
              <a:gd name="T61" fmla="*/ 138112 h 479"/>
              <a:gd name="T62" fmla="*/ 20638 w 153"/>
              <a:gd name="T63" fmla="*/ 150812 h 479"/>
              <a:gd name="T64" fmla="*/ 15875 w 153"/>
              <a:gd name="T65" fmla="*/ 163512 h 479"/>
              <a:gd name="T66" fmla="*/ 12700 w 153"/>
              <a:gd name="T67" fmla="*/ 196850 h 479"/>
              <a:gd name="T68" fmla="*/ 7938 w 153"/>
              <a:gd name="T69" fmla="*/ 242887 h 479"/>
              <a:gd name="T70" fmla="*/ 3175 w 153"/>
              <a:gd name="T71" fmla="*/ 279400 h 479"/>
              <a:gd name="T72" fmla="*/ 1588 w 153"/>
              <a:gd name="T73" fmla="*/ 296862 h 479"/>
              <a:gd name="T74" fmla="*/ 0 w 153"/>
              <a:gd name="T75" fmla="*/ 328612 h 479"/>
              <a:gd name="T76" fmla="*/ 0 w 153"/>
              <a:gd name="T77" fmla="*/ 368300 h 479"/>
              <a:gd name="T78" fmla="*/ 0 w 153"/>
              <a:gd name="T79" fmla="*/ 406400 h 479"/>
              <a:gd name="T80" fmla="*/ 6350 w 153"/>
              <a:gd name="T81" fmla="*/ 422275 h 479"/>
              <a:gd name="T82" fmla="*/ 14288 w 153"/>
              <a:gd name="T83" fmla="*/ 427037 h 479"/>
              <a:gd name="T84" fmla="*/ 22225 w 153"/>
              <a:gd name="T85" fmla="*/ 428625 h 479"/>
              <a:gd name="T86" fmla="*/ 26988 w 153"/>
              <a:gd name="T87" fmla="*/ 428625 h 479"/>
              <a:gd name="T88" fmla="*/ 25400 w 153"/>
              <a:gd name="T89" fmla="*/ 417512 h 479"/>
              <a:gd name="T90" fmla="*/ 36513 w 153"/>
              <a:gd name="T91" fmla="*/ 419100 h 479"/>
              <a:gd name="T92" fmla="*/ 33338 w 153"/>
              <a:gd name="T93" fmla="*/ 554037 h 479"/>
              <a:gd name="T94" fmla="*/ 28575 w 153"/>
              <a:gd name="T95" fmla="*/ 698500 h 479"/>
              <a:gd name="T96" fmla="*/ 61913 w 153"/>
              <a:gd name="T97" fmla="*/ 717550 h 479"/>
              <a:gd name="T98" fmla="*/ 111125 w 153"/>
              <a:gd name="T99" fmla="*/ 719137 h 479"/>
              <a:gd name="T100" fmla="*/ 117475 w 153"/>
              <a:gd name="T101" fmla="*/ 730250 h 479"/>
              <a:gd name="T102" fmla="*/ 128588 w 153"/>
              <a:gd name="T103" fmla="*/ 742950 h 479"/>
              <a:gd name="T104" fmla="*/ 138113 w 153"/>
              <a:gd name="T105" fmla="*/ 754062 h 479"/>
              <a:gd name="T106" fmla="*/ 147638 w 153"/>
              <a:gd name="T107" fmla="*/ 758825 h 479"/>
              <a:gd name="T108" fmla="*/ 158750 w 153"/>
              <a:gd name="T109" fmla="*/ 757237 h 479"/>
              <a:gd name="T110" fmla="*/ 168275 w 153"/>
              <a:gd name="T111" fmla="*/ 754062 h 479"/>
              <a:gd name="T112" fmla="*/ 173038 w 153"/>
              <a:gd name="T113" fmla="*/ 752475 h 479"/>
              <a:gd name="T114" fmla="*/ 165100 w 153"/>
              <a:gd name="T115" fmla="*/ 725487 h 479"/>
              <a:gd name="T116" fmla="*/ 180975 w 153"/>
              <a:gd name="T117" fmla="*/ 561975 h 479"/>
              <a:gd name="T118" fmla="*/ 192088 w 153"/>
              <a:gd name="T119" fmla="*/ 392112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p:spPr>
        <p:txBody>
          <a:bodyPr/>
          <a:lstStyle/>
          <a:p>
            <a:endParaRPr lang="zh-CN" altLang="en-US"/>
          </a:p>
        </p:txBody>
      </p:sp>
      <p:sp>
        <p:nvSpPr>
          <p:cNvPr id="6154" name="Freeform 12"/>
          <p:cNvSpPr>
            <a:spLocks/>
          </p:cNvSpPr>
          <p:nvPr/>
        </p:nvSpPr>
        <p:spPr bwMode="auto">
          <a:xfrm>
            <a:off x="1001713" y="2735263"/>
            <a:ext cx="233362" cy="714375"/>
          </a:xfrm>
          <a:custGeom>
            <a:avLst/>
            <a:gdLst>
              <a:gd name="T0" fmla="*/ 111125 w 147"/>
              <a:gd name="T1" fmla="*/ 336550 h 450"/>
              <a:gd name="T2" fmla="*/ 111125 w 147"/>
              <a:gd name="T3" fmla="*/ 336550 h 450"/>
              <a:gd name="T4" fmla="*/ 114300 w 147"/>
              <a:gd name="T5" fmla="*/ 334963 h 450"/>
              <a:gd name="T6" fmla="*/ 114300 w 147"/>
              <a:gd name="T7" fmla="*/ 334963 h 450"/>
              <a:gd name="T8" fmla="*/ 212725 w 147"/>
              <a:gd name="T9" fmla="*/ 671513 h 450"/>
              <a:gd name="T10" fmla="*/ 176212 w 147"/>
              <a:gd name="T11" fmla="*/ 627063 h 450"/>
              <a:gd name="T12" fmla="*/ 184150 w 147"/>
              <a:gd name="T13" fmla="*/ 527050 h 450"/>
              <a:gd name="T14" fmla="*/ 188912 w 147"/>
              <a:gd name="T15" fmla="*/ 492125 h 450"/>
              <a:gd name="T16" fmla="*/ 200025 w 147"/>
              <a:gd name="T17" fmla="*/ 468313 h 450"/>
              <a:gd name="T18" fmla="*/ 187325 w 147"/>
              <a:gd name="T19" fmla="*/ 322263 h 450"/>
              <a:gd name="T20" fmla="*/ 200025 w 147"/>
              <a:gd name="T21" fmla="*/ 342900 h 450"/>
              <a:gd name="T22" fmla="*/ 209550 w 147"/>
              <a:gd name="T23" fmla="*/ 323850 h 450"/>
              <a:gd name="T24" fmla="*/ 196850 w 147"/>
              <a:gd name="T25" fmla="*/ 282575 h 450"/>
              <a:gd name="T26" fmla="*/ 203200 w 147"/>
              <a:gd name="T27" fmla="*/ 211138 h 450"/>
              <a:gd name="T28" fmla="*/ 171450 w 147"/>
              <a:gd name="T29" fmla="*/ 120650 h 450"/>
              <a:gd name="T30" fmla="*/ 149225 w 147"/>
              <a:gd name="T31" fmla="*/ 104775 h 450"/>
              <a:gd name="T32" fmla="*/ 158750 w 147"/>
              <a:gd name="T33" fmla="*/ 101600 h 450"/>
              <a:gd name="T34" fmla="*/ 163512 w 147"/>
              <a:gd name="T35" fmla="*/ 84138 h 450"/>
              <a:gd name="T36" fmla="*/ 153987 w 147"/>
              <a:gd name="T37" fmla="*/ 73025 h 450"/>
              <a:gd name="T38" fmla="*/ 149225 w 147"/>
              <a:gd name="T39" fmla="*/ 42863 h 450"/>
              <a:gd name="T40" fmla="*/ 153987 w 147"/>
              <a:gd name="T41" fmla="*/ 26988 h 450"/>
              <a:gd name="T42" fmla="*/ 141287 w 147"/>
              <a:gd name="T43" fmla="*/ 9525 h 450"/>
              <a:gd name="T44" fmla="*/ 127000 w 147"/>
              <a:gd name="T45" fmla="*/ 0 h 450"/>
              <a:gd name="T46" fmla="*/ 87312 w 147"/>
              <a:gd name="T47" fmla="*/ 4763 h 450"/>
              <a:gd name="T48" fmla="*/ 66675 w 147"/>
              <a:gd name="T49" fmla="*/ 34925 h 450"/>
              <a:gd name="T50" fmla="*/ 50800 w 147"/>
              <a:gd name="T51" fmla="*/ 74613 h 450"/>
              <a:gd name="T52" fmla="*/ 36512 w 147"/>
              <a:gd name="T53" fmla="*/ 93662 h 450"/>
              <a:gd name="T54" fmla="*/ 49212 w 147"/>
              <a:gd name="T55" fmla="*/ 104775 h 450"/>
              <a:gd name="T56" fmla="*/ 44450 w 147"/>
              <a:gd name="T57" fmla="*/ 120650 h 450"/>
              <a:gd name="T58" fmla="*/ 7937 w 147"/>
              <a:gd name="T59" fmla="*/ 192087 h 450"/>
              <a:gd name="T60" fmla="*/ 0 w 147"/>
              <a:gd name="T61" fmla="*/ 241300 h 450"/>
              <a:gd name="T62" fmla="*/ 22225 w 147"/>
              <a:gd name="T63" fmla="*/ 303213 h 450"/>
              <a:gd name="T64" fmla="*/ 22225 w 147"/>
              <a:gd name="T65" fmla="*/ 406400 h 450"/>
              <a:gd name="T66" fmla="*/ 20637 w 147"/>
              <a:gd name="T67" fmla="*/ 482600 h 450"/>
              <a:gd name="T68" fmla="*/ 46037 w 147"/>
              <a:gd name="T69" fmla="*/ 496888 h 450"/>
              <a:gd name="T70" fmla="*/ 53975 w 147"/>
              <a:gd name="T71" fmla="*/ 508000 h 450"/>
              <a:gd name="T72" fmla="*/ 65087 w 147"/>
              <a:gd name="T73" fmla="*/ 536575 h 450"/>
              <a:gd name="T74" fmla="*/ 60325 w 147"/>
              <a:gd name="T75" fmla="*/ 547688 h 450"/>
              <a:gd name="T76" fmla="*/ 58737 w 147"/>
              <a:gd name="T77" fmla="*/ 584200 h 450"/>
              <a:gd name="T78" fmla="*/ 73025 w 147"/>
              <a:gd name="T79" fmla="*/ 636588 h 450"/>
              <a:gd name="T80" fmla="*/ 68262 w 147"/>
              <a:gd name="T81" fmla="*/ 703263 h 450"/>
              <a:gd name="T82" fmla="*/ 87312 w 147"/>
              <a:gd name="T83" fmla="*/ 712788 h 450"/>
              <a:gd name="T84" fmla="*/ 101600 w 147"/>
              <a:gd name="T85" fmla="*/ 693738 h 450"/>
              <a:gd name="T86" fmla="*/ 93662 w 147"/>
              <a:gd name="T87" fmla="*/ 633413 h 450"/>
              <a:gd name="T88" fmla="*/ 133350 w 147"/>
              <a:gd name="T89" fmla="*/ 520700 h 450"/>
              <a:gd name="T90" fmla="*/ 136525 w 147"/>
              <a:gd name="T91" fmla="*/ 555625 h 450"/>
              <a:gd name="T92" fmla="*/ 146050 w 147"/>
              <a:gd name="T93" fmla="*/ 611188 h 450"/>
              <a:gd name="T94" fmla="*/ 149225 w 147"/>
              <a:gd name="T95" fmla="*/ 679450 h 450"/>
              <a:gd name="T96" fmla="*/ 169862 w 147"/>
              <a:gd name="T97" fmla="*/ 681038 h 450"/>
              <a:gd name="T98" fmla="*/ 196850 w 147"/>
              <a:gd name="T99" fmla="*/ 695325 h 450"/>
              <a:gd name="T100" fmla="*/ 223837 w 147"/>
              <a:gd name="T101" fmla="*/ 698500 h 450"/>
              <a:gd name="T102" fmla="*/ 111125 w 147"/>
              <a:gd name="T103" fmla="*/ 336550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50"/>
              <a:gd name="T158" fmla="*/ 147 w 147"/>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w="9525" cap="rnd">
            <a:noFill/>
            <a:round/>
            <a:headEnd/>
            <a:tailEnd/>
          </a:ln>
        </p:spPr>
        <p:txBody>
          <a:bodyPr/>
          <a:lstStyle/>
          <a:p>
            <a:endParaRPr lang="zh-CN" altLang="en-US"/>
          </a:p>
        </p:txBody>
      </p:sp>
      <p:sp>
        <p:nvSpPr>
          <p:cNvPr id="6155" name="Freeform 13"/>
          <p:cNvSpPr>
            <a:spLocks/>
          </p:cNvSpPr>
          <p:nvPr/>
        </p:nvSpPr>
        <p:spPr bwMode="auto">
          <a:xfrm>
            <a:off x="1397000" y="2695575"/>
            <a:ext cx="236538" cy="744538"/>
          </a:xfrm>
          <a:custGeom>
            <a:avLst/>
            <a:gdLst>
              <a:gd name="T0" fmla="*/ 234950 w 149"/>
              <a:gd name="T1" fmla="*/ 623888 h 469"/>
              <a:gd name="T2" fmla="*/ 217488 w 149"/>
              <a:gd name="T3" fmla="*/ 430213 h 469"/>
              <a:gd name="T4" fmla="*/ 223838 w 149"/>
              <a:gd name="T5" fmla="*/ 423863 h 469"/>
              <a:gd name="T6" fmla="*/ 227013 w 149"/>
              <a:gd name="T7" fmla="*/ 415925 h 469"/>
              <a:gd name="T8" fmla="*/ 223838 w 149"/>
              <a:gd name="T9" fmla="*/ 393700 h 469"/>
              <a:gd name="T10" fmla="*/ 225425 w 149"/>
              <a:gd name="T11" fmla="*/ 306388 h 469"/>
              <a:gd name="T12" fmla="*/ 222250 w 149"/>
              <a:gd name="T13" fmla="*/ 244475 h 469"/>
              <a:gd name="T14" fmla="*/ 209550 w 149"/>
              <a:gd name="T15" fmla="*/ 171450 h 469"/>
              <a:gd name="T16" fmla="*/ 185738 w 149"/>
              <a:gd name="T17" fmla="*/ 142875 h 469"/>
              <a:gd name="T18" fmla="*/ 152400 w 149"/>
              <a:gd name="T19" fmla="*/ 117475 h 469"/>
              <a:gd name="T20" fmla="*/ 133350 w 149"/>
              <a:gd name="T21" fmla="*/ 107950 h 469"/>
              <a:gd name="T22" fmla="*/ 149225 w 149"/>
              <a:gd name="T23" fmla="*/ 66675 h 469"/>
              <a:gd name="T24" fmla="*/ 150813 w 149"/>
              <a:gd name="T25" fmla="*/ 50800 h 469"/>
              <a:gd name="T26" fmla="*/ 147638 w 149"/>
              <a:gd name="T27" fmla="*/ 28575 h 469"/>
              <a:gd name="T28" fmla="*/ 136525 w 149"/>
              <a:gd name="T29" fmla="*/ 12700 h 469"/>
              <a:gd name="T30" fmla="*/ 130175 w 149"/>
              <a:gd name="T31" fmla="*/ 1588 h 469"/>
              <a:gd name="T32" fmla="*/ 106363 w 149"/>
              <a:gd name="T33" fmla="*/ 0 h 469"/>
              <a:gd name="T34" fmla="*/ 82550 w 149"/>
              <a:gd name="T35" fmla="*/ 0 h 469"/>
              <a:gd name="T36" fmla="*/ 74613 w 149"/>
              <a:gd name="T37" fmla="*/ 6350 h 469"/>
              <a:gd name="T38" fmla="*/ 63500 w 149"/>
              <a:gd name="T39" fmla="*/ 20638 h 469"/>
              <a:gd name="T40" fmla="*/ 60325 w 149"/>
              <a:gd name="T41" fmla="*/ 42863 h 469"/>
              <a:gd name="T42" fmla="*/ 65088 w 149"/>
              <a:gd name="T43" fmla="*/ 60325 h 469"/>
              <a:gd name="T44" fmla="*/ 82550 w 149"/>
              <a:gd name="T45" fmla="*/ 107950 h 469"/>
              <a:gd name="T46" fmla="*/ 61913 w 149"/>
              <a:gd name="T47" fmla="*/ 120650 h 469"/>
              <a:gd name="T48" fmla="*/ 26988 w 149"/>
              <a:gd name="T49" fmla="*/ 142875 h 469"/>
              <a:gd name="T50" fmla="*/ 15875 w 149"/>
              <a:gd name="T51" fmla="*/ 161925 h 469"/>
              <a:gd name="T52" fmla="*/ 9525 w 149"/>
              <a:gd name="T53" fmla="*/ 217488 h 469"/>
              <a:gd name="T54" fmla="*/ 1588 w 149"/>
              <a:gd name="T55" fmla="*/ 279400 h 469"/>
              <a:gd name="T56" fmla="*/ 0 w 149"/>
              <a:gd name="T57" fmla="*/ 309563 h 469"/>
              <a:gd name="T58" fmla="*/ 0 w 149"/>
              <a:gd name="T59" fmla="*/ 366713 h 469"/>
              <a:gd name="T60" fmla="*/ 3175 w 149"/>
              <a:gd name="T61" fmla="*/ 415925 h 469"/>
              <a:gd name="T62" fmla="*/ 12700 w 149"/>
              <a:gd name="T63" fmla="*/ 427038 h 469"/>
              <a:gd name="T64" fmla="*/ 23813 w 149"/>
              <a:gd name="T65" fmla="*/ 428625 h 469"/>
              <a:gd name="T66" fmla="*/ 15875 w 149"/>
              <a:gd name="T67" fmla="*/ 407988 h 469"/>
              <a:gd name="T68" fmla="*/ 66675 w 149"/>
              <a:gd name="T69" fmla="*/ 692150 h 469"/>
              <a:gd name="T70" fmla="*/ 74613 w 149"/>
              <a:gd name="T71" fmla="*/ 739775 h 469"/>
              <a:gd name="T72" fmla="*/ 114300 w 149"/>
              <a:gd name="T73" fmla="*/ 720725 h 469"/>
              <a:gd name="T74" fmla="*/ 138113 w 149"/>
              <a:gd name="T75" fmla="*/ 733425 h 469"/>
              <a:gd name="T76" fmla="*/ 158750 w 149"/>
              <a:gd name="T77" fmla="*/ 742950 h 469"/>
              <a:gd name="T78" fmla="*/ 173038 w 149"/>
              <a:gd name="T79" fmla="*/ 742950 h 469"/>
              <a:gd name="T80" fmla="*/ 185738 w 149"/>
              <a:gd name="T81" fmla="*/ 738188 h 469"/>
              <a:gd name="T82" fmla="*/ 180975 w 149"/>
              <a:gd name="T83" fmla="*/ 709613 h 469"/>
              <a:gd name="T84" fmla="*/ 190500 w 149"/>
              <a:gd name="T85" fmla="*/ 406400 h 469"/>
              <a:gd name="T86" fmla="*/ 198438 w 149"/>
              <a:gd name="T87" fmla="*/ 422275 h 469"/>
              <a:gd name="T88" fmla="*/ 198438 w 149"/>
              <a:gd name="T89" fmla="*/ 423863 h 469"/>
              <a:gd name="T90" fmla="*/ 201613 w 149"/>
              <a:gd name="T91" fmla="*/ 427038 h 469"/>
              <a:gd name="T92" fmla="*/ 204788 w 149"/>
              <a:gd name="T93" fmla="*/ 444500 h 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9"/>
              <a:gd name="T142" fmla="*/ 0 h 469"/>
              <a:gd name="T143" fmla="*/ 149 w 149"/>
              <a:gd name="T144" fmla="*/ 469 h 4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p:spPr>
        <p:txBody>
          <a:bodyPr/>
          <a:lstStyle/>
          <a:p>
            <a:endParaRPr lang="zh-CN" altLang="en-US"/>
          </a:p>
        </p:txBody>
      </p:sp>
      <p:sp>
        <p:nvSpPr>
          <p:cNvPr id="6156" name="Freeform 14"/>
          <p:cNvSpPr>
            <a:spLocks/>
          </p:cNvSpPr>
          <p:nvPr/>
        </p:nvSpPr>
        <p:spPr bwMode="auto">
          <a:xfrm>
            <a:off x="1003300" y="2744788"/>
            <a:ext cx="234950" cy="712787"/>
          </a:xfrm>
          <a:custGeom>
            <a:avLst/>
            <a:gdLst>
              <a:gd name="T0" fmla="*/ 127000 w 148"/>
              <a:gd name="T1" fmla="*/ 334962 h 449"/>
              <a:gd name="T2" fmla="*/ 125412 w 148"/>
              <a:gd name="T3" fmla="*/ 336550 h 449"/>
              <a:gd name="T4" fmla="*/ 130175 w 148"/>
              <a:gd name="T5" fmla="*/ 333375 h 449"/>
              <a:gd name="T6" fmla="*/ 130175 w 148"/>
              <a:gd name="T7" fmla="*/ 333375 h 449"/>
              <a:gd name="T8" fmla="*/ 214313 w 148"/>
              <a:gd name="T9" fmla="*/ 669925 h 449"/>
              <a:gd name="T10" fmla="*/ 177800 w 148"/>
              <a:gd name="T11" fmla="*/ 625475 h 449"/>
              <a:gd name="T12" fmla="*/ 185737 w 148"/>
              <a:gd name="T13" fmla="*/ 527050 h 449"/>
              <a:gd name="T14" fmla="*/ 190500 w 148"/>
              <a:gd name="T15" fmla="*/ 490537 h 449"/>
              <a:gd name="T16" fmla="*/ 201612 w 148"/>
              <a:gd name="T17" fmla="*/ 466725 h 449"/>
              <a:gd name="T18" fmla="*/ 187325 w 148"/>
              <a:gd name="T19" fmla="*/ 320675 h 449"/>
              <a:gd name="T20" fmla="*/ 200025 w 148"/>
              <a:gd name="T21" fmla="*/ 342900 h 449"/>
              <a:gd name="T22" fmla="*/ 209550 w 148"/>
              <a:gd name="T23" fmla="*/ 323850 h 449"/>
              <a:gd name="T24" fmla="*/ 196850 w 148"/>
              <a:gd name="T25" fmla="*/ 282575 h 449"/>
              <a:gd name="T26" fmla="*/ 203200 w 148"/>
              <a:gd name="T27" fmla="*/ 209550 h 449"/>
              <a:gd name="T28" fmla="*/ 171450 w 148"/>
              <a:gd name="T29" fmla="*/ 120650 h 449"/>
              <a:gd name="T30" fmla="*/ 149225 w 148"/>
              <a:gd name="T31" fmla="*/ 104775 h 449"/>
              <a:gd name="T32" fmla="*/ 160337 w 148"/>
              <a:gd name="T33" fmla="*/ 101600 h 449"/>
              <a:gd name="T34" fmla="*/ 165100 w 148"/>
              <a:gd name="T35" fmla="*/ 84137 h 449"/>
              <a:gd name="T36" fmla="*/ 153987 w 148"/>
              <a:gd name="T37" fmla="*/ 73025 h 449"/>
              <a:gd name="T38" fmla="*/ 150812 w 148"/>
              <a:gd name="T39" fmla="*/ 42862 h 449"/>
              <a:gd name="T40" fmla="*/ 153987 w 148"/>
              <a:gd name="T41" fmla="*/ 26987 h 449"/>
              <a:gd name="T42" fmla="*/ 142875 w 148"/>
              <a:gd name="T43" fmla="*/ 9525 h 449"/>
              <a:gd name="T44" fmla="*/ 125412 w 148"/>
              <a:gd name="T45" fmla="*/ 0 h 449"/>
              <a:gd name="T46" fmla="*/ 88900 w 148"/>
              <a:gd name="T47" fmla="*/ 4762 h 449"/>
              <a:gd name="T48" fmla="*/ 65087 w 148"/>
              <a:gd name="T49" fmla="*/ 34925 h 449"/>
              <a:gd name="T50" fmla="*/ 50800 w 148"/>
              <a:gd name="T51" fmla="*/ 74612 h 449"/>
              <a:gd name="T52" fmla="*/ 36512 w 148"/>
              <a:gd name="T53" fmla="*/ 93662 h 449"/>
              <a:gd name="T54" fmla="*/ 49212 w 148"/>
              <a:gd name="T55" fmla="*/ 104775 h 449"/>
              <a:gd name="T56" fmla="*/ 44450 w 148"/>
              <a:gd name="T57" fmla="*/ 120650 h 449"/>
              <a:gd name="T58" fmla="*/ 7937 w 148"/>
              <a:gd name="T59" fmla="*/ 192087 h 449"/>
              <a:gd name="T60" fmla="*/ 0 w 148"/>
              <a:gd name="T61" fmla="*/ 241300 h 449"/>
              <a:gd name="T62" fmla="*/ 20637 w 148"/>
              <a:gd name="T63" fmla="*/ 303212 h 449"/>
              <a:gd name="T64" fmla="*/ 22225 w 148"/>
              <a:gd name="T65" fmla="*/ 406400 h 449"/>
              <a:gd name="T66" fmla="*/ 19050 w 148"/>
              <a:gd name="T67" fmla="*/ 481012 h 449"/>
              <a:gd name="T68" fmla="*/ 44450 w 148"/>
              <a:gd name="T69" fmla="*/ 493712 h 449"/>
              <a:gd name="T70" fmla="*/ 53975 w 148"/>
              <a:gd name="T71" fmla="*/ 508000 h 449"/>
              <a:gd name="T72" fmla="*/ 63500 w 148"/>
              <a:gd name="T73" fmla="*/ 534987 h 449"/>
              <a:gd name="T74" fmla="*/ 61912 w 148"/>
              <a:gd name="T75" fmla="*/ 546100 h 449"/>
              <a:gd name="T76" fmla="*/ 60325 w 148"/>
              <a:gd name="T77" fmla="*/ 582612 h 449"/>
              <a:gd name="T78" fmla="*/ 73025 w 148"/>
              <a:gd name="T79" fmla="*/ 635000 h 449"/>
              <a:gd name="T80" fmla="*/ 68262 w 148"/>
              <a:gd name="T81" fmla="*/ 701675 h 449"/>
              <a:gd name="T82" fmla="*/ 88900 w 148"/>
              <a:gd name="T83" fmla="*/ 711200 h 449"/>
              <a:gd name="T84" fmla="*/ 101600 w 148"/>
              <a:gd name="T85" fmla="*/ 690562 h 449"/>
              <a:gd name="T86" fmla="*/ 93662 w 148"/>
              <a:gd name="T87" fmla="*/ 631825 h 449"/>
              <a:gd name="T88" fmla="*/ 133350 w 148"/>
              <a:gd name="T89" fmla="*/ 519112 h 449"/>
              <a:gd name="T90" fmla="*/ 134937 w 148"/>
              <a:gd name="T91" fmla="*/ 554037 h 449"/>
              <a:gd name="T92" fmla="*/ 147637 w 148"/>
              <a:gd name="T93" fmla="*/ 609600 h 449"/>
              <a:gd name="T94" fmla="*/ 149225 w 148"/>
              <a:gd name="T95" fmla="*/ 677862 h 449"/>
              <a:gd name="T96" fmla="*/ 169862 w 148"/>
              <a:gd name="T97" fmla="*/ 679450 h 449"/>
              <a:gd name="T98" fmla="*/ 196850 w 148"/>
              <a:gd name="T99" fmla="*/ 693737 h 449"/>
              <a:gd name="T100" fmla="*/ 225425 w 148"/>
              <a:gd name="T101" fmla="*/ 695325 h 449"/>
              <a:gd name="T102" fmla="*/ 125412 w 148"/>
              <a:gd name="T103" fmla="*/ 336550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449"/>
              <a:gd name="T158" fmla="*/ 148 w 148"/>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p:spPr>
        <p:txBody>
          <a:bodyPr/>
          <a:lstStyle/>
          <a:p>
            <a:endParaRPr lang="zh-CN" altLang="en-US"/>
          </a:p>
        </p:txBody>
      </p:sp>
      <p:sp>
        <p:nvSpPr>
          <p:cNvPr id="6157" name="Freeform 15"/>
          <p:cNvSpPr>
            <a:spLocks/>
          </p:cNvSpPr>
          <p:nvPr/>
        </p:nvSpPr>
        <p:spPr bwMode="auto">
          <a:xfrm>
            <a:off x="1200150" y="2730500"/>
            <a:ext cx="242888" cy="762000"/>
          </a:xfrm>
          <a:custGeom>
            <a:avLst/>
            <a:gdLst>
              <a:gd name="T0" fmla="*/ 195263 w 153"/>
              <a:gd name="T1" fmla="*/ 428625 h 480"/>
              <a:gd name="T2" fmla="*/ 217488 w 153"/>
              <a:gd name="T3" fmla="*/ 314325 h 480"/>
              <a:gd name="T4" fmla="*/ 239713 w 153"/>
              <a:gd name="T5" fmla="*/ 258763 h 480"/>
              <a:gd name="T6" fmla="*/ 233363 w 153"/>
              <a:gd name="T7" fmla="*/ 234950 h 480"/>
              <a:gd name="T8" fmla="*/ 223838 w 153"/>
              <a:gd name="T9" fmla="*/ 203200 h 480"/>
              <a:gd name="T10" fmla="*/ 212725 w 153"/>
              <a:gd name="T11" fmla="*/ 171450 h 480"/>
              <a:gd name="T12" fmla="*/ 196850 w 153"/>
              <a:gd name="T13" fmla="*/ 152400 h 480"/>
              <a:gd name="T14" fmla="*/ 176213 w 153"/>
              <a:gd name="T15" fmla="*/ 134938 h 480"/>
              <a:gd name="T16" fmla="*/ 153988 w 153"/>
              <a:gd name="T17" fmla="*/ 120650 h 480"/>
              <a:gd name="T18" fmla="*/ 136525 w 153"/>
              <a:gd name="T19" fmla="*/ 111125 h 480"/>
              <a:gd name="T20" fmla="*/ 144463 w 153"/>
              <a:gd name="T21" fmla="*/ 101600 h 480"/>
              <a:gd name="T22" fmla="*/ 146050 w 153"/>
              <a:gd name="T23" fmla="*/ 69850 h 480"/>
              <a:gd name="T24" fmla="*/ 147638 w 153"/>
              <a:gd name="T25" fmla="*/ 60325 h 480"/>
              <a:gd name="T26" fmla="*/ 150813 w 153"/>
              <a:gd name="T27" fmla="*/ 46038 h 480"/>
              <a:gd name="T28" fmla="*/ 147638 w 153"/>
              <a:gd name="T29" fmla="*/ 30163 h 480"/>
              <a:gd name="T30" fmla="*/ 139700 w 153"/>
              <a:gd name="T31" fmla="*/ 19050 h 480"/>
              <a:gd name="T32" fmla="*/ 136525 w 153"/>
              <a:gd name="T33" fmla="*/ 12700 h 480"/>
              <a:gd name="T34" fmla="*/ 136525 w 153"/>
              <a:gd name="T35" fmla="*/ 11113 h 480"/>
              <a:gd name="T36" fmla="*/ 128588 w 153"/>
              <a:gd name="T37" fmla="*/ 6350 h 480"/>
              <a:gd name="T38" fmla="*/ 111125 w 153"/>
              <a:gd name="T39" fmla="*/ 0 h 480"/>
              <a:gd name="T40" fmla="*/ 93663 w 153"/>
              <a:gd name="T41" fmla="*/ 0 h 480"/>
              <a:gd name="T42" fmla="*/ 84138 w 153"/>
              <a:gd name="T43" fmla="*/ 4763 h 480"/>
              <a:gd name="T44" fmla="*/ 74613 w 153"/>
              <a:gd name="T45" fmla="*/ 12700 h 480"/>
              <a:gd name="T46" fmla="*/ 63500 w 153"/>
              <a:gd name="T47" fmla="*/ 23813 h 480"/>
              <a:gd name="T48" fmla="*/ 60325 w 153"/>
              <a:gd name="T49" fmla="*/ 42863 h 480"/>
              <a:gd name="T50" fmla="*/ 63500 w 153"/>
              <a:gd name="T51" fmla="*/ 66675 h 480"/>
              <a:gd name="T52" fmla="*/ 66675 w 153"/>
              <a:gd name="T53" fmla="*/ 82550 h 480"/>
              <a:gd name="T54" fmla="*/ 80963 w 153"/>
              <a:gd name="T55" fmla="*/ 96837 h 480"/>
              <a:gd name="T56" fmla="*/ 79375 w 153"/>
              <a:gd name="T57" fmla="*/ 111125 h 480"/>
              <a:gd name="T58" fmla="*/ 61913 w 153"/>
              <a:gd name="T59" fmla="*/ 122238 h 480"/>
              <a:gd name="T60" fmla="*/ 38100 w 153"/>
              <a:gd name="T61" fmla="*/ 138113 h 480"/>
              <a:gd name="T62" fmla="*/ 20638 w 153"/>
              <a:gd name="T63" fmla="*/ 150813 h 480"/>
              <a:gd name="T64" fmla="*/ 15875 w 153"/>
              <a:gd name="T65" fmla="*/ 163513 h 480"/>
              <a:gd name="T66" fmla="*/ 12700 w 153"/>
              <a:gd name="T67" fmla="*/ 198437 h 480"/>
              <a:gd name="T68" fmla="*/ 7938 w 153"/>
              <a:gd name="T69" fmla="*/ 242888 h 480"/>
              <a:gd name="T70" fmla="*/ 3175 w 153"/>
              <a:gd name="T71" fmla="*/ 279400 h 480"/>
              <a:gd name="T72" fmla="*/ 1588 w 153"/>
              <a:gd name="T73" fmla="*/ 298450 h 480"/>
              <a:gd name="T74" fmla="*/ 0 w 153"/>
              <a:gd name="T75" fmla="*/ 328613 h 480"/>
              <a:gd name="T76" fmla="*/ 0 w 153"/>
              <a:gd name="T77" fmla="*/ 369888 h 480"/>
              <a:gd name="T78" fmla="*/ 0 w 153"/>
              <a:gd name="T79" fmla="*/ 406400 h 480"/>
              <a:gd name="T80" fmla="*/ 6350 w 153"/>
              <a:gd name="T81" fmla="*/ 423863 h 480"/>
              <a:gd name="T82" fmla="*/ 12700 w 153"/>
              <a:gd name="T83" fmla="*/ 428625 h 480"/>
              <a:gd name="T84" fmla="*/ 22225 w 153"/>
              <a:gd name="T85" fmla="*/ 430213 h 480"/>
              <a:gd name="T86" fmla="*/ 26988 w 153"/>
              <a:gd name="T87" fmla="*/ 430213 h 480"/>
              <a:gd name="T88" fmla="*/ 25400 w 153"/>
              <a:gd name="T89" fmla="*/ 417513 h 480"/>
              <a:gd name="T90" fmla="*/ 34925 w 153"/>
              <a:gd name="T91" fmla="*/ 420688 h 480"/>
              <a:gd name="T92" fmla="*/ 33338 w 153"/>
              <a:gd name="T93" fmla="*/ 554038 h 480"/>
              <a:gd name="T94" fmla="*/ 26988 w 153"/>
              <a:gd name="T95" fmla="*/ 700088 h 480"/>
              <a:gd name="T96" fmla="*/ 61913 w 153"/>
              <a:gd name="T97" fmla="*/ 719138 h 480"/>
              <a:gd name="T98" fmla="*/ 111125 w 153"/>
              <a:gd name="T99" fmla="*/ 720725 h 480"/>
              <a:gd name="T100" fmla="*/ 117475 w 153"/>
              <a:gd name="T101" fmla="*/ 731838 h 480"/>
              <a:gd name="T102" fmla="*/ 128588 w 153"/>
              <a:gd name="T103" fmla="*/ 744538 h 480"/>
              <a:gd name="T104" fmla="*/ 138113 w 153"/>
              <a:gd name="T105" fmla="*/ 755650 h 480"/>
              <a:gd name="T106" fmla="*/ 147638 w 153"/>
              <a:gd name="T107" fmla="*/ 760413 h 480"/>
              <a:gd name="T108" fmla="*/ 158750 w 153"/>
              <a:gd name="T109" fmla="*/ 758825 h 480"/>
              <a:gd name="T110" fmla="*/ 166688 w 153"/>
              <a:gd name="T111" fmla="*/ 755650 h 480"/>
              <a:gd name="T112" fmla="*/ 173038 w 153"/>
              <a:gd name="T113" fmla="*/ 754063 h 480"/>
              <a:gd name="T114" fmla="*/ 165100 w 153"/>
              <a:gd name="T115" fmla="*/ 727075 h 480"/>
              <a:gd name="T116" fmla="*/ 180975 w 153"/>
              <a:gd name="T117" fmla="*/ 563563 h 480"/>
              <a:gd name="T118" fmla="*/ 190500 w 153"/>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80"/>
              <a:gd name="T182" fmla="*/ 153 w 153"/>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p:spPr>
        <p:txBody>
          <a:bodyPr/>
          <a:lstStyle/>
          <a:p>
            <a:endParaRPr lang="zh-CN" altLang="en-US"/>
          </a:p>
        </p:txBody>
      </p:sp>
      <p:sp>
        <p:nvSpPr>
          <p:cNvPr id="6158" name="Freeform 16"/>
          <p:cNvSpPr>
            <a:spLocks/>
          </p:cNvSpPr>
          <p:nvPr/>
        </p:nvSpPr>
        <p:spPr bwMode="auto">
          <a:xfrm>
            <a:off x="1406525" y="2692400"/>
            <a:ext cx="238125" cy="746125"/>
          </a:xfrm>
          <a:custGeom>
            <a:avLst/>
            <a:gdLst>
              <a:gd name="T0" fmla="*/ 236538 w 150"/>
              <a:gd name="T1" fmla="*/ 623888 h 470"/>
              <a:gd name="T2" fmla="*/ 219075 w 150"/>
              <a:gd name="T3" fmla="*/ 431800 h 470"/>
              <a:gd name="T4" fmla="*/ 223838 w 150"/>
              <a:gd name="T5" fmla="*/ 423863 h 470"/>
              <a:gd name="T6" fmla="*/ 227013 w 150"/>
              <a:gd name="T7" fmla="*/ 417513 h 470"/>
              <a:gd name="T8" fmla="*/ 223838 w 150"/>
              <a:gd name="T9" fmla="*/ 395287 h 470"/>
              <a:gd name="T10" fmla="*/ 225425 w 150"/>
              <a:gd name="T11" fmla="*/ 307975 h 470"/>
              <a:gd name="T12" fmla="*/ 222250 w 150"/>
              <a:gd name="T13" fmla="*/ 244475 h 470"/>
              <a:gd name="T14" fmla="*/ 211138 w 150"/>
              <a:gd name="T15" fmla="*/ 173038 h 470"/>
              <a:gd name="T16" fmla="*/ 187325 w 150"/>
              <a:gd name="T17" fmla="*/ 142875 h 470"/>
              <a:gd name="T18" fmla="*/ 152400 w 150"/>
              <a:gd name="T19" fmla="*/ 119063 h 470"/>
              <a:gd name="T20" fmla="*/ 134937 w 150"/>
              <a:gd name="T21" fmla="*/ 107950 h 470"/>
              <a:gd name="T22" fmla="*/ 149225 w 150"/>
              <a:gd name="T23" fmla="*/ 66675 h 470"/>
              <a:gd name="T24" fmla="*/ 150812 w 150"/>
              <a:gd name="T25" fmla="*/ 50800 h 470"/>
              <a:gd name="T26" fmla="*/ 147637 w 150"/>
              <a:gd name="T27" fmla="*/ 28575 h 470"/>
              <a:gd name="T28" fmla="*/ 136525 w 150"/>
              <a:gd name="T29" fmla="*/ 12700 h 470"/>
              <a:gd name="T30" fmla="*/ 130175 w 150"/>
              <a:gd name="T31" fmla="*/ 3175 h 470"/>
              <a:gd name="T32" fmla="*/ 106363 w 150"/>
              <a:gd name="T33" fmla="*/ 0 h 470"/>
              <a:gd name="T34" fmla="*/ 82550 w 150"/>
              <a:gd name="T35" fmla="*/ 1588 h 470"/>
              <a:gd name="T36" fmla="*/ 76200 w 150"/>
              <a:gd name="T37" fmla="*/ 7938 h 470"/>
              <a:gd name="T38" fmla="*/ 63500 w 150"/>
              <a:gd name="T39" fmla="*/ 20638 h 470"/>
              <a:gd name="T40" fmla="*/ 60325 w 150"/>
              <a:gd name="T41" fmla="*/ 42863 h 470"/>
              <a:gd name="T42" fmla="*/ 65087 w 150"/>
              <a:gd name="T43" fmla="*/ 60325 h 470"/>
              <a:gd name="T44" fmla="*/ 82550 w 150"/>
              <a:gd name="T45" fmla="*/ 107950 h 470"/>
              <a:gd name="T46" fmla="*/ 61912 w 150"/>
              <a:gd name="T47" fmla="*/ 122238 h 470"/>
              <a:gd name="T48" fmla="*/ 26988 w 150"/>
              <a:gd name="T49" fmla="*/ 144463 h 470"/>
              <a:gd name="T50" fmla="*/ 15875 w 150"/>
              <a:gd name="T51" fmla="*/ 163513 h 470"/>
              <a:gd name="T52" fmla="*/ 9525 w 150"/>
              <a:gd name="T53" fmla="*/ 219075 h 470"/>
              <a:gd name="T54" fmla="*/ 3175 w 150"/>
              <a:gd name="T55" fmla="*/ 279400 h 470"/>
              <a:gd name="T56" fmla="*/ 0 w 150"/>
              <a:gd name="T57" fmla="*/ 309563 h 470"/>
              <a:gd name="T58" fmla="*/ 0 w 150"/>
              <a:gd name="T59" fmla="*/ 368300 h 470"/>
              <a:gd name="T60" fmla="*/ 3175 w 150"/>
              <a:gd name="T61" fmla="*/ 417513 h 470"/>
              <a:gd name="T62" fmla="*/ 12700 w 150"/>
              <a:gd name="T63" fmla="*/ 427038 h 470"/>
              <a:gd name="T64" fmla="*/ 23812 w 150"/>
              <a:gd name="T65" fmla="*/ 428625 h 470"/>
              <a:gd name="T66" fmla="*/ 15875 w 150"/>
              <a:gd name="T67" fmla="*/ 409575 h 470"/>
              <a:gd name="T68" fmla="*/ 66675 w 150"/>
              <a:gd name="T69" fmla="*/ 692150 h 470"/>
              <a:gd name="T70" fmla="*/ 76200 w 150"/>
              <a:gd name="T71" fmla="*/ 741363 h 470"/>
              <a:gd name="T72" fmla="*/ 115888 w 150"/>
              <a:gd name="T73" fmla="*/ 720725 h 470"/>
              <a:gd name="T74" fmla="*/ 138112 w 150"/>
              <a:gd name="T75" fmla="*/ 733425 h 470"/>
              <a:gd name="T76" fmla="*/ 160337 w 150"/>
              <a:gd name="T77" fmla="*/ 742950 h 470"/>
              <a:gd name="T78" fmla="*/ 174625 w 150"/>
              <a:gd name="T79" fmla="*/ 742950 h 470"/>
              <a:gd name="T80" fmla="*/ 185737 w 150"/>
              <a:gd name="T81" fmla="*/ 739775 h 470"/>
              <a:gd name="T82" fmla="*/ 180975 w 150"/>
              <a:gd name="T83" fmla="*/ 711200 h 470"/>
              <a:gd name="T84" fmla="*/ 190500 w 150"/>
              <a:gd name="T85" fmla="*/ 407988 h 470"/>
              <a:gd name="T86" fmla="*/ 198437 w 150"/>
              <a:gd name="T87" fmla="*/ 423863 h 470"/>
              <a:gd name="T88" fmla="*/ 200025 w 150"/>
              <a:gd name="T89" fmla="*/ 425450 h 470"/>
              <a:gd name="T90" fmla="*/ 201612 w 150"/>
              <a:gd name="T91" fmla="*/ 428625 h 470"/>
              <a:gd name="T92" fmla="*/ 204788 w 150"/>
              <a:gd name="T93" fmla="*/ 446088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0"/>
              <a:gd name="T142" fmla="*/ 0 h 470"/>
              <a:gd name="T143" fmla="*/ 150 w 150"/>
              <a:gd name="T144" fmla="*/ 470 h 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p:spPr>
        <p:txBody>
          <a:bodyPr/>
          <a:lstStyle/>
          <a:p>
            <a:endParaRPr lang="zh-CN" altLang="en-US"/>
          </a:p>
        </p:txBody>
      </p:sp>
      <p:sp>
        <p:nvSpPr>
          <p:cNvPr id="6159" name="Freeform 17"/>
          <p:cNvSpPr>
            <a:spLocks/>
          </p:cNvSpPr>
          <p:nvPr/>
        </p:nvSpPr>
        <p:spPr bwMode="auto">
          <a:xfrm>
            <a:off x="1012825" y="2743200"/>
            <a:ext cx="233363" cy="712788"/>
          </a:xfrm>
          <a:custGeom>
            <a:avLst/>
            <a:gdLst>
              <a:gd name="T0" fmla="*/ 127000 w 147"/>
              <a:gd name="T1" fmla="*/ 334963 h 449"/>
              <a:gd name="T2" fmla="*/ 127000 w 147"/>
              <a:gd name="T3" fmla="*/ 334963 h 449"/>
              <a:gd name="T4" fmla="*/ 130175 w 147"/>
              <a:gd name="T5" fmla="*/ 333375 h 449"/>
              <a:gd name="T6" fmla="*/ 128588 w 147"/>
              <a:gd name="T7" fmla="*/ 334963 h 449"/>
              <a:gd name="T8" fmla="*/ 212725 w 147"/>
              <a:gd name="T9" fmla="*/ 669925 h 449"/>
              <a:gd name="T10" fmla="*/ 176213 w 147"/>
              <a:gd name="T11" fmla="*/ 625475 h 449"/>
              <a:gd name="T12" fmla="*/ 184150 w 147"/>
              <a:gd name="T13" fmla="*/ 527050 h 449"/>
              <a:gd name="T14" fmla="*/ 188913 w 147"/>
              <a:gd name="T15" fmla="*/ 490538 h 449"/>
              <a:gd name="T16" fmla="*/ 200025 w 147"/>
              <a:gd name="T17" fmla="*/ 466725 h 449"/>
              <a:gd name="T18" fmla="*/ 187325 w 147"/>
              <a:gd name="T19" fmla="*/ 320675 h 449"/>
              <a:gd name="T20" fmla="*/ 198438 w 147"/>
              <a:gd name="T21" fmla="*/ 341313 h 449"/>
              <a:gd name="T22" fmla="*/ 209550 w 147"/>
              <a:gd name="T23" fmla="*/ 322263 h 449"/>
              <a:gd name="T24" fmla="*/ 196850 w 147"/>
              <a:gd name="T25" fmla="*/ 282575 h 449"/>
              <a:gd name="T26" fmla="*/ 203200 w 147"/>
              <a:gd name="T27" fmla="*/ 211138 h 449"/>
              <a:gd name="T28" fmla="*/ 171450 w 147"/>
              <a:gd name="T29" fmla="*/ 120650 h 449"/>
              <a:gd name="T30" fmla="*/ 149225 w 147"/>
              <a:gd name="T31" fmla="*/ 104775 h 449"/>
              <a:gd name="T32" fmla="*/ 158750 w 147"/>
              <a:gd name="T33" fmla="*/ 101600 h 449"/>
              <a:gd name="T34" fmla="*/ 163513 w 147"/>
              <a:gd name="T35" fmla="*/ 84138 h 449"/>
              <a:gd name="T36" fmla="*/ 153988 w 147"/>
              <a:gd name="T37" fmla="*/ 73025 h 449"/>
              <a:gd name="T38" fmla="*/ 149225 w 147"/>
              <a:gd name="T39" fmla="*/ 42863 h 449"/>
              <a:gd name="T40" fmla="*/ 153988 w 147"/>
              <a:gd name="T41" fmla="*/ 26988 h 449"/>
              <a:gd name="T42" fmla="*/ 141288 w 147"/>
              <a:gd name="T43" fmla="*/ 11113 h 449"/>
              <a:gd name="T44" fmla="*/ 125413 w 147"/>
              <a:gd name="T45" fmla="*/ 0 h 449"/>
              <a:gd name="T46" fmla="*/ 87313 w 147"/>
              <a:gd name="T47" fmla="*/ 6350 h 449"/>
              <a:gd name="T48" fmla="*/ 66675 w 147"/>
              <a:gd name="T49" fmla="*/ 34925 h 449"/>
              <a:gd name="T50" fmla="*/ 50800 w 147"/>
              <a:gd name="T51" fmla="*/ 74613 h 449"/>
              <a:gd name="T52" fmla="*/ 36513 w 147"/>
              <a:gd name="T53" fmla="*/ 93663 h 449"/>
              <a:gd name="T54" fmla="*/ 49213 w 147"/>
              <a:gd name="T55" fmla="*/ 104775 h 449"/>
              <a:gd name="T56" fmla="*/ 44450 w 147"/>
              <a:gd name="T57" fmla="*/ 120650 h 449"/>
              <a:gd name="T58" fmla="*/ 7938 w 147"/>
              <a:gd name="T59" fmla="*/ 193675 h 449"/>
              <a:gd name="T60" fmla="*/ 0 w 147"/>
              <a:gd name="T61" fmla="*/ 241300 h 449"/>
              <a:gd name="T62" fmla="*/ 20638 w 147"/>
              <a:gd name="T63" fmla="*/ 303213 h 449"/>
              <a:gd name="T64" fmla="*/ 22225 w 147"/>
              <a:gd name="T65" fmla="*/ 406400 h 449"/>
              <a:gd name="T66" fmla="*/ 20638 w 147"/>
              <a:gd name="T67" fmla="*/ 481013 h 449"/>
              <a:gd name="T68" fmla="*/ 44450 w 147"/>
              <a:gd name="T69" fmla="*/ 495300 h 449"/>
              <a:gd name="T70" fmla="*/ 53975 w 147"/>
              <a:gd name="T71" fmla="*/ 506413 h 449"/>
              <a:gd name="T72" fmla="*/ 63500 w 147"/>
              <a:gd name="T73" fmla="*/ 534988 h 449"/>
              <a:gd name="T74" fmla="*/ 60325 w 147"/>
              <a:gd name="T75" fmla="*/ 546100 h 449"/>
              <a:gd name="T76" fmla="*/ 58738 w 147"/>
              <a:gd name="T77" fmla="*/ 582613 h 449"/>
              <a:gd name="T78" fmla="*/ 73025 w 147"/>
              <a:gd name="T79" fmla="*/ 635000 h 449"/>
              <a:gd name="T80" fmla="*/ 68263 w 147"/>
              <a:gd name="T81" fmla="*/ 701675 h 449"/>
              <a:gd name="T82" fmla="*/ 87313 w 147"/>
              <a:gd name="T83" fmla="*/ 711200 h 449"/>
              <a:gd name="T84" fmla="*/ 101600 w 147"/>
              <a:gd name="T85" fmla="*/ 690563 h 449"/>
              <a:gd name="T86" fmla="*/ 93663 w 147"/>
              <a:gd name="T87" fmla="*/ 630238 h 449"/>
              <a:gd name="T88" fmla="*/ 133350 w 147"/>
              <a:gd name="T89" fmla="*/ 517525 h 449"/>
              <a:gd name="T90" fmla="*/ 136525 w 147"/>
              <a:gd name="T91" fmla="*/ 554038 h 449"/>
              <a:gd name="T92" fmla="*/ 146050 w 147"/>
              <a:gd name="T93" fmla="*/ 609600 h 449"/>
              <a:gd name="T94" fmla="*/ 149225 w 147"/>
              <a:gd name="T95" fmla="*/ 677863 h 449"/>
              <a:gd name="T96" fmla="*/ 169863 w 147"/>
              <a:gd name="T97" fmla="*/ 679450 h 449"/>
              <a:gd name="T98" fmla="*/ 196850 w 147"/>
              <a:gd name="T99" fmla="*/ 692150 h 449"/>
              <a:gd name="T100" fmla="*/ 223838 w 147"/>
              <a:gd name="T101" fmla="*/ 695325 h 449"/>
              <a:gd name="T102" fmla="*/ 127000 w 147"/>
              <a:gd name="T103" fmla="*/ 334963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49"/>
              <a:gd name="T158" fmla="*/ 147 w 147"/>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p:spPr>
        <p:txBody>
          <a:bodyPr/>
          <a:lstStyle/>
          <a:p>
            <a:endParaRPr lang="zh-CN" altLang="en-US"/>
          </a:p>
        </p:txBody>
      </p:sp>
      <p:sp>
        <p:nvSpPr>
          <p:cNvPr id="6160" name="Freeform 18"/>
          <p:cNvSpPr>
            <a:spLocks/>
          </p:cNvSpPr>
          <p:nvPr/>
        </p:nvSpPr>
        <p:spPr bwMode="auto">
          <a:xfrm>
            <a:off x="1082675" y="2803525"/>
            <a:ext cx="242888" cy="760413"/>
          </a:xfrm>
          <a:custGeom>
            <a:avLst/>
            <a:gdLst>
              <a:gd name="T0" fmla="*/ 44450 w 153"/>
              <a:gd name="T1" fmla="*/ 427038 h 479"/>
              <a:gd name="T2" fmla="*/ 20638 w 153"/>
              <a:gd name="T3" fmla="*/ 312738 h 479"/>
              <a:gd name="T4" fmla="*/ 0 w 153"/>
              <a:gd name="T5" fmla="*/ 255588 h 479"/>
              <a:gd name="T6" fmla="*/ 6350 w 153"/>
              <a:gd name="T7" fmla="*/ 233363 h 479"/>
              <a:gd name="T8" fmla="*/ 15875 w 153"/>
              <a:gd name="T9" fmla="*/ 200025 h 479"/>
              <a:gd name="T10" fmla="*/ 26988 w 153"/>
              <a:gd name="T11" fmla="*/ 169863 h 479"/>
              <a:gd name="T12" fmla="*/ 42863 w 153"/>
              <a:gd name="T13" fmla="*/ 150813 h 479"/>
              <a:gd name="T14" fmla="*/ 63500 w 153"/>
              <a:gd name="T15" fmla="*/ 133350 h 479"/>
              <a:gd name="T16" fmla="*/ 85725 w 153"/>
              <a:gd name="T17" fmla="*/ 117475 h 479"/>
              <a:gd name="T18" fmla="*/ 103188 w 153"/>
              <a:gd name="T19" fmla="*/ 109538 h 479"/>
              <a:gd name="T20" fmla="*/ 103188 w 153"/>
              <a:gd name="T21" fmla="*/ 88900 h 479"/>
              <a:gd name="T22" fmla="*/ 90488 w 153"/>
              <a:gd name="T23" fmla="*/ 66675 h 479"/>
              <a:gd name="T24" fmla="*/ 88900 w 153"/>
              <a:gd name="T25" fmla="*/ 57150 h 479"/>
              <a:gd name="T26" fmla="*/ 87313 w 153"/>
              <a:gd name="T27" fmla="*/ 42863 h 479"/>
              <a:gd name="T28" fmla="*/ 92075 w 153"/>
              <a:gd name="T29" fmla="*/ 28575 h 479"/>
              <a:gd name="T30" fmla="*/ 100013 w 153"/>
              <a:gd name="T31" fmla="*/ 15875 h 479"/>
              <a:gd name="T32" fmla="*/ 103188 w 153"/>
              <a:gd name="T33" fmla="*/ 6350 h 479"/>
              <a:gd name="T34" fmla="*/ 109538 w 153"/>
              <a:gd name="T35" fmla="*/ 1588 h 479"/>
              <a:gd name="T36" fmla="*/ 120650 w 153"/>
              <a:gd name="T37" fmla="*/ 0 h 479"/>
              <a:gd name="T38" fmla="*/ 146050 w 153"/>
              <a:gd name="T39" fmla="*/ 0 h 479"/>
              <a:gd name="T40" fmla="*/ 157163 w 153"/>
              <a:gd name="T41" fmla="*/ 0 h 479"/>
              <a:gd name="T42" fmla="*/ 161925 w 153"/>
              <a:gd name="T43" fmla="*/ 4763 h 479"/>
              <a:gd name="T44" fmla="*/ 166688 w 153"/>
              <a:gd name="T45" fmla="*/ 11113 h 479"/>
              <a:gd name="T46" fmla="*/ 176213 w 153"/>
              <a:gd name="T47" fmla="*/ 20638 h 479"/>
              <a:gd name="T48" fmla="*/ 179388 w 153"/>
              <a:gd name="T49" fmla="*/ 34925 h 479"/>
              <a:gd name="T50" fmla="*/ 177800 w 153"/>
              <a:gd name="T51" fmla="*/ 49213 h 479"/>
              <a:gd name="T52" fmla="*/ 174625 w 153"/>
              <a:gd name="T53" fmla="*/ 60325 h 479"/>
              <a:gd name="T54" fmla="*/ 158750 w 153"/>
              <a:gd name="T55" fmla="*/ 95250 h 479"/>
              <a:gd name="T56" fmla="*/ 160338 w 153"/>
              <a:gd name="T57" fmla="*/ 109538 h 479"/>
              <a:gd name="T58" fmla="*/ 177800 w 153"/>
              <a:gd name="T59" fmla="*/ 120650 h 479"/>
              <a:gd name="T60" fmla="*/ 201613 w 153"/>
              <a:gd name="T61" fmla="*/ 136525 h 479"/>
              <a:gd name="T62" fmla="*/ 219075 w 153"/>
              <a:gd name="T63" fmla="*/ 150813 h 479"/>
              <a:gd name="T64" fmla="*/ 223838 w 153"/>
              <a:gd name="T65" fmla="*/ 161925 h 479"/>
              <a:gd name="T66" fmla="*/ 227013 w 153"/>
              <a:gd name="T67" fmla="*/ 196850 h 479"/>
              <a:gd name="T68" fmla="*/ 231775 w 153"/>
              <a:gd name="T69" fmla="*/ 241300 h 479"/>
              <a:gd name="T70" fmla="*/ 236538 w 153"/>
              <a:gd name="T71" fmla="*/ 279400 h 479"/>
              <a:gd name="T72" fmla="*/ 238125 w 153"/>
              <a:gd name="T73" fmla="*/ 295275 h 479"/>
              <a:gd name="T74" fmla="*/ 239713 w 153"/>
              <a:gd name="T75" fmla="*/ 327025 h 479"/>
              <a:gd name="T76" fmla="*/ 241300 w 153"/>
              <a:gd name="T77" fmla="*/ 368300 h 479"/>
              <a:gd name="T78" fmla="*/ 239713 w 153"/>
              <a:gd name="T79" fmla="*/ 404813 h 479"/>
              <a:gd name="T80" fmla="*/ 233363 w 153"/>
              <a:gd name="T81" fmla="*/ 422275 h 479"/>
              <a:gd name="T82" fmla="*/ 227013 w 153"/>
              <a:gd name="T83" fmla="*/ 427038 h 479"/>
              <a:gd name="T84" fmla="*/ 217488 w 153"/>
              <a:gd name="T85" fmla="*/ 428625 h 479"/>
              <a:gd name="T86" fmla="*/ 212725 w 153"/>
              <a:gd name="T87" fmla="*/ 427038 h 479"/>
              <a:gd name="T88" fmla="*/ 214313 w 153"/>
              <a:gd name="T89" fmla="*/ 417513 h 479"/>
              <a:gd name="T90" fmla="*/ 204788 w 153"/>
              <a:gd name="T91" fmla="*/ 419100 h 479"/>
              <a:gd name="T92" fmla="*/ 206375 w 153"/>
              <a:gd name="T93" fmla="*/ 552450 h 479"/>
              <a:gd name="T94" fmla="*/ 212725 w 153"/>
              <a:gd name="T95" fmla="*/ 700088 h 479"/>
              <a:gd name="T96" fmla="*/ 177800 w 153"/>
              <a:gd name="T97" fmla="*/ 715963 h 479"/>
              <a:gd name="T98" fmla="*/ 128588 w 153"/>
              <a:gd name="T99" fmla="*/ 719138 h 479"/>
              <a:gd name="T100" fmla="*/ 122238 w 153"/>
              <a:gd name="T101" fmla="*/ 730250 h 479"/>
              <a:gd name="T102" fmla="*/ 111125 w 153"/>
              <a:gd name="T103" fmla="*/ 744538 h 479"/>
              <a:gd name="T104" fmla="*/ 101600 w 153"/>
              <a:gd name="T105" fmla="*/ 755650 h 479"/>
              <a:gd name="T106" fmla="*/ 92075 w 153"/>
              <a:gd name="T107" fmla="*/ 758825 h 479"/>
              <a:gd name="T108" fmla="*/ 80963 w 153"/>
              <a:gd name="T109" fmla="*/ 757238 h 479"/>
              <a:gd name="T110" fmla="*/ 73025 w 153"/>
              <a:gd name="T111" fmla="*/ 755650 h 479"/>
              <a:gd name="T112" fmla="*/ 66675 w 153"/>
              <a:gd name="T113" fmla="*/ 754063 h 479"/>
              <a:gd name="T114" fmla="*/ 74613 w 153"/>
              <a:gd name="T115" fmla="*/ 725488 h 479"/>
              <a:gd name="T116" fmla="*/ 58738 w 153"/>
              <a:gd name="T117" fmla="*/ 563563 h 479"/>
              <a:gd name="T118" fmla="*/ 49213 w 153"/>
              <a:gd name="T119" fmla="*/ 392113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p:spPr>
        <p:txBody>
          <a:bodyPr/>
          <a:lstStyle/>
          <a:p>
            <a:endParaRPr lang="zh-CN" altLang="en-US"/>
          </a:p>
        </p:txBody>
      </p:sp>
      <p:sp>
        <p:nvSpPr>
          <p:cNvPr id="6161" name="Freeform 19"/>
          <p:cNvSpPr>
            <a:spLocks/>
          </p:cNvSpPr>
          <p:nvPr/>
        </p:nvSpPr>
        <p:spPr bwMode="auto">
          <a:xfrm>
            <a:off x="1076325" y="2805113"/>
            <a:ext cx="241300" cy="762000"/>
          </a:xfrm>
          <a:custGeom>
            <a:avLst/>
            <a:gdLst>
              <a:gd name="T0" fmla="*/ 42862 w 152"/>
              <a:gd name="T1" fmla="*/ 427038 h 480"/>
              <a:gd name="T2" fmla="*/ 20637 w 152"/>
              <a:gd name="T3" fmla="*/ 314325 h 480"/>
              <a:gd name="T4" fmla="*/ 0 w 152"/>
              <a:gd name="T5" fmla="*/ 257175 h 480"/>
              <a:gd name="T6" fmla="*/ 4762 w 152"/>
              <a:gd name="T7" fmla="*/ 234950 h 480"/>
              <a:gd name="T8" fmla="*/ 14288 w 152"/>
              <a:gd name="T9" fmla="*/ 201612 h 480"/>
              <a:gd name="T10" fmla="*/ 25400 w 152"/>
              <a:gd name="T11" fmla="*/ 171450 h 480"/>
              <a:gd name="T12" fmla="*/ 41275 w 152"/>
              <a:gd name="T13" fmla="*/ 150813 h 480"/>
              <a:gd name="T14" fmla="*/ 61912 w 152"/>
              <a:gd name="T15" fmla="*/ 134938 h 480"/>
              <a:gd name="T16" fmla="*/ 84137 w 152"/>
              <a:gd name="T17" fmla="*/ 119063 h 480"/>
              <a:gd name="T18" fmla="*/ 101600 w 152"/>
              <a:gd name="T19" fmla="*/ 109538 h 480"/>
              <a:gd name="T20" fmla="*/ 101600 w 152"/>
              <a:gd name="T21" fmla="*/ 88900 h 480"/>
              <a:gd name="T22" fmla="*/ 88900 w 152"/>
              <a:gd name="T23" fmla="*/ 66675 h 480"/>
              <a:gd name="T24" fmla="*/ 87312 w 152"/>
              <a:gd name="T25" fmla="*/ 57150 h 480"/>
              <a:gd name="T26" fmla="*/ 87312 w 152"/>
              <a:gd name="T27" fmla="*/ 44450 h 480"/>
              <a:gd name="T28" fmla="*/ 90487 w 152"/>
              <a:gd name="T29" fmla="*/ 28575 h 480"/>
              <a:gd name="T30" fmla="*/ 98425 w 152"/>
              <a:gd name="T31" fmla="*/ 17463 h 480"/>
              <a:gd name="T32" fmla="*/ 101600 w 152"/>
              <a:gd name="T33" fmla="*/ 7938 h 480"/>
              <a:gd name="T34" fmla="*/ 107950 w 152"/>
              <a:gd name="T35" fmla="*/ 3175 h 480"/>
              <a:gd name="T36" fmla="*/ 120650 w 152"/>
              <a:gd name="T37" fmla="*/ 0 h 480"/>
              <a:gd name="T38" fmla="*/ 144462 w 152"/>
              <a:gd name="T39" fmla="*/ 0 h 480"/>
              <a:gd name="T40" fmla="*/ 155575 w 152"/>
              <a:gd name="T41" fmla="*/ 1588 h 480"/>
              <a:gd name="T42" fmla="*/ 160337 w 152"/>
              <a:gd name="T43" fmla="*/ 6350 h 480"/>
              <a:gd name="T44" fmla="*/ 165100 w 152"/>
              <a:gd name="T45" fmla="*/ 12700 h 480"/>
              <a:gd name="T46" fmla="*/ 174625 w 152"/>
              <a:gd name="T47" fmla="*/ 20638 h 480"/>
              <a:gd name="T48" fmla="*/ 177800 w 152"/>
              <a:gd name="T49" fmla="*/ 34925 h 480"/>
              <a:gd name="T50" fmla="*/ 176212 w 152"/>
              <a:gd name="T51" fmla="*/ 50800 h 480"/>
              <a:gd name="T52" fmla="*/ 173037 w 152"/>
              <a:gd name="T53" fmla="*/ 61913 h 480"/>
              <a:gd name="T54" fmla="*/ 157162 w 152"/>
              <a:gd name="T55" fmla="*/ 95250 h 480"/>
              <a:gd name="T56" fmla="*/ 158750 w 152"/>
              <a:gd name="T57" fmla="*/ 109538 h 480"/>
              <a:gd name="T58" fmla="*/ 176212 w 152"/>
              <a:gd name="T59" fmla="*/ 122238 h 480"/>
              <a:gd name="T60" fmla="*/ 200025 w 152"/>
              <a:gd name="T61" fmla="*/ 138113 h 480"/>
              <a:gd name="T62" fmla="*/ 219075 w 152"/>
              <a:gd name="T63" fmla="*/ 150813 h 480"/>
              <a:gd name="T64" fmla="*/ 222250 w 152"/>
              <a:gd name="T65" fmla="*/ 163513 h 480"/>
              <a:gd name="T66" fmla="*/ 225425 w 152"/>
              <a:gd name="T67" fmla="*/ 196850 h 480"/>
              <a:gd name="T68" fmla="*/ 230188 w 152"/>
              <a:gd name="T69" fmla="*/ 241300 h 480"/>
              <a:gd name="T70" fmla="*/ 236538 w 152"/>
              <a:gd name="T71" fmla="*/ 279400 h 480"/>
              <a:gd name="T72" fmla="*/ 236538 w 152"/>
              <a:gd name="T73" fmla="*/ 296863 h 480"/>
              <a:gd name="T74" fmla="*/ 238125 w 152"/>
              <a:gd name="T75" fmla="*/ 328613 h 480"/>
              <a:gd name="T76" fmla="*/ 239713 w 152"/>
              <a:gd name="T77" fmla="*/ 368300 h 480"/>
              <a:gd name="T78" fmla="*/ 238125 w 152"/>
              <a:gd name="T79" fmla="*/ 406400 h 480"/>
              <a:gd name="T80" fmla="*/ 233363 w 152"/>
              <a:gd name="T81" fmla="*/ 423863 h 480"/>
              <a:gd name="T82" fmla="*/ 225425 w 152"/>
              <a:gd name="T83" fmla="*/ 427038 h 480"/>
              <a:gd name="T84" fmla="*/ 217488 w 152"/>
              <a:gd name="T85" fmla="*/ 428625 h 480"/>
              <a:gd name="T86" fmla="*/ 211138 w 152"/>
              <a:gd name="T87" fmla="*/ 428625 h 480"/>
              <a:gd name="T88" fmla="*/ 212725 w 152"/>
              <a:gd name="T89" fmla="*/ 417513 h 480"/>
              <a:gd name="T90" fmla="*/ 203200 w 152"/>
              <a:gd name="T91" fmla="*/ 420688 h 480"/>
              <a:gd name="T92" fmla="*/ 204788 w 152"/>
              <a:gd name="T93" fmla="*/ 554038 h 480"/>
              <a:gd name="T94" fmla="*/ 211138 w 152"/>
              <a:gd name="T95" fmla="*/ 700088 h 480"/>
              <a:gd name="T96" fmla="*/ 177800 w 152"/>
              <a:gd name="T97" fmla="*/ 717550 h 480"/>
              <a:gd name="T98" fmla="*/ 127000 w 152"/>
              <a:gd name="T99" fmla="*/ 720725 h 480"/>
              <a:gd name="T100" fmla="*/ 120650 w 152"/>
              <a:gd name="T101" fmla="*/ 731838 h 480"/>
              <a:gd name="T102" fmla="*/ 111125 w 152"/>
              <a:gd name="T103" fmla="*/ 746125 h 480"/>
              <a:gd name="T104" fmla="*/ 100012 w 152"/>
              <a:gd name="T105" fmla="*/ 755650 h 480"/>
              <a:gd name="T106" fmla="*/ 90487 w 152"/>
              <a:gd name="T107" fmla="*/ 760413 h 480"/>
              <a:gd name="T108" fmla="*/ 80962 w 152"/>
              <a:gd name="T109" fmla="*/ 758825 h 480"/>
              <a:gd name="T110" fmla="*/ 71437 w 152"/>
              <a:gd name="T111" fmla="*/ 757238 h 480"/>
              <a:gd name="T112" fmla="*/ 65087 w 152"/>
              <a:gd name="T113" fmla="*/ 754063 h 480"/>
              <a:gd name="T114" fmla="*/ 73025 w 152"/>
              <a:gd name="T115" fmla="*/ 727075 h 480"/>
              <a:gd name="T116" fmla="*/ 58738 w 152"/>
              <a:gd name="T117" fmla="*/ 565150 h 480"/>
              <a:gd name="T118" fmla="*/ 47625 w 152"/>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480"/>
              <a:gd name="T182" fmla="*/ 152 w 152"/>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w="9525" cap="rnd">
            <a:noFill/>
            <a:round/>
            <a:headEnd/>
            <a:tailEnd/>
          </a:ln>
        </p:spPr>
        <p:txBody>
          <a:bodyPr/>
          <a:lstStyle/>
          <a:p>
            <a:endParaRPr lang="zh-CN" altLang="en-US"/>
          </a:p>
        </p:txBody>
      </p:sp>
      <p:sp>
        <p:nvSpPr>
          <p:cNvPr id="6162" name="Freeform 20"/>
          <p:cNvSpPr>
            <a:spLocks/>
          </p:cNvSpPr>
          <p:nvPr/>
        </p:nvSpPr>
        <p:spPr bwMode="auto">
          <a:xfrm>
            <a:off x="1220788" y="2908300"/>
            <a:ext cx="252412" cy="714375"/>
          </a:xfrm>
          <a:custGeom>
            <a:avLst/>
            <a:gdLst>
              <a:gd name="T0" fmla="*/ 231775 w 159"/>
              <a:gd name="T1" fmla="*/ 671513 h 450"/>
              <a:gd name="T2" fmla="*/ 198437 w 159"/>
              <a:gd name="T3" fmla="*/ 636588 h 450"/>
              <a:gd name="T4" fmla="*/ 198437 w 159"/>
              <a:gd name="T5" fmla="*/ 573088 h 450"/>
              <a:gd name="T6" fmla="*/ 206375 w 159"/>
              <a:gd name="T7" fmla="*/ 496888 h 450"/>
              <a:gd name="T8" fmla="*/ 211137 w 159"/>
              <a:gd name="T9" fmla="*/ 490538 h 450"/>
              <a:gd name="T10" fmla="*/ 219075 w 159"/>
              <a:gd name="T11" fmla="*/ 468313 h 450"/>
              <a:gd name="T12" fmla="*/ 206375 w 159"/>
              <a:gd name="T13" fmla="*/ 317500 h 450"/>
              <a:gd name="T14" fmla="*/ 214312 w 159"/>
              <a:gd name="T15" fmla="*/ 338138 h 450"/>
              <a:gd name="T16" fmla="*/ 223837 w 159"/>
              <a:gd name="T17" fmla="*/ 338138 h 450"/>
              <a:gd name="T18" fmla="*/ 228600 w 159"/>
              <a:gd name="T19" fmla="*/ 317500 h 450"/>
              <a:gd name="T20" fmla="*/ 215900 w 159"/>
              <a:gd name="T21" fmla="*/ 284163 h 450"/>
              <a:gd name="T22" fmla="*/ 222250 w 159"/>
              <a:gd name="T23" fmla="*/ 234950 h 450"/>
              <a:gd name="T24" fmla="*/ 201612 w 159"/>
              <a:gd name="T25" fmla="*/ 133350 h 450"/>
              <a:gd name="T26" fmla="*/ 177800 w 159"/>
              <a:gd name="T27" fmla="*/ 111125 h 450"/>
              <a:gd name="T28" fmla="*/ 168275 w 159"/>
              <a:gd name="T29" fmla="*/ 106363 h 450"/>
              <a:gd name="T30" fmla="*/ 177800 w 159"/>
              <a:gd name="T31" fmla="*/ 101600 h 450"/>
              <a:gd name="T32" fmla="*/ 184150 w 159"/>
              <a:gd name="T33" fmla="*/ 87313 h 450"/>
              <a:gd name="T34" fmla="*/ 177800 w 159"/>
              <a:gd name="T35" fmla="*/ 69850 h 450"/>
              <a:gd name="T36" fmla="*/ 166687 w 159"/>
              <a:gd name="T37" fmla="*/ 50800 h 450"/>
              <a:gd name="T38" fmla="*/ 163512 w 159"/>
              <a:gd name="T39" fmla="*/ 33338 h 450"/>
              <a:gd name="T40" fmla="*/ 161925 w 159"/>
              <a:gd name="T41" fmla="*/ 25400 h 450"/>
              <a:gd name="T42" fmla="*/ 158750 w 159"/>
              <a:gd name="T43" fmla="*/ 12700 h 450"/>
              <a:gd name="T44" fmla="*/ 155575 w 159"/>
              <a:gd name="T45" fmla="*/ 1588 h 450"/>
              <a:gd name="T46" fmla="*/ 128587 w 159"/>
              <a:gd name="T47" fmla="*/ 0 h 450"/>
              <a:gd name="T48" fmla="*/ 103187 w 159"/>
              <a:gd name="T49" fmla="*/ 7938 h 450"/>
              <a:gd name="T50" fmla="*/ 85725 w 159"/>
              <a:gd name="T51" fmla="*/ 36513 h 450"/>
              <a:gd name="T52" fmla="*/ 73025 w 159"/>
              <a:gd name="T53" fmla="*/ 69850 h 450"/>
              <a:gd name="T54" fmla="*/ 60325 w 159"/>
              <a:gd name="T55" fmla="*/ 88900 h 450"/>
              <a:gd name="T56" fmla="*/ 63500 w 159"/>
              <a:gd name="T57" fmla="*/ 101600 h 450"/>
              <a:gd name="T58" fmla="*/ 69850 w 159"/>
              <a:gd name="T59" fmla="*/ 107950 h 450"/>
              <a:gd name="T60" fmla="*/ 63500 w 159"/>
              <a:gd name="T61" fmla="*/ 120650 h 450"/>
              <a:gd name="T62" fmla="*/ 31750 w 159"/>
              <a:gd name="T63" fmla="*/ 185737 h 450"/>
              <a:gd name="T64" fmla="*/ 12700 w 159"/>
              <a:gd name="T65" fmla="*/ 249238 h 450"/>
              <a:gd name="T66" fmla="*/ 15875 w 159"/>
              <a:gd name="T67" fmla="*/ 258763 h 450"/>
              <a:gd name="T68" fmla="*/ 25400 w 159"/>
              <a:gd name="T69" fmla="*/ 274638 h 450"/>
              <a:gd name="T70" fmla="*/ 4762 w 159"/>
              <a:gd name="T71" fmla="*/ 344488 h 450"/>
              <a:gd name="T72" fmla="*/ 0 w 159"/>
              <a:gd name="T73" fmla="*/ 406400 h 450"/>
              <a:gd name="T74" fmla="*/ 12700 w 159"/>
              <a:gd name="T75" fmla="*/ 414338 h 450"/>
              <a:gd name="T76" fmla="*/ 38100 w 159"/>
              <a:gd name="T77" fmla="*/ 420688 h 450"/>
              <a:gd name="T78" fmla="*/ 41275 w 159"/>
              <a:gd name="T79" fmla="*/ 454025 h 450"/>
              <a:gd name="T80" fmla="*/ 38100 w 159"/>
              <a:gd name="T81" fmla="*/ 481013 h 450"/>
              <a:gd name="T82" fmla="*/ 47625 w 159"/>
              <a:gd name="T83" fmla="*/ 487363 h 450"/>
              <a:gd name="T84" fmla="*/ 68262 w 159"/>
              <a:gd name="T85" fmla="*/ 495300 h 450"/>
              <a:gd name="T86" fmla="*/ 74612 w 159"/>
              <a:gd name="T87" fmla="*/ 508000 h 450"/>
              <a:gd name="T88" fmla="*/ 82550 w 159"/>
              <a:gd name="T89" fmla="*/ 534988 h 450"/>
              <a:gd name="T90" fmla="*/ 82550 w 159"/>
              <a:gd name="T91" fmla="*/ 539750 h 450"/>
              <a:gd name="T92" fmla="*/ 77787 w 159"/>
              <a:gd name="T93" fmla="*/ 557213 h 450"/>
              <a:gd name="T94" fmla="*/ 80962 w 159"/>
              <a:gd name="T95" fmla="*/ 596900 h 450"/>
              <a:gd name="T96" fmla="*/ 92075 w 159"/>
              <a:gd name="T97" fmla="*/ 636588 h 450"/>
              <a:gd name="T98" fmla="*/ 85725 w 159"/>
              <a:gd name="T99" fmla="*/ 701675 h 450"/>
              <a:gd name="T100" fmla="*/ 98425 w 159"/>
              <a:gd name="T101" fmla="*/ 711200 h 450"/>
              <a:gd name="T102" fmla="*/ 114300 w 159"/>
              <a:gd name="T103" fmla="*/ 706438 h 450"/>
              <a:gd name="T104" fmla="*/ 120650 w 159"/>
              <a:gd name="T105" fmla="*/ 688975 h 450"/>
              <a:gd name="T106" fmla="*/ 112712 w 159"/>
              <a:gd name="T107" fmla="*/ 631825 h 450"/>
              <a:gd name="T108" fmla="*/ 152400 w 159"/>
              <a:gd name="T109" fmla="*/ 515938 h 450"/>
              <a:gd name="T110" fmla="*/ 153987 w 159"/>
              <a:gd name="T111" fmla="*/ 538163 h 450"/>
              <a:gd name="T112" fmla="*/ 157162 w 159"/>
              <a:gd name="T113" fmla="*/ 576263 h 450"/>
              <a:gd name="T114" fmla="*/ 168275 w 159"/>
              <a:gd name="T115" fmla="*/ 620713 h 450"/>
              <a:gd name="T116" fmla="*/ 168275 w 159"/>
              <a:gd name="T117" fmla="*/ 679450 h 450"/>
              <a:gd name="T118" fmla="*/ 184150 w 159"/>
              <a:gd name="T119" fmla="*/ 679450 h 450"/>
              <a:gd name="T120" fmla="*/ 203200 w 159"/>
              <a:gd name="T121" fmla="*/ 688975 h 450"/>
              <a:gd name="T122" fmla="*/ 227012 w 159"/>
              <a:gd name="T123" fmla="*/ 698500 h 450"/>
              <a:gd name="T124" fmla="*/ 247650 w 159"/>
              <a:gd name="T125" fmla="*/ 695325 h 4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9"/>
              <a:gd name="T190" fmla="*/ 0 h 450"/>
              <a:gd name="T191" fmla="*/ 159 w 159"/>
              <a:gd name="T192" fmla="*/ 450 h 4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w="9525" cap="rnd">
            <a:noFill/>
            <a:round/>
            <a:headEnd/>
            <a:tailEnd/>
          </a:ln>
        </p:spPr>
        <p:txBody>
          <a:bodyPr/>
          <a:lstStyle/>
          <a:p>
            <a:endParaRPr lang="zh-CN" altLang="en-US"/>
          </a:p>
        </p:txBody>
      </p:sp>
      <p:sp>
        <p:nvSpPr>
          <p:cNvPr id="6163" name="Freeform 21"/>
          <p:cNvSpPr>
            <a:spLocks/>
          </p:cNvSpPr>
          <p:nvPr/>
        </p:nvSpPr>
        <p:spPr bwMode="auto">
          <a:xfrm>
            <a:off x="1233488" y="2898775"/>
            <a:ext cx="254000" cy="712788"/>
          </a:xfrm>
          <a:custGeom>
            <a:avLst/>
            <a:gdLst>
              <a:gd name="T0" fmla="*/ 233363 w 160"/>
              <a:gd name="T1" fmla="*/ 669925 h 449"/>
              <a:gd name="T2" fmla="*/ 198437 w 160"/>
              <a:gd name="T3" fmla="*/ 636588 h 449"/>
              <a:gd name="T4" fmla="*/ 200025 w 160"/>
              <a:gd name="T5" fmla="*/ 571500 h 449"/>
              <a:gd name="T6" fmla="*/ 207963 w 160"/>
              <a:gd name="T7" fmla="*/ 496888 h 449"/>
              <a:gd name="T8" fmla="*/ 211138 w 160"/>
              <a:gd name="T9" fmla="*/ 488950 h 449"/>
              <a:gd name="T10" fmla="*/ 220663 w 160"/>
              <a:gd name="T11" fmla="*/ 466725 h 449"/>
              <a:gd name="T12" fmla="*/ 206375 w 160"/>
              <a:gd name="T13" fmla="*/ 317500 h 449"/>
              <a:gd name="T14" fmla="*/ 214313 w 160"/>
              <a:gd name="T15" fmla="*/ 338138 h 449"/>
              <a:gd name="T16" fmla="*/ 223838 w 160"/>
              <a:gd name="T17" fmla="*/ 338138 h 449"/>
              <a:gd name="T18" fmla="*/ 228600 w 160"/>
              <a:gd name="T19" fmla="*/ 317500 h 449"/>
              <a:gd name="T20" fmla="*/ 215900 w 160"/>
              <a:gd name="T21" fmla="*/ 282575 h 449"/>
              <a:gd name="T22" fmla="*/ 222250 w 160"/>
              <a:gd name="T23" fmla="*/ 233363 h 449"/>
              <a:gd name="T24" fmla="*/ 201612 w 160"/>
              <a:gd name="T25" fmla="*/ 131763 h 449"/>
              <a:gd name="T26" fmla="*/ 179387 w 160"/>
              <a:gd name="T27" fmla="*/ 111125 h 449"/>
              <a:gd name="T28" fmla="*/ 168275 w 160"/>
              <a:gd name="T29" fmla="*/ 104775 h 449"/>
              <a:gd name="T30" fmla="*/ 177800 w 160"/>
              <a:gd name="T31" fmla="*/ 101600 h 449"/>
              <a:gd name="T32" fmla="*/ 184150 w 160"/>
              <a:gd name="T33" fmla="*/ 87313 h 449"/>
              <a:gd name="T34" fmla="*/ 179387 w 160"/>
              <a:gd name="T35" fmla="*/ 69850 h 449"/>
              <a:gd name="T36" fmla="*/ 166687 w 160"/>
              <a:gd name="T37" fmla="*/ 50800 h 449"/>
              <a:gd name="T38" fmla="*/ 163512 w 160"/>
              <a:gd name="T39" fmla="*/ 31750 h 449"/>
              <a:gd name="T40" fmla="*/ 161925 w 160"/>
              <a:gd name="T41" fmla="*/ 25400 h 449"/>
              <a:gd name="T42" fmla="*/ 158750 w 160"/>
              <a:gd name="T43" fmla="*/ 12700 h 449"/>
              <a:gd name="T44" fmla="*/ 155575 w 160"/>
              <a:gd name="T45" fmla="*/ 0 h 449"/>
              <a:gd name="T46" fmla="*/ 128587 w 160"/>
              <a:gd name="T47" fmla="*/ 0 h 449"/>
              <a:gd name="T48" fmla="*/ 103188 w 160"/>
              <a:gd name="T49" fmla="*/ 7938 h 449"/>
              <a:gd name="T50" fmla="*/ 85725 w 160"/>
              <a:gd name="T51" fmla="*/ 34925 h 449"/>
              <a:gd name="T52" fmla="*/ 73025 w 160"/>
              <a:gd name="T53" fmla="*/ 68263 h 449"/>
              <a:gd name="T54" fmla="*/ 60325 w 160"/>
              <a:gd name="T55" fmla="*/ 88900 h 449"/>
              <a:gd name="T56" fmla="*/ 63500 w 160"/>
              <a:gd name="T57" fmla="*/ 101600 h 449"/>
              <a:gd name="T58" fmla="*/ 69850 w 160"/>
              <a:gd name="T59" fmla="*/ 107950 h 449"/>
              <a:gd name="T60" fmla="*/ 63500 w 160"/>
              <a:gd name="T61" fmla="*/ 120650 h 449"/>
              <a:gd name="T62" fmla="*/ 31750 w 160"/>
              <a:gd name="T63" fmla="*/ 184150 h 449"/>
              <a:gd name="T64" fmla="*/ 12700 w 160"/>
              <a:gd name="T65" fmla="*/ 249238 h 449"/>
              <a:gd name="T66" fmla="*/ 15875 w 160"/>
              <a:gd name="T67" fmla="*/ 258763 h 449"/>
              <a:gd name="T68" fmla="*/ 25400 w 160"/>
              <a:gd name="T69" fmla="*/ 274638 h 449"/>
              <a:gd name="T70" fmla="*/ 4762 w 160"/>
              <a:gd name="T71" fmla="*/ 342900 h 449"/>
              <a:gd name="T72" fmla="*/ 0 w 160"/>
              <a:gd name="T73" fmla="*/ 404813 h 449"/>
              <a:gd name="T74" fmla="*/ 12700 w 160"/>
              <a:gd name="T75" fmla="*/ 414338 h 449"/>
              <a:gd name="T76" fmla="*/ 38100 w 160"/>
              <a:gd name="T77" fmla="*/ 419100 h 449"/>
              <a:gd name="T78" fmla="*/ 42862 w 160"/>
              <a:gd name="T79" fmla="*/ 452438 h 449"/>
              <a:gd name="T80" fmla="*/ 38100 w 160"/>
              <a:gd name="T81" fmla="*/ 479425 h 449"/>
              <a:gd name="T82" fmla="*/ 47625 w 160"/>
              <a:gd name="T83" fmla="*/ 487363 h 449"/>
              <a:gd name="T84" fmla="*/ 68262 w 160"/>
              <a:gd name="T85" fmla="*/ 495300 h 449"/>
              <a:gd name="T86" fmla="*/ 74612 w 160"/>
              <a:gd name="T87" fmla="*/ 508000 h 449"/>
              <a:gd name="T88" fmla="*/ 82550 w 160"/>
              <a:gd name="T89" fmla="*/ 534988 h 449"/>
              <a:gd name="T90" fmla="*/ 82550 w 160"/>
              <a:gd name="T91" fmla="*/ 539750 h 449"/>
              <a:gd name="T92" fmla="*/ 77787 w 160"/>
              <a:gd name="T93" fmla="*/ 557213 h 449"/>
              <a:gd name="T94" fmla="*/ 80962 w 160"/>
              <a:gd name="T95" fmla="*/ 595313 h 449"/>
              <a:gd name="T96" fmla="*/ 93662 w 160"/>
              <a:gd name="T97" fmla="*/ 635000 h 449"/>
              <a:gd name="T98" fmla="*/ 85725 w 160"/>
              <a:gd name="T99" fmla="*/ 700088 h 449"/>
              <a:gd name="T100" fmla="*/ 98425 w 160"/>
              <a:gd name="T101" fmla="*/ 709613 h 449"/>
              <a:gd name="T102" fmla="*/ 114300 w 160"/>
              <a:gd name="T103" fmla="*/ 704850 h 449"/>
              <a:gd name="T104" fmla="*/ 120650 w 160"/>
              <a:gd name="T105" fmla="*/ 687388 h 449"/>
              <a:gd name="T106" fmla="*/ 112713 w 160"/>
              <a:gd name="T107" fmla="*/ 631825 h 449"/>
              <a:gd name="T108" fmla="*/ 152400 w 160"/>
              <a:gd name="T109" fmla="*/ 515938 h 449"/>
              <a:gd name="T110" fmla="*/ 153987 w 160"/>
              <a:gd name="T111" fmla="*/ 538163 h 449"/>
              <a:gd name="T112" fmla="*/ 158750 w 160"/>
              <a:gd name="T113" fmla="*/ 574675 h 449"/>
              <a:gd name="T114" fmla="*/ 168275 w 160"/>
              <a:gd name="T115" fmla="*/ 620713 h 449"/>
              <a:gd name="T116" fmla="*/ 168275 w 160"/>
              <a:gd name="T117" fmla="*/ 679450 h 449"/>
              <a:gd name="T118" fmla="*/ 184150 w 160"/>
              <a:gd name="T119" fmla="*/ 677863 h 449"/>
              <a:gd name="T120" fmla="*/ 203200 w 160"/>
              <a:gd name="T121" fmla="*/ 688975 h 449"/>
              <a:gd name="T122" fmla="*/ 227013 w 160"/>
              <a:gd name="T123" fmla="*/ 696913 h 449"/>
              <a:gd name="T124" fmla="*/ 247650 w 160"/>
              <a:gd name="T125" fmla="*/ 695325 h 4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449"/>
              <a:gd name="T191" fmla="*/ 160 w 160"/>
              <a:gd name="T192" fmla="*/ 449 h 4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p:spPr>
        <p:txBody>
          <a:bodyPr/>
          <a:lstStyle/>
          <a:p>
            <a:endParaRPr lang="zh-CN" altLang="en-US"/>
          </a:p>
        </p:txBody>
      </p:sp>
      <p:sp>
        <p:nvSpPr>
          <p:cNvPr id="67606" name="Rectangle 22"/>
          <p:cNvSpPr>
            <a:spLocks noChangeArrowheads="1"/>
          </p:cNvSpPr>
          <p:nvPr/>
        </p:nvSpPr>
        <p:spPr bwMode="auto">
          <a:xfrm>
            <a:off x="1169988" y="294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charset="0"/>
                <a:ea typeface="宋体" charset="-122"/>
              </a:rPr>
              <a:t>?</a:t>
            </a:r>
          </a:p>
        </p:txBody>
      </p:sp>
      <p:sp>
        <p:nvSpPr>
          <p:cNvPr id="6165" name="Rectangle 23"/>
          <p:cNvSpPr>
            <a:spLocks noChangeArrowheads="1"/>
          </p:cNvSpPr>
          <p:nvPr/>
        </p:nvSpPr>
        <p:spPr bwMode="auto">
          <a:xfrm>
            <a:off x="1985963" y="3735388"/>
            <a:ext cx="5965825" cy="177006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6166" name="Rectangle 24"/>
          <p:cNvSpPr>
            <a:spLocks noChangeArrowheads="1"/>
          </p:cNvSpPr>
          <p:nvPr/>
        </p:nvSpPr>
        <p:spPr bwMode="auto">
          <a:xfrm>
            <a:off x="3394075" y="4460875"/>
            <a:ext cx="40020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2" charset="-122"/>
                <a:ea typeface="黑体" pitchFamily="2" charset="-122"/>
              </a:rPr>
              <a:t>“</a:t>
            </a:r>
            <a:r>
              <a:rPr kumimoji="1" lang="en-US" altLang="zh-CN" sz="2200" b="1">
                <a:solidFill>
                  <a:schemeClr val="tx2"/>
                </a:solidFill>
                <a:latin typeface="黑体" pitchFamily="2" charset="-122"/>
                <a:ea typeface="黑体" pitchFamily="2" charset="-122"/>
              </a:rPr>
              <a:t>Jones</a:t>
            </a:r>
            <a:r>
              <a:rPr kumimoji="1" lang="zh-CN" altLang="en-US" sz="2200" b="1">
                <a:solidFill>
                  <a:schemeClr val="tx2"/>
                </a:solidFill>
                <a:latin typeface="黑体" pitchFamily="2" charset="-122"/>
                <a:ea typeface="黑体" pitchFamily="2" charset="-122"/>
              </a:rPr>
              <a:t>的薪水是多少</a:t>
            </a:r>
            <a:r>
              <a:rPr kumimoji="1" lang="en-US" altLang="zh-CN" sz="2200" b="1">
                <a:solidFill>
                  <a:schemeClr val="tx2"/>
                </a:solidFill>
                <a:latin typeface="黑体" pitchFamily="2" charset="-122"/>
                <a:ea typeface="黑体" pitchFamily="2" charset="-122"/>
              </a:rPr>
              <a:t>?”</a:t>
            </a:r>
          </a:p>
        </p:txBody>
      </p:sp>
      <p:sp>
        <p:nvSpPr>
          <p:cNvPr id="6167" name="Oval 25"/>
          <p:cNvSpPr>
            <a:spLocks noChangeArrowheads="1"/>
          </p:cNvSpPr>
          <p:nvPr/>
        </p:nvSpPr>
        <p:spPr bwMode="auto">
          <a:xfrm>
            <a:off x="2163763" y="4160838"/>
            <a:ext cx="1117600" cy="1106487"/>
          </a:xfrm>
          <a:prstGeom prst="ellipse">
            <a:avLst/>
          </a:prstGeom>
          <a:solidFill>
            <a:srgbClr val="FFFFCC"/>
          </a:solidFill>
          <a:ln w="9525">
            <a:noFill/>
            <a:round/>
            <a:headEnd/>
            <a:tailEnd/>
          </a:ln>
        </p:spPr>
        <p:txBody>
          <a:bodyPr wrap="none" anchor="ctr"/>
          <a:lstStyle/>
          <a:p>
            <a:pPr algn="ctr" fontAlgn="ctr">
              <a:buSzPct val="65000"/>
            </a:pPr>
            <a:endParaRPr lang="zh-CN" altLang="en-US">
              <a:solidFill>
                <a:schemeClr val="tx2"/>
              </a:solidFill>
            </a:endParaRPr>
          </a:p>
        </p:txBody>
      </p:sp>
      <p:grpSp>
        <p:nvGrpSpPr>
          <p:cNvPr id="6168" name="Group 26"/>
          <p:cNvGrpSpPr>
            <a:grpSpLocks/>
          </p:cNvGrpSpPr>
          <p:nvPr/>
        </p:nvGrpSpPr>
        <p:grpSpPr bwMode="auto">
          <a:xfrm>
            <a:off x="2436813" y="4324350"/>
            <a:ext cx="612775" cy="776288"/>
            <a:chOff x="1698" y="2928"/>
            <a:chExt cx="386" cy="489"/>
          </a:xfrm>
        </p:grpSpPr>
        <p:grpSp>
          <p:nvGrpSpPr>
            <p:cNvPr id="6172" name="Group 27"/>
            <p:cNvGrpSpPr>
              <a:grpSpLocks/>
            </p:cNvGrpSpPr>
            <p:nvPr/>
          </p:nvGrpSpPr>
          <p:grpSpPr bwMode="auto">
            <a:xfrm>
              <a:off x="1781" y="3018"/>
              <a:ext cx="303" cy="399"/>
              <a:chOff x="1781" y="3018"/>
              <a:chExt cx="303" cy="399"/>
            </a:xfrm>
          </p:grpSpPr>
          <p:sp>
            <p:nvSpPr>
              <p:cNvPr id="6193" name="Freeform 28"/>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6194" name="Freeform 29"/>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6195" name="Freeform 30"/>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9"/>
                  <a:gd name="T154" fmla="*/ 0 h 319"/>
                  <a:gd name="T155" fmla="*/ 259 w 259"/>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6196" name="Freeform 31"/>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p:spPr>
            <p:txBody>
              <a:bodyPr/>
              <a:lstStyle/>
              <a:p>
                <a:endParaRPr lang="zh-CN" altLang="en-US"/>
              </a:p>
            </p:txBody>
          </p:sp>
          <p:sp>
            <p:nvSpPr>
              <p:cNvPr id="6197" name="Freeform 32"/>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98" name="Freeform 33"/>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6199" name="Freeform 34"/>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6200" name="Freeform 35"/>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201" name="Freeform 36"/>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6173" name="Group 37"/>
            <p:cNvGrpSpPr>
              <a:grpSpLocks/>
            </p:cNvGrpSpPr>
            <p:nvPr/>
          </p:nvGrpSpPr>
          <p:grpSpPr bwMode="auto">
            <a:xfrm>
              <a:off x="1740" y="2985"/>
              <a:ext cx="303" cy="399"/>
              <a:chOff x="1740" y="2985"/>
              <a:chExt cx="303" cy="399"/>
            </a:xfrm>
          </p:grpSpPr>
          <p:sp>
            <p:nvSpPr>
              <p:cNvPr id="6184" name="Freeform 38"/>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p:spPr>
            <p:txBody>
              <a:bodyPr/>
              <a:lstStyle/>
              <a:p>
                <a:endParaRPr lang="zh-CN" altLang="en-US"/>
              </a:p>
            </p:txBody>
          </p:sp>
          <p:sp>
            <p:nvSpPr>
              <p:cNvPr id="6185" name="Freeform 39"/>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6186" name="Freeform 40"/>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19"/>
                  <a:gd name="T155" fmla="*/ 258 w 258"/>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6187" name="Freeform 41"/>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6188" name="Freeform 42"/>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89" name="Freeform 43"/>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6190" name="Freeform 44"/>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p:spPr>
            <p:txBody>
              <a:bodyPr/>
              <a:lstStyle/>
              <a:p>
                <a:endParaRPr lang="zh-CN" altLang="en-US"/>
              </a:p>
            </p:txBody>
          </p:sp>
          <p:sp>
            <p:nvSpPr>
              <p:cNvPr id="6191" name="Freeform 45"/>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192" name="Freeform 46"/>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6174" name="Group 47"/>
            <p:cNvGrpSpPr>
              <a:grpSpLocks/>
            </p:cNvGrpSpPr>
            <p:nvPr/>
          </p:nvGrpSpPr>
          <p:grpSpPr bwMode="auto">
            <a:xfrm>
              <a:off x="1698" y="2928"/>
              <a:ext cx="303" cy="399"/>
              <a:chOff x="1698" y="2928"/>
              <a:chExt cx="303" cy="399"/>
            </a:xfrm>
          </p:grpSpPr>
          <p:sp>
            <p:nvSpPr>
              <p:cNvPr id="6175" name="Freeform 48"/>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6176" name="Freeform 49"/>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p:spPr>
            <p:txBody>
              <a:bodyPr/>
              <a:lstStyle/>
              <a:p>
                <a:endParaRPr lang="zh-CN" altLang="en-US"/>
              </a:p>
            </p:txBody>
          </p:sp>
          <p:sp>
            <p:nvSpPr>
              <p:cNvPr id="6177" name="Freeform 50"/>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20"/>
                  <a:gd name="T155" fmla="*/ 258 w 258"/>
                  <a:gd name="T156" fmla="*/ 320 h 3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p:spPr>
            <p:txBody>
              <a:bodyPr/>
              <a:lstStyle/>
              <a:p>
                <a:endParaRPr lang="zh-CN" altLang="en-US"/>
              </a:p>
            </p:txBody>
          </p:sp>
          <p:sp>
            <p:nvSpPr>
              <p:cNvPr id="6178" name="Freeform 51"/>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6179" name="Freeform 52"/>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80" name="Freeform 53"/>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p:spPr>
            <p:txBody>
              <a:bodyPr/>
              <a:lstStyle/>
              <a:p>
                <a:endParaRPr lang="zh-CN" altLang="en-US"/>
              </a:p>
            </p:txBody>
          </p:sp>
          <p:sp>
            <p:nvSpPr>
              <p:cNvPr id="6181" name="Freeform 54"/>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6182" name="Freeform 55"/>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183" name="Freeform 56"/>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sp>
        <p:nvSpPr>
          <p:cNvPr id="67641" name="Rectangle 57"/>
          <p:cNvSpPr>
            <a:spLocks noChangeArrowheads="1"/>
          </p:cNvSpPr>
          <p:nvPr/>
        </p:nvSpPr>
        <p:spPr bwMode="auto">
          <a:xfrm>
            <a:off x="2287588" y="421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charset="0"/>
                <a:ea typeface="宋体" charset="-122"/>
              </a:rPr>
              <a:t>?</a:t>
            </a:r>
          </a:p>
        </p:txBody>
      </p:sp>
      <p:sp>
        <p:nvSpPr>
          <p:cNvPr id="6170" name="Rectangle 58"/>
          <p:cNvSpPr>
            <a:spLocks noChangeArrowheads="1"/>
          </p:cNvSpPr>
          <p:nvPr/>
        </p:nvSpPr>
        <p:spPr bwMode="auto">
          <a:xfrm>
            <a:off x="2084388" y="37750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67643" name="Arc 59"/>
          <p:cNvSpPr>
            <a:spLocks/>
          </p:cNvSpPr>
          <p:nvPr/>
        </p:nvSpPr>
        <p:spPr bwMode="auto">
          <a:xfrm rot="-1980000">
            <a:off x="5761038" y="3314700"/>
            <a:ext cx="381000" cy="800100"/>
          </a:xfrm>
          <a:custGeom>
            <a:avLst/>
            <a:gdLst>
              <a:gd name="T0" fmla="*/ 6720416 w 21600"/>
              <a:gd name="T1" fmla="*/ 0 h 21600"/>
              <a:gd name="T2" fmla="*/ 0 w 21600"/>
              <a:gd name="T3" fmla="*/ 2963703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643"/>
                                        </p:tgtEl>
                                        <p:attrNameLst>
                                          <p:attrName>style.visibility</p:attrName>
                                        </p:attrNameLst>
                                      </p:cBhvr>
                                      <p:to>
                                        <p:strVal val="visible"/>
                                      </p:to>
                                    </p:set>
                                    <p:animEffect transition="in" filter="wipe(down)">
                                      <p:cBhvr>
                                        <p:cTn id="7" dur="500"/>
                                        <p:tgtEl>
                                          <p:spTgt spid="6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538163" y="1249363"/>
            <a:ext cx="7480300" cy="146526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chemeClr val="tx2"/>
              </a:solidFill>
              <a:latin typeface="Courier New" pitchFamily="49" charset="0"/>
            </a:endParaRPr>
          </a:p>
          <a:p>
            <a:pPr algn="ctr" fontAlgn="ctr">
              <a:buSzPct val="65000"/>
              <a:tabLst>
                <a:tab pos="1200150" algn="l"/>
              </a:tabLst>
            </a:pPr>
            <a:endParaRPr kumimoji="1" lang="zh-CN" altLang="en-US" sz="1800" b="1">
              <a:solidFill>
                <a:schemeClr val="tx2"/>
              </a:solidFill>
              <a:latin typeface="Courier New" pitchFamily="49" charset="0"/>
            </a:endParaRPr>
          </a:p>
        </p:txBody>
      </p:sp>
      <p:sp>
        <p:nvSpPr>
          <p:cNvPr id="7171" name="Rectangle 3"/>
          <p:cNvSpPr>
            <a:spLocks noGrp="1" noChangeArrowheads="1"/>
          </p:cNvSpPr>
          <p:nvPr>
            <p:ph type="title"/>
          </p:nvPr>
        </p:nvSpPr>
        <p:spPr>
          <a:xfrm>
            <a:off x="285750" y="285750"/>
            <a:ext cx="7769225" cy="762000"/>
          </a:xfrm>
        </p:spPr>
        <p:txBody>
          <a:bodyPr lIns="92075" tIns="46038" rIns="92075" bIns="46038"/>
          <a:lstStyle/>
          <a:p>
            <a:r>
              <a:rPr lang="zh-CN" altLang="en-US" smtClean="0">
                <a:latin typeface="黑体" pitchFamily="2" charset="-122"/>
                <a:ea typeface="黑体" pitchFamily="2" charset="-122"/>
              </a:rPr>
              <a:t>使用子查询</a:t>
            </a:r>
          </a:p>
        </p:txBody>
      </p:sp>
      <p:sp>
        <p:nvSpPr>
          <p:cNvPr id="7172" name="Rectangle 4"/>
          <p:cNvSpPr>
            <a:spLocks noGrp="1" noChangeArrowheads="1"/>
          </p:cNvSpPr>
          <p:nvPr>
            <p:ph type="body" idx="1"/>
          </p:nvPr>
        </p:nvSpPr>
        <p:spPr>
          <a:xfrm>
            <a:off x="515938" y="2824163"/>
            <a:ext cx="7842250" cy="2667000"/>
          </a:xfrm>
        </p:spPr>
        <p:txBody>
          <a:bodyPr/>
          <a:lstStyle/>
          <a:p>
            <a:r>
              <a:rPr lang="zh-CN" altLang="en-US" dirty="0" smtClean="0">
                <a:solidFill>
                  <a:schemeClr val="tx2"/>
                </a:solidFill>
                <a:latin typeface="黑体" pitchFamily="2" charset="-122"/>
                <a:ea typeface="黑体" pitchFamily="2" charset="-122"/>
              </a:rPr>
              <a:t>括号内的查询叫做子查询，也叫内部查询，先于主查询执行。</a:t>
            </a:r>
            <a:endParaRPr lang="en-US" altLang="zh-CN" dirty="0" smtClean="0">
              <a:solidFill>
                <a:schemeClr val="tx2"/>
              </a:solidFill>
              <a:latin typeface="黑体" pitchFamily="2" charset="-122"/>
              <a:ea typeface="黑体" pitchFamily="2" charset="-122"/>
            </a:endParaRPr>
          </a:p>
          <a:p>
            <a:r>
              <a:rPr lang="zh-CN" altLang="en-US" dirty="0" smtClean="0">
                <a:solidFill>
                  <a:schemeClr val="tx2"/>
                </a:solidFill>
                <a:latin typeface="黑体" pitchFamily="2" charset="-122"/>
                <a:ea typeface="黑体" pitchFamily="2" charset="-122"/>
              </a:rPr>
              <a:t>子查询的结果被主查询（外部查询）使用</a:t>
            </a:r>
          </a:p>
          <a:p>
            <a:r>
              <a:rPr lang="en-US" altLang="zh-CN" dirty="0" err="1" smtClean="0">
                <a:solidFill>
                  <a:schemeClr val="tx2"/>
                </a:solidFill>
                <a:latin typeface="黑体" pitchFamily="2" charset="-122"/>
                <a:ea typeface="黑体" pitchFamily="2" charset="-122"/>
              </a:rPr>
              <a:t>expr</a:t>
            </a:r>
            <a:r>
              <a:rPr lang="en-US" altLang="zh-CN" dirty="0" smtClean="0">
                <a:solidFill>
                  <a:schemeClr val="tx2"/>
                </a:solidFill>
                <a:latin typeface="黑体" pitchFamily="2" charset="-122"/>
                <a:ea typeface="黑体" pitchFamily="2" charset="-122"/>
              </a:rPr>
              <a:t> operator</a:t>
            </a:r>
            <a:r>
              <a:rPr lang="zh-CN" altLang="en-US" dirty="0" smtClean="0">
                <a:solidFill>
                  <a:schemeClr val="tx2"/>
                </a:solidFill>
                <a:latin typeface="黑体" pitchFamily="2" charset="-122"/>
                <a:ea typeface="黑体" pitchFamily="2" charset="-122"/>
              </a:rPr>
              <a:t>包括比较运算符。</a:t>
            </a:r>
            <a:endParaRPr lang="en-US" altLang="zh-CN" dirty="0" smtClean="0">
              <a:solidFill>
                <a:schemeClr val="tx2"/>
              </a:solidFill>
              <a:latin typeface="黑体" pitchFamily="2" charset="-122"/>
              <a:ea typeface="黑体" pitchFamily="2" charset="-122"/>
            </a:endParaRPr>
          </a:p>
          <a:p>
            <a:pPr lvl="1"/>
            <a:r>
              <a:rPr lang="zh-CN" altLang="en-US" sz="2400" dirty="0" smtClean="0">
                <a:solidFill>
                  <a:schemeClr val="tx2"/>
                </a:solidFill>
                <a:latin typeface="黑体" pitchFamily="2" charset="-122"/>
                <a:ea typeface="黑体" pitchFamily="2" charset="-122"/>
              </a:rPr>
              <a:t>单行运算符：</a:t>
            </a:r>
            <a:r>
              <a:rPr lang="en-US" altLang="zh-CN" sz="2400" dirty="0" smtClean="0">
                <a:solidFill>
                  <a:schemeClr val="tx2"/>
                </a:solidFill>
                <a:latin typeface="黑体" pitchFamily="2" charset="-122"/>
                <a:ea typeface="黑体" pitchFamily="2" charset="-122"/>
              </a:rPr>
              <a: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a:t>
            </a:r>
          </a:p>
          <a:p>
            <a:pPr lvl="1"/>
            <a:r>
              <a:rPr lang="zh-CN" altLang="en-US" sz="2400" dirty="0" smtClean="0">
                <a:solidFill>
                  <a:schemeClr val="tx2"/>
                </a:solidFill>
                <a:latin typeface="黑体" pitchFamily="2" charset="-122"/>
                <a:ea typeface="黑体" pitchFamily="2" charset="-122"/>
              </a:rPr>
              <a:t>多行运算符： </a:t>
            </a:r>
            <a:r>
              <a:rPr lang="en-US" altLang="zh-CN" sz="2400" dirty="0" smtClean="0">
                <a:solidFill>
                  <a:schemeClr val="tx2"/>
                </a:solidFill>
                <a:latin typeface="黑体" pitchFamily="2" charset="-122"/>
                <a:ea typeface="黑体" pitchFamily="2" charset="-122"/>
              </a:rPr>
              <a:t>IN</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ANY</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ALL</a:t>
            </a:r>
            <a:endParaRPr lang="zh-CN" altLang="en-US" sz="2400" dirty="0" smtClean="0">
              <a:solidFill>
                <a:schemeClr val="tx2"/>
              </a:solidFill>
              <a:latin typeface="黑体" pitchFamily="2" charset="-122"/>
              <a:ea typeface="黑体" pitchFamily="2" charset="-122"/>
            </a:endParaRPr>
          </a:p>
        </p:txBody>
      </p:sp>
      <p:sp>
        <p:nvSpPr>
          <p:cNvPr id="7173" name="Rectangle 5"/>
          <p:cNvSpPr>
            <a:spLocks noChangeArrowheads="1"/>
          </p:cNvSpPr>
          <p:nvPr/>
        </p:nvSpPr>
        <p:spPr bwMode="ltGray">
          <a:xfrm>
            <a:off x="3276600" y="2095500"/>
            <a:ext cx="4189413" cy="552450"/>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7174" name="Rectangle 6"/>
          <p:cNvSpPr>
            <a:spLocks noChangeArrowheads="1"/>
          </p:cNvSpPr>
          <p:nvPr/>
        </p:nvSpPr>
        <p:spPr bwMode="blackWhite">
          <a:xfrm>
            <a:off x="660400" y="1236663"/>
            <a:ext cx="7694613" cy="1490662"/>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chemeClr val="tx2"/>
                </a:solidFill>
                <a:latin typeface="Courier New" pitchFamily="49" charset="0"/>
              </a:rPr>
              <a:t>SELECT	</a:t>
            </a:r>
            <a:r>
              <a:rPr kumimoji="1" lang="en-US" altLang="zh-CN" sz="1800" b="1" i="1" dirty="0" err="1">
                <a:solidFill>
                  <a:schemeClr val="tx2"/>
                </a:solidFill>
                <a:latin typeface="Courier New" pitchFamily="49" charset="0"/>
              </a:rPr>
              <a:t>select_list</a:t>
            </a:r>
            <a:endParaRPr kumimoji="1" lang="en-US" altLang="zh-CN" sz="1800" b="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FROM	</a:t>
            </a:r>
            <a:r>
              <a:rPr kumimoji="1" lang="en-US" altLang="zh-CN" sz="1800" b="1" i="1" dirty="0">
                <a:solidFill>
                  <a:schemeClr val="tx2"/>
                </a:solidFill>
                <a:latin typeface="Courier New" pitchFamily="49" charset="0"/>
              </a:rPr>
              <a:t>table</a:t>
            </a:r>
            <a:endParaRPr kumimoji="1" lang="en-US" altLang="zh-CN" sz="1800" b="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WHERE	</a:t>
            </a:r>
            <a:r>
              <a:rPr kumimoji="1" lang="en-US" altLang="zh-CN" sz="1800" b="1" i="1" dirty="0" err="1">
                <a:solidFill>
                  <a:schemeClr val="tx2"/>
                </a:solidFill>
                <a:latin typeface="Courier New" pitchFamily="49" charset="0"/>
              </a:rPr>
              <a:t>expr</a:t>
            </a:r>
            <a:r>
              <a:rPr kumimoji="1" lang="en-US" altLang="zh-CN" sz="1800" b="1" i="1" dirty="0">
                <a:solidFill>
                  <a:schemeClr val="tx2"/>
                </a:solidFill>
                <a:latin typeface="Courier New" pitchFamily="49" charset="0"/>
              </a:rPr>
              <a:t> operator</a:t>
            </a:r>
          </a:p>
          <a:p>
            <a:pPr fontAlgn="ctr">
              <a:buSzPct val="65000"/>
              <a:tabLst>
                <a:tab pos="1200150" algn="l"/>
              </a:tabLst>
            </a:pPr>
            <a:r>
              <a:rPr kumimoji="1" lang="en-US" altLang="zh-CN" sz="1800" b="1" dirty="0">
                <a:solidFill>
                  <a:schemeClr val="tx2"/>
                </a:solidFill>
                <a:latin typeface="Courier New" pitchFamily="49" charset="0"/>
              </a:rPr>
              <a:t>		 	(SELECT	</a:t>
            </a:r>
            <a:r>
              <a:rPr kumimoji="1" lang="en-US" altLang="zh-CN" sz="1800" b="1" i="1" dirty="0" err="1">
                <a:solidFill>
                  <a:schemeClr val="tx2"/>
                </a:solidFill>
                <a:latin typeface="Courier New" pitchFamily="49" charset="0"/>
              </a:rPr>
              <a:t>select_list</a:t>
            </a:r>
            <a:endParaRPr kumimoji="1" lang="en-US" altLang="zh-CN" sz="1800" b="1" i="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		       FROM		</a:t>
            </a:r>
            <a:r>
              <a:rPr kumimoji="1" lang="en-US" altLang="zh-CN" sz="1800" b="1" i="1" dirty="0">
                <a:solidFill>
                  <a:schemeClr val="tx2"/>
                </a:solidFill>
                <a:latin typeface="Courier New" pitchFamily="49" charset="0"/>
              </a:rPr>
              <a:t>table</a:t>
            </a:r>
            <a:r>
              <a:rPr kumimoji="1" lang="en-US" altLang="zh-CN" sz="1800" b="1" dirty="0">
                <a:solidFill>
                  <a:schemeClr val="tx2"/>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7388" y="609600"/>
            <a:ext cx="7769225" cy="762000"/>
          </a:xfrm>
        </p:spPr>
        <p:txBody>
          <a:bodyPr lIns="92075" tIns="46038" rIns="92075" bIns="46038"/>
          <a:lstStyle/>
          <a:p>
            <a:r>
              <a:rPr lang="zh-CN" altLang="en-US" smtClean="0">
                <a:latin typeface="黑体" pitchFamily="2" charset="-122"/>
                <a:ea typeface="黑体" pitchFamily="2" charset="-122"/>
              </a:rPr>
              <a:t>使用子查询</a:t>
            </a:r>
          </a:p>
        </p:txBody>
      </p:sp>
      <p:sp>
        <p:nvSpPr>
          <p:cNvPr id="71683" name="Rectangle 3"/>
          <p:cNvSpPr>
            <a:spLocks noGrp="1" noChangeArrowheads="1"/>
          </p:cNvSpPr>
          <p:nvPr>
            <p:ph type="body" idx="1"/>
          </p:nvPr>
        </p:nvSpPr>
        <p:spPr>
          <a:xfrm>
            <a:off x="685800" y="1905000"/>
            <a:ext cx="7385050" cy="2590800"/>
          </a:xfrm>
        </p:spPr>
        <p:txBody>
          <a:bodyPr/>
          <a:lstStyle/>
          <a:p>
            <a:pPr>
              <a:defRPr/>
            </a:pPr>
            <a:r>
              <a:rPr lang="zh-CN" altLang="en-US" dirty="0" smtClean="0">
                <a:solidFill>
                  <a:schemeClr val="tx2"/>
                </a:solidFill>
              </a:rPr>
              <a:t>子查询可以嵌于以下</a:t>
            </a:r>
            <a:r>
              <a:rPr lang="en-US" altLang="zh-CN" dirty="0" smtClean="0">
                <a:solidFill>
                  <a:schemeClr val="tx2"/>
                </a:solidFill>
              </a:rPr>
              <a:t>SQL</a:t>
            </a:r>
            <a:r>
              <a:rPr lang="zh-CN" altLang="en-US" dirty="0" smtClean="0">
                <a:solidFill>
                  <a:schemeClr val="tx2"/>
                </a:solidFill>
              </a:rPr>
              <a:t>子句中：</a:t>
            </a:r>
          </a:p>
          <a:p>
            <a:pPr lvl="1">
              <a:defRPr/>
            </a:pPr>
            <a:r>
              <a:rPr lang="en-US" altLang="zh-CN" sz="2800" dirty="0" smtClean="0">
                <a:solidFill>
                  <a:schemeClr val="tx2"/>
                </a:solidFill>
                <a:cs typeface="+mn-cs"/>
              </a:rPr>
              <a:t>WHERE</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HAVING</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FROM</a:t>
            </a:r>
            <a:r>
              <a:rPr lang="zh-CN" altLang="en-US" sz="2800" dirty="0" smtClean="0">
                <a:solidFill>
                  <a:schemeClr val="tx2"/>
                </a:solidFill>
                <a:cs typeface="+mn-cs"/>
              </a:rPr>
              <a:t>子句</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73125" y="2376488"/>
            <a:ext cx="7470775" cy="1762125"/>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3"/>
          <p:cNvGrpSpPr>
            <a:grpSpLocks/>
          </p:cNvGrpSpPr>
          <p:nvPr/>
        </p:nvGrpSpPr>
        <p:grpSpPr bwMode="auto">
          <a:xfrm>
            <a:off x="3259138" y="2700338"/>
            <a:ext cx="4811712" cy="1379537"/>
            <a:chOff x="2101" y="1076"/>
            <a:chExt cx="3031" cy="869"/>
          </a:xfrm>
        </p:grpSpPr>
        <p:sp>
          <p:nvSpPr>
            <p:cNvPr id="9225" name="Rectangle 4"/>
            <p:cNvSpPr>
              <a:spLocks noChangeArrowheads="1"/>
            </p:cNvSpPr>
            <p:nvPr/>
          </p:nvSpPr>
          <p:spPr bwMode="ltGray">
            <a:xfrm>
              <a:off x="2101" y="1413"/>
              <a:ext cx="30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9226" name="Arc 5"/>
            <p:cNvSpPr>
              <a:spLocks/>
            </p:cNvSpPr>
            <p:nvPr/>
          </p:nvSpPr>
          <p:spPr bwMode="auto">
            <a:xfrm rot="10800000">
              <a:off x="2317" y="1290"/>
              <a:ext cx="1084" cy="248"/>
            </a:xfrm>
            <a:custGeom>
              <a:avLst/>
              <a:gdLst>
                <a:gd name="T0" fmla="*/ 44 w 27008"/>
                <a:gd name="T1" fmla="*/ 3 h 21600"/>
                <a:gd name="T2" fmla="*/ 0 w 27008"/>
                <a:gd name="T3" fmla="*/ 0 h 21600"/>
                <a:gd name="T4" fmla="*/ 35 w 27008"/>
                <a:gd name="T5" fmla="*/ 0 h 21600"/>
                <a:gd name="T6" fmla="*/ 0 60000 65536"/>
                <a:gd name="T7" fmla="*/ 0 60000 65536"/>
                <a:gd name="T8" fmla="*/ 0 60000 65536"/>
                <a:gd name="T9" fmla="*/ 0 w 27008"/>
                <a:gd name="T10" fmla="*/ 0 h 21600"/>
                <a:gd name="T11" fmla="*/ 27008 w 27008"/>
                <a:gd name="T12" fmla="*/ 21600 h 21600"/>
              </a:gdLst>
              <a:ahLst/>
              <a:cxnLst>
                <a:cxn ang="T6">
                  <a:pos x="T0" y="T1"/>
                </a:cxn>
                <a:cxn ang="T7">
                  <a:pos x="T2" y="T3"/>
                </a:cxn>
                <a:cxn ang="T8">
                  <a:pos x="T4" y="T5"/>
                </a:cxn>
              </a:cxnLst>
              <a:rect l="T9" t="T10" r="T11" b="T12"/>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9227" name="Rectangle 6"/>
            <p:cNvSpPr>
              <a:spLocks noChangeArrowheads="1"/>
            </p:cNvSpPr>
            <p:nvPr/>
          </p:nvSpPr>
          <p:spPr bwMode="auto">
            <a:xfrm>
              <a:off x="2379" y="1076"/>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2975</a:t>
              </a:r>
            </a:p>
          </p:txBody>
        </p:sp>
      </p:grpSp>
      <p:sp>
        <p:nvSpPr>
          <p:cNvPr id="9220" name="Rectangle 7"/>
          <p:cNvSpPr>
            <a:spLocks noChangeArrowheads="1"/>
          </p:cNvSpPr>
          <p:nvPr/>
        </p:nvSpPr>
        <p:spPr bwMode="auto">
          <a:xfrm>
            <a:off x="1003300" y="2371725"/>
            <a:ext cx="5672138" cy="1739900"/>
          </a:xfrm>
          <a:prstGeom prst="rect">
            <a:avLst/>
          </a:prstGeom>
          <a:noFill/>
          <a:ln w="9525">
            <a:noFill/>
            <a:miter lim="800000"/>
            <a:headEnd/>
            <a:tailEnd/>
          </a:ln>
        </p:spPr>
        <p:txBody>
          <a:bodyPr lIns="92075" tIns="46038" rIns="92075" bIns="46038">
            <a:spAutoFit/>
          </a:bodyPr>
          <a:lstStyle/>
          <a:p>
            <a:pPr fontAlgn="ctr">
              <a:buSzPct val="65000"/>
            </a:pPr>
            <a:r>
              <a:rPr kumimoji="1" lang="en-US" altLang="zh-CN" sz="1800" b="1" dirty="0">
                <a:solidFill>
                  <a:schemeClr val="tx2"/>
                </a:solidFill>
                <a:latin typeface="Courier New" pitchFamily="49" charset="0"/>
              </a:rPr>
              <a:t>SQL&gt; SELECT </a:t>
            </a:r>
            <a:r>
              <a:rPr kumimoji="1" lang="en-US" altLang="zh-CN" sz="1800" b="1" dirty="0" err="1">
                <a:solidFill>
                  <a:schemeClr val="tx2"/>
                </a:solidFill>
                <a:latin typeface="Courier New" pitchFamily="49" charset="0"/>
              </a:rPr>
              <a:t>ename</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2  FROM   </a:t>
            </a:r>
            <a:r>
              <a:rPr kumimoji="1" lang="en-US" altLang="zh-CN" sz="1800" b="1" dirty="0" err="1">
                <a:solidFill>
                  <a:schemeClr val="tx2"/>
                </a:solidFill>
                <a:latin typeface="Courier New" pitchFamily="49" charset="0"/>
              </a:rPr>
              <a:t>emp</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3  WHERE  </a:t>
            </a:r>
            <a:r>
              <a:rPr kumimoji="1" lang="en-US" altLang="zh-CN" sz="1800" b="1" dirty="0" err="1">
                <a:solidFill>
                  <a:schemeClr val="tx2"/>
                </a:solidFill>
                <a:latin typeface="Courier New" pitchFamily="49" charset="0"/>
              </a:rPr>
              <a:t>sal</a:t>
            </a:r>
            <a:r>
              <a:rPr kumimoji="1" lang="en-US" altLang="zh-CN" sz="1800" b="1" dirty="0">
                <a:solidFill>
                  <a:schemeClr val="tx2"/>
                </a:solidFill>
                <a:latin typeface="Courier New" pitchFamily="49" charset="0"/>
              </a:rPr>
              <a:t> &gt; </a:t>
            </a:r>
          </a:p>
          <a:p>
            <a:pPr fontAlgn="ctr">
              <a:buSzPct val="65000"/>
            </a:pPr>
            <a:r>
              <a:rPr kumimoji="1" lang="en-US" altLang="zh-CN" sz="1800" b="1" dirty="0">
                <a:solidFill>
                  <a:schemeClr val="tx2"/>
                </a:solidFill>
                <a:latin typeface="Courier New" pitchFamily="49" charset="0"/>
              </a:rPr>
              <a:t>  4		    (SELECT </a:t>
            </a:r>
            <a:r>
              <a:rPr kumimoji="1" lang="en-US" altLang="zh-CN" sz="1800" b="1" dirty="0" err="1">
                <a:solidFill>
                  <a:schemeClr val="tx2"/>
                </a:solidFill>
                <a:latin typeface="Courier New" pitchFamily="49" charset="0"/>
              </a:rPr>
              <a:t>sal</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5               FROM   </a:t>
            </a:r>
            <a:r>
              <a:rPr kumimoji="1" lang="en-US" altLang="zh-CN" sz="1800" b="1" dirty="0" err="1">
                <a:solidFill>
                  <a:schemeClr val="tx2"/>
                </a:solidFill>
                <a:latin typeface="Courier New" pitchFamily="49" charset="0"/>
              </a:rPr>
              <a:t>emp</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6               WHERE  </a:t>
            </a:r>
            <a:r>
              <a:rPr kumimoji="1" lang="en-US" altLang="zh-CN" sz="1800" b="1" dirty="0" err="1" smtClean="0">
                <a:solidFill>
                  <a:schemeClr val="tx2"/>
                </a:solidFill>
                <a:latin typeface="Courier New" pitchFamily="49" charset="0"/>
              </a:rPr>
              <a:t>ename</a:t>
            </a:r>
            <a:r>
              <a:rPr kumimoji="1" lang="en-US" altLang="zh-CN" sz="1800" b="1" dirty="0" smtClean="0">
                <a:solidFill>
                  <a:schemeClr val="tx2"/>
                </a:solidFill>
                <a:latin typeface="Courier New" pitchFamily="49" charset="0"/>
              </a:rPr>
              <a:t>='JONES');</a:t>
            </a:r>
            <a:endParaRPr kumimoji="1" lang="en-US" altLang="zh-CN" sz="1800" b="1" dirty="0">
              <a:solidFill>
                <a:schemeClr val="tx2"/>
              </a:solidFill>
              <a:latin typeface="Courier New" pitchFamily="49" charset="0"/>
            </a:endParaRPr>
          </a:p>
        </p:txBody>
      </p:sp>
      <p:sp>
        <p:nvSpPr>
          <p:cNvPr id="9221" name="Rectangle 8"/>
          <p:cNvSpPr>
            <a:spLocks noChangeArrowheads="1"/>
          </p:cNvSpPr>
          <p:nvPr/>
        </p:nvSpPr>
        <p:spPr bwMode="auto">
          <a:xfrm>
            <a:off x="874713" y="2424113"/>
            <a:ext cx="7315200" cy="1824037"/>
          </a:xfrm>
          <a:prstGeom prst="rect">
            <a:avLst/>
          </a:prstGeom>
          <a:noFill/>
          <a:ln w="9525">
            <a:noFill/>
            <a:miter lim="800000"/>
            <a:headEnd/>
            <a:tailEnd/>
          </a:ln>
        </p:spPr>
        <p:txBody>
          <a:bodyPr lIns="92075" tIns="46038" rIns="92075" bIns="46038">
            <a:spAutoFit/>
          </a:bodyPr>
          <a:lstStyle/>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p:txBody>
      </p:sp>
      <p:sp>
        <p:nvSpPr>
          <p:cNvPr id="73738" name="Rectangle 10"/>
          <p:cNvSpPr>
            <a:spLocks noChangeArrowheads="1"/>
          </p:cNvSpPr>
          <p:nvPr/>
        </p:nvSpPr>
        <p:spPr bwMode="blackWhite">
          <a:xfrm>
            <a:off x="844550" y="4535488"/>
            <a:ext cx="7499350" cy="146526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a:t>
            </a:r>
          </a:p>
          <a:p>
            <a:pPr fontAlgn="ctr">
              <a:buSzPct val="65000"/>
              <a:tabLst>
                <a:tab pos="1200150" algn="l"/>
              </a:tabLst>
            </a:pPr>
            <a:r>
              <a:rPr kumimoji="1" lang="en-US" altLang="zh-CN" sz="1800" b="1">
                <a:solidFill>
                  <a:schemeClr val="tx2"/>
                </a:solidFill>
                <a:latin typeface="Courier New" pitchFamily="49" charset="0"/>
              </a:rPr>
              <a:t>----------</a:t>
            </a:r>
          </a:p>
          <a:p>
            <a:pPr fontAlgn="ctr">
              <a:buSzPct val="65000"/>
              <a:tabLst>
                <a:tab pos="1200150" algn="l"/>
              </a:tabLst>
            </a:pPr>
            <a:r>
              <a:rPr kumimoji="1" lang="en-US" altLang="zh-CN" sz="1800" b="1">
                <a:solidFill>
                  <a:schemeClr val="tx2"/>
                </a:solidFill>
                <a:latin typeface="Courier New" pitchFamily="49" charset="0"/>
              </a:rPr>
              <a:t>KING</a:t>
            </a:r>
          </a:p>
          <a:p>
            <a:pPr fontAlgn="ctr">
              <a:buSzPct val="65000"/>
              <a:tabLst>
                <a:tab pos="1200150" algn="l"/>
              </a:tabLst>
            </a:pPr>
            <a:r>
              <a:rPr kumimoji="1" lang="en-US" altLang="zh-CN" sz="1800" b="1">
                <a:solidFill>
                  <a:schemeClr val="tx2"/>
                </a:solidFill>
                <a:latin typeface="Courier New" pitchFamily="49" charset="0"/>
              </a:rPr>
              <a:t>FORD</a:t>
            </a:r>
          </a:p>
          <a:p>
            <a:pPr fontAlgn="ctr">
              <a:buSzPct val="65000"/>
              <a:tabLst>
                <a:tab pos="1200150" algn="l"/>
              </a:tabLst>
            </a:pPr>
            <a:r>
              <a:rPr kumimoji="1" lang="en-US" altLang="zh-CN" sz="1800" b="1">
                <a:solidFill>
                  <a:schemeClr val="tx2"/>
                </a:solidFill>
                <a:latin typeface="Courier New" pitchFamily="49" charset="0"/>
              </a:rPr>
              <a:t>SCOTT</a:t>
            </a:r>
          </a:p>
        </p:txBody>
      </p:sp>
      <p:sp>
        <p:nvSpPr>
          <p:cNvPr id="73739" name="Rectangle 11"/>
          <p:cNvSpPr>
            <a:spLocks noChangeArrowheads="1"/>
          </p:cNvSpPr>
          <p:nvPr/>
        </p:nvSpPr>
        <p:spPr bwMode="auto">
          <a:xfrm>
            <a:off x="328613" y="447675"/>
            <a:ext cx="7772400" cy="762000"/>
          </a:xfrm>
          <a:prstGeom prst="rect">
            <a:avLst/>
          </a:prstGeom>
          <a:noFill/>
          <a:ln w="9525">
            <a:noFill/>
            <a:miter lim="800000"/>
            <a:headEnd/>
            <a:tailEnd/>
          </a:ln>
          <a:effectLst/>
        </p:spPr>
        <p:txBody>
          <a:bodyPr lIns="92075" tIns="46038" rIns="92075" bIns="46038"/>
          <a:lstStyle/>
          <a:p>
            <a:pPr eaLnBrk="0" hangingPunct="0">
              <a:buSzPct val="65000"/>
              <a:defRPr/>
            </a:pPr>
            <a:r>
              <a:rPr lang="zh-CN" altLang="en-US" sz="3600" b="1" dirty="0">
                <a:solidFill>
                  <a:schemeClr val="tx2"/>
                </a:solidFill>
                <a:latin typeface="黑体" pitchFamily="49" charset="-122"/>
                <a:ea typeface="黑体" pitchFamily="49" charset="-122"/>
                <a:cs typeface="+mj-cs"/>
              </a:rPr>
              <a:t>使用子查询</a:t>
            </a:r>
          </a:p>
        </p:txBody>
      </p:sp>
      <p:sp>
        <p:nvSpPr>
          <p:cNvPr id="12" name="Rectangle 3"/>
          <p:cNvSpPr txBox="1">
            <a:spLocks noChangeArrowheads="1"/>
          </p:cNvSpPr>
          <p:nvPr/>
        </p:nvSpPr>
        <p:spPr bwMode="auto">
          <a:xfrm>
            <a:off x="685800" y="1000125"/>
            <a:ext cx="7385050" cy="1214438"/>
          </a:xfrm>
          <a:prstGeom prst="rect">
            <a:avLst/>
          </a:prstGeom>
          <a:noFill/>
          <a:ln w="9525">
            <a:noFill/>
            <a:miter lim="800000"/>
            <a:headEnd/>
            <a:tailEnd/>
          </a:ln>
        </p:spPr>
        <p:txBody>
          <a:bodyPr lIns="91401" tIns="45700" rIns="91401" bIns="45700"/>
          <a:lstStyle/>
          <a:p>
            <a:pPr marL="342900"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使用子查询</a:t>
            </a:r>
          </a:p>
          <a:p>
            <a:pPr marL="742950" lvl="1" indent="-28575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查询出</a:t>
            </a:r>
            <a:r>
              <a:rPr lang="zh-CN" altLang="en-US" sz="2800" kern="0" dirty="0" smtClean="0">
                <a:solidFill>
                  <a:schemeClr val="tx2"/>
                </a:solidFill>
                <a:latin typeface="黑体" pitchFamily="49" charset="-122"/>
                <a:ea typeface="黑体" pitchFamily="49" charset="-122"/>
              </a:rPr>
              <a:t>比</a:t>
            </a:r>
            <a:r>
              <a:rPr lang="en-US" altLang="zh-CN" sz="2800" kern="0" dirty="0" smtClean="0">
                <a:solidFill>
                  <a:schemeClr val="tx2"/>
                </a:solidFill>
                <a:latin typeface="黑体" pitchFamily="49" charset="-122"/>
                <a:ea typeface="黑体" pitchFamily="49" charset="-122"/>
              </a:rPr>
              <a:t>JONES</a:t>
            </a:r>
            <a:r>
              <a:rPr lang="zh-CN" altLang="en-US" sz="2800" kern="0" dirty="0" smtClean="0">
                <a:solidFill>
                  <a:schemeClr val="tx2"/>
                </a:solidFill>
                <a:latin typeface="黑体" pitchFamily="49" charset="-122"/>
                <a:ea typeface="黑体" pitchFamily="49" charset="-122"/>
              </a:rPr>
              <a:t>为雇员</a:t>
            </a:r>
            <a:r>
              <a:rPr lang="zh-CN" altLang="en-US" sz="2800" kern="0" dirty="0">
                <a:solidFill>
                  <a:schemeClr val="tx2"/>
                </a:solidFill>
                <a:latin typeface="黑体" pitchFamily="49" charset="-122"/>
                <a:ea typeface="黑体" pitchFamily="49" charset="-122"/>
              </a:rPr>
              <a:t>工资高的其他雇员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wipe(up)">
                                      <p:cBhvr>
                                        <p:cTn id="1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7388" y="609600"/>
            <a:ext cx="7769225" cy="838200"/>
          </a:xfrm>
        </p:spPr>
        <p:txBody>
          <a:bodyPr lIns="92075" tIns="46038" rIns="92075" bIns="46038"/>
          <a:lstStyle/>
          <a:p>
            <a:pPr>
              <a:buSzPct val="65000"/>
              <a:defRPr/>
            </a:pPr>
            <a:r>
              <a:rPr lang="zh-CN" altLang="en-US" dirty="0" smtClean="0"/>
              <a:t>使用子查询</a:t>
            </a:r>
            <a:endParaRPr lang="zh-CN" altLang="en-US" kern="1200" dirty="0"/>
          </a:p>
        </p:txBody>
      </p:sp>
      <p:sp>
        <p:nvSpPr>
          <p:cNvPr id="10243" name="Rectangle 3"/>
          <p:cNvSpPr>
            <a:spLocks noGrp="1" noChangeArrowheads="1"/>
          </p:cNvSpPr>
          <p:nvPr>
            <p:ph type="body" idx="1"/>
          </p:nvPr>
        </p:nvSpPr>
        <p:spPr>
          <a:xfrm>
            <a:off x="860425" y="1516063"/>
            <a:ext cx="7385050" cy="2001190"/>
          </a:xfrm>
        </p:spPr>
        <p:txBody>
          <a:bodyPr lIns="92075" tIns="46038" rIns="92075" bIns="46038">
            <a:spAutoFit/>
          </a:bodyPr>
          <a:lstStyle/>
          <a:p>
            <a:r>
              <a:rPr lang="zh-CN" altLang="en-US" dirty="0" smtClean="0">
                <a:solidFill>
                  <a:schemeClr val="tx2"/>
                </a:solidFill>
                <a:latin typeface="黑体" pitchFamily="2" charset="-122"/>
                <a:ea typeface="黑体" pitchFamily="2" charset="-122"/>
              </a:rPr>
              <a:t>子查询使用指导</a:t>
            </a:r>
            <a:endParaRPr lang="en-US" altLang="zh-CN" dirty="0" smtClean="0">
              <a:solidFill>
                <a:schemeClr val="tx2"/>
              </a:solidFill>
              <a:latin typeface="黑体" pitchFamily="2" charset="-122"/>
              <a:ea typeface="黑体" pitchFamily="2" charset="-122"/>
            </a:endParaRPr>
          </a:p>
          <a:p>
            <a:pPr lvl="1"/>
            <a:r>
              <a:rPr lang="zh-CN" altLang="en-US" sz="2400" dirty="0" smtClean="0">
                <a:solidFill>
                  <a:schemeClr val="tx2"/>
                </a:solidFill>
                <a:latin typeface="黑体" pitchFamily="2" charset="-122"/>
                <a:ea typeface="黑体" pitchFamily="2" charset="-122"/>
              </a:rPr>
              <a:t>子查询要用括号括起来</a:t>
            </a:r>
          </a:p>
          <a:p>
            <a:pPr lvl="1"/>
            <a:r>
              <a:rPr lang="zh-CN" altLang="en-US" sz="2400" dirty="0" smtClean="0">
                <a:solidFill>
                  <a:schemeClr val="tx2"/>
                </a:solidFill>
                <a:latin typeface="黑体" pitchFamily="2" charset="-122"/>
                <a:ea typeface="黑体" pitchFamily="2" charset="-122"/>
              </a:rPr>
              <a:t>将子查询放在比较运算符的右边</a:t>
            </a:r>
          </a:p>
          <a:p>
            <a:pPr lvl="1"/>
            <a:r>
              <a:rPr lang="zh-CN" altLang="en-US" sz="2400" dirty="0" smtClean="0">
                <a:solidFill>
                  <a:schemeClr val="tx2"/>
                </a:solidFill>
                <a:latin typeface="黑体" pitchFamily="2" charset="-122"/>
                <a:ea typeface="黑体" pitchFamily="2" charset="-122"/>
              </a:rPr>
              <a:t>对于单行子查询要使用单行运算符</a:t>
            </a:r>
          </a:p>
          <a:p>
            <a:pPr lvl="1"/>
            <a:r>
              <a:rPr lang="zh-CN" altLang="en-US" sz="2400" dirty="0" smtClean="0">
                <a:solidFill>
                  <a:schemeClr val="tx2"/>
                </a:solidFill>
                <a:latin typeface="黑体" pitchFamily="2" charset="-122"/>
                <a:ea typeface="黑体" pitchFamily="2" charset="-122"/>
              </a:rPr>
              <a:t>对于多行子查询要使用多行运算符</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6789</TotalTime>
  <Words>3161</Words>
  <Application>Microsoft Office PowerPoint</Application>
  <PresentationFormat>全屏显示(4:3)</PresentationFormat>
  <Paragraphs>593</Paragraphs>
  <Slides>49</Slides>
  <Notes>48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4_默认设计模板</vt:lpstr>
      <vt:lpstr>幻灯片 1</vt:lpstr>
      <vt:lpstr>幻灯片 2</vt:lpstr>
      <vt:lpstr>本章内容</vt:lpstr>
      <vt:lpstr>为什么使用子查询</vt:lpstr>
      <vt:lpstr>为什么使用子查询</vt:lpstr>
      <vt:lpstr>使用子查询</vt:lpstr>
      <vt:lpstr>使用子查询</vt:lpstr>
      <vt:lpstr>幻灯片 8</vt:lpstr>
      <vt:lpstr>使用子查询</vt:lpstr>
      <vt:lpstr>子查询的类型</vt:lpstr>
      <vt:lpstr>单行子查询</vt:lpstr>
      <vt:lpstr>单行子查询</vt:lpstr>
      <vt:lpstr>单行子查询</vt:lpstr>
      <vt:lpstr>幻灯片 14</vt:lpstr>
      <vt:lpstr>单行子查询</vt:lpstr>
      <vt:lpstr>单行子查询</vt:lpstr>
      <vt:lpstr>单行子查询</vt:lpstr>
      <vt:lpstr>练习1</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练习2</vt:lpstr>
      <vt:lpstr>多列子查询</vt:lpstr>
      <vt:lpstr>多列子查询</vt:lpstr>
      <vt:lpstr>多列子查询</vt:lpstr>
      <vt:lpstr>练习3</vt:lpstr>
      <vt:lpstr>子查询中的空值</vt:lpstr>
      <vt:lpstr>在 FROM 子句中使用子查询</vt:lpstr>
      <vt:lpstr>练习4</vt:lpstr>
      <vt:lpstr>ROWNUM</vt:lpstr>
      <vt:lpstr>ROWNUM</vt:lpstr>
      <vt:lpstr>TOP-N查询</vt:lpstr>
      <vt:lpstr>练习5</vt:lpstr>
      <vt:lpstr>分页</vt:lpstr>
      <vt:lpstr>练习6</vt:lpstr>
      <vt:lpstr>分页</vt:lpstr>
      <vt:lpstr>练习7</vt:lpstr>
      <vt:lpstr>本章重点总结</vt:lpstr>
      <vt:lpstr>课后作业</vt:lpstr>
      <vt:lpstr>幻灯片 48</vt:lpstr>
      <vt:lpstr>幻灯片 49</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ttc</cp:lastModifiedBy>
  <cp:revision>1425</cp:revision>
  <dcterms:created xsi:type="dcterms:W3CDTF">2004-04-25T08:53:43Z</dcterms:created>
  <dcterms:modified xsi:type="dcterms:W3CDTF">2015-10-23T01:10:02Z</dcterms:modified>
</cp:coreProperties>
</file>