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2"/>
  </p:handoutMasterIdLst>
  <p:sldIdLst>
    <p:sldId id="256" r:id="rId3"/>
    <p:sldId id="1817" r:id="rId5"/>
    <p:sldId id="2064" r:id="rId6"/>
    <p:sldId id="1923" r:id="rId7"/>
    <p:sldId id="1926" r:id="rId8"/>
    <p:sldId id="2063" r:id="rId9"/>
    <p:sldId id="1930" r:id="rId10"/>
    <p:sldId id="2099" r:id="rId11"/>
    <p:sldId id="1908" r:id="rId12"/>
    <p:sldId id="1912" r:id="rId13"/>
    <p:sldId id="1913" r:id="rId14"/>
    <p:sldId id="2034" r:id="rId15"/>
    <p:sldId id="1922" r:id="rId16"/>
    <p:sldId id="2103" r:id="rId17"/>
    <p:sldId id="1978" r:id="rId18"/>
    <p:sldId id="1964" r:id="rId19"/>
    <p:sldId id="1986" r:id="rId20"/>
    <p:sldId id="2138" r:id="rId21"/>
    <p:sldId id="1962" r:id="rId22"/>
    <p:sldId id="1988" r:id="rId23"/>
    <p:sldId id="1976" r:id="rId24"/>
    <p:sldId id="2003" r:id="rId25"/>
    <p:sldId id="1979" r:id="rId26"/>
    <p:sldId id="1989" r:id="rId27"/>
    <p:sldId id="1996" r:id="rId28"/>
    <p:sldId id="2020" r:id="rId29"/>
    <p:sldId id="2035" r:id="rId30"/>
    <p:sldId id="1980" r:id="rId31"/>
    <p:sldId id="2167" r:id="rId32"/>
    <p:sldId id="2000" r:id="rId33"/>
    <p:sldId id="1954" r:id="rId34"/>
    <p:sldId id="2016" r:id="rId35"/>
    <p:sldId id="2013" r:id="rId36"/>
    <p:sldId id="2066" r:id="rId37"/>
    <p:sldId id="2014" r:id="rId38"/>
    <p:sldId id="2029" r:id="rId39"/>
    <p:sldId id="2028" r:id="rId40"/>
    <p:sldId id="2027" r:id="rId41"/>
    <p:sldId id="2026" r:id="rId42"/>
    <p:sldId id="2061" r:id="rId43"/>
    <p:sldId id="2062" r:id="rId44"/>
    <p:sldId id="2100" r:id="rId45"/>
    <p:sldId id="2101" r:id="rId46"/>
    <p:sldId id="2102" r:id="rId47"/>
    <p:sldId id="2185" r:id="rId48"/>
    <p:sldId id="2188" r:id="rId49"/>
    <p:sldId id="2187" r:id="rId50"/>
    <p:sldId id="1828" r:id="rId5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1pPr>
    <a:lvl2pPr marL="1714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3429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5143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685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8572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10287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12001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13716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ngyang" initials="X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4E3"/>
    <a:srgbClr val="E5E9EC"/>
    <a:srgbClr val="EB641B"/>
    <a:srgbClr val="EB651C"/>
    <a:srgbClr val="3366FF"/>
    <a:srgbClr val="00B050"/>
    <a:srgbClr val="2250A2"/>
    <a:srgbClr val="30303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72539" autoAdjust="0"/>
  </p:normalViewPr>
  <p:slideViewPr>
    <p:cSldViewPr snapToGrid="0">
      <p:cViewPr>
        <p:scale>
          <a:sx n="70" d="100"/>
          <a:sy n="70" d="100"/>
        </p:scale>
        <p:origin x="1378" y="466"/>
      </p:cViewPr>
      <p:guideLst>
        <p:guide orient="horz" pos="2480"/>
        <p:guide pos="3513"/>
      </p:guideLst>
    </p:cSldViewPr>
  </p:slideViewPr>
  <p:outlineViewPr>
    <p:cViewPr>
      <p:scale>
        <a:sx n="33" d="100"/>
        <a:sy n="33" d="100"/>
      </p:scale>
      <p:origin x="0" y="-54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648" y="48"/>
      </p:cViewPr>
      <p:guideLst/>
    </p:cSldViewPr>
  </p:notesViewPr>
  <p:gridSpacing cx="76319" cy="7631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1E356-9D5B-4B74-84E5-CDBD6B09C9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01FBA7-F6F2-4F09-A963-26524D6B4A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扰动前后的</a:t>
            </a:r>
            <a:r>
              <a:rPr lang="en-US" altLang="zh-CN" dirty="0"/>
              <a:t>uncertainty</a:t>
            </a:r>
            <a:r>
              <a:rPr lang="zh-CN" altLang="en-US" dirty="0"/>
              <a:t>差值</a:t>
            </a:r>
            <a:r>
              <a:rPr lang="en-US" altLang="zh-CN" dirty="0"/>
              <a:t>, </a:t>
            </a:r>
            <a:r>
              <a:rPr lang="zh-CN" altLang="en-US" dirty="0"/>
              <a:t>（组合）</a:t>
            </a:r>
            <a:endParaRPr lang="en-US" altLang="zh-CN" dirty="0"/>
          </a:p>
          <a:p>
            <a:pPr marL="228600" indent="-228600">
              <a:buAutoNum type="arabicPeriod"/>
            </a:pPr>
            <a:r>
              <a:rPr lang="zh-CN" altLang="en-US" dirty="0"/>
              <a:t>网络结构</a:t>
            </a:r>
            <a:r>
              <a:rPr lang="en-US" altLang="zh-CN" dirty="0"/>
              <a:t>Norm</a:t>
            </a:r>
            <a:endParaRPr lang="en-US" altLang="zh-CN" dirty="0"/>
          </a:p>
          <a:p>
            <a:pPr marL="228600" indent="-228600">
              <a:buAutoNum type="arabicPeriod"/>
            </a:pPr>
            <a:r>
              <a:rPr lang="zh-CN" altLang="en-US" dirty="0"/>
              <a:t>密度估计的方式</a:t>
            </a:r>
            <a:endParaRPr lang="en-US" altLang="zh-CN" dirty="0"/>
          </a:p>
          <a:p>
            <a:pPr marL="228600" indent="-228600">
              <a:buAutoNum type="arabicPeriod"/>
            </a:pPr>
            <a:r>
              <a:rPr lang="zh-CN" altLang="en-US" dirty="0"/>
              <a:t>网络容量和不确定性</a:t>
            </a:r>
            <a:endParaRPr lang="en-US" altLang="zh-CN" dirty="0"/>
          </a:p>
          <a:p>
            <a:pPr marL="228600" indent="-228600">
              <a:buAutoNum type="arabicPeriod"/>
            </a:pPr>
            <a:r>
              <a:rPr lang="zh-CN" altLang="en-US" dirty="0"/>
              <a:t>高维特征的维度  样本量和特征维度</a:t>
            </a:r>
            <a:r>
              <a:rPr lang="en-US" altLang="zh-CN"/>
              <a:t>		</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4" name="Rectangle 10"/>
          <p:cNvSpPr/>
          <p:nvPr/>
        </p:nvSpPr>
        <p:spPr>
          <a:xfrm>
            <a:off x="999067" y="2438404"/>
            <a:ext cx="9753600" cy="1956197"/>
          </a:xfrm>
          <a:prstGeom prst="rect">
            <a:avLst/>
          </a:prstGeom>
          <a:noFill/>
          <a:ln w="190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6"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8"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575779"/>
            <a:ext cx="4502562" cy="629565"/>
          </a:xfrm>
          <a:ln w="9525">
            <a:solidFill>
              <a:srgbClr val="EB641B"/>
            </a:solidFill>
          </a:ln>
        </p:spPr>
        <p:txBody>
          <a:bodyPr wrap="square" anchor="ctr"/>
          <a:lstStyle>
            <a:lvl1pPr marL="0" indent="0" algn="ctr">
              <a:buNone/>
              <a:defRPr sz="1600">
                <a:solidFill>
                  <a:srgbClr val="000000"/>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pic>
        <p:nvPicPr>
          <p:cNvPr id="13" name="图片 1"/>
          <p:cNvPicPr>
            <a:picLocks noChangeAspect="1"/>
          </p:cNvPicPr>
          <p:nvPr/>
        </p:nvPicPr>
        <p:blipFill>
          <a:blip r:embed="rId2" cstate="screen"/>
          <a:srcRect/>
          <a:stretch>
            <a:fillRect/>
          </a:stretch>
        </p:blipFill>
        <p:spPr bwMode="auto">
          <a:xfrm>
            <a:off x="9372905" y="665099"/>
            <a:ext cx="1630883" cy="719623"/>
          </a:xfrm>
          <a:prstGeom prst="rect">
            <a:avLst/>
          </a:prstGeom>
          <a:noFill/>
          <a:ln>
            <a:noFill/>
          </a:ln>
        </p:spPr>
      </p:pic>
      <p:sp>
        <p:nvSpPr>
          <p:cNvPr id="25" name="Text Placeholder 24"/>
          <p:cNvSpPr>
            <a:spLocks noGrp="1"/>
          </p:cNvSpPr>
          <p:nvPr>
            <p:ph type="body" sz="quarter" idx="10" hasCustomPrompt="1"/>
          </p:nvPr>
        </p:nvSpPr>
        <p:spPr>
          <a:xfrm>
            <a:off x="2946403" y="4800600"/>
            <a:ext cx="6737351" cy="1600200"/>
          </a:xfrm>
        </p:spPr>
        <p:txBody>
          <a:bodyPr/>
          <a:lstStyle>
            <a:lvl1pPr marL="0" indent="0" algn="ctr">
              <a:buNone/>
              <a:defRPr sz="1865">
                <a:solidFill>
                  <a:srgbClr val="000000"/>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a:defRPr/>
            </a:pPr>
            <a:fld id="{65499DD5-3EF4-474C-B6A4-E39F86EC6763}" type="datetimeFigureOut">
              <a:rPr lang="zh-CN" altLang="en-US"/>
            </a:fld>
            <a:endParaRPr lang="zh-CN" altLang="en-US"/>
          </a:p>
        </p:txBody>
      </p:sp>
      <p:sp>
        <p:nvSpPr>
          <p:cNvPr id="4" name="页脚占位符 3"/>
          <p:cNvSpPr>
            <a:spLocks noGrp="1"/>
          </p:cNvSpPr>
          <p:nvPr>
            <p:ph type="ftr" sz="quarter" idx="11"/>
          </p:nvPr>
        </p:nvSpPr>
        <p:spPr>
          <a:xfrm>
            <a:off x="4165600" y="6245225"/>
            <a:ext cx="3860800" cy="476250"/>
          </a:xfrm>
        </p:spPr>
        <p:txBody>
          <a:bodyPr/>
          <a:lstStyle/>
          <a:p>
            <a:pPr>
              <a:defRPr/>
            </a:pPr>
            <a:endParaRPr lang="zh-CN" altLang="en-US"/>
          </a:p>
        </p:txBody>
      </p:sp>
      <p:sp>
        <p:nvSpPr>
          <p:cNvPr id="5" name="灯片编号占位符 4"/>
          <p:cNvSpPr>
            <a:spLocks noGrp="1"/>
          </p:cNvSpPr>
          <p:nvPr>
            <p:ph type="sldNum" sz="quarter" idx="12"/>
          </p:nvPr>
        </p:nvSpPr>
        <p:spPr>
          <a:xfrm>
            <a:off x="8737600" y="6245225"/>
            <a:ext cx="2844800" cy="476250"/>
          </a:xfrm>
        </p:spPr>
        <p:txBody>
          <a:bodyPr/>
          <a:lstStyle/>
          <a:p>
            <a:pPr>
              <a:defRPr/>
            </a:pPr>
            <a:fld id="{0F593931-9137-4EFD-893E-5F4014C401A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1" name="Rectangle 10"/>
          <p:cNvSpPr/>
          <p:nvPr/>
        </p:nvSpPr>
        <p:spPr>
          <a:xfrm>
            <a:off x="999067" y="2438404"/>
            <a:ext cx="9753600" cy="1956197"/>
          </a:xfrm>
          <a:prstGeom prst="rect">
            <a:avLst/>
          </a:prstGeom>
          <a:noFill/>
          <a:ln w="63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2"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3"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8" name="Content Placeholder 7"/>
          <p:cNvSpPr>
            <a:spLocks noGrp="1"/>
          </p:cNvSpPr>
          <p:nvPr>
            <p:ph sz="quarter" idx="1"/>
          </p:nvPr>
        </p:nvSpPr>
        <p:spPr>
          <a:xfrm>
            <a:off x="609600" y="990600"/>
            <a:ext cx="10972800" cy="5546678"/>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6" name="Content Placeholder 7"/>
          <p:cNvSpPr>
            <a:spLocks noGrp="1"/>
          </p:cNvSpPr>
          <p:nvPr>
            <p:ph sz="quarter" idx="1"/>
          </p:nvPr>
        </p:nvSpPr>
        <p:spPr>
          <a:xfrm>
            <a:off x="609600" y="990600"/>
            <a:ext cx="10972800" cy="5091752"/>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文本占位符 10"/>
          <p:cNvSpPr>
            <a:spLocks noGrp="1"/>
          </p:cNvSpPr>
          <p:nvPr>
            <p:ph type="body" sz="quarter" idx="10" hasCustomPrompt="1"/>
          </p:nvPr>
        </p:nvSpPr>
        <p:spPr>
          <a:xfrm>
            <a:off x="609602" y="6200633"/>
            <a:ext cx="10896591" cy="369630"/>
          </a:xfrm>
        </p:spPr>
        <p:txBody>
          <a:bodyPr anchor="ctr"/>
          <a:lstStyle>
            <a:lvl1pPr marL="0" indent="0">
              <a:buNone/>
              <a:defRPr sz="1400" i="1">
                <a:solidFill>
                  <a:schemeClr val="tx2">
                    <a:lumMod val="50000"/>
                  </a:schemeClr>
                </a:solidFill>
                <a:latin typeface="Times New Roman" panose="02020603050405020304" pitchFamily="18" charset="0"/>
                <a:cs typeface="Times New Roman" panose="02020603050405020304" pitchFamily="18" charset="0"/>
              </a:defRPr>
            </a:lvl1pPr>
          </a:lstStyle>
          <a:p>
            <a:pPr lvl="0"/>
            <a:r>
              <a:rPr lang="en-US" altLang="zh-CN" dirty="0"/>
              <a:t>Click to edit</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1277188" y="229440"/>
            <a:ext cx="10914823" cy="466063"/>
          </a:xfrm>
          <a:prstGeom prst="rect">
            <a:avLst/>
          </a:prstGeom>
        </p:spPr>
        <p:txBody>
          <a:bodyPr vert="horz" lIns="91334" tIns="45666" rIns="91334" bIns="45666" rtlCol="0" anchor="ctr">
            <a:noAutofit/>
          </a:bodyPr>
          <a:lstStyle/>
          <a:p>
            <a:r>
              <a:rPr lang="en-US" dirty="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A6BFC-2A1B-4612-A49A-7EA37C3284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0C8A0-7216-4533-B390-5BB94554B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9906000" cy="685793"/>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73821"/>
            <a:ext cx="10972800" cy="5552477"/>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32" name="Straight Connector 28"/>
          <p:cNvSpPr>
            <a:spLocks noChangeShapeType="1"/>
          </p:cNvSpPr>
          <p:nvPr/>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000000"/>
              </a:solidFill>
            </a:endParaRPr>
          </a:p>
        </p:txBody>
      </p:sp>
      <p:pic>
        <p:nvPicPr>
          <p:cNvPr id="11" name="图片 3"/>
          <p:cNvPicPr>
            <a:picLocks noChangeAspect="1"/>
          </p:cNvPicPr>
          <p:nvPr/>
        </p:nvPicPr>
        <p:blipFill>
          <a:blip r:embed="rId11" cstate="screen"/>
          <a:srcRect/>
          <a:stretch>
            <a:fillRect/>
          </a:stretch>
        </p:blipFill>
        <p:spPr bwMode="auto">
          <a:xfrm>
            <a:off x="10896600" y="178374"/>
            <a:ext cx="609600" cy="593123"/>
          </a:xfrm>
          <a:prstGeom prst="rect">
            <a:avLst/>
          </a:prstGeom>
          <a:noFill/>
          <a:ln>
            <a:noFill/>
          </a:ln>
        </p:spPr>
      </p:pic>
      <p:sp>
        <p:nvSpPr>
          <p:cNvPr id="15" name="Straight Connector 27"/>
          <p:cNvSpPr>
            <a:spLocks noChangeShapeType="1"/>
          </p:cNvSpPr>
          <p:nvPr/>
        </p:nvSpPr>
        <p:spPr bwMode="auto">
          <a:xfrm>
            <a:off x="609600" y="6602508"/>
            <a:ext cx="10972800" cy="0"/>
          </a:xfrm>
          <a:prstGeom prst="line">
            <a:avLst/>
          </a:prstGeom>
          <a:noFill/>
          <a:ln w="9525" algn="ctr">
            <a:solidFill>
              <a:schemeClr val="accent2"/>
            </a:solidFill>
            <a:prstDash val="dash"/>
            <a:round/>
          </a:ln>
        </p:spPr>
        <p:txBody>
          <a:bodyPr/>
          <a:lstStyle/>
          <a:p>
            <a:endParaRPr lang="zh-CN" altLang="en-US" sz="1200">
              <a:solidFill>
                <a:srgbClr val="000000"/>
              </a:solidFill>
              <a:latin typeface="Cambria" panose="02040503050406030204" pitchFamily="18" charset="0"/>
            </a:endParaRPr>
          </a:p>
        </p:txBody>
      </p:sp>
      <p:sp>
        <p:nvSpPr>
          <p:cNvPr id="18" name="Rectangle 17"/>
          <p:cNvSpPr/>
          <p:nvPr userDrawn="1"/>
        </p:nvSpPr>
        <p:spPr>
          <a:xfrm>
            <a:off x="11119102" y="6591391"/>
            <a:ext cx="429855" cy="184666"/>
          </a:xfrm>
          <a:prstGeom prst="rect">
            <a:avLst/>
          </a:prstGeom>
        </p:spPr>
        <p:txBody>
          <a:bodyPr wrap="square" lIns="0" tIns="0" rIns="0" bIns="0">
            <a:noAutofit/>
          </a:bodyPr>
          <a:lstStyle/>
          <a:p>
            <a:pPr algn="ctr">
              <a:defRPr/>
            </a:pPr>
            <a:fld id="{7A0AC270-0923-4589-A51D-6091E7C5371F}" type="slidenum">
              <a:rPr lang="zh-CN" altLang="en-US" sz="1200" kern="1200" smtClean="0">
                <a:solidFill>
                  <a:srgbClr val="000000"/>
                </a:solidFill>
                <a:latin typeface="Cambria" panose="02040503050406030204" pitchFamily="18" charset="0"/>
                <a:ea typeface="+mn-ea"/>
                <a:cs typeface="Arial" panose="02080604020202020204" pitchFamily="34" charset="0"/>
              </a:rPr>
            </a:fld>
            <a:endParaRPr lang="en-US" altLang="zh-CN" sz="1200" kern="1200" dirty="0">
              <a:solidFill>
                <a:srgbClr val="000000"/>
              </a:solidFill>
              <a:latin typeface="Cambria" panose="02040503050406030204" pitchFamily="18" charset="0"/>
              <a:ea typeface="Cambria" panose="02040503050406030204" pitchFamily="18" charset="0"/>
              <a:cs typeface="Arial" panose="02080604020202020204" pitchFamily="34" charset="0"/>
            </a:endParaRPr>
          </a:p>
        </p:txBody>
      </p:sp>
      <p:sp>
        <p:nvSpPr>
          <p:cNvPr id="10" name="Straight Connector 28"/>
          <p:cNvSpPr>
            <a:spLocks noChangeShapeType="1"/>
          </p:cNvSpPr>
          <p:nvPr userDrawn="1"/>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303030"/>
              </a:solidFill>
            </a:endParaRPr>
          </a:p>
        </p:txBody>
      </p:sp>
      <p:sp>
        <p:nvSpPr>
          <p:cNvPr id="13" name="Footer Placeholder 2"/>
          <p:cNvSpPr txBox="1"/>
          <p:nvPr userDrawn="1"/>
        </p:nvSpPr>
        <p:spPr>
          <a:xfrm>
            <a:off x="3042776" y="6616939"/>
            <a:ext cx="5588000" cy="184666"/>
          </a:xfrm>
          <a:prstGeom prst="rect">
            <a:avLst/>
          </a:prstGeom>
        </p:spPr>
        <p:txBody>
          <a:bodyPr vert="horz" wrap="square" lIns="0" tIns="0" rIns="0" bIns="0" numCol="1" anchor="t" anchorCtr="0" compatLnSpc="1">
            <a:spAutoFit/>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80604020202020204" pitchFamily="34" charset="0"/>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9pPr>
          </a:lstStyle>
          <a:p>
            <a:pPr algn="ctr">
              <a:defRPr/>
            </a:pPr>
            <a:r>
              <a:rPr lang="zh-CN" altLang="en-US" sz="1200" dirty="0">
                <a:solidFill>
                  <a:srgbClr val="494949"/>
                </a:solidFill>
                <a:latin typeface="+mn-ea"/>
                <a:ea typeface="+mn-ea"/>
              </a:rPr>
              <a:t>认知智能算法研发进展</a:t>
            </a:r>
            <a:endParaRPr lang="zh-CN" altLang="zh-CN" sz="1200" dirty="0">
              <a:solidFill>
                <a:srgbClr val="494949"/>
              </a:solidFill>
              <a:latin typeface="+mn-ea"/>
              <a:ea typeface="+mn-ea"/>
            </a:endParaRPr>
          </a:p>
        </p:txBody>
      </p:sp>
      <p:sp>
        <p:nvSpPr>
          <p:cNvPr id="14" name="Rectangle 16"/>
          <p:cNvSpPr/>
          <p:nvPr userDrawn="1"/>
        </p:nvSpPr>
        <p:spPr>
          <a:xfrm>
            <a:off x="629791" y="6616939"/>
            <a:ext cx="1840825" cy="184666"/>
          </a:xfrm>
          <a:prstGeom prst="rect">
            <a:avLst/>
          </a:prstGeom>
        </p:spPr>
        <p:txBody>
          <a:bodyPr wrap="none" lIns="0" tIns="0" rIns="0" bIns="0">
            <a:spAutoFit/>
          </a:bodyPr>
          <a:lstStyle/>
          <a:p>
            <a:pPr>
              <a:defRPr/>
            </a:pPr>
            <a:r>
              <a:rPr lang="zh-CN" altLang="en-US" sz="1200" kern="1200" dirty="0">
                <a:solidFill>
                  <a:srgbClr val="494949"/>
                </a:solidFill>
                <a:latin typeface="+mn-ea"/>
                <a:ea typeface="+mn-ea"/>
                <a:cs typeface="Arial" panose="02080604020202020204" pitchFamily="34" charset="0"/>
              </a:rPr>
              <a:t>算法团队</a:t>
            </a:r>
            <a:r>
              <a:rPr lang="en-US" altLang="zh-CN" sz="1200" kern="1200" dirty="0">
                <a:solidFill>
                  <a:srgbClr val="494949"/>
                </a:solidFill>
                <a:latin typeface="+mn-ea"/>
                <a:ea typeface="+mn-ea"/>
                <a:cs typeface="Arial" panose="02080604020202020204" pitchFamily="34" charset="0"/>
              </a:rPr>
              <a:t>@</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FDU</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&amp;</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UNIDT</a:t>
            </a:r>
            <a:endParaRPr lang="zh-CN" altLang="zh-CN" sz="1200" kern="1200" dirty="0">
              <a:solidFill>
                <a:srgbClr val="494949"/>
              </a:solidFill>
              <a:latin typeface="+mn-ea"/>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1" fontAlgn="base" hangingPunct="1">
        <a:spcBef>
          <a:spcPct val="0"/>
        </a:spcBef>
        <a:spcAft>
          <a:spcPct val="0"/>
        </a:spcAft>
        <a:defRPr sz="2800" b="0" kern="1200">
          <a:solidFill>
            <a:srgbClr val="000000"/>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470" indent="-204470" algn="l" rtl="0" eaLnBrk="1" fontAlgn="base" hangingPunct="1">
        <a:spcBef>
          <a:spcPts val="450"/>
        </a:spcBef>
        <a:spcAft>
          <a:spcPts val="600"/>
        </a:spcAft>
        <a:buClr>
          <a:schemeClr val="accent1"/>
        </a:buClr>
        <a:buSzPct val="76000"/>
        <a:buFont typeface="Wingdings 3" panose="05040102010807070707" pitchFamily="18" charset="2"/>
        <a:buChar char=""/>
        <a:defRPr sz="2400" kern="1200" baseline="0">
          <a:solidFill>
            <a:srgbClr val="000000"/>
          </a:solidFill>
          <a:latin typeface="+mn-lt"/>
          <a:ea typeface="+mn-ea"/>
          <a:cs typeface="+mn-cs"/>
        </a:defRPr>
      </a:lvl1pPr>
      <a:lvl2pPr marL="410845" indent="-204470" algn="l" rtl="0" eaLnBrk="1" fontAlgn="base" hangingPunct="1">
        <a:spcBef>
          <a:spcPts val="375"/>
        </a:spcBef>
        <a:spcAft>
          <a:spcPts val="600"/>
        </a:spcAft>
        <a:buClr>
          <a:schemeClr val="accent2"/>
        </a:buClr>
        <a:buSzPct val="76000"/>
        <a:buFont typeface="Wingdings 3" panose="05040102010807070707" pitchFamily="18" charset="2"/>
        <a:buChar char=""/>
        <a:defRPr sz="2135" kern="1200" baseline="0">
          <a:solidFill>
            <a:srgbClr val="000000"/>
          </a:solidFill>
          <a:latin typeface="+mn-lt"/>
          <a:ea typeface="+mn-ea"/>
          <a:cs typeface="+mn-cs"/>
        </a:defRPr>
      </a:lvl2pPr>
      <a:lvl3pPr marL="616585" indent="-171450" algn="l" rtl="0" eaLnBrk="1" fontAlgn="base" hangingPunct="1">
        <a:spcBef>
          <a:spcPts val="375"/>
        </a:spcBef>
        <a:spcAft>
          <a:spcPct val="0"/>
        </a:spcAft>
        <a:buClr>
          <a:srgbClr val="BCBCBC"/>
        </a:buClr>
        <a:buSzPct val="76000"/>
        <a:buFont typeface="Wingdings 3" panose="05040102010807070707" pitchFamily="18" charset="2"/>
        <a:buChar char=""/>
        <a:defRPr sz="1600" kern="1200" baseline="0">
          <a:solidFill>
            <a:srgbClr val="000000"/>
          </a:solidFill>
          <a:latin typeface="+mn-lt"/>
          <a:ea typeface="+mn-ea"/>
          <a:cs typeface="+mn-cs"/>
        </a:defRPr>
      </a:lvl3pPr>
      <a:lvl4pPr marL="822960" indent="-171450" algn="l" rtl="0" eaLnBrk="1" fontAlgn="base" hangingPunct="1">
        <a:spcBef>
          <a:spcPts val="300"/>
        </a:spcBef>
        <a:spcAft>
          <a:spcPct val="0"/>
        </a:spcAft>
        <a:buClr>
          <a:srgbClr val="CF5716"/>
        </a:buClr>
        <a:buSzPct val="70000"/>
        <a:buFont typeface="Wingdings" panose="05000000000000000000" pitchFamily="2" charset="2"/>
        <a:buChar char=""/>
        <a:defRPr sz="12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400" kern="1200" baseline="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1.png"/><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4.png"/><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6.jpeg"/><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3.jpeg"/><Relationship Id="rId1" Type="http://schemas.openxmlformats.org/officeDocument/2006/relationships/image" Target="../media/image56.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6.jpe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74.png"/><Relationship Id="rId7" Type="http://schemas.openxmlformats.org/officeDocument/2006/relationships/image" Target="../media/image73.png"/><Relationship Id="rId6" Type="http://schemas.openxmlformats.org/officeDocument/2006/relationships/image" Target="../media/image72.jpe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image" Target="../media/image72.jpeg"/></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69.png"/><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3.png"/><Relationship Id="rId3" Type="http://schemas.openxmlformats.org/officeDocument/2006/relationships/image" Target="../media/image68.png"/><Relationship Id="rId2" Type="http://schemas.openxmlformats.org/officeDocument/2006/relationships/image" Target="../media/image67.jpeg"/><Relationship Id="rId1" Type="http://schemas.openxmlformats.org/officeDocument/2006/relationships/image" Target="../media/image72.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8.emf"/><Relationship Id="rId1" Type="http://schemas.openxmlformats.org/officeDocument/2006/relationships/image" Target="../media/image77.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149350" y="2671445"/>
            <a:ext cx="9673590" cy="1514475"/>
          </a:xfrm>
        </p:spPr>
        <p:txBody>
          <a:bodyPr/>
          <a:lstStyle/>
          <a:p>
            <a:r>
              <a:rPr lang="zh-CN" altLang="en-US" sz="3600" b="1" dirty="0"/>
              <a:t>基于高维特征概率密度建模的模型不确定性的研究</a:t>
            </a:r>
            <a:endParaRPr lang="zh-CN" altLang="en-US" sz="3600" b="1" dirty="0"/>
          </a:p>
        </p:txBody>
      </p:sp>
      <p:sp>
        <p:nvSpPr>
          <p:cNvPr id="3" name="文本占位符 2"/>
          <p:cNvSpPr>
            <a:spLocks noGrp="1"/>
          </p:cNvSpPr>
          <p:nvPr>
            <p:ph type="body" sz="quarter" idx="10"/>
          </p:nvPr>
        </p:nvSpPr>
        <p:spPr/>
        <p:txBody>
          <a:bodyPr/>
          <a:lstStyle/>
          <a:p>
            <a:pPr algn="ctr"/>
            <a:r>
              <a:rPr lang="zh-CN" altLang="en-US" dirty="0"/>
              <a:t>师清</a:t>
            </a:r>
            <a:endParaRPr lang="en-US" altLang="zh-CN" dirty="0"/>
          </a:p>
          <a:p>
            <a:pPr algn="ctr"/>
            <a:r>
              <a:rPr lang="en-US" altLang="zh-CN" dirty="0"/>
              <a:t>22210240262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9735" y="1270635"/>
            <a:ext cx="10873105" cy="645160"/>
          </a:xfrm>
          <a:prstGeom prst="rect">
            <a:avLst/>
          </a:prstGeom>
          <a:noFill/>
        </p:spPr>
        <p:txBody>
          <a:bodyPr wrap="square" rtlCol="0">
            <a:spAutoFit/>
          </a:bodyPr>
          <a:lstStyle/>
          <a:p>
            <a:pPr marL="285750" indent="-285750">
              <a:buFont typeface="Wingdings" panose="05000000000000000000" charset="0"/>
              <a:buChar char=""/>
            </a:pPr>
            <a:r>
              <a:rPr lang="zh-CN">
                <a:sym typeface="+mn-ea"/>
              </a:rPr>
              <a:t>基于高维特征概率密度建模的模型不确定性估计存在的问题</a:t>
            </a:r>
            <a:endParaRPr lang="zh-CN"/>
          </a:p>
          <a:p>
            <a:pPr marL="285750" indent="-285750">
              <a:buFont typeface="Wingdings" panose="05000000000000000000" charset="0"/>
              <a:buChar char=""/>
            </a:pPr>
            <a:endParaRPr lang="en-US"/>
          </a:p>
        </p:txBody>
      </p:sp>
      <p:sp>
        <p:nvSpPr>
          <p:cNvPr id="2" name="文本框 1"/>
          <p:cNvSpPr txBox="1"/>
          <p:nvPr/>
        </p:nvSpPr>
        <p:spPr>
          <a:xfrm>
            <a:off x="339090" y="4405630"/>
            <a:ext cx="8515985" cy="368300"/>
          </a:xfrm>
          <a:prstGeom prst="rect">
            <a:avLst/>
          </a:prstGeom>
          <a:noFill/>
        </p:spPr>
        <p:txBody>
          <a:bodyPr wrap="square" rtlCol="0">
            <a:spAutoFit/>
          </a:bodyPr>
          <a:lstStyle/>
          <a:p>
            <a:r>
              <a:rPr lang="en-US" altLang="zh-CN" b="1"/>
              <a:t>Feature Collapse</a:t>
            </a:r>
            <a:r>
              <a:rPr lang="zh-CN" altLang="en-US" b="1"/>
              <a:t>问题</a:t>
            </a:r>
            <a:r>
              <a:rPr lang="en-US" altLang="zh-CN"/>
              <a:t>:</a:t>
            </a:r>
            <a:r>
              <a:rPr lang="en-US" altLang="zh-CN" sz="1600"/>
              <a:t> </a:t>
            </a:r>
            <a:r>
              <a:rPr lang="zh-CN" altLang="en-US" sz="1600"/>
              <a:t>域外样本特征分布可能坍塌到域内样本特征分布里</a:t>
            </a:r>
            <a:r>
              <a:rPr lang="en-US" altLang="zh-CN" u="sng"/>
              <a:t> </a:t>
            </a:r>
            <a:endParaRPr lang="en-US" altLang="zh-CN" u="sng"/>
          </a:p>
        </p:txBody>
      </p:sp>
      <p:grpSp>
        <p:nvGrpSpPr>
          <p:cNvPr id="17" name="组合 16"/>
          <p:cNvGrpSpPr/>
          <p:nvPr/>
        </p:nvGrpSpPr>
        <p:grpSpPr>
          <a:xfrm>
            <a:off x="339090" y="4899025"/>
            <a:ext cx="7371080" cy="1108710"/>
            <a:chOff x="691" y="7121"/>
            <a:chExt cx="11608" cy="1746"/>
          </a:xfrm>
        </p:grpSpPr>
        <p:sp>
          <p:nvSpPr>
            <p:cNvPr id="9" name="文本框 8"/>
            <p:cNvSpPr txBox="1"/>
            <p:nvPr/>
          </p:nvSpPr>
          <p:spPr>
            <a:xfrm>
              <a:off x="691" y="7121"/>
              <a:ext cx="10714" cy="580"/>
            </a:xfrm>
            <a:prstGeom prst="rect">
              <a:avLst/>
            </a:prstGeom>
            <a:noFill/>
          </p:spPr>
          <p:txBody>
            <a:bodyPr wrap="square" rtlCol="0">
              <a:spAutoFit/>
            </a:bodyPr>
            <a:lstStyle/>
            <a:p>
              <a:r>
                <a:rPr lang="zh-CN" altLang="en-US" b="1"/>
                <a:t>通过保证网络的</a:t>
              </a:r>
              <a:r>
                <a:rPr lang="en-US" altLang="zh-CN" b="1"/>
                <a:t>Smoothness &amp;Sensitivity</a:t>
              </a:r>
              <a:r>
                <a:rPr lang="zh-CN" altLang="en-US" b="1"/>
                <a:t>解决上述问题</a:t>
              </a:r>
              <a:endParaRPr lang="zh-CN" altLang="en-US" b="1"/>
            </a:p>
          </p:txBody>
        </p:sp>
        <p:pic>
          <p:nvPicPr>
            <p:cNvPr id="10" name="图片 9"/>
            <p:cNvPicPr>
              <a:picLocks noChangeAspect="1"/>
            </p:cNvPicPr>
            <p:nvPr/>
          </p:nvPicPr>
          <p:blipFill>
            <a:blip r:embed="rId1"/>
            <a:stretch>
              <a:fillRect/>
            </a:stretch>
          </p:blipFill>
          <p:spPr>
            <a:xfrm>
              <a:off x="1766" y="7701"/>
              <a:ext cx="10533" cy="1166"/>
            </a:xfrm>
            <a:prstGeom prst="rect">
              <a:avLst/>
            </a:prstGeom>
          </p:spPr>
        </p:pic>
      </p:grpSp>
      <p:sp>
        <p:nvSpPr>
          <p:cNvPr id="13" name="文本框 12"/>
          <p:cNvSpPr txBox="1"/>
          <p:nvPr/>
        </p:nvSpPr>
        <p:spPr>
          <a:xfrm>
            <a:off x="8183245" y="6149340"/>
            <a:ext cx="4008120" cy="368300"/>
          </a:xfrm>
          <a:prstGeom prst="rect">
            <a:avLst/>
          </a:prstGeom>
          <a:noFill/>
        </p:spPr>
        <p:txBody>
          <a:bodyPr wrap="square" rtlCol="0">
            <a:spAutoFit/>
          </a:bodyPr>
          <a:lstStyle/>
          <a:p>
            <a:r>
              <a:rPr lang="en-US" altLang="zh-CN"/>
              <a:t>t-sne</a:t>
            </a:r>
            <a:r>
              <a:rPr lang="zh-CN" altLang="en-US"/>
              <a:t>可视化</a:t>
            </a:r>
            <a:r>
              <a:rPr lang="en-US" altLang="zh-CN"/>
              <a:t>: resnet50+cifar10,svhn</a:t>
            </a:r>
            <a:endParaRPr lang="en-US" altLang="zh-CN"/>
          </a:p>
        </p:txBody>
      </p:sp>
      <p:grpSp>
        <p:nvGrpSpPr>
          <p:cNvPr id="29" name="组合 28"/>
          <p:cNvGrpSpPr/>
          <p:nvPr/>
        </p:nvGrpSpPr>
        <p:grpSpPr>
          <a:xfrm>
            <a:off x="1253490" y="1986915"/>
            <a:ext cx="8479971" cy="1582420"/>
            <a:chOff x="1699" y="4656"/>
            <a:chExt cx="13354" cy="2492"/>
          </a:xfrm>
        </p:grpSpPr>
        <p:grpSp>
          <p:nvGrpSpPr>
            <p:cNvPr id="30" name="组合 29"/>
            <p:cNvGrpSpPr/>
            <p:nvPr/>
          </p:nvGrpSpPr>
          <p:grpSpPr>
            <a:xfrm>
              <a:off x="1699" y="4656"/>
              <a:ext cx="13354" cy="2492"/>
              <a:chOff x="1797" y="3728"/>
              <a:chExt cx="13354" cy="2492"/>
            </a:xfrm>
          </p:grpSpPr>
          <p:grpSp>
            <p:nvGrpSpPr>
              <p:cNvPr id="31" name="组合 30"/>
              <p:cNvGrpSpPr/>
              <p:nvPr/>
            </p:nvGrpSpPr>
            <p:grpSpPr>
              <a:xfrm>
                <a:off x="1797" y="3728"/>
                <a:ext cx="13354" cy="2492"/>
                <a:chOff x="1753" y="3378"/>
                <a:chExt cx="13354" cy="2492"/>
              </a:xfrm>
            </p:grpSpPr>
            <p:grpSp>
              <p:nvGrpSpPr>
                <p:cNvPr id="32" name="组合 31"/>
                <p:cNvGrpSpPr/>
                <p:nvPr/>
              </p:nvGrpSpPr>
              <p:grpSpPr>
                <a:xfrm>
                  <a:off x="5248" y="3579"/>
                  <a:ext cx="9859" cy="1794"/>
                  <a:chOff x="4795" y="5864"/>
                  <a:chExt cx="9753" cy="1733"/>
                </a:xfrm>
              </p:grpSpPr>
              <p:grpSp>
                <p:nvGrpSpPr>
                  <p:cNvPr id="33" name="组合 32"/>
                  <p:cNvGrpSpPr/>
                  <p:nvPr/>
                </p:nvGrpSpPr>
                <p:grpSpPr>
                  <a:xfrm>
                    <a:off x="4795" y="6259"/>
                    <a:ext cx="7338" cy="1338"/>
                    <a:chOff x="4733" y="6181"/>
                    <a:chExt cx="7338" cy="1338"/>
                  </a:xfrm>
                </p:grpSpPr>
                <p:sp>
                  <p:nvSpPr>
                    <p:cNvPr id="34" name="矩形 33"/>
                    <p:cNvSpPr/>
                    <p:nvPr/>
                  </p:nvSpPr>
                  <p:spPr>
                    <a:xfrm>
                      <a:off x="4733" y="6181"/>
                      <a:ext cx="3788"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7" name="矩形 46"/>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50" name="直接连接符 49"/>
                    <p:cNvCxnSpPr>
                      <a:stCxn id="47"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53" name="直接连接符 5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5" name="文本框 54"/>
                  <p:cNvSpPr txBox="1"/>
                  <p:nvPr/>
                </p:nvSpPr>
                <p:spPr>
                  <a:xfrm>
                    <a:off x="13116" y="6989"/>
                    <a:ext cx="1432"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56" name="图片 55"/>
                <p:cNvPicPr>
                  <a:picLocks noChangeAspect="1"/>
                </p:cNvPicPr>
                <p:nvPr/>
              </p:nvPicPr>
              <p:blipFill>
                <a:blip r:embed="rId2"/>
                <a:stretch>
                  <a:fillRect/>
                </a:stretch>
              </p:blipFill>
              <p:spPr>
                <a:xfrm>
                  <a:off x="1753" y="3378"/>
                  <a:ext cx="2129" cy="2492"/>
                </a:xfrm>
                <a:prstGeom prst="rect">
                  <a:avLst/>
                </a:prstGeom>
              </p:spPr>
            </p:pic>
            <p:cxnSp>
              <p:nvCxnSpPr>
                <p:cNvPr id="57" name="直接连接符 56"/>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59" name="直接连接符 58"/>
              <p:cNvCxnSpPr>
                <a:endCxn id="51"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0" name="文本框 59"/>
            <p:cNvSpPr txBox="1"/>
            <p:nvPr/>
          </p:nvSpPr>
          <p:spPr>
            <a:xfrm>
              <a:off x="13670" y="4857"/>
              <a:ext cx="1383"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sp>
        <p:nvSpPr>
          <p:cNvPr id="61" name="文本框 60"/>
          <p:cNvSpPr txBox="1"/>
          <p:nvPr/>
        </p:nvSpPr>
        <p:spPr>
          <a:xfrm>
            <a:off x="1713230" y="3533775"/>
            <a:ext cx="297815" cy="368300"/>
          </a:xfrm>
          <a:prstGeom prst="rect">
            <a:avLst/>
          </a:prstGeom>
          <a:noFill/>
        </p:spPr>
        <p:txBody>
          <a:bodyPr wrap="none" rtlCol="0">
            <a:spAutoFit/>
          </a:bodyPr>
          <a:lstStyle/>
          <a:p>
            <a:r>
              <a:rPr lang="en-US" altLang="zh-CN" b="1"/>
              <a:t>x</a:t>
            </a:r>
            <a:endParaRPr lang="en-US" altLang="zh-CN" b="1"/>
          </a:p>
        </p:txBody>
      </p:sp>
      <p:sp>
        <p:nvSpPr>
          <p:cNvPr id="62" name="文本框 61"/>
          <p:cNvSpPr txBox="1"/>
          <p:nvPr/>
        </p:nvSpPr>
        <p:spPr>
          <a:xfrm>
            <a:off x="4468495" y="2885440"/>
            <a:ext cx="528320" cy="368300"/>
          </a:xfrm>
          <a:prstGeom prst="rect">
            <a:avLst/>
          </a:prstGeom>
          <a:noFill/>
        </p:spPr>
        <p:txBody>
          <a:bodyPr wrap="none" rtlCol="0">
            <a:spAutoFit/>
          </a:bodyPr>
          <a:lstStyle/>
          <a:p>
            <a:r>
              <a:rPr lang="en-US" altLang="zh-CN" b="1"/>
              <a:t>f(x)</a:t>
            </a:r>
            <a:endParaRPr lang="en-US" altLang="zh-CN" b="1"/>
          </a:p>
        </p:txBody>
      </p:sp>
      <p:sp>
        <p:nvSpPr>
          <p:cNvPr id="64" name="文本框 63"/>
          <p:cNvSpPr txBox="1"/>
          <p:nvPr/>
        </p:nvSpPr>
        <p:spPr>
          <a:xfrm>
            <a:off x="716280" y="5997575"/>
            <a:ext cx="6332855" cy="583565"/>
          </a:xfrm>
          <a:prstGeom prst="rect">
            <a:avLst/>
          </a:prstGeom>
          <a:noFill/>
        </p:spPr>
        <p:txBody>
          <a:bodyPr wrap="square" rtlCol="0">
            <a:spAutoFit/>
          </a:bodyPr>
          <a:lstStyle/>
          <a:p>
            <a:r>
              <a:rPr lang="zh-CN" altLang="en-US" sz="1600"/>
              <a:t>解释：</a:t>
            </a:r>
            <a:r>
              <a:rPr lang="zh-CN" altLang="en-US" sz="1600">
                <a:solidFill>
                  <a:schemeClr val="accent1">
                    <a:lumMod val="75000"/>
                  </a:schemeClr>
                </a:solidFill>
              </a:rPr>
              <a:t>右边的上界保证特征空间上不会对域内样本变化的过分敏感</a:t>
            </a:r>
            <a:endParaRPr lang="zh-CN" altLang="en-US" sz="1600">
              <a:solidFill>
                <a:schemeClr val="accent1">
                  <a:lumMod val="75000"/>
                </a:schemeClr>
              </a:solidFill>
            </a:endParaRPr>
          </a:p>
          <a:p>
            <a:r>
              <a:rPr lang="en-US" altLang="zh-CN" sz="1600"/>
              <a:t>            </a:t>
            </a:r>
            <a:r>
              <a:rPr lang="zh-CN" altLang="en-US" sz="1600">
                <a:solidFill>
                  <a:schemeClr val="accent1">
                    <a:lumMod val="75000"/>
                  </a:schemeClr>
                </a:solidFill>
              </a:rPr>
              <a:t>左边的下界保证特征空间上域内样本和域外样本的分布差异</a:t>
            </a:r>
            <a:endParaRPr lang="zh-CN" altLang="en-US" sz="1600">
              <a:solidFill>
                <a:schemeClr val="accent1">
                  <a:lumMod val="75000"/>
                </a:schemeClr>
              </a:solidFill>
            </a:endParaRPr>
          </a:p>
        </p:txBody>
      </p:sp>
      <p:pic>
        <p:nvPicPr>
          <p:cNvPr id="4" name="图片 3"/>
          <p:cNvPicPr>
            <a:picLocks noChangeAspect="1"/>
          </p:cNvPicPr>
          <p:nvPr/>
        </p:nvPicPr>
        <p:blipFill>
          <a:blip r:embed="rId3"/>
          <a:stretch>
            <a:fillRect/>
          </a:stretch>
        </p:blipFill>
        <p:spPr>
          <a:xfrm>
            <a:off x="8783955" y="3593465"/>
            <a:ext cx="2508885" cy="23672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92760" y="1259840"/>
            <a:ext cx="10592435" cy="2308324"/>
          </a:xfrm>
          <a:prstGeom prst="rect">
            <a:avLst/>
          </a:prstGeom>
          <a:noFill/>
        </p:spPr>
        <p:txBody>
          <a:bodyPr wrap="square" rtlCol="0">
            <a:spAutoFit/>
          </a:bodyPr>
          <a:lstStyle/>
          <a:p>
            <a:pPr marL="285750" indent="-285750">
              <a:buFont typeface="Wingdings" panose="05000000000000000000" charset="0"/>
              <a:buChar char=""/>
            </a:pPr>
            <a:r>
              <a:rPr lang="en-US" kern="100" dirty="0">
                <a:effectLst/>
                <a:latin typeface="+mn-ea"/>
                <a:sym typeface="+mn-ea"/>
              </a:rPr>
              <a:t>CVPR2023 </a:t>
            </a:r>
            <a:r>
              <a:rPr altLang="zh-CN" kern="100" dirty="0">
                <a:effectLst/>
                <a:latin typeface="+mn-ea"/>
                <a:sym typeface="+mn-ea"/>
              </a:rPr>
              <a:t>《Deep Deterministic Uncertainty: A New Simple Baseline》</a:t>
            </a:r>
            <a:r>
              <a:rPr lang="zh-CN" kern="100" dirty="0">
                <a:effectLst/>
                <a:latin typeface="+mn-ea"/>
                <a:sym typeface="+mn-ea"/>
              </a:rPr>
              <a:t>提出了</a:t>
            </a:r>
            <a:r>
              <a:rPr lang="en-US" altLang="zh-CN" kern="100" dirty="0">
                <a:solidFill>
                  <a:schemeClr val="accent1">
                    <a:lumMod val="75000"/>
                  </a:schemeClr>
                </a:solidFill>
                <a:effectLst/>
                <a:latin typeface="+mn-ea"/>
                <a:sym typeface="+mn-ea"/>
              </a:rPr>
              <a:t>DDU</a:t>
            </a:r>
            <a:r>
              <a:rPr lang="zh-CN" altLang="en-US" kern="100" dirty="0">
                <a:solidFill>
                  <a:schemeClr val="accent1">
                    <a:lumMod val="75000"/>
                  </a:schemeClr>
                </a:solidFill>
                <a:effectLst/>
                <a:latin typeface="+mn-ea"/>
                <a:sym typeface="+mn-ea"/>
              </a:rPr>
              <a:t>算法</a:t>
            </a:r>
            <a:r>
              <a:rPr lang="en-US" kern="100" dirty="0">
                <a:effectLst/>
                <a:latin typeface="+mn-ea"/>
                <a:sym typeface="+mn-ea"/>
              </a:rPr>
              <a:t> </a:t>
            </a:r>
            <a:endParaRPr lang="en-US" kern="100" dirty="0">
              <a:effectLst/>
              <a:latin typeface="+mn-ea"/>
              <a:sym typeface="+mn-ea"/>
            </a:endParaRPr>
          </a:p>
          <a:p>
            <a:pPr marL="285750" indent="-285750">
              <a:buFont typeface="Wingdings" panose="05000000000000000000" charset="0"/>
              <a:buChar char=""/>
            </a:pPr>
            <a:endParaRPr lang="en-US" kern="100" dirty="0">
              <a:latin typeface="+mn-ea"/>
              <a:sym typeface="+mn-ea"/>
            </a:endParaRPr>
          </a:p>
          <a:p>
            <a:pPr marL="285750" indent="-285750">
              <a:buFont typeface="Wingdings" panose="05000000000000000000" charset="0"/>
              <a:buChar char=""/>
            </a:pPr>
            <a:r>
              <a:rPr lang="zh-CN" altLang="en-US" kern="100" dirty="0">
                <a:effectLst/>
                <a:latin typeface="+mn-ea"/>
                <a:cs typeface="+mn-ea"/>
                <a:sym typeface="+mn-ea"/>
              </a:rPr>
              <a:t>论文提出使用</a:t>
            </a:r>
            <a:r>
              <a:rPr lang="zh-CN" altLang="en-US" b="1" kern="100" dirty="0">
                <a:effectLst/>
                <a:latin typeface="+mn-ea"/>
                <a:cs typeface="+mn-ea"/>
                <a:sym typeface="+mn-ea"/>
              </a:rPr>
              <a:t>谱归一化</a:t>
            </a:r>
            <a:r>
              <a:rPr lang="en-US" altLang="zh-CN" b="1" kern="100" dirty="0">
                <a:effectLst/>
                <a:latin typeface="+mn-ea"/>
                <a:cs typeface="+mn-ea"/>
                <a:sym typeface="+mn-ea"/>
              </a:rPr>
              <a:t>(S</a:t>
            </a:r>
            <a:r>
              <a:rPr lang="en-US" b="1" kern="100" dirty="0">
                <a:effectLst/>
                <a:latin typeface="+mn-ea"/>
                <a:cs typeface="+mn-ea"/>
                <a:sym typeface="+mn-ea"/>
              </a:rPr>
              <a:t>pectral Normalization)</a:t>
            </a:r>
            <a:r>
              <a:rPr lang="zh-CN" altLang="en-US" kern="100" dirty="0">
                <a:solidFill>
                  <a:schemeClr val="tx1"/>
                </a:solidFill>
                <a:effectLst/>
                <a:latin typeface="+mn-ea"/>
                <a:cs typeface="+mn-ea"/>
                <a:sym typeface="+mn-ea"/>
              </a:rPr>
              <a:t>减弱</a:t>
            </a:r>
            <a:r>
              <a:rPr lang="zh-CN" altLang="en-US" kern="100" dirty="0">
                <a:effectLst/>
                <a:latin typeface="+mn-ea"/>
                <a:cs typeface="+mn-ea"/>
                <a:sym typeface="+mn-ea"/>
              </a:rPr>
              <a:t>单个网络建模不确定性存在的</a:t>
            </a:r>
            <a:r>
              <a:rPr lang="en-US" altLang="zh-CN" kern="100" dirty="0">
                <a:effectLst/>
                <a:latin typeface="+mn-ea"/>
                <a:cs typeface="+mn-ea"/>
                <a:sym typeface="+mn-ea"/>
              </a:rPr>
              <a:t>Feature Collapse</a:t>
            </a:r>
            <a:r>
              <a:rPr lang="zh-CN" altLang="en-US" kern="100" dirty="0">
                <a:effectLst/>
                <a:latin typeface="+mn-ea"/>
                <a:cs typeface="+mn-ea"/>
                <a:sym typeface="+mn-ea"/>
              </a:rPr>
              <a:t>问题</a:t>
            </a:r>
            <a:endParaRPr lang="en-US" altLang="zh-CN" kern="100" dirty="0">
              <a:effectLst/>
              <a:latin typeface="+mn-ea"/>
              <a:cs typeface="+mn-ea"/>
              <a:sym typeface="+mn-ea"/>
            </a:endParaRPr>
          </a:p>
          <a:p>
            <a:pPr marL="285750" indent="-285750">
              <a:buFont typeface="Wingdings" panose="05000000000000000000" charset="0"/>
              <a:buChar char=""/>
            </a:pPr>
            <a:endParaRPr lang="en-US" altLang="zh-CN" kern="100" dirty="0">
              <a:latin typeface="+mn-ea"/>
              <a:cs typeface="+mn-ea"/>
              <a:sym typeface="+mn-ea"/>
            </a:endParaRPr>
          </a:p>
          <a:p>
            <a:pPr marL="285750" indent="-285750">
              <a:buFont typeface="Wingdings" panose="05000000000000000000" charset="0"/>
              <a:buChar char=""/>
            </a:pPr>
            <a:r>
              <a:rPr lang="zh-CN" altLang="en-US" kern="100" dirty="0">
                <a:effectLst/>
                <a:latin typeface="+mn-ea"/>
                <a:cs typeface="+mn-ea"/>
                <a:sym typeface="+mn-ea"/>
              </a:rPr>
              <a:t>训练阶段，模型权重的</a:t>
            </a:r>
            <a:r>
              <a:rPr lang="zh-CN" altLang="en-US" kern="100" dirty="0">
                <a:effectLst/>
                <a:highlight>
                  <a:srgbClr val="FFFF00"/>
                </a:highlight>
                <a:latin typeface="+mn-ea"/>
                <a:cs typeface="+mn-ea"/>
                <a:sym typeface="+mn-ea"/>
              </a:rPr>
              <a:t>谱归一化</a:t>
            </a:r>
            <a:r>
              <a:rPr lang="zh-CN" altLang="en-US" kern="100" dirty="0">
                <a:effectLst/>
                <a:latin typeface="+mn-ea"/>
                <a:cs typeface="+mn-ea"/>
                <a:sym typeface="+mn-ea"/>
              </a:rPr>
              <a:t>保证了模型的</a:t>
            </a:r>
            <a:r>
              <a:rPr lang="en-US" altLang="zh-CN" b="1" dirty="0">
                <a:sym typeface="+mn-ea"/>
              </a:rPr>
              <a:t>Smoothness &amp;Sensitivity</a:t>
            </a:r>
            <a:endParaRPr lang="en-US" altLang="zh-CN" b="1" dirty="0">
              <a:sym typeface="+mn-ea"/>
            </a:endParaRPr>
          </a:p>
          <a:p>
            <a:pPr marL="457200" lvl="1"/>
            <a:endParaRPr lang="en-US" altLang="zh-CN" b="1" dirty="0">
              <a:sym typeface="+mn-ea"/>
            </a:endParaRPr>
          </a:p>
          <a:p>
            <a:pPr marL="742950" lvl="1" indent="-285750">
              <a:buFont typeface="Wingdings" panose="05000000000000000000" charset="0"/>
              <a:buChar char=""/>
            </a:pPr>
            <a:endParaRPr lang="en-US" altLang="zh-CN" kern="100" dirty="0">
              <a:effectLst/>
              <a:latin typeface="+mn-ea"/>
              <a:cs typeface="+mn-ea"/>
              <a:sym typeface="+mn-ea"/>
            </a:endParaRPr>
          </a:p>
        </p:txBody>
      </p:sp>
      <p:grpSp>
        <p:nvGrpSpPr>
          <p:cNvPr id="8" name="组合 7"/>
          <p:cNvGrpSpPr/>
          <p:nvPr/>
        </p:nvGrpSpPr>
        <p:grpSpPr>
          <a:xfrm>
            <a:off x="687070" y="3429000"/>
            <a:ext cx="5584190" cy="1668780"/>
            <a:chOff x="972" y="5181"/>
            <a:chExt cx="8794" cy="2628"/>
          </a:xfrm>
        </p:grpSpPr>
        <p:pic>
          <p:nvPicPr>
            <p:cNvPr id="2" name="图片 1"/>
            <p:cNvPicPr>
              <a:picLocks noChangeAspect="1"/>
            </p:cNvPicPr>
            <p:nvPr/>
          </p:nvPicPr>
          <p:blipFill>
            <a:blip r:embed="rId1"/>
            <a:stretch>
              <a:fillRect/>
            </a:stretch>
          </p:blipFill>
          <p:spPr>
            <a:xfrm>
              <a:off x="1515" y="5181"/>
              <a:ext cx="5385" cy="1290"/>
            </a:xfrm>
            <a:prstGeom prst="rect">
              <a:avLst/>
            </a:prstGeom>
          </p:spPr>
        </p:pic>
        <p:sp>
          <p:nvSpPr>
            <p:cNvPr id="7" name="文本框 6"/>
            <p:cNvSpPr txBox="1"/>
            <p:nvPr/>
          </p:nvSpPr>
          <p:spPr>
            <a:xfrm>
              <a:off x="972" y="6503"/>
              <a:ext cx="8794" cy="1307"/>
            </a:xfrm>
            <a:prstGeom prst="rect">
              <a:avLst/>
            </a:prstGeom>
            <a:noFill/>
          </p:spPr>
          <p:txBody>
            <a:bodyPr wrap="square" rtlCol="0">
              <a:spAutoFit/>
            </a:bodyPr>
            <a:lstStyle/>
            <a:p>
              <a:pPr algn="l"/>
              <a:r>
                <a:rPr lang="zh-CN" altLang="en-US" sz="1600" dirty="0">
                  <a:solidFill>
                    <a:schemeClr val="accent1">
                      <a:lumMod val="75000"/>
                    </a:schemeClr>
                  </a:solidFill>
                </a:rPr>
                <a:t>在每次网络</a:t>
              </a:r>
              <a:r>
                <a:rPr lang="en-US" altLang="zh-CN" sz="1600" dirty="0">
                  <a:solidFill>
                    <a:schemeClr val="accent1">
                      <a:lumMod val="75000"/>
                    </a:schemeClr>
                  </a:solidFill>
                </a:rPr>
                <a:t>backward</a:t>
              </a:r>
              <a:r>
                <a:rPr lang="zh-CN" altLang="en-US" sz="1600" dirty="0">
                  <a:solidFill>
                    <a:schemeClr val="accent1">
                      <a:lumMod val="75000"/>
                    </a:schemeClr>
                  </a:solidFill>
                </a:rPr>
                <a:t>更新权重的时候</a:t>
              </a:r>
              <a:endParaRPr lang="en-US" altLang="zh-CN" sz="1600" dirty="0">
                <a:solidFill>
                  <a:schemeClr val="accent1">
                    <a:lumMod val="75000"/>
                  </a:schemeClr>
                </a:solidFill>
              </a:endParaRPr>
            </a:p>
            <a:p>
              <a:pPr algn="l"/>
              <a:r>
                <a:rPr lang="en-US" altLang="zh-CN" sz="1600" dirty="0">
                  <a:solidFill>
                    <a:schemeClr val="accent1">
                      <a:lumMod val="75000"/>
                    </a:schemeClr>
                  </a:solidFill>
                </a:rPr>
                <a:t>1. </a:t>
              </a:r>
              <a:r>
                <a:rPr lang="zh-CN" altLang="en-US" sz="1600" dirty="0">
                  <a:solidFill>
                    <a:schemeClr val="accent1">
                      <a:lumMod val="75000"/>
                    </a:schemeClr>
                  </a:solidFill>
                </a:rPr>
                <a:t>通过幂迭代法 (Power Iteration Method)计算权重的谱范数</a:t>
              </a:r>
              <a:endParaRPr lang="zh-CN" altLang="en-US" sz="1600" dirty="0">
                <a:solidFill>
                  <a:schemeClr val="accent1">
                    <a:lumMod val="75000"/>
                  </a:schemeClr>
                </a:solidFill>
              </a:endParaRPr>
            </a:p>
            <a:p>
              <a:pPr algn="l"/>
              <a:r>
                <a:rPr lang="en-US" altLang="zh-CN" sz="1600" dirty="0">
                  <a:solidFill>
                    <a:schemeClr val="accent1">
                      <a:lumMod val="75000"/>
                    </a:schemeClr>
                  </a:solidFill>
                </a:rPr>
                <a:t>2. </a:t>
              </a:r>
              <a:r>
                <a:rPr lang="zh-CN" altLang="en-US" sz="1600" dirty="0">
                  <a:solidFill>
                    <a:schemeClr val="accent1">
                      <a:lumMod val="75000"/>
                    </a:schemeClr>
                  </a:solidFill>
                </a:rPr>
                <a:t>计算归一化权重：权重</a:t>
              </a:r>
              <a:r>
                <a:rPr lang="en-US" altLang="zh-CN" sz="1600" dirty="0">
                  <a:solidFill>
                    <a:schemeClr val="accent1">
                      <a:lumMod val="75000"/>
                    </a:schemeClr>
                  </a:solidFill>
                </a:rPr>
                <a:t>/</a:t>
              </a:r>
              <a:r>
                <a:rPr lang="zh-CN" altLang="en-US" sz="1600" dirty="0">
                  <a:solidFill>
                    <a:schemeClr val="accent1">
                      <a:lumMod val="75000"/>
                    </a:schemeClr>
                  </a:solidFill>
                </a:rPr>
                <a:t>谱范数</a:t>
              </a:r>
              <a:endParaRPr lang="zh-CN" altLang="en-US" sz="1600" dirty="0">
                <a:solidFill>
                  <a:schemeClr val="accent1">
                    <a:lumMod val="75000"/>
                  </a:schemeClr>
                </a:solidFill>
              </a:endParaRPr>
            </a:p>
          </p:txBody>
        </p:sp>
      </p:grpSp>
      <p:pic>
        <p:nvPicPr>
          <p:cNvPr id="4" name="图片 3"/>
          <p:cNvPicPr>
            <a:picLocks noChangeAspect="1"/>
          </p:cNvPicPr>
          <p:nvPr/>
        </p:nvPicPr>
        <p:blipFill>
          <a:blip r:embed="rId2"/>
          <a:stretch>
            <a:fillRect/>
          </a:stretch>
        </p:blipFill>
        <p:spPr>
          <a:xfrm>
            <a:off x="6076950" y="3067685"/>
            <a:ext cx="5915025" cy="2952750"/>
          </a:xfrm>
          <a:prstGeom prst="rect">
            <a:avLst/>
          </a:prstGeom>
        </p:spPr>
      </p:pic>
      <p:cxnSp>
        <p:nvCxnSpPr>
          <p:cNvPr id="9" name="直接连接符 8"/>
          <p:cNvCxnSpPr/>
          <p:nvPr/>
        </p:nvCxnSpPr>
        <p:spPr>
          <a:xfrm flipH="1">
            <a:off x="2741612" y="2697480"/>
            <a:ext cx="1258888" cy="88011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1007090" cy="1200329"/>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mn-ea"/>
                <a:sym typeface="+mn-ea"/>
              </a:rPr>
              <a:t>NeurIPS 2021</a:t>
            </a:r>
            <a:r>
              <a:rPr lang="en-US" kern="100" dirty="0">
                <a:effectLst/>
                <a:latin typeface="+mn-ea"/>
                <a:sym typeface="+mn-ea"/>
              </a:rPr>
              <a:t>:</a:t>
            </a:r>
            <a:r>
              <a:rPr altLang="zh-CN" kern="100" dirty="0">
                <a:effectLst/>
                <a:latin typeface="+mn-ea"/>
                <a:sym typeface="+mn-ea"/>
              </a:rPr>
              <a:t>《On the Importance of Gradients for Detecting</a:t>
            </a:r>
            <a:r>
              <a:rPr lang="en-US" kern="100" dirty="0">
                <a:effectLst/>
                <a:latin typeface="+mn-ea"/>
                <a:sym typeface="+mn-ea"/>
              </a:rPr>
              <a:t> </a:t>
            </a:r>
            <a:r>
              <a:rPr altLang="zh-CN" kern="100" dirty="0">
                <a:effectLst/>
                <a:latin typeface="+mn-ea"/>
                <a:sym typeface="+mn-ea"/>
              </a:rPr>
              <a:t>Distributional Shifts in the Wild》</a:t>
            </a:r>
            <a:endParaRPr lang="en-US" altLang="zh-CN" kern="100" dirty="0">
              <a:effectLst/>
              <a:latin typeface="+mn-ea"/>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论文研究了梯度空间</a:t>
            </a:r>
            <a:r>
              <a:rPr lang="en-US" altLang="zh-CN" dirty="0">
                <a:latin typeface="+mn-ea"/>
                <a:cs typeface="+mn-ea"/>
              </a:rPr>
              <a:t>(gradient space)</a:t>
            </a:r>
            <a:r>
              <a:rPr lang="zh-CN" altLang="en-US" dirty="0">
                <a:latin typeface="+mn-ea"/>
                <a:cs typeface="+mn-ea"/>
              </a:rPr>
              <a:t>上，</a:t>
            </a:r>
            <a:r>
              <a:rPr lang="en-US" altLang="zh-CN" dirty="0">
                <a:latin typeface="+mn-ea"/>
                <a:cs typeface="+mn-ea"/>
              </a:rPr>
              <a:t>inD</a:t>
            </a:r>
            <a:r>
              <a:rPr lang="zh-CN" altLang="en-US" dirty="0">
                <a:latin typeface="+mn-ea"/>
                <a:cs typeface="+mn-ea"/>
              </a:rPr>
              <a:t>样本和</a:t>
            </a:r>
            <a:r>
              <a:rPr lang="en-US" altLang="zh-CN" dirty="0">
                <a:latin typeface="+mn-ea"/>
                <a:cs typeface="+mn-ea"/>
              </a:rPr>
              <a:t>OOD</a:t>
            </a:r>
            <a:r>
              <a:rPr lang="zh-CN" altLang="en-US" dirty="0">
                <a:latin typeface="+mn-ea"/>
                <a:cs typeface="+mn-ea"/>
              </a:rPr>
              <a:t>样本的分布差异，基于此提出使用梯度范数建模</a:t>
            </a:r>
            <a:r>
              <a:rPr lang="en-US" altLang="zh-CN" dirty="0">
                <a:latin typeface="+mn-ea"/>
                <a:cs typeface="+mn-ea"/>
              </a:rPr>
              <a:t>Uncertainty</a:t>
            </a:r>
            <a:r>
              <a:rPr lang="zh-CN" altLang="en-US" dirty="0">
                <a:latin typeface="+mn-ea"/>
                <a:cs typeface="+mn-ea"/>
              </a:rPr>
              <a:t>，并在</a:t>
            </a:r>
            <a:r>
              <a:rPr lang="en-US" altLang="zh-CN" dirty="0">
                <a:latin typeface="+mn-ea"/>
                <a:cs typeface="+mn-ea"/>
              </a:rPr>
              <a:t>OOD</a:t>
            </a:r>
            <a:r>
              <a:rPr lang="zh-CN" altLang="en-US" dirty="0">
                <a:latin typeface="+mn-ea"/>
                <a:cs typeface="+mn-ea"/>
              </a:rPr>
              <a:t>检测任务上评估</a:t>
            </a:r>
            <a:endParaRPr lang="zh-CN" altLang="en-US" dirty="0">
              <a:latin typeface="+mn-ea"/>
              <a:cs typeface="+mn-ea"/>
            </a:endParaRPr>
          </a:p>
        </p:txBody>
      </p:sp>
      <p:pic>
        <p:nvPicPr>
          <p:cNvPr id="2" name="图片 1"/>
          <p:cNvPicPr>
            <a:picLocks noChangeAspect="1"/>
          </p:cNvPicPr>
          <p:nvPr/>
        </p:nvPicPr>
        <p:blipFill>
          <a:blip r:embed="rId1"/>
          <a:stretch>
            <a:fillRect/>
          </a:stretch>
        </p:blipFill>
        <p:spPr>
          <a:xfrm>
            <a:off x="2780030" y="2986405"/>
            <a:ext cx="5010150" cy="885825"/>
          </a:xfrm>
          <a:prstGeom prst="rect">
            <a:avLst/>
          </a:prstGeom>
        </p:spPr>
      </p:pic>
      <p:sp>
        <p:nvSpPr>
          <p:cNvPr id="5" name="文本框 4"/>
          <p:cNvSpPr txBox="1"/>
          <p:nvPr/>
        </p:nvSpPr>
        <p:spPr>
          <a:xfrm>
            <a:off x="1917443" y="5257800"/>
            <a:ext cx="2677417" cy="369332"/>
          </a:xfrm>
          <a:prstGeom prst="rect">
            <a:avLst/>
          </a:prstGeom>
          <a:noFill/>
        </p:spPr>
        <p:txBody>
          <a:bodyPr wrap="square" rtlCol="0">
            <a:spAutoFit/>
          </a:bodyPr>
          <a:lstStyle/>
          <a:p>
            <a:r>
              <a:rPr lang="en-US" altLang="zh-CN" dirty="0">
                <a:solidFill>
                  <a:schemeClr val="accent1"/>
                </a:solidFill>
              </a:rPr>
              <a:t>KL</a:t>
            </a:r>
            <a:r>
              <a:rPr lang="zh-CN" altLang="en-US" dirty="0">
                <a:solidFill>
                  <a:schemeClr val="accent1"/>
                </a:solidFill>
              </a:rPr>
              <a:t>散度关于权重的梯度</a:t>
            </a:r>
            <a:endParaRPr lang="zh-CN" altLang="en-US" dirty="0">
              <a:solidFill>
                <a:schemeClr val="accent1"/>
              </a:solidFill>
            </a:endParaRPr>
          </a:p>
        </p:txBody>
      </p:sp>
      <p:pic>
        <p:nvPicPr>
          <p:cNvPr id="7" name="图片 6"/>
          <p:cNvPicPr>
            <a:picLocks noChangeAspect="1"/>
          </p:cNvPicPr>
          <p:nvPr/>
        </p:nvPicPr>
        <p:blipFill>
          <a:blip r:embed="rId1"/>
          <a:stretch>
            <a:fillRect/>
          </a:stretch>
        </p:blipFill>
        <p:spPr>
          <a:xfrm>
            <a:off x="2757170" y="2985770"/>
            <a:ext cx="5010150" cy="885825"/>
          </a:xfrm>
          <a:prstGeom prst="rect">
            <a:avLst/>
          </a:prstGeom>
        </p:spPr>
      </p:pic>
      <p:pic>
        <p:nvPicPr>
          <p:cNvPr id="8" name="图片 7"/>
          <p:cNvPicPr>
            <a:picLocks noChangeAspect="1"/>
          </p:cNvPicPr>
          <p:nvPr/>
        </p:nvPicPr>
        <p:blipFill>
          <a:blip r:embed="rId1"/>
          <a:stretch>
            <a:fillRect/>
          </a:stretch>
        </p:blipFill>
        <p:spPr>
          <a:xfrm>
            <a:off x="2734310" y="2985135"/>
            <a:ext cx="5010150" cy="885825"/>
          </a:xfrm>
          <a:prstGeom prst="rect">
            <a:avLst/>
          </a:prstGeom>
        </p:spPr>
      </p:pic>
      <p:cxnSp>
        <p:nvCxnSpPr>
          <p:cNvPr id="11" name="直接连接符 10"/>
          <p:cNvCxnSpPr/>
          <p:nvPr/>
        </p:nvCxnSpPr>
        <p:spPr>
          <a:xfrm flipH="1">
            <a:off x="3131820" y="3870960"/>
            <a:ext cx="708660" cy="118110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0577830" cy="1476375"/>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Times New Roman" panose="02020603050405020304" pitchFamily="18" charset="0"/>
                <a:ea typeface="宋体" pitchFamily="2" charset="-122"/>
                <a:sym typeface="+mn-ea"/>
              </a:rPr>
              <a:t>《</a:t>
            </a:r>
            <a:r>
              <a:rPr lang="zh-CN" dirty="0"/>
              <a:t>E</a:t>
            </a:r>
            <a:r>
              <a:rPr lang="en-US" altLang="zh-CN" dirty="0" err="1"/>
              <a:t>nhancing</a:t>
            </a:r>
            <a:r>
              <a:rPr lang="zh-CN" dirty="0"/>
              <a:t> </a:t>
            </a:r>
            <a:r>
              <a:rPr lang="en-US" altLang="zh-CN" dirty="0"/>
              <a:t>the reliability of out-of-distribution image detection in neural networks</a:t>
            </a:r>
            <a:r>
              <a:rPr altLang="zh-CN" kern="100" dirty="0">
                <a:effectLst/>
                <a:latin typeface="Times New Roman" panose="02020603050405020304" pitchFamily="18" charset="0"/>
                <a:ea typeface="宋体" pitchFamily="2" charset="-122"/>
                <a:sym typeface="+mn-ea"/>
              </a:rPr>
              <a:t>》</a:t>
            </a:r>
            <a:endParaRPr altLang="zh-CN"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论文使用</a:t>
            </a:r>
            <a:r>
              <a:rPr lang="zh-CN" altLang="en-US" b="1" dirty="0">
                <a:latin typeface="+mn-ea"/>
                <a:cs typeface="+mn-ea"/>
              </a:rPr>
              <a:t>最大预测概率</a:t>
            </a:r>
            <a:r>
              <a:rPr lang="zh-CN" altLang="en-US" dirty="0">
                <a:latin typeface="+mn-ea"/>
                <a:cs typeface="+mn-ea"/>
              </a:rPr>
              <a:t>表示不确定性，作者发现</a:t>
            </a:r>
            <a:r>
              <a:rPr lang="zh-CN" altLang="en-US" dirty="0">
                <a:solidFill>
                  <a:srgbClr val="FF0000"/>
                </a:solidFill>
                <a:latin typeface="+mn-ea"/>
                <a:cs typeface="+mn-ea"/>
              </a:rPr>
              <a:t>对输入图片添加噪声扰动</a:t>
            </a:r>
            <a:r>
              <a:rPr lang="zh-CN" altLang="en-US" dirty="0">
                <a:latin typeface="+mn-ea"/>
                <a:cs typeface="+mn-ea"/>
              </a:rPr>
              <a:t>，可以进一步提高不确定性建模在</a:t>
            </a:r>
            <a:r>
              <a:rPr lang="en-US" altLang="zh-CN" dirty="0">
                <a:latin typeface="+mn-ea"/>
                <a:cs typeface="+mn-ea"/>
              </a:rPr>
              <a:t>OOD</a:t>
            </a:r>
            <a:r>
              <a:rPr lang="zh-CN" altLang="en-US" dirty="0">
                <a:latin typeface="+mn-ea"/>
                <a:cs typeface="+mn-ea"/>
              </a:rPr>
              <a:t>检测任务上的表现</a:t>
            </a:r>
            <a:endParaRPr lang="zh-CN" dirty="0">
              <a:latin typeface="+mn-ea"/>
              <a:cs typeface="+mn-ea"/>
            </a:endParaRPr>
          </a:p>
          <a:p>
            <a:pPr marL="628650" lvl="2" indent="-285750">
              <a:buFont typeface="Wingdings" panose="05000000000000000000" charset="0"/>
              <a:buChar char=""/>
            </a:pPr>
            <a:endParaRPr lang="en-US" dirty="0">
              <a:latin typeface="+mn-ea"/>
              <a:cs typeface="+mn-ea"/>
            </a:endParaRPr>
          </a:p>
        </p:txBody>
      </p:sp>
      <p:grpSp>
        <p:nvGrpSpPr>
          <p:cNvPr id="17" name="组合 16"/>
          <p:cNvGrpSpPr/>
          <p:nvPr/>
        </p:nvGrpSpPr>
        <p:grpSpPr>
          <a:xfrm>
            <a:off x="1638935" y="2949258"/>
            <a:ext cx="8214995" cy="1582420"/>
            <a:chOff x="2534" y="4677"/>
            <a:chExt cx="12937" cy="2492"/>
          </a:xfrm>
        </p:grpSpPr>
        <p:grpSp>
          <p:nvGrpSpPr>
            <p:cNvPr id="36" name="组合 35"/>
            <p:cNvGrpSpPr/>
            <p:nvPr/>
          </p:nvGrpSpPr>
          <p:grpSpPr>
            <a:xfrm>
              <a:off x="2534" y="4677"/>
              <a:ext cx="12937" cy="2492"/>
              <a:chOff x="1753" y="3378"/>
              <a:chExt cx="12937" cy="2492"/>
            </a:xfrm>
          </p:grpSpPr>
          <p:grpSp>
            <p:nvGrpSpPr>
              <p:cNvPr id="37" name="组合 36"/>
              <p:cNvGrpSpPr/>
              <p:nvPr/>
            </p:nvGrpSpPr>
            <p:grpSpPr>
              <a:xfrm>
                <a:off x="5166" y="3987"/>
                <a:ext cx="9524" cy="726"/>
                <a:chOff x="4714" y="6258"/>
                <a:chExt cx="9421" cy="701"/>
              </a:xfrm>
            </p:grpSpPr>
            <p:grpSp>
              <p:nvGrpSpPr>
                <p:cNvPr id="38" name="组合 37"/>
                <p:cNvGrpSpPr/>
                <p:nvPr/>
              </p:nvGrpSpPr>
              <p:grpSpPr>
                <a:xfrm>
                  <a:off x="4714" y="6258"/>
                  <a:ext cx="7054" cy="701"/>
                  <a:chOff x="4652" y="6180"/>
                  <a:chExt cx="7054" cy="701"/>
                </a:xfrm>
              </p:grpSpPr>
              <p:sp>
                <p:nvSpPr>
                  <p:cNvPr id="39" name="矩形 38"/>
                  <p:cNvSpPr/>
                  <p:nvPr/>
                </p:nvSpPr>
                <p:spPr>
                  <a:xfrm>
                    <a:off x="4652" y="6181"/>
                    <a:ext cx="3796"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9743" y="6180"/>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grpSp>
            <p:sp>
              <p:nvSpPr>
                <p:cNvPr id="44" name="文本框 43"/>
                <p:cNvSpPr txBox="1"/>
                <p:nvPr/>
              </p:nvSpPr>
              <p:spPr>
                <a:xfrm>
                  <a:off x="12787" y="6355"/>
                  <a:ext cx="1348" cy="560"/>
                </a:xfrm>
                <a:prstGeom prst="rect">
                  <a:avLst/>
                </a:prstGeom>
                <a:solidFill>
                  <a:schemeClr val="accent3">
                    <a:lumMod val="40000"/>
                    <a:lumOff val="60000"/>
                  </a:schemeClr>
                </a:solidFill>
              </p:spPr>
              <p:txBody>
                <a:bodyPr wrap="square" rtlCol="0">
                  <a:spAutoFit/>
                </a:bodyPr>
                <a:lstStyle/>
                <a:p>
                  <a:pPr algn="ctr"/>
                  <a:r>
                    <a:rPr lang="en-US" altLang="zh-CN"/>
                    <a:t>probs</a:t>
                  </a:r>
                  <a:endParaRPr lang="en-US" altLang="zh-CN"/>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8" name="直接连接符 7"/>
            <p:cNvCxnSpPr/>
            <p:nvPr/>
          </p:nvCxnSpPr>
          <p:spPr>
            <a:xfrm flipH="1">
              <a:off x="9809" y="5641"/>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H="1" flipV="1">
              <a:off x="13077" y="5660"/>
              <a:ext cx="1031" cy="3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grpSp>
        <p:nvGrpSpPr>
          <p:cNvPr id="16" name="组合 15"/>
          <p:cNvGrpSpPr/>
          <p:nvPr/>
        </p:nvGrpSpPr>
        <p:grpSpPr>
          <a:xfrm>
            <a:off x="2865120" y="4594818"/>
            <a:ext cx="7257415" cy="1278255"/>
            <a:chOff x="5678" y="6949"/>
            <a:chExt cx="11429" cy="2013"/>
          </a:xfrm>
        </p:grpSpPr>
        <p:grpSp>
          <p:nvGrpSpPr>
            <p:cNvPr id="7" name="组合 6"/>
            <p:cNvGrpSpPr/>
            <p:nvPr/>
          </p:nvGrpSpPr>
          <p:grpSpPr>
            <a:xfrm>
              <a:off x="5678" y="6949"/>
              <a:ext cx="4635" cy="1879"/>
              <a:chOff x="5204" y="4534"/>
              <a:chExt cx="4635" cy="1879"/>
            </a:xfrm>
          </p:grpSpPr>
          <p:pic>
            <p:nvPicPr>
              <p:cNvPr id="4" name="图片 3"/>
              <p:cNvPicPr>
                <a:picLocks noChangeAspect="1"/>
              </p:cNvPicPr>
              <p:nvPr/>
            </p:nvPicPr>
            <p:blipFill>
              <a:blip r:embed="rId2"/>
              <a:stretch>
                <a:fillRect/>
              </a:stretch>
            </p:blipFill>
            <p:spPr>
              <a:xfrm>
                <a:off x="5234" y="4534"/>
                <a:ext cx="4605" cy="1035"/>
              </a:xfrm>
              <a:prstGeom prst="rect">
                <a:avLst/>
              </a:prstGeom>
            </p:spPr>
          </p:pic>
          <p:pic>
            <p:nvPicPr>
              <p:cNvPr id="5" name="图片 4"/>
              <p:cNvPicPr>
                <a:picLocks noChangeAspect="1"/>
              </p:cNvPicPr>
              <p:nvPr/>
            </p:nvPicPr>
            <p:blipFill>
              <a:blip r:embed="rId3"/>
              <a:stretch>
                <a:fillRect/>
              </a:stretch>
            </p:blipFill>
            <p:spPr>
              <a:xfrm>
                <a:off x="5204" y="5828"/>
                <a:ext cx="4635" cy="585"/>
              </a:xfrm>
              <a:prstGeom prst="rect">
                <a:avLst/>
              </a:prstGeom>
            </p:spPr>
          </p:pic>
        </p:grpSp>
        <p:pic>
          <p:nvPicPr>
            <p:cNvPr id="13" name="图片 12"/>
            <p:cNvPicPr>
              <a:picLocks noChangeAspect="1"/>
            </p:cNvPicPr>
            <p:nvPr/>
          </p:nvPicPr>
          <p:blipFill>
            <a:blip r:embed="rId4"/>
            <a:stretch>
              <a:fillRect/>
            </a:stretch>
          </p:blipFill>
          <p:spPr>
            <a:xfrm>
              <a:off x="10313" y="7151"/>
              <a:ext cx="4125" cy="630"/>
            </a:xfrm>
            <a:prstGeom prst="rect">
              <a:avLst/>
            </a:prstGeom>
          </p:spPr>
        </p:pic>
        <p:cxnSp>
          <p:nvCxnSpPr>
            <p:cNvPr id="14" name="直接箭头连接符 13"/>
            <p:cNvCxnSpPr/>
            <p:nvPr/>
          </p:nvCxnSpPr>
          <p:spPr>
            <a:xfrm flipH="1" flipV="1">
              <a:off x="14215" y="7646"/>
              <a:ext cx="1055" cy="663"/>
            </a:xfrm>
            <a:prstGeom prst="straightConnector1">
              <a:avLst/>
            </a:prstGeom>
            <a:ln w="25400">
              <a:solidFill>
                <a:srgbClr val="EB641B"/>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14215" y="8431"/>
              <a:ext cx="2892" cy="531"/>
            </a:xfrm>
            <a:prstGeom prst="rect">
              <a:avLst/>
            </a:prstGeom>
            <a:noFill/>
          </p:spPr>
          <p:txBody>
            <a:bodyPr wrap="square" rtlCol="0">
              <a:spAutoFit/>
            </a:bodyPr>
            <a:lstStyle/>
            <a:p>
              <a:r>
                <a:rPr lang="en-US" altLang="zh-CN" sz="1600"/>
                <a:t>Uncertainty</a:t>
              </a:r>
              <a:r>
                <a:rPr lang="zh-CN" altLang="en-US" sz="1600"/>
                <a:t>指标</a:t>
              </a:r>
              <a:endParaRPr lang="zh-CN" altLang="en-US" sz="16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基于输入扰动的改进</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08940" y="1132205"/>
            <a:ext cx="10780395" cy="3970318"/>
          </a:xfrm>
          <a:prstGeom prst="rect">
            <a:avLst/>
          </a:prstGeom>
          <a:noFill/>
        </p:spPr>
        <p:txBody>
          <a:bodyPr wrap="square" rtlCol="0">
            <a:spAutoFit/>
          </a:bodyPr>
          <a:lstStyle/>
          <a:p>
            <a:pPr marL="285750" indent="-285750">
              <a:buFont typeface="Wingdings" panose="05000000000000000000" charset="0"/>
              <a:buChar char=""/>
            </a:pPr>
            <a:r>
              <a:rPr lang="en-US" altLang="zh-CN" dirty="0">
                <a:solidFill>
                  <a:schemeClr val="tx1"/>
                </a:solidFill>
                <a:latin typeface="+mn-ea"/>
                <a:cs typeface="+mn-ea"/>
              </a:rPr>
              <a:t>Motivation</a:t>
            </a:r>
            <a:r>
              <a:rPr lang="zh-CN" altLang="en-US" dirty="0">
                <a:solidFill>
                  <a:schemeClr val="tx1"/>
                </a:solidFill>
                <a:latin typeface="+mn-ea"/>
                <a:cs typeface="+mn-ea"/>
              </a:rPr>
              <a:t>：域内样本和</a:t>
            </a:r>
            <a:r>
              <a:rPr lang="en-US" altLang="zh-CN" dirty="0">
                <a:solidFill>
                  <a:schemeClr val="tx1"/>
                </a:solidFill>
                <a:latin typeface="+mn-ea"/>
                <a:cs typeface="+mn-ea"/>
              </a:rPr>
              <a:t>OOD</a:t>
            </a:r>
            <a:r>
              <a:rPr lang="zh-CN" altLang="en-US" dirty="0">
                <a:solidFill>
                  <a:schemeClr val="tx1"/>
                </a:solidFill>
                <a:latin typeface="+mn-ea"/>
                <a:cs typeface="+mn-ea"/>
              </a:rPr>
              <a:t>样本在</a:t>
            </a:r>
            <a:r>
              <a:rPr lang="zh-CN" altLang="en-US" b="1" dirty="0">
                <a:solidFill>
                  <a:schemeClr val="tx1"/>
                </a:solidFill>
                <a:latin typeface="+mn-ea"/>
                <a:cs typeface="+mn-ea"/>
              </a:rPr>
              <a:t>梯度空间</a:t>
            </a:r>
            <a:r>
              <a:rPr lang="zh-CN" altLang="en-US" dirty="0">
                <a:solidFill>
                  <a:schemeClr val="tx1"/>
                </a:solidFill>
                <a:latin typeface="+mn-ea"/>
                <a:cs typeface="+mn-ea"/>
              </a:rPr>
              <a:t>上存在分布的差异</a:t>
            </a:r>
            <a:endParaRPr lang="en-US" altLang="zh-CN" dirty="0">
              <a:solidFill>
                <a:schemeClr val="tx1"/>
              </a:solidFill>
              <a:latin typeface="+mn-ea"/>
              <a:cs typeface="+mn-ea"/>
            </a:endParaRPr>
          </a:p>
          <a:p>
            <a:pPr marL="285750" indent="-285750">
              <a:buFont typeface="Wingdings" panose="05000000000000000000" charset="0"/>
              <a:buChar char=""/>
            </a:pPr>
            <a:endParaRPr lang="zh-CN" altLang="en-US" dirty="0">
              <a:solidFill>
                <a:schemeClr val="tx1"/>
              </a:solidFill>
              <a:latin typeface="+mn-ea"/>
              <a:cs typeface="+mn-ea"/>
            </a:endParaRPr>
          </a:p>
          <a:p>
            <a:pPr marL="285750" indent="-285750">
              <a:buFont typeface="Wingdings" panose="05000000000000000000" charset="0"/>
              <a:buChar char=""/>
            </a:pPr>
            <a:r>
              <a:rPr lang="zh-CN" altLang="en-US" dirty="0">
                <a:solidFill>
                  <a:schemeClr val="tx1"/>
                </a:solidFill>
                <a:latin typeface="+mn-ea"/>
                <a:cs typeface="+mn-ea"/>
              </a:rPr>
              <a:t>梯度空间：</a:t>
            </a:r>
            <a:r>
              <a:rPr lang="zh-CN" altLang="en-US" b="1" dirty="0">
                <a:solidFill>
                  <a:schemeClr val="tx1"/>
                </a:solidFill>
                <a:latin typeface="+mn-ea"/>
                <a:cs typeface="+mn-ea"/>
              </a:rPr>
              <a:t>对数概率密度</a:t>
            </a:r>
            <a:r>
              <a:rPr lang="zh-CN" altLang="en-US" dirty="0">
                <a:solidFill>
                  <a:schemeClr val="tx1"/>
                </a:solidFill>
                <a:latin typeface="+mn-ea"/>
                <a:cs typeface="+mn-ea"/>
              </a:rPr>
              <a:t>关于</a:t>
            </a:r>
            <a:r>
              <a:rPr lang="zh-CN" altLang="en-US" b="1" dirty="0">
                <a:solidFill>
                  <a:schemeClr val="tx1"/>
                </a:solidFill>
                <a:latin typeface="+mn-ea"/>
                <a:cs typeface="+mn-ea"/>
              </a:rPr>
              <a:t>输入图片</a:t>
            </a:r>
            <a:r>
              <a:rPr lang="zh-CN" altLang="en-US" dirty="0">
                <a:solidFill>
                  <a:schemeClr val="tx1"/>
                </a:solidFill>
                <a:latin typeface="+mn-ea"/>
                <a:cs typeface="+mn-ea"/>
              </a:rPr>
              <a:t>的梯度</a:t>
            </a: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p:txBody>
      </p:sp>
      <p:grpSp>
        <p:nvGrpSpPr>
          <p:cNvPr id="54" name="组合 53"/>
          <p:cNvGrpSpPr/>
          <p:nvPr/>
        </p:nvGrpSpPr>
        <p:grpSpPr>
          <a:xfrm>
            <a:off x="1312545" y="2570480"/>
            <a:ext cx="9191625" cy="2677795"/>
            <a:chOff x="1699" y="2931"/>
            <a:chExt cx="14475" cy="4217"/>
          </a:xfrm>
        </p:grpSpPr>
        <p:grpSp>
          <p:nvGrpSpPr>
            <p:cNvPr id="35" name="组合 34"/>
            <p:cNvGrpSpPr/>
            <p:nvPr/>
          </p:nvGrpSpPr>
          <p:grpSpPr>
            <a:xfrm>
              <a:off x="1699" y="2931"/>
              <a:ext cx="14475" cy="4217"/>
              <a:chOff x="1797" y="2003"/>
              <a:chExt cx="14475" cy="4217"/>
            </a:xfrm>
          </p:grpSpPr>
          <p:grpSp>
            <p:nvGrpSpPr>
              <p:cNvPr id="36" name="组合 35"/>
              <p:cNvGrpSpPr/>
              <p:nvPr/>
            </p:nvGrpSpPr>
            <p:grpSpPr>
              <a:xfrm>
                <a:off x="1797" y="3728"/>
                <a:ext cx="14475" cy="2492"/>
                <a:chOff x="1753" y="3378"/>
                <a:chExt cx="14475" cy="2492"/>
              </a:xfrm>
            </p:grpSpPr>
            <p:grpSp>
              <p:nvGrpSpPr>
                <p:cNvPr id="37" name="组合 36"/>
                <p:cNvGrpSpPr/>
                <p:nvPr/>
              </p:nvGrpSpPr>
              <p:grpSpPr>
                <a:xfrm>
                  <a:off x="6038" y="3579"/>
                  <a:ext cx="10190" cy="1794"/>
                  <a:chOff x="5578" y="5864"/>
                  <a:chExt cx="10080" cy="1733"/>
                </a:xfrm>
              </p:grpSpPr>
              <p:grpSp>
                <p:nvGrpSpPr>
                  <p:cNvPr id="38" name="组合 37"/>
                  <p:cNvGrpSpPr/>
                  <p:nvPr/>
                </p:nvGrpSpPr>
                <p:grpSpPr>
                  <a:xfrm>
                    <a:off x="5578" y="6086"/>
                    <a:ext cx="6555" cy="1511"/>
                    <a:chOff x="5516" y="6008"/>
                    <a:chExt cx="6555" cy="1511"/>
                  </a:xfrm>
                </p:grpSpPr>
                <p:sp>
                  <p:nvSpPr>
                    <p:cNvPr id="39" name="矩形 38"/>
                    <p:cNvSpPr/>
                    <p:nvPr/>
                  </p:nvSpPr>
                  <p:spPr>
                    <a:xfrm>
                      <a:off x="5516" y="6008"/>
                      <a:ext cx="2938" cy="1264"/>
                    </a:xfrm>
                    <a:prstGeom prst="rect">
                      <a:avLst/>
                    </a:prstGeom>
                    <a:solidFill>
                      <a:schemeClr val="accent1">
                        <a:lumMod val="60000"/>
                        <a:lumOff val="40000"/>
                      </a:schemeClr>
                    </a:solidFill>
                  </p:spPr>
                  <p:txBody>
                    <a:bodyPr wrap="square">
                      <a:spAutoFit/>
                    </a:bodyPr>
                    <a:lstStyle/>
                    <a:p>
                      <a:pPr algn="ctr"/>
                      <a:r>
                        <a:rPr lang="en-US" altLang="zh-CN" sz="2400" dirty="0"/>
                        <a:t>feature extractor</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3" y="7246"/>
                    <a:ext cx="1877" cy="1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4097" y="6966"/>
                    <a:ext cx="1561" cy="560"/>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flipV="1">
                  <a:off x="3981" y="4354"/>
                  <a:ext cx="2180" cy="2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7" name="肘形连接符 46"/>
              <p:cNvCxnSpPr>
                <a:stCxn id="45" idx="0"/>
              </p:cNvCxnSpPr>
              <p:nvPr/>
            </p:nvCxnSpPr>
            <p:spPr>
              <a:xfrm rot="16200000">
                <a:off x="8568" y="-2922"/>
                <a:ext cx="944" cy="12356"/>
              </a:xfrm>
              <a:prstGeom prst="bentConnector2">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8" name="直接连接符 47"/>
              <p:cNvCxnSpPr/>
              <p:nvPr/>
            </p:nvCxnSpPr>
            <p:spPr>
              <a:xfrm flipH="1">
                <a:off x="9083" y="4208"/>
                <a:ext cx="1621" cy="34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08"/>
                <a:ext cx="1899" cy="33"/>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1" name="文本框 50"/>
              <p:cNvSpPr txBox="1"/>
              <p:nvPr/>
            </p:nvSpPr>
            <p:spPr>
              <a:xfrm>
                <a:off x="6223" y="2003"/>
                <a:ext cx="7335" cy="580"/>
              </a:xfrm>
              <a:prstGeom prst="rect">
                <a:avLst/>
              </a:prstGeom>
              <a:noFill/>
            </p:spPr>
            <p:txBody>
              <a:bodyPr wrap="square" rtlCol="0">
                <a:spAutoFit/>
              </a:bodyPr>
              <a:lstStyle/>
              <a:p>
                <a:r>
                  <a:rPr lang="en-US" altLang="zh-CN" dirty="0">
                    <a:solidFill>
                      <a:schemeClr val="accent5"/>
                    </a:solidFill>
                  </a:rPr>
                  <a:t>backward/</a:t>
                </a:r>
                <a:r>
                  <a:rPr lang="zh-CN" altLang="en-US" dirty="0">
                    <a:solidFill>
                      <a:schemeClr val="accent5"/>
                    </a:solidFill>
                  </a:rPr>
                  <a:t>计算关于输入的</a:t>
                </a:r>
                <a:r>
                  <a:rPr lang="en-US" altLang="zh-CN" dirty="0">
                    <a:solidFill>
                      <a:schemeClr val="accent5"/>
                    </a:solidFill>
                  </a:rPr>
                  <a:t>gradient</a:t>
                </a:r>
                <a:endParaRPr lang="en-US" altLang="zh-CN" dirty="0">
                  <a:solidFill>
                    <a:schemeClr val="accent5"/>
                  </a:solidFill>
                </a:endParaRPr>
              </a:p>
            </p:txBody>
          </p:sp>
        </p:grpSp>
        <p:sp>
          <p:nvSpPr>
            <p:cNvPr id="52" name="文本框 51"/>
            <p:cNvSpPr txBox="1"/>
            <p:nvPr/>
          </p:nvSpPr>
          <p:spPr>
            <a:xfrm>
              <a:off x="14578" y="4879"/>
              <a:ext cx="1578"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en-US" altLang="zh-CN" dirty="0"/>
            </a:p>
          </p:txBody>
        </p:sp>
        <p:cxnSp>
          <p:nvCxnSpPr>
            <p:cNvPr id="53" name="直接连接符 52"/>
            <p:cNvCxnSpPr/>
            <p:nvPr/>
          </p:nvCxnSpPr>
          <p:spPr>
            <a:xfrm>
              <a:off x="15074" y="3742"/>
              <a:ext cx="21" cy="119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1" name="组合 10"/>
          <p:cNvGrpSpPr/>
          <p:nvPr/>
        </p:nvGrpSpPr>
        <p:grpSpPr>
          <a:xfrm>
            <a:off x="796290" y="2089150"/>
            <a:ext cx="5804855" cy="3811799"/>
            <a:chOff x="2595" y="3143"/>
            <a:chExt cx="9142" cy="6003"/>
          </a:xfrm>
        </p:grpSpPr>
        <p:pic>
          <p:nvPicPr>
            <p:cNvPr id="3" name="图片 2"/>
            <p:cNvPicPr>
              <a:picLocks noChangeAspect="1"/>
            </p:cNvPicPr>
            <p:nvPr/>
          </p:nvPicPr>
          <p:blipFill>
            <a:blip r:embed="rId1"/>
            <a:stretch>
              <a:fillRect/>
            </a:stretch>
          </p:blipFill>
          <p:spPr>
            <a:xfrm>
              <a:off x="2595" y="3143"/>
              <a:ext cx="3969" cy="6003"/>
            </a:xfrm>
            <a:prstGeom prst="rect">
              <a:avLst/>
            </a:prstGeom>
          </p:spPr>
        </p:pic>
        <p:pic>
          <p:nvPicPr>
            <p:cNvPr id="10" name="图片 9"/>
            <p:cNvPicPr>
              <a:picLocks noChangeAspect="1"/>
            </p:cNvPicPr>
            <p:nvPr/>
          </p:nvPicPr>
          <p:blipFill>
            <a:blip r:embed="rId2"/>
            <a:stretch>
              <a:fillRect/>
            </a:stretch>
          </p:blipFill>
          <p:spPr>
            <a:xfrm>
              <a:off x="7768" y="3143"/>
              <a:ext cx="3969" cy="6003"/>
            </a:xfrm>
            <a:prstGeom prst="rect">
              <a:avLst/>
            </a:prstGeom>
          </p:spPr>
        </p:pic>
      </p:grpSp>
      <p:sp>
        <p:nvSpPr>
          <p:cNvPr id="13" name="文本框 12"/>
          <p:cNvSpPr txBox="1"/>
          <p:nvPr/>
        </p:nvSpPr>
        <p:spPr>
          <a:xfrm>
            <a:off x="6978650" y="2820670"/>
            <a:ext cx="4940935" cy="368300"/>
          </a:xfrm>
          <a:prstGeom prst="rect">
            <a:avLst/>
          </a:prstGeom>
          <a:noFill/>
        </p:spPr>
        <p:txBody>
          <a:bodyPr wrap="square" rtlCol="0">
            <a:spAutoFit/>
          </a:bodyPr>
          <a:p>
            <a:r>
              <a:rPr lang="zh-CN" altLang="en-US">
                <a:solidFill>
                  <a:schemeClr val="accent1">
                    <a:lumMod val="75000"/>
                  </a:schemeClr>
                </a:solidFill>
              </a:rPr>
              <a:t>结论：梯度空间具有建模模型不确定性的信息</a:t>
            </a:r>
            <a:endParaRPr lang="zh-CN" altLang="en-US">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73710" y="110236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4" name="组合 13"/>
          <p:cNvGrpSpPr/>
          <p:nvPr/>
        </p:nvGrpSpPr>
        <p:grpSpPr>
          <a:xfrm>
            <a:off x="649605" y="2172335"/>
            <a:ext cx="5385755" cy="3597877"/>
            <a:chOff x="3705" y="3340"/>
            <a:chExt cx="8482" cy="5666"/>
          </a:xfrm>
        </p:grpSpPr>
        <p:pic>
          <p:nvPicPr>
            <p:cNvPr id="9" name="图片 8"/>
            <p:cNvPicPr>
              <a:picLocks noChangeAspect="1"/>
            </p:cNvPicPr>
            <p:nvPr/>
          </p:nvPicPr>
          <p:blipFill>
            <a:blip r:embed="rId1"/>
            <a:stretch>
              <a:fillRect/>
            </a:stretch>
          </p:blipFill>
          <p:spPr>
            <a:xfrm>
              <a:off x="8218" y="3340"/>
              <a:ext cx="3969" cy="5666"/>
            </a:xfrm>
            <a:prstGeom prst="rect">
              <a:avLst/>
            </a:prstGeom>
          </p:spPr>
        </p:pic>
        <p:pic>
          <p:nvPicPr>
            <p:cNvPr id="13" name="图片 12"/>
            <p:cNvPicPr>
              <a:picLocks noChangeAspect="1"/>
            </p:cNvPicPr>
            <p:nvPr/>
          </p:nvPicPr>
          <p:blipFill>
            <a:blip r:embed="rId2"/>
            <a:stretch>
              <a:fillRect/>
            </a:stretch>
          </p:blipFill>
          <p:spPr>
            <a:xfrm>
              <a:off x="3705" y="3340"/>
              <a:ext cx="3969" cy="5666"/>
            </a:xfrm>
            <a:prstGeom prst="rect">
              <a:avLst/>
            </a:prstGeom>
          </p:spPr>
        </p:pic>
      </p:grpSp>
      <p:sp>
        <p:nvSpPr>
          <p:cNvPr id="15" name="文本框 14"/>
          <p:cNvSpPr txBox="1"/>
          <p:nvPr/>
        </p:nvSpPr>
        <p:spPr>
          <a:xfrm>
            <a:off x="6381115" y="3152775"/>
            <a:ext cx="4796155" cy="645160"/>
          </a:xfrm>
          <a:prstGeom prst="rect">
            <a:avLst/>
          </a:prstGeom>
          <a:noFill/>
        </p:spPr>
        <p:txBody>
          <a:bodyPr wrap="square" rtlCol="0">
            <a:spAutoFit/>
          </a:bodyPr>
          <a:p>
            <a:pPr algn="l"/>
            <a:r>
              <a:rPr lang="zh-CN" altLang="en-US">
                <a:solidFill>
                  <a:schemeClr val="accent1">
                    <a:lumMod val="75000"/>
                  </a:schemeClr>
                </a:solidFill>
                <a:sym typeface="+mn-ea"/>
              </a:rPr>
              <a:t>结论：对于基于</a:t>
            </a:r>
            <a:r>
              <a:rPr lang="en-US" altLang="zh-CN">
                <a:solidFill>
                  <a:schemeClr val="accent1">
                    <a:lumMod val="75000"/>
                  </a:schemeClr>
                </a:solidFill>
                <a:sym typeface="+mn-ea"/>
              </a:rPr>
              <a:t>Transformer</a:t>
            </a:r>
            <a:r>
              <a:rPr lang="zh-CN" altLang="en-US">
                <a:solidFill>
                  <a:schemeClr val="accent1">
                    <a:lumMod val="75000"/>
                  </a:schemeClr>
                </a:solidFill>
                <a:sym typeface="+mn-ea"/>
              </a:rPr>
              <a:t>结构的网络，梯度空间也具有建模模型不确定性的信息</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统计交叉熵损失关于输入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sp>
        <p:nvSpPr>
          <p:cNvPr id="13" name="文本框 12"/>
          <p:cNvSpPr txBox="1"/>
          <p:nvPr/>
        </p:nvSpPr>
        <p:spPr>
          <a:xfrm>
            <a:off x="6978650" y="2820670"/>
            <a:ext cx="4940935" cy="922020"/>
          </a:xfrm>
          <a:prstGeom prst="rect">
            <a:avLst/>
          </a:prstGeom>
          <a:noFill/>
        </p:spPr>
        <p:txBody>
          <a:bodyPr wrap="square" rtlCol="0">
            <a:spAutoFit/>
          </a:bodyPr>
          <a:p>
            <a:r>
              <a:rPr lang="zh-CN" altLang="en-US">
                <a:solidFill>
                  <a:schemeClr val="accent1">
                    <a:lumMod val="75000"/>
                  </a:schemeClr>
                </a:solidFill>
              </a:rPr>
              <a:t>结论：在表征不确定性上，使用交叉熵损失计算出的梯度信息不如对数概率密度计算出来的表现好</a:t>
            </a:r>
            <a:endParaRPr lang="en-US" altLang="zh-CN">
              <a:solidFill>
                <a:schemeClr val="accent1">
                  <a:lumMod val="75000"/>
                </a:schemeClr>
              </a:solidFill>
            </a:endParaRPr>
          </a:p>
        </p:txBody>
      </p:sp>
      <p:grpSp>
        <p:nvGrpSpPr>
          <p:cNvPr id="7" name="组合 6"/>
          <p:cNvGrpSpPr/>
          <p:nvPr/>
        </p:nvGrpSpPr>
        <p:grpSpPr>
          <a:xfrm>
            <a:off x="970915" y="2068830"/>
            <a:ext cx="5523865" cy="3597910"/>
            <a:chOff x="1529" y="3258"/>
            <a:chExt cx="8699" cy="5666"/>
          </a:xfrm>
        </p:grpSpPr>
        <p:pic>
          <p:nvPicPr>
            <p:cNvPr id="2" name="图片 1"/>
            <p:cNvPicPr>
              <a:picLocks noChangeAspect="1"/>
            </p:cNvPicPr>
            <p:nvPr/>
          </p:nvPicPr>
          <p:blipFill>
            <a:blip r:embed="rId1"/>
            <a:stretch>
              <a:fillRect/>
            </a:stretch>
          </p:blipFill>
          <p:spPr>
            <a:xfrm>
              <a:off x="1529" y="3258"/>
              <a:ext cx="3969" cy="5666"/>
            </a:xfrm>
            <a:prstGeom prst="rect">
              <a:avLst/>
            </a:prstGeom>
          </p:spPr>
        </p:pic>
        <p:pic>
          <p:nvPicPr>
            <p:cNvPr id="4" name="图片 3"/>
            <p:cNvPicPr>
              <a:picLocks noChangeAspect="1"/>
            </p:cNvPicPr>
            <p:nvPr/>
          </p:nvPicPr>
          <p:blipFill>
            <a:blip r:embed="rId2"/>
            <a:stretch>
              <a:fillRect/>
            </a:stretch>
          </p:blipFill>
          <p:spPr>
            <a:xfrm>
              <a:off x="6260" y="3258"/>
              <a:ext cx="3969" cy="566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800" y="486410"/>
            <a:ext cx="1691005" cy="953135"/>
          </a:xfrm>
          <a:prstGeom prst="rect">
            <a:avLst/>
          </a:prstGeom>
        </p:spPr>
        <p:txBody>
          <a:bodyPr wrap="squar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22275" y="115443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3" name="文本框 2"/>
          <p:cNvSpPr txBox="1"/>
          <p:nvPr/>
        </p:nvSpPr>
        <p:spPr>
          <a:xfrm>
            <a:off x="304800" y="2661920"/>
            <a:ext cx="6746875" cy="1076325"/>
          </a:xfrm>
          <a:prstGeom prst="rect">
            <a:avLst/>
          </a:prstGeom>
          <a:noFill/>
        </p:spPr>
        <p:txBody>
          <a:bodyPr wrap="square" rtlCol="0">
            <a:spAutoFit/>
          </a:bodyPr>
          <a:lstStyle/>
          <a:p>
            <a:r>
              <a:rPr lang="zh-CN" altLang="en-US" sz="1600">
                <a:solidFill>
                  <a:schemeClr val="accent1">
                    <a:lumMod val="75000"/>
                  </a:schemeClr>
                </a:solidFill>
              </a:rPr>
              <a:t>结论：</a:t>
            </a:r>
            <a:endParaRPr lang="zh-CN" altLang="en-US" sz="1600">
              <a:solidFill>
                <a:schemeClr val="accent1">
                  <a:lumMod val="75000"/>
                </a:schemeClr>
              </a:solidFill>
            </a:endParaRPr>
          </a:p>
          <a:p>
            <a:r>
              <a:rPr lang="en-US" altLang="zh-CN" sz="1600">
                <a:solidFill>
                  <a:schemeClr val="accent1">
                    <a:lumMod val="75000"/>
                  </a:schemeClr>
                </a:solidFill>
              </a:rPr>
              <a:t>1.</a:t>
            </a:r>
            <a:r>
              <a:rPr lang="zh-CN" altLang="en-US" sz="1600">
                <a:solidFill>
                  <a:schemeClr val="accent1">
                    <a:lumMod val="75000"/>
                  </a:schemeClr>
                </a:solidFill>
              </a:rPr>
              <a:t>浅层相比深层，域内样本和域外样本在梯度空间上的分布差异更显著</a:t>
            </a:r>
            <a:endParaRPr lang="zh-CN" altLang="en-US" sz="1600">
              <a:solidFill>
                <a:schemeClr val="accent1">
                  <a:lumMod val="75000"/>
                </a:schemeClr>
              </a:solidFill>
            </a:endParaRPr>
          </a:p>
          <a:p>
            <a:r>
              <a:rPr lang="en-US" altLang="zh-CN" sz="1600">
                <a:solidFill>
                  <a:schemeClr val="accent1">
                    <a:lumMod val="75000"/>
                  </a:schemeClr>
                </a:solidFill>
              </a:rPr>
              <a:t>2.GradNorm</a:t>
            </a:r>
            <a:r>
              <a:rPr lang="zh-CN" altLang="en-US" sz="1600">
                <a:solidFill>
                  <a:schemeClr val="accent1">
                    <a:lumMod val="75000"/>
                  </a:schemeClr>
                </a:solidFill>
              </a:rPr>
              <a:t>也可以作为模型不确定性的度量，但是效果不如用概率密度</a:t>
            </a:r>
            <a:endParaRPr lang="zh-CN" altLang="en-US" sz="1600">
              <a:solidFill>
                <a:schemeClr val="accent1">
                  <a:lumMod val="75000"/>
                </a:schemeClr>
              </a:solidFill>
            </a:endParaRPr>
          </a:p>
          <a:p>
            <a:r>
              <a:rPr lang="zh-CN" altLang="en-US" sz="1600">
                <a:solidFill>
                  <a:schemeClr val="accent1">
                    <a:lumMod val="75000"/>
                  </a:schemeClr>
                </a:solidFill>
              </a:rPr>
              <a:t>估计</a:t>
            </a:r>
            <a:endParaRPr lang="zh-CN" altLang="en-US" sz="1600">
              <a:solidFill>
                <a:schemeClr val="accent1">
                  <a:lumMod val="75000"/>
                </a:schemeClr>
              </a:solidFill>
            </a:endParaRPr>
          </a:p>
        </p:txBody>
      </p:sp>
      <p:pic>
        <p:nvPicPr>
          <p:cNvPr id="8" name="图片 7"/>
          <p:cNvPicPr>
            <a:picLocks noChangeAspect="1"/>
          </p:cNvPicPr>
          <p:nvPr/>
        </p:nvPicPr>
        <p:blipFill>
          <a:blip r:embed="rId1"/>
          <a:stretch>
            <a:fillRect/>
          </a:stretch>
        </p:blipFill>
        <p:spPr>
          <a:xfrm>
            <a:off x="7051040" y="1013460"/>
            <a:ext cx="4505325" cy="2920365"/>
          </a:xfrm>
          <a:prstGeom prst="rect">
            <a:avLst/>
          </a:prstGeom>
        </p:spPr>
      </p:pic>
      <p:grpSp>
        <p:nvGrpSpPr>
          <p:cNvPr id="9" name="组合 8"/>
          <p:cNvGrpSpPr/>
          <p:nvPr/>
        </p:nvGrpSpPr>
        <p:grpSpPr>
          <a:xfrm>
            <a:off x="515620" y="4046855"/>
            <a:ext cx="10819130" cy="2321560"/>
            <a:chOff x="1094" y="0"/>
            <a:chExt cx="17038" cy="3656"/>
          </a:xfrm>
        </p:grpSpPr>
        <p:pic>
          <p:nvPicPr>
            <p:cNvPr id="10" name="图片 9" descr="image_grad_wrt_input_dist"/>
            <p:cNvPicPr>
              <a:picLocks noChangeAspect="1"/>
            </p:cNvPicPr>
            <p:nvPr/>
          </p:nvPicPr>
          <p:blipFill>
            <a:blip r:embed="rId2"/>
            <a:stretch>
              <a:fillRect/>
            </a:stretch>
          </p:blipFill>
          <p:spPr>
            <a:xfrm>
              <a:off x="1094" y="0"/>
              <a:ext cx="5102" cy="3656"/>
            </a:xfrm>
            <a:prstGeom prst="rect">
              <a:avLst/>
            </a:prstGeom>
          </p:spPr>
        </p:pic>
        <p:pic>
          <p:nvPicPr>
            <p:cNvPr id="11" name="图片 10" descr="layer2_grad_wrt_input_dist"/>
            <p:cNvPicPr>
              <a:picLocks noChangeAspect="1"/>
            </p:cNvPicPr>
            <p:nvPr/>
          </p:nvPicPr>
          <p:blipFill>
            <a:blip r:embed="rId3"/>
            <a:stretch>
              <a:fillRect/>
            </a:stretch>
          </p:blipFill>
          <p:spPr>
            <a:xfrm>
              <a:off x="7164" y="0"/>
              <a:ext cx="5102" cy="3449"/>
            </a:xfrm>
            <a:prstGeom prst="rect">
              <a:avLst/>
            </a:prstGeom>
          </p:spPr>
        </p:pic>
        <p:pic>
          <p:nvPicPr>
            <p:cNvPr id="12" name="图片 11" descr="layer3_grad_wrt_input_dist"/>
            <p:cNvPicPr>
              <a:picLocks noChangeAspect="1"/>
            </p:cNvPicPr>
            <p:nvPr/>
          </p:nvPicPr>
          <p:blipFill>
            <a:blip r:embed="rId4"/>
            <a:stretch>
              <a:fillRect/>
            </a:stretch>
          </p:blipFill>
          <p:spPr>
            <a:xfrm>
              <a:off x="13304" y="0"/>
              <a:ext cx="4828" cy="3402"/>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大纲</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446405" y="1659890"/>
            <a:ext cx="8415020" cy="2862322"/>
          </a:xfrm>
          <a:prstGeom prst="rect">
            <a:avLst/>
          </a:prstGeom>
        </p:spPr>
        <p:txBody>
          <a:bodyPr wrap="square">
            <a:spAutoFit/>
          </a:bodyPr>
          <a:lstStyle/>
          <a:p>
            <a:pPr marL="285750" indent="-285750" algn="l">
              <a:buFont typeface="Wingdings" panose="05000000000000000000" charset="0"/>
              <a:buChar char=""/>
            </a:pPr>
            <a:r>
              <a:rPr lang="zh-CN" altLang="en-US" sz="2000" dirty="0">
                <a:sym typeface="+mn-ea"/>
              </a:rPr>
              <a:t>背景介绍</a:t>
            </a:r>
            <a:endParaRPr lang="en-US" altLang="zh-CN" sz="2000" dirty="0">
              <a:sym typeface="+mn-ea"/>
            </a:endParaRPr>
          </a:p>
          <a:p>
            <a:pPr marL="285750" indent="-285750" algn="l">
              <a:buFont typeface="Wingdings" panose="05000000000000000000" charset="0"/>
              <a:buChar char=""/>
            </a:pPr>
            <a:endParaRPr lang="zh-CN" altLang="en-US" sz="2000" dirty="0">
              <a:sym typeface="+mn-ea"/>
            </a:endParaRPr>
          </a:p>
          <a:p>
            <a:pPr marL="285750" indent="-285750" algn="l">
              <a:buFont typeface="Wingdings" panose="05000000000000000000" charset="0"/>
              <a:buChar char=""/>
            </a:pPr>
            <a:r>
              <a:rPr lang="zh-CN" altLang="en-US" sz="2000" dirty="0"/>
              <a:t>研究现状</a:t>
            </a:r>
            <a:endParaRPr lang="en-US" altLang="zh-CN" sz="2000" dirty="0"/>
          </a:p>
          <a:p>
            <a:pPr marL="285750" indent="-285750" algn="l">
              <a:buFont typeface="Wingdings" panose="05000000000000000000" charset="0"/>
              <a:buChar char=""/>
            </a:pPr>
            <a:endParaRPr lang="en-US" altLang="zh-CN" sz="2000" b="1"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solidFill>
                  <a:schemeClr val="tx1"/>
                </a:solidFill>
                <a:latin typeface="微软雅黑" charset="-122"/>
                <a:ea typeface="微软雅黑" charset="-122"/>
                <a:cs typeface="微软雅黑" charset="-122"/>
                <a:sym typeface="+mn-ea"/>
              </a:rPr>
              <a:t>研究内容</a:t>
            </a:r>
            <a:endParaRPr lang="en-US" altLang="zh-CN" sz="2000" dirty="0">
              <a:solidFill>
                <a:schemeClr val="tx1"/>
              </a:solidFill>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latin typeface="微软雅黑" charset="-122"/>
                <a:ea typeface="微软雅黑" charset="-122"/>
                <a:cs typeface="微软雅黑" charset="-122"/>
                <a:sym typeface="+mn-ea"/>
              </a:rPr>
              <a:t>基于输入扰动</a:t>
            </a:r>
            <a:endParaRPr lang="en-US" altLang="zh-CN" sz="2000" dirty="0">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solidFill>
                  <a:schemeClr val="tx1"/>
                </a:solidFill>
                <a:latin typeface="微软雅黑" charset="-122"/>
                <a:ea typeface="微软雅黑" charset="-122"/>
                <a:cs typeface="微软雅黑" charset="-122"/>
                <a:sym typeface="+mn-ea"/>
              </a:rPr>
              <a:t>辅助</a:t>
            </a:r>
            <a:r>
              <a:rPr lang="en-US" altLang="zh-CN" sz="2000" dirty="0">
                <a:solidFill>
                  <a:schemeClr val="tx1"/>
                </a:solidFill>
                <a:latin typeface="微软雅黑" charset="-122"/>
                <a:ea typeface="微软雅黑" charset="-122"/>
                <a:cs typeface="微软雅黑" charset="-122"/>
                <a:sym typeface="+mn-ea"/>
              </a:rPr>
              <a:t>Loss</a:t>
            </a:r>
            <a:r>
              <a:rPr lang="zh-CN" altLang="en-US" sz="2000" dirty="0">
                <a:solidFill>
                  <a:schemeClr val="tx1"/>
                </a:solidFill>
                <a:latin typeface="微软雅黑" charset="-122"/>
                <a:ea typeface="微软雅黑" charset="-122"/>
                <a:cs typeface="微软雅黑" charset="-122"/>
                <a:sym typeface="+mn-ea"/>
              </a:rPr>
              <a:t>联合训练</a:t>
            </a:r>
            <a:endParaRPr lang="zh-CN" altLang="en-US" sz="2000" dirty="0">
              <a:solidFill>
                <a:schemeClr val="tx1"/>
              </a:solidFill>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altLang="en-US"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t>总结与展望</a:t>
            </a:r>
            <a:endParaRPr lang="en-US" altLang="zh-CN" sz="2000"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pic>
        <p:nvPicPr>
          <p:cNvPr id="5" name="图片 4" descr="实验思路.drawio"/>
          <p:cNvPicPr>
            <a:picLocks noChangeAspect="1"/>
          </p:cNvPicPr>
          <p:nvPr/>
        </p:nvPicPr>
        <p:blipFill>
          <a:blip r:embed="rId1"/>
          <a:stretch>
            <a:fillRect/>
          </a:stretch>
        </p:blipFill>
        <p:spPr>
          <a:xfrm>
            <a:off x="3533708" y="2562293"/>
            <a:ext cx="7665085" cy="217995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2755" y="111252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grpSp>
        <p:nvGrpSpPr>
          <p:cNvPr id="9" name="组合 8"/>
          <p:cNvGrpSpPr/>
          <p:nvPr/>
        </p:nvGrpSpPr>
        <p:grpSpPr>
          <a:xfrm>
            <a:off x="591820" y="4189095"/>
            <a:ext cx="10398760" cy="2319655"/>
            <a:chOff x="1963" y="4961"/>
            <a:chExt cx="16376" cy="3653"/>
          </a:xfrm>
        </p:grpSpPr>
        <p:pic>
          <p:nvPicPr>
            <p:cNvPr id="3" name="图片 2"/>
            <p:cNvPicPr>
              <a:picLocks noChangeAspect="1"/>
            </p:cNvPicPr>
            <p:nvPr/>
          </p:nvPicPr>
          <p:blipFill>
            <a:blip r:embed="rId1"/>
            <a:stretch>
              <a:fillRect/>
            </a:stretch>
          </p:blipFill>
          <p:spPr>
            <a:xfrm>
              <a:off x="7578" y="4961"/>
              <a:ext cx="5197" cy="3613"/>
            </a:xfrm>
            <a:prstGeom prst="rect">
              <a:avLst/>
            </a:prstGeom>
          </p:spPr>
        </p:pic>
        <p:pic>
          <p:nvPicPr>
            <p:cNvPr id="4" name="图片 3"/>
            <p:cNvPicPr>
              <a:picLocks noChangeAspect="1"/>
            </p:cNvPicPr>
            <p:nvPr/>
          </p:nvPicPr>
          <p:blipFill>
            <a:blip r:embed="rId2"/>
            <a:stretch>
              <a:fillRect/>
            </a:stretch>
          </p:blipFill>
          <p:spPr>
            <a:xfrm>
              <a:off x="1963" y="4961"/>
              <a:ext cx="4936" cy="3536"/>
            </a:xfrm>
            <a:prstGeom prst="rect">
              <a:avLst/>
            </a:prstGeom>
          </p:spPr>
        </p:pic>
        <p:pic>
          <p:nvPicPr>
            <p:cNvPr id="8" name="图片 7"/>
            <p:cNvPicPr>
              <a:picLocks noChangeAspect="1"/>
            </p:cNvPicPr>
            <p:nvPr/>
          </p:nvPicPr>
          <p:blipFill>
            <a:blip r:embed="rId3"/>
            <a:stretch>
              <a:fillRect/>
            </a:stretch>
          </p:blipFill>
          <p:spPr>
            <a:xfrm>
              <a:off x="13241" y="5022"/>
              <a:ext cx="5098" cy="3592"/>
            </a:xfrm>
            <a:prstGeom prst="rect">
              <a:avLst/>
            </a:prstGeom>
          </p:spPr>
        </p:pic>
      </p:grpSp>
      <p:sp>
        <p:nvSpPr>
          <p:cNvPr id="2" name="文本框 1"/>
          <p:cNvSpPr txBox="1"/>
          <p:nvPr/>
        </p:nvSpPr>
        <p:spPr>
          <a:xfrm>
            <a:off x="452755" y="2910205"/>
            <a:ext cx="7084695" cy="1076325"/>
          </a:xfrm>
          <a:prstGeom prst="rect">
            <a:avLst/>
          </a:prstGeom>
          <a:noFill/>
        </p:spPr>
        <p:txBody>
          <a:bodyPr wrap="square" rtlCol="0">
            <a:spAutoFit/>
          </a:bodyPr>
          <a:lstStyle/>
          <a:p>
            <a:pPr algn="l"/>
            <a:r>
              <a:rPr lang="zh-CN" altLang="en-US" sz="1600">
                <a:solidFill>
                  <a:schemeClr val="accent1">
                    <a:lumMod val="75000"/>
                  </a:schemeClr>
                </a:solidFill>
                <a:sym typeface="+mn-ea"/>
              </a:rPr>
              <a:t>结论：</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1.</a:t>
            </a:r>
            <a:r>
              <a:rPr lang="zh-CN" altLang="en-US" sz="1600">
                <a:solidFill>
                  <a:schemeClr val="accent1">
                    <a:lumMod val="75000"/>
                  </a:schemeClr>
                </a:solidFill>
                <a:sym typeface="+mn-ea"/>
              </a:rPr>
              <a:t>浅层相比深层，域内样本和域外样本在梯度空间上的分布差异更显著</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2.GradNorm</a:t>
            </a:r>
            <a:r>
              <a:rPr lang="zh-CN" altLang="en-US" sz="1600">
                <a:solidFill>
                  <a:schemeClr val="accent1">
                    <a:lumMod val="75000"/>
                  </a:schemeClr>
                </a:solidFill>
                <a:sym typeface="+mn-ea"/>
              </a:rPr>
              <a:t>也可以作为模型不确定性的度量，但是效果不如用概率密度</a:t>
            </a:r>
            <a:endParaRPr lang="zh-CN" altLang="en-US" sz="1600">
              <a:solidFill>
                <a:schemeClr val="accent1">
                  <a:lumMod val="75000"/>
                </a:schemeClr>
              </a:solidFill>
            </a:endParaRPr>
          </a:p>
          <a:p>
            <a:pPr algn="l"/>
            <a:r>
              <a:rPr lang="zh-CN" altLang="en-US" sz="1600">
                <a:solidFill>
                  <a:schemeClr val="accent1">
                    <a:lumMod val="75000"/>
                  </a:schemeClr>
                </a:solidFill>
                <a:sym typeface="+mn-ea"/>
              </a:rPr>
              <a:t>估计</a:t>
            </a:r>
            <a:endParaRPr lang="zh-CN" altLang="en-US" sz="1600"/>
          </a:p>
        </p:txBody>
      </p:sp>
      <p:pic>
        <p:nvPicPr>
          <p:cNvPr id="7" name="图片 6"/>
          <p:cNvPicPr>
            <a:picLocks noChangeAspect="1"/>
          </p:cNvPicPr>
          <p:nvPr/>
        </p:nvPicPr>
        <p:blipFill>
          <a:blip r:embed="rId4"/>
          <a:stretch>
            <a:fillRect/>
          </a:stretch>
        </p:blipFill>
        <p:spPr>
          <a:xfrm>
            <a:off x="7061835" y="1112520"/>
            <a:ext cx="5067300" cy="2876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zh-CN" altLang="en-US" dirty="0"/>
          </a:p>
          <a:p>
            <a:pPr marL="285750" indent="-285750">
              <a:buFont typeface="Wingdings" panose="05000000000000000000" charset="0"/>
              <a:buChar char=""/>
            </a:pPr>
            <a:r>
              <a:rPr lang="zh-CN" altLang="en-US" b="1" dirty="0"/>
              <a:t>进而提出以下改进算法</a:t>
            </a:r>
            <a:r>
              <a:rPr lang="zh-CN" altLang="en-US" dirty="0"/>
              <a:t>：通过</a:t>
            </a:r>
            <a:r>
              <a:rPr lang="zh-CN" altLang="en-US" dirty="0">
                <a:highlight>
                  <a:srgbClr val="FFFF00"/>
                </a:highlight>
              </a:rPr>
              <a:t>对输入的图片添加关于输入梯度的噪声扰动</a:t>
            </a:r>
            <a:r>
              <a:rPr lang="zh-CN" altLang="en-US" dirty="0"/>
              <a:t>，改进</a:t>
            </a:r>
            <a:r>
              <a:rPr lang="zh-CN" dirty="0">
                <a:sym typeface="+mn-ea"/>
              </a:rPr>
              <a:t>基于高维特征概率密度建模的不确定性估计</a:t>
            </a:r>
            <a:endParaRPr lang="en-US" altLang="zh-CN" dirty="0"/>
          </a:p>
        </p:txBody>
      </p:sp>
      <p:pic>
        <p:nvPicPr>
          <p:cNvPr id="3" name="图片 2"/>
          <p:cNvPicPr>
            <a:picLocks noChangeAspect="1"/>
          </p:cNvPicPr>
          <p:nvPr/>
        </p:nvPicPr>
        <p:blipFill>
          <a:blip r:embed="rId1"/>
          <a:stretch>
            <a:fillRect/>
          </a:stretch>
        </p:blipFill>
        <p:spPr>
          <a:xfrm>
            <a:off x="6072505" y="2871470"/>
            <a:ext cx="5377180" cy="2458720"/>
          </a:xfrm>
          <a:prstGeom prst="rect">
            <a:avLst/>
          </a:prstGeom>
        </p:spPr>
      </p:pic>
      <p:pic>
        <p:nvPicPr>
          <p:cNvPr id="2" name="图片 1"/>
          <p:cNvPicPr>
            <a:picLocks noChangeAspect="1"/>
          </p:cNvPicPr>
          <p:nvPr/>
        </p:nvPicPr>
        <p:blipFill>
          <a:blip r:embed="rId2"/>
          <a:stretch>
            <a:fillRect/>
          </a:stretch>
        </p:blipFill>
        <p:spPr>
          <a:xfrm>
            <a:off x="660400" y="2365375"/>
            <a:ext cx="5106670" cy="34709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5951220" cy="1754326"/>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en-US" altLang="zh-CN" dirty="0">
              <a:latin typeface="+mn-ea"/>
              <a:cs typeface="+mn-ea"/>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p>
        </p:txBody>
      </p:sp>
      <p:pic>
        <p:nvPicPr>
          <p:cNvPr id="8" name="图片 7"/>
          <p:cNvPicPr>
            <a:picLocks noChangeAspect="1"/>
          </p:cNvPicPr>
          <p:nvPr/>
        </p:nvPicPr>
        <p:blipFill>
          <a:blip r:embed="rId1"/>
          <a:stretch>
            <a:fillRect/>
          </a:stretch>
        </p:blipFill>
        <p:spPr>
          <a:xfrm>
            <a:off x="6715125" y="1123315"/>
            <a:ext cx="4761230" cy="5050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a:t>
            </a:r>
            <a:r>
              <a:rPr lang="en-US" altLang="zh-CN">
                <a:latin typeface="+mn-ea"/>
                <a:cs typeface="+mn-ea"/>
                <a:sym typeface="+mn-ea"/>
              </a:rPr>
              <a:t> 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2" name="组合 11"/>
          <p:cNvGrpSpPr/>
          <p:nvPr/>
        </p:nvGrpSpPr>
        <p:grpSpPr>
          <a:xfrm>
            <a:off x="977265" y="2470785"/>
            <a:ext cx="9819005" cy="2898140"/>
            <a:chOff x="1915" y="6235"/>
            <a:chExt cx="15463" cy="4564"/>
          </a:xfrm>
        </p:grpSpPr>
        <p:pic>
          <p:nvPicPr>
            <p:cNvPr id="3" name="图片 2" descr="logdensity_hist_purturbation"/>
            <p:cNvPicPr>
              <a:picLocks noChangeAspect="1"/>
            </p:cNvPicPr>
            <p:nvPr/>
          </p:nvPicPr>
          <p:blipFill>
            <a:blip r:embed="rId1"/>
            <a:stretch>
              <a:fillRect/>
            </a:stretch>
          </p:blipFill>
          <p:spPr>
            <a:xfrm>
              <a:off x="10394" y="6235"/>
              <a:ext cx="6984" cy="4565"/>
            </a:xfrm>
            <a:prstGeom prst="rect">
              <a:avLst/>
            </a:prstGeom>
          </p:spPr>
        </p:pic>
        <p:pic>
          <p:nvPicPr>
            <p:cNvPr id="7" name="图片 6" descr="logdensity_hist"/>
            <p:cNvPicPr>
              <a:picLocks noChangeAspect="1"/>
            </p:cNvPicPr>
            <p:nvPr/>
          </p:nvPicPr>
          <p:blipFill>
            <a:blip r:embed="rId2"/>
            <a:stretch>
              <a:fillRect/>
            </a:stretch>
          </p:blipFill>
          <p:spPr>
            <a:xfrm>
              <a:off x="1915" y="6235"/>
              <a:ext cx="6984" cy="456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 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9" name="组合 8"/>
          <p:cNvGrpSpPr/>
          <p:nvPr/>
        </p:nvGrpSpPr>
        <p:grpSpPr>
          <a:xfrm>
            <a:off x="819150" y="2531745"/>
            <a:ext cx="9734550" cy="3018790"/>
            <a:chOff x="1290" y="3987"/>
            <a:chExt cx="15330" cy="4754"/>
          </a:xfrm>
        </p:grpSpPr>
        <p:pic>
          <p:nvPicPr>
            <p:cNvPr id="2" name="图片 1"/>
            <p:cNvPicPr>
              <a:picLocks noChangeAspect="1"/>
            </p:cNvPicPr>
            <p:nvPr/>
          </p:nvPicPr>
          <p:blipFill>
            <a:blip r:embed="rId1"/>
            <a:stretch>
              <a:fillRect/>
            </a:stretch>
          </p:blipFill>
          <p:spPr>
            <a:xfrm>
              <a:off x="9346" y="3987"/>
              <a:ext cx="7275" cy="4755"/>
            </a:xfrm>
            <a:prstGeom prst="rect">
              <a:avLst/>
            </a:prstGeom>
          </p:spPr>
        </p:pic>
        <p:pic>
          <p:nvPicPr>
            <p:cNvPr id="4" name="图片 3"/>
            <p:cNvPicPr>
              <a:picLocks noChangeAspect="1"/>
            </p:cNvPicPr>
            <p:nvPr/>
          </p:nvPicPr>
          <p:blipFill>
            <a:blip r:embed="rId2"/>
            <a:stretch>
              <a:fillRect/>
            </a:stretch>
          </p:blipFill>
          <p:spPr>
            <a:xfrm>
              <a:off x="1290" y="3987"/>
              <a:ext cx="7395" cy="475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分别在</a:t>
            </a:r>
            <a:r>
              <a:rPr lang="en-US" altLang="zh-CN" dirty="0">
                <a:sym typeface="+mn-ea"/>
              </a:rPr>
              <a:t>VGG/</a:t>
            </a:r>
            <a:r>
              <a:rPr lang="en-US" altLang="zh-CN" dirty="0" err="1">
                <a:sym typeface="+mn-ea"/>
              </a:rPr>
              <a:t>ResNet</a:t>
            </a:r>
            <a:r>
              <a:rPr lang="en-US" altLang="zh-CN" dirty="0">
                <a:sym typeface="+mn-ea"/>
              </a:rPr>
              <a:t>/</a:t>
            </a:r>
            <a:r>
              <a:rPr lang="en-US" altLang="zh-CN" dirty="0" err="1">
                <a:sym typeface="+mn-ea"/>
              </a:rPr>
              <a:t>wideResNet</a:t>
            </a:r>
            <a:r>
              <a:rPr lang="en-US" altLang="zh-CN" dirty="0">
                <a:sym typeface="+mn-ea"/>
              </a:rPr>
              <a:t>/VIT</a:t>
            </a:r>
            <a:r>
              <a:rPr lang="zh-CN" altLang="en-US" dirty="0">
                <a:sym typeface="+mn-ea"/>
              </a:rPr>
              <a:t>等模型上实验，训练集选择</a:t>
            </a:r>
            <a:r>
              <a:rPr lang="en-US" altLang="zh-CN" dirty="0">
                <a:sym typeface="+mn-ea"/>
              </a:rPr>
              <a:t>CIFAR10</a:t>
            </a:r>
            <a:r>
              <a:rPr lang="zh-CN" altLang="en-US" dirty="0">
                <a:sym typeface="+mn-ea"/>
              </a:rPr>
              <a:t>，</a:t>
            </a:r>
            <a:r>
              <a:rPr lang="en-US" altLang="zh-CN" dirty="0">
                <a:sym typeface="+mn-ea"/>
              </a:rPr>
              <a:t>OOD</a:t>
            </a:r>
            <a:r>
              <a:rPr lang="zh-CN" altLang="en-US" dirty="0">
                <a:sym typeface="+mn-ea"/>
              </a:rPr>
              <a:t>数据集选择</a:t>
            </a:r>
            <a:r>
              <a:rPr lang="en-US" altLang="zh-CN" dirty="0">
                <a:sym typeface="+mn-ea"/>
              </a:rPr>
              <a:t>SVHN/LSUN/CIFAR100/MNIST/TINY-ImageNet</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10790" y="2595880"/>
            <a:ext cx="6090920" cy="3429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VGG16/ResNet</a:t>
            </a:r>
            <a:r>
              <a:rPr lang="zh-CN" altLang="en-US" dirty="0">
                <a:sym typeface="+mn-ea"/>
              </a:rPr>
              <a:t>模型在</a:t>
            </a:r>
            <a:r>
              <a:rPr lang="en-US" altLang="zh-CN" dirty="0">
                <a:sym typeface="+mn-ea"/>
              </a:rPr>
              <a:t>Mnist</a:t>
            </a:r>
            <a:r>
              <a:rPr lang="zh-CN" altLang="en-US" dirty="0">
                <a:sym typeface="+mn-ea"/>
              </a:rPr>
              <a:t>数据集上训练，在</a:t>
            </a:r>
            <a:r>
              <a:rPr lang="en-US" altLang="zh-CN" dirty="0">
                <a:sym typeface="+mn-ea"/>
              </a:rPr>
              <a:t>Fashionmnist/Cifar10/fer2013/LSUN</a:t>
            </a:r>
            <a:r>
              <a:rPr lang="zh-CN" altLang="en-US" dirty="0">
                <a:sym typeface="+mn-ea"/>
              </a:rPr>
              <a:t>等数据集上做</a:t>
            </a:r>
            <a:r>
              <a:rPr lang="en-US" altLang="zh-CN" dirty="0">
                <a:sym typeface="+mn-ea"/>
              </a:rPr>
              <a:t>OOD</a:t>
            </a:r>
            <a:r>
              <a:rPr lang="zh-CN" altLang="en-US" dirty="0">
                <a:sym typeface="+mn-ea"/>
              </a:rPr>
              <a:t>检测</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230755" y="2687955"/>
            <a:ext cx="6829425" cy="32867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对比</a:t>
            </a:r>
            <a:r>
              <a:rPr lang="en-US" altLang="zh-CN" dirty="0">
                <a:sym typeface="+mn-ea"/>
              </a:rPr>
              <a:t>Softmax,Ensemble,DDU,DDU+ip</a:t>
            </a:r>
            <a:endParaRPr lang="en-US" altLang="zh-CN" dirty="0">
              <a:sym typeface="+mn-ea"/>
            </a:endParaRPr>
          </a:p>
        </p:txBody>
      </p:sp>
      <p:grpSp>
        <p:nvGrpSpPr>
          <p:cNvPr id="3" name="组合 2"/>
          <p:cNvGrpSpPr/>
          <p:nvPr/>
        </p:nvGrpSpPr>
        <p:grpSpPr>
          <a:xfrm>
            <a:off x="8021320" y="1724025"/>
            <a:ext cx="3723640" cy="4050665"/>
            <a:chOff x="2083" y="2928"/>
            <a:chExt cx="5864" cy="6379"/>
          </a:xfrm>
        </p:grpSpPr>
        <p:pic>
          <p:nvPicPr>
            <p:cNvPr id="4" name="图片 3"/>
            <p:cNvPicPr>
              <a:picLocks noChangeAspect="1"/>
            </p:cNvPicPr>
            <p:nvPr/>
          </p:nvPicPr>
          <p:blipFill>
            <a:blip r:embed="rId1"/>
            <a:stretch>
              <a:fillRect/>
            </a:stretch>
          </p:blipFill>
          <p:spPr>
            <a:xfrm>
              <a:off x="2083" y="2928"/>
              <a:ext cx="5852" cy="3141"/>
            </a:xfrm>
            <a:prstGeom prst="rect">
              <a:avLst/>
            </a:prstGeom>
          </p:spPr>
        </p:pic>
        <p:pic>
          <p:nvPicPr>
            <p:cNvPr id="10" name="图片 9"/>
            <p:cNvPicPr>
              <a:picLocks noChangeAspect="1"/>
            </p:cNvPicPr>
            <p:nvPr/>
          </p:nvPicPr>
          <p:blipFill>
            <a:blip r:embed="rId2"/>
            <a:stretch>
              <a:fillRect/>
            </a:stretch>
          </p:blipFill>
          <p:spPr>
            <a:xfrm>
              <a:off x="2083" y="6215"/>
              <a:ext cx="5864" cy="3093"/>
            </a:xfrm>
            <a:prstGeom prst="rect">
              <a:avLst/>
            </a:prstGeom>
          </p:spPr>
        </p:pic>
      </p:grpSp>
      <p:pic>
        <p:nvPicPr>
          <p:cNvPr id="2" name="图片 1"/>
          <p:cNvPicPr>
            <a:picLocks noChangeAspect="1"/>
          </p:cNvPicPr>
          <p:nvPr/>
        </p:nvPicPr>
        <p:blipFill>
          <a:blip r:embed="rId3"/>
          <a:stretch>
            <a:fillRect/>
          </a:stretch>
        </p:blipFill>
        <p:spPr>
          <a:xfrm>
            <a:off x="442595" y="2916555"/>
            <a:ext cx="7646035" cy="21456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输入扰动后，在误分类检测任务上评估</a:t>
            </a:r>
            <a:r>
              <a:rPr lang="en-US" altLang="zh-CN">
                <a:latin typeface="+mn-ea"/>
                <a:cs typeface="+mn-ea"/>
                <a:sym typeface="+mn-ea"/>
              </a:rPr>
              <a:t>Uncertainty</a:t>
            </a:r>
            <a:r>
              <a:rPr lang="zh-CN" altLang="en-US">
                <a:sym typeface="+mn-ea"/>
              </a:rPr>
              <a:t>建模的效果</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45080" y="2373630"/>
            <a:ext cx="5875020" cy="3533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输入扰动后，在对抗样本检测任务上评估</a:t>
            </a:r>
            <a:r>
              <a:rPr lang="en-US" altLang="zh-CN">
                <a:latin typeface="+mn-ea"/>
                <a:cs typeface="+mn-ea"/>
                <a:sym typeface="+mn-ea"/>
              </a:rPr>
              <a:t>Uncertainty</a:t>
            </a:r>
            <a:r>
              <a:rPr lang="zh-CN" altLang="en-US">
                <a:sym typeface="+mn-ea"/>
              </a:rPr>
              <a:t>建模的效果</a:t>
            </a:r>
            <a:endParaRPr lang="zh-CN" altLang="en-US">
              <a:sym typeface="+mn-ea"/>
            </a:endParaRPr>
          </a:p>
          <a:p>
            <a:pPr marL="285750" indent="-285750">
              <a:buFont typeface="Wingdings" panose="05000000000000000000" charset="0"/>
              <a:buChar char=""/>
            </a:pPr>
            <a:r>
              <a:rPr lang="zh-CN" altLang="en-US">
                <a:sym typeface="+mn-ea"/>
              </a:rPr>
              <a:t>实验了三种不同的对抗样本生成方式：</a:t>
            </a:r>
            <a:r>
              <a:rPr lang="en-US" altLang="zh-CN">
                <a:sym typeface="+mn-ea"/>
              </a:rPr>
              <a:t>FGSM/BIM/PGD</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82545" y="2319020"/>
            <a:ext cx="6506845" cy="35477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212" y="2672083"/>
            <a:ext cx="9144000" cy="1514475"/>
          </a:xfrm>
        </p:spPr>
        <p:txBody>
          <a:bodyPr/>
          <a:lstStyle/>
          <a:p>
            <a:r>
              <a:rPr lang="zh-CN" altLang="en-US"/>
              <a:t>背景介绍</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333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输入扰动后，在主动学习任务上评估</a:t>
            </a:r>
            <a:r>
              <a:rPr lang="en-US" altLang="zh-CN" dirty="0">
                <a:latin typeface="+mn-ea"/>
                <a:cs typeface="+mn-ea"/>
                <a:sym typeface="+mn-ea"/>
              </a:rPr>
              <a:t>Uncertainty</a:t>
            </a:r>
            <a:r>
              <a:rPr lang="zh-CN" altLang="en-US" dirty="0">
                <a:sym typeface="+mn-ea"/>
              </a:rPr>
              <a:t>建模的效果</a:t>
            </a:r>
            <a:endParaRPr lang="en-US" altLang="zh-CN" dirty="0">
              <a:sym typeface="+mn-ea"/>
            </a:endParaRPr>
          </a:p>
          <a:p>
            <a:pPr marL="285750" indent="-285750">
              <a:buFont typeface="Wingdings" panose="05000000000000000000" charset="0"/>
              <a:buChar char=""/>
            </a:pPr>
            <a:endParaRPr lang="en-US" altLang="zh-CN"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50</a:t>
            </a:r>
            <a:r>
              <a:rPr lang="zh-CN" altLang="en-US" dirty="0">
                <a:sym typeface="+mn-ea"/>
              </a:rPr>
              <a:t>个初始训练样本，每次选取</a:t>
            </a:r>
            <a:r>
              <a:rPr lang="en-US" altLang="zh-CN" dirty="0">
                <a:sym typeface="+mn-ea"/>
              </a:rPr>
              <a:t>uncertainty</a:t>
            </a:r>
            <a:r>
              <a:rPr lang="zh-CN" altLang="en-US" dirty="0">
                <a:sym typeface="+mn-ea"/>
              </a:rPr>
              <a:t>值高的</a:t>
            </a:r>
            <a:r>
              <a:rPr lang="en-US" altLang="zh-CN" dirty="0">
                <a:sym typeface="+mn-ea"/>
              </a:rPr>
              <a:t>20</a:t>
            </a:r>
            <a:r>
              <a:rPr lang="zh-CN" altLang="en-US" dirty="0">
                <a:sym typeface="+mn-ea"/>
              </a:rPr>
              <a:t>个样本加入训练集里</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3" name="图片 2"/>
          <p:cNvPicPr>
            <a:picLocks noChangeAspect="1"/>
          </p:cNvPicPr>
          <p:nvPr/>
        </p:nvPicPr>
        <p:blipFill>
          <a:blip r:embed="rId1"/>
          <a:stretch>
            <a:fillRect/>
          </a:stretch>
        </p:blipFill>
        <p:spPr>
          <a:xfrm>
            <a:off x="2694683" y="2264450"/>
            <a:ext cx="5067935" cy="40614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通过可视化</a:t>
            </a:r>
            <a:r>
              <a:rPr lang="en-US" altLang="zh-CN" dirty="0" err="1">
                <a:latin typeface="+mn-ea"/>
                <a:cs typeface="+mn-ea"/>
                <a:sym typeface="+mn-ea"/>
              </a:rPr>
              <a:t>logP</a:t>
            </a:r>
            <a:r>
              <a:rPr lang="en-US" altLang="zh-CN" dirty="0">
                <a:latin typeface="+mn-ea"/>
                <a:cs typeface="+mn-ea"/>
                <a:sym typeface="+mn-ea"/>
              </a:rPr>
              <a:t>(z)</a:t>
            </a:r>
            <a:r>
              <a:rPr lang="zh-CN" altLang="en-US" dirty="0">
                <a:latin typeface="+mn-ea"/>
                <a:cs typeface="+mn-ea"/>
                <a:sym typeface="+mn-ea"/>
              </a:rPr>
              <a:t>关于输入</a:t>
            </a:r>
            <a:r>
              <a:rPr lang="en-US" altLang="zh-CN" dirty="0">
                <a:latin typeface="+mn-ea"/>
                <a:cs typeface="+mn-ea"/>
                <a:sym typeface="+mn-ea"/>
              </a:rPr>
              <a:t>x</a:t>
            </a:r>
            <a:r>
              <a:rPr lang="zh-CN" altLang="en-US" dirty="0">
                <a:latin typeface="+mn-ea"/>
                <a:cs typeface="+mn-ea"/>
                <a:sym typeface="+mn-ea"/>
              </a:rPr>
              <a:t>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样本在梯度空间上分布的显著差异，得出结论：关于输入的梯度范数可以用作模型不确定度量</a:t>
            </a:r>
            <a:endParaRPr lang="en-US" altLang="zh-CN" dirty="0">
              <a:latin typeface="+mn-ea"/>
              <a:cs typeface="+mn-ea"/>
              <a:sym typeface="+mn-ea"/>
            </a:endParaRPr>
          </a:p>
          <a:p>
            <a:pPr marL="571500" indent="-285750">
              <a:buFont typeface="Wingdings" panose="05000000000000000000" pitchFamily="2" charset="2"/>
              <a:buChar char="Ø"/>
            </a:pPr>
            <a:endParaRPr lang="zh-CN" altLang="en-US" dirty="0"/>
          </a:p>
          <a:p>
            <a:pPr marL="571500" indent="-285750">
              <a:buFont typeface="Wingdings" panose="05000000000000000000" pitchFamily="2" charset="2"/>
              <a:buChar char="Ø"/>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sym typeface="+mn-ea"/>
            </a:endParaRPr>
          </a:p>
          <a:p>
            <a:pPr marL="571500" indent="-285750">
              <a:buFont typeface="Wingdings" panose="05000000000000000000" pitchFamily="2" charset="2"/>
              <a:buChar char="Ø"/>
            </a:pPr>
            <a:endParaRPr 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检测、对抗样本的检测、主动学习等任务上评估本算法，并对比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800" y="1144270"/>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t>对比不同的概率密度建模方式：</a:t>
            </a:r>
            <a:r>
              <a:rPr lang="en-US" altLang="zh-CN" dirty="0"/>
              <a:t>GMM vs KDE</a:t>
            </a:r>
            <a:endParaRPr lang="en-US" altLang="zh-CN" dirty="0"/>
          </a:p>
          <a:p>
            <a:pPr marL="285750" indent="-285750">
              <a:buFont typeface="Wingdings" panose="05000000000000000000" charset="0"/>
              <a:buChar char=""/>
            </a:pPr>
            <a:r>
              <a:rPr lang="zh-CN" altLang="en-US" dirty="0"/>
              <a:t>实验设置</a:t>
            </a:r>
            <a:r>
              <a:rPr lang="en-US" altLang="zh-CN" dirty="0"/>
              <a:t>:ResNet50,</a:t>
            </a:r>
            <a:r>
              <a:rPr lang="zh-CN" altLang="en-US" dirty="0"/>
              <a:t>在</a:t>
            </a:r>
            <a:r>
              <a:rPr lang="en-US" altLang="zh-CN" dirty="0"/>
              <a:t>Cifar10</a:t>
            </a:r>
            <a:r>
              <a:rPr lang="zh-CN" altLang="en-US" dirty="0"/>
              <a:t>上训练，在不同数据集上做</a:t>
            </a:r>
            <a:r>
              <a:rPr lang="en-US" altLang="zh-CN" dirty="0"/>
              <a:t>OOD</a:t>
            </a:r>
            <a:r>
              <a:rPr lang="zh-CN" altLang="en-US" dirty="0"/>
              <a:t>检测任务评估</a:t>
            </a:r>
            <a:endParaRPr lang="en-US" altLang="zh-CN" dirty="0"/>
          </a:p>
          <a:p>
            <a:pPr marL="285750" indent="-285750">
              <a:buFont typeface="Wingdings" panose="05000000000000000000" charset="0"/>
              <a:buChar char=""/>
            </a:pPr>
            <a:endParaRPr lang="zh-CN" altLang="en-US" dirty="0"/>
          </a:p>
        </p:txBody>
      </p:sp>
      <p:grpSp>
        <p:nvGrpSpPr>
          <p:cNvPr id="10" name="组合 9"/>
          <p:cNvGrpSpPr/>
          <p:nvPr/>
        </p:nvGrpSpPr>
        <p:grpSpPr>
          <a:xfrm>
            <a:off x="580390" y="1821181"/>
            <a:ext cx="11081385" cy="2970530"/>
            <a:chOff x="1076" y="2983"/>
            <a:chExt cx="17451" cy="4171"/>
          </a:xfrm>
        </p:grpSpPr>
        <p:pic>
          <p:nvPicPr>
            <p:cNvPr id="3" name="图片 2"/>
            <p:cNvPicPr>
              <a:picLocks noChangeAspect="1"/>
            </p:cNvPicPr>
            <p:nvPr/>
          </p:nvPicPr>
          <p:blipFill>
            <a:blip r:embed="rId1"/>
            <a:stretch>
              <a:fillRect/>
            </a:stretch>
          </p:blipFill>
          <p:spPr>
            <a:xfrm>
              <a:off x="1076" y="3096"/>
              <a:ext cx="4910" cy="3829"/>
            </a:xfrm>
            <a:prstGeom prst="rect">
              <a:avLst/>
            </a:prstGeom>
          </p:spPr>
        </p:pic>
        <p:pic>
          <p:nvPicPr>
            <p:cNvPr id="4" name="图片 3"/>
            <p:cNvPicPr>
              <a:picLocks noChangeAspect="1"/>
            </p:cNvPicPr>
            <p:nvPr/>
          </p:nvPicPr>
          <p:blipFill>
            <a:blip r:embed="rId2"/>
            <a:stretch>
              <a:fillRect/>
            </a:stretch>
          </p:blipFill>
          <p:spPr>
            <a:xfrm>
              <a:off x="6912" y="3042"/>
              <a:ext cx="5312" cy="4054"/>
            </a:xfrm>
            <a:prstGeom prst="rect">
              <a:avLst/>
            </a:prstGeom>
          </p:spPr>
        </p:pic>
        <p:pic>
          <p:nvPicPr>
            <p:cNvPr id="8" name="图片 7"/>
            <p:cNvPicPr>
              <a:picLocks noChangeAspect="1"/>
            </p:cNvPicPr>
            <p:nvPr/>
          </p:nvPicPr>
          <p:blipFill>
            <a:blip r:embed="rId3"/>
            <a:stretch>
              <a:fillRect/>
            </a:stretch>
          </p:blipFill>
          <p:spPr>
            <a:xfrm>
              <a:off x="13150" y="2983"/>
              <a:ext cx="5377" cy="4171"/>
            </a:xfrm>
            <a:prstGeom prst="rect">
              <a:avLst/>
            </a:prstGeom>
          </p:spPr>
        </p:pic>
      </p:grpSp>
      <p:sp>
        <p:nvSpPr>
          <p:cNvPr id="9" name="文本框 8"/>
          <p:cNvSpPr txBox="1"/>
          <p:nvPr/>
        </p:nvSpPr>
        <p:spPr>
          <a:xfrm>
            <a:off x="580390" y="4750404"/>
            <a:ext cx="10935018" cy="2862322"/>
          </a:xfrm>
          <a:prstGeom prst="rect">
            <a:avLst/>
          </a:prstGeom>
          <a:noFill/>
        </p:spPr>
        <p:txBody>
          <a:bodyPr wrap="square" rtlCol="0">
            <a:spAutoFit/>
          </a:bodyPr>
          <a:lstStyle/>
          <a:p>
            <a:r>
              <a:rPr lang="zh-CN" altLang="en-US" dirty="0">
                <a:solidFill>
                  <a:schemeClr val="accent1"/>
                </a:solidFill>
              </a:rPr>
              <a:t>结论</a:t>
            </a:r>
            <a:r>
              <a:rPr lang="en-US" altLang="zh-CN" dirty="0">
                <a:solidFill>
                  <a:schemeClr val="accent1"/>
                </a:solidFill>
              </a:rPr>
              <a:t>:</a:t>
            </a:r>
            <a:r>
              <a:rPr lang="zh-CN" altLang="en-US" dirty="0">
                <a:solidFill>
                  <a:schemeClr val="accent1"/>
                </a:solidFill>
              </a:rPr>
              <a:t>特征维度较低时，使用</a:t>
            </a:r>
            <a:r>
              <a:rPr lang="en-US" altLang="zh-CN" dirty="0">
                <a:solidFill>
                  <a:schemeClr val="accent1"/>
                </a:solidFill>
              </a:rPr>
              <a:t>KDE</a:t>
            </a:r>
            <a:r>
              <a:rPr lang="zh-CN" altLang="en-US" dirty="0">
                <a:solidFill>
                  <a:schemeClr val="accent1"/>
                </a:solidFill>
              </a:rPr>
              <a:t>更好，但是维度高的时候，使用</a:t>
            </a:r>
            <a:r>
              <a:rPr lang="en-US" altLang="zh-CN" dirty="0">
                <a:solidFill>
                  <a:schemeClr val="accent1"/>
                </a:solidFill>
              </a:rPr>
              <a:t>GMM</a:t>
            </a:r>
            <a:r>
              <a:rPr lang="zh-CN" altLang="en-US" dirty="0">
                <a:solidFill>
                  <a:schemeClr val="accent1"/>
                </a:solidFill>
              </a:rPr>
              <a:t>更好</a:t>
            </a:r>
            <a:endParaRPr lang="en-US" altLang="zh-CN" dirty="0">
              <a:solidFill>
                <a:schemeClr val="accent1"/>
              </a:solidFill>
            </a:endParaRPr>
          </a:p>
          <a:p>
            <a:r>
              <a:rPr lang="zh-CN" altLang="en-US" dirty="0">
                <a:solidFill>
                  <a:schemeClr val="accent1"/>
                </a:solidFill>
              </a:rPr>
              <a:t>原因分析：在低维空间中，</a:t>
            </a:r>
            <a:r>
              <a:rPr lang="en-US" altLang="zh-CN" dirty="0">
                <a:solidFill>
                  <a:schemeClr val="accent1"/>
                </a:solidFill>
              </a:rPr>
              <a:t>KDE</a:t>
            </a:r>
            <a:r>
              <a:rPr lang="zh-CN" altLang="en-US" dirty="0">
                <a:solidFill>
                  <a:schemeClr val="accent1"/>
                </a:solidFill>
              </a:rPr>
              <a:t>能够充分利用每个点，有效地捕捉数据的局部结构和分布。随着数据维度的增加，数据变得更加稀疏，发生维度灾难， </a:t>
            </a:r>
            <a:r>
              <a:rPr lang="en-US" altLang="zh-CN" dirty="0">
                <a:solidFill>
                  <a:schemeClr val="accent1"/>
                </a:solidFill>
              </a:rPr>
              <a:t>KDE</a:t>
            </a:r>
            <a:r>
              <a:rPr lang="zh-CN" altLang="en-US" dirty="0">
                <a:solidFill>
                  <a:schemeClr val="accent1"/>
                </a:solidFill>
              </a:rPr>
              <a:t>的表现会下降。</a:t>
            </a:r>
            <a:endParaRPr lang="en-US" altLang="zh-CN" dirty="0">
              <a:solidFill>
                <a:schemeClr val="accent1"/>
              </a:solidFill>
            </a:endParaRPr>
          </a:p>
          <a:p>
            <a:r>
              <a:rPr lang="zh-CN" altLang="zh-CN" dirty="0">
                <a:solidFill>
                  <a:schemeClr val="accent1"/>
                </a:solidFill>
              </a:rPr>
              <a:t>在高维数据中GMM的每个高斯分布可以通过调整均值、方差和权重来捕捉数据的分布，不会受到高维稀疏性的强烈影响</a:t>
            </a:r>
            <a:r>
              <a:rPr lang="zh-CN" altLang="en-US" dirty="0">
                <a:solidFill>
                  <a:schemeClr val="accent1"/>
                </a:solidFill>
              </a:rPr>
              <a:t>。而且，</a:t>
            </a:r>
            <a:r>
              <a:rPr lang="zh-CN" altLang="zh-CN" dirty="0">
                <a:solidFill>
                  <a:schemeClr val="accent1"/>
                </a:solidFill>
              </a:rPr>
              <a:t>GMM通过参数（均值、协方差矩阵和权重）来定义分布，相比于</a:t>
            </a:r>
            <a:r>
              <a:rPr lang="en-US" altLang="zh-CN" dirty="0">
                <a:solidFill>
                  <a:schemeClr val="accent1"/>
                </a:solidFill>
              </a:rPr>
              <a:t>KDE</a:t>
            </a:r>
            <a:r>
              <a:rPr lang="zh-CN" altLang="zh-CN" dirty="0">
                <a:solidFill>
                  <a:schemeClr val="accent1"/>
                </a:solidFill>
              </a:rPr>
              <a:t>，避免了KDE的计算瓶颈。 </a:t>
            </a:r>
            <a:endParaRPr lang="zh-CN" altLang="zh-CN" dirty="0">
              <a:solidFill>
                <a:schemeClr val="accent1"/>
              </a:solidFill>
            </a:endParaRPr>
          </a:p>
          <a:p>
            <a:endParaRPr lang="en-US" altLang="zh-CN" dirty="0"/>
          </a:p>
          <a:p>
            <a:endParaRPr lang="en-US" altLang="zh-CN" dirty="0"/>
          </a:p>
          <a:p>
            <a:endParaRPr lang="en-US" altLang="zh-CN" dirty="0">
              <a:solidFill>
                <a:schemeClr val="accent1"/>
              </a:solidFill>
            </a:endParaRPr>
          </a:p>
          <a:p>
            <a:endParaRPr lang="zh-CN" altLang="en-US"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tLang="en-US" dirty="0"/>
              <a:t>研究高维特征的概率密度建模模型不确定性和高维特征维度的关系</a:t>
            </a:r>
            <a:endParaRPr lang="zh-CN" altLang="en-US" dirty="0"/>
          </a:p>
          <a:p>
            <a:pPr marL="285750" indent="-285750">
              <a:buFont typeface="Wingdings" panose="05000000000000000000" charset="0"/>
              <a:buChar char=""/>
            </a:pPr>
            <a:r>
              <a:rPr lang="zh-CN" altLang="en-US" dirty="0"/>
              <a:t>实验设置：</a:t>
            </a:r>
            <a:r>
              <a:rPr lang="en-US" altLang="zh-CN" dirty="0"/>
              <a:t>ResNet50, Cifar10</a:t>
            </a:r>
            <a:r>
              <a:rPr lang="zh-CN" altLang="en-US" dirty="0"/>
              <a:t>上训练，使用</a:t>
            </a:r>
            <a:r>
              <a:rPr lang="en-US" altLang="zh-CN" dirty="0"/>
              <a:t>GMM</a:t>
            </a:r>
            <a:r>
              <a:rPr lang="zh-CN" altLang="en-US" dirty="0"/>
              <a:t>建模高维特征的分布</a:t>
            </a:r>
            <a:endParaRPr lang="zh-CN" altLang="en-US" dirty="0"/>
          </a:p>
        </p:txBody>
      </p:sp>
      <p:pic>
        <p:nvPicPr>
          <p:cNvPr id="8" name="图片 7"/>
          <p:cNvPicPr>
            <a:picLocks noChangeAspect="1"/>
          </p:cNvPicPr>
          <p:nvPr/>
        </p:nvPicPr>
        <p:blipFill>
          <a:blip r:embed="rId1"/>
          <a:stretch>
            <a:fillRect/>
          </a:stretch>
        </p:blipFill>
        <p:spPr>
          <a:xfrm>
            <a:off x="6268085" y="2193925"/>
            <a:ext cx="5751830" cy="3667125"/>
          </a:xfrm>
          <a:prstGeom prst="rect">
            <a:avLst/>
          </a:prstGeom>
        </p:spPr>
      </p:pic>
      <p:pic>
        <p:nvPicPr>
          <p:cNvPr id="2" name="图片 1"/>
          <p:cNvPicPr>
            <a:picLocks noChangeAspect="1"/>
          </p:cNvPicPr>
          <p:nvPr/>
        </p:nvPicPr>
        <p:blipFill>
          <a:blip r:embed="rId2"/>
          <a:stretch>
            <a:fillRect/>
          </a:stretch>
        </p:blipFill>
        <p:spPr>
          <a:xfrm>
            <a:off x="688975" y="2183130"/>
            <a:ext cx="5860415" cy="3689350"/>
          </a:xfrm>
          <a:prstGeom prst="rect">
            <a:avLst/>
          </a:prstGeom>
        </p:spPr>
      </p:pic>
      <p:sp>
        <p:nvSpPr>
          <p:cNvPr id="4" name="文本框 3"/>
          <p:cNvSpPr txBox="1"/>
          <p:nvPr/>
        </p:nvSpPr>
        <p:spPr>
          <a:xfrm>
            <a:off x="1484630" y="5780405"/>
            <a:ext cx="8160385" cy="646331"/>
          </a:xfrm>
          <a:prstGeom prst="rect">
            <a:avLst/>
          </a:prstGeom>
          <a:noFill/>
        </p:spPr>
        <p:txBody>
          <a:bodyPr wrap="square" rtlCol="0">
            <a:spAutoFit/>
          </a:bodyPr>
          <a:lstStyle/>
          <a:p>
            <a:r>
              <a:rPr lang="zh-CN" altLang="en-US" dirty="0">
                <a:solidFill>
                  <a:schemeClr val="accent1"/>
                </a:solidFill>
                <a:sym typeface="+mn-ea"/>
              </a:rPr>
              <a:t>结论</a:t>
            </a:r>
            <a:r>
              <a:rPr lang="en-US" altLang="zh-CN" dirty="0">
                <a:solidFill>
                  <a:schemeClr val="accent1"/>
                </a:solidFill>
                <a:sym typeface="+mn-ea"/>
              </a:rPr>
              <a:t>: </a:t>
            </a:r>
            <a:r>
              <a:rPr lang="zh-CN" altLang="en-US" dirty="0">
                <a:solidFill>
                  <a:schemeClr val="accent1"/>
                </a:solidFill>
                <a:sym typeface="+mn-ea"/>
              </a:rPr>
              <a:t>随着高维特征维度降低，</a:t>
            </a:r>
            <a:r>
              <a:rPr lang="en-US" altLang="zh-CN" dirty="0">
                <a:solidFill>
                  <a:schemeClr val="accent1"/>
                </a:solidFill>
                <a:sym typeface="+mn-ea"/>
              </a:rPr>
              <a:t>GMM</a:t>
            </a:r>
            <a:r>
              <a:rPr lang="zh-CN" altLang="en-US" dirty="0">
                <a:solidFill>
                  <a:schemeClr val="accent1"/>
                </a:solidFill>
                <a:sym typeface="+mn-ea"/>
              </a:rPr>
              <a:t>建模的不确定性表现变差</a:t>
            </a:r>
            <a:endParaRPr lang="en-US" altLang="zh-CN" dirty="0">
              <a:solidFill>
                <a:schemeClr val="accent1"/>
              </a:solidFill>
              <a:sym typeface="+mn-ea"/>
            </a:endParaRPr>
          </a:p>
          <a:p>
            <a:r>
              <a:rPr lang="zh-CN" altLang="en-US" dirty="0">
                <a:solidFill>
                  <a:schemeClr val="accent1"/>
                </a:solidFill>
                <a:sym typeface="+mn-ea"/>
              </a:rPr>
              <a:t>原因分析</a:t>
            </a:r>
            <a:r>
              <a:rPr lang="en-US" altLang="zh-CN" dirty="0">
                <a:solidFill>
                  <a:schemeClr val="accent1"/>
                </a:solidFill>
                <a:sym typeface="+mn-ea"/>
              </a:rPr>
              <a:t>: </a:t>
            </a:r>
            <a:r>
              <a:rPr lang="zh-CN" altLang="en-US" dirty="0">
                <a:solidFill>
                  <a:schemeClr val="accent1"/>
                </a:solidFill>
                <a:sym typeface="+mn-ea"/>
              </a:rPr>
              <a:t>高维特征维度降低，所提取的图片的特征信息变少</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基于辅助</a:t>
            </a:r>
            <a:r>
              <a:rPr lang="en-US" altLang="zh-CN"/>
              <a:t>Loss</a:t>
            </a:r>
            <a:r>
              <a:rPr lang="zh-CN" altLang="en-US"/>
              <a:t>联合训练的改进</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88315" y="1141730"/>
            <a:ext cx="10604801" cy="923330"/>
          </a:xfrm>
          <a:prstGeom prst="rect">
            <a:avLst/>
          </a:prstGeom>
          <a:noFill/>
        </p:spPr>
        <p:txBody>
          <a:bodyPr wrap="square" rtlCol="0">
            <a:spAutoFit/>
          </a:bodyPr>
          <a:lstStyle/>
          <a:p>
            <a:pPr marL="285750" indent="-285750">
              <a:buFont typeface="Wingdings" panose="05000000000000000000" charset="0"/>
              <a:buChar char=""/>
            </a:pPr>
            <a:r>
              <a:rPr lang="en-US" dirty="0">
                <a:sym typeface="+mn-ea"/>
              </a:rPr>
              <a:t>Motivation: TSNE</a:t>
            </a:r>
            <a:r>
              <a:rPr lang="zh-CN" altLang="en-US" dirty="0">
                <a:sym typeface="+mn-ea"/>
              </a:rPr>
              <a:t>可视化高维特征空间，从特征空间分布的角度去改进</a:t>
            </a:r>
            <a:r>
              <a:rPr lang="en-US" altLang="zh-CN" dirty="0">
                <a:sym typeface="+mn-ea"/>
              </a:rPr>
              <a:t>DDU</a:t>
            </a:r>
            <a:r>
              <a:rPr lang="zh-CN" altLang="en-US" dirty="0">
                <a:sym typeface="+mn-ea"/>
              </a:rPr>
              <a:t>算法</a:t>
            </a:r>
            <a:endParaRPr lang="en-US" altLang="zh-CN" dirty="0">
              <a:sym typeface="+mn-ea"/>
            </a:endParaRPr>
          </a:p>
          <a:p>
            <a:pPr marL="285750" indent="-285750">
              <a:buFont typeface="Wingdings" panose="05000000000000000000" charset="0"/>
              <a:buChar char=""/>
            </a:pPr>
            <a:endParaRPr lang="en-US" dirty="0">
              <a:sym typeface="+mn-ea"/>
            </a:endParaRPr>
          </a:p>
          <a:p>
            <a:pPr marL="285750" indent="-285750">
              <a:buFont typeface="Wingdings" panose="05000000000000000000" charset="0"/>
              <a:buChar char=""/>
            </a:pPr>
            <a:r>
              <a:rPr lang="zh-CN" altLang="en-US" dirty="0"/>
              <a:t>高维特征空间的类内紧密性（ intra-class compactness ）和类间可分性（ inter-class separability ）</a:t>
            </a:r>
            <a:endParaRPr lang="zh-CN" altLang="en-US" dirty="0"/>
          </a:p>
        </p:txBody>
      </p:sp>
      <p:pic>
        <p:nvPicPr>
          <p:cNvPr id="9" name="图片 8"/>
          <p:cNvPicPr>
            <a:picLocks noChangeAspect="1"/>
          </p:cNvPicPr>
          <p:nvPr/>
        </p:nvPicPr>
        <p:blipFill>
          <a:blip r:embed="rId1"/>
          <a:stretch>
            <a:fillRect/>
          </a:stretch>
        </p:blipFill>
        <p:spPr>
          <a:xfrm>
            <a:off x="6272465" y="3101641"/>
            <a:ext cx="4305300" cy="2276475"/>
          </a:xfrm>
          <a:prstGeom prst="rect">
            <a:avLst/>
          </a:prstGeom>
        </p:spPr>
      </p:pic>
      <p:pic>
        <p:nvPicPr>
          <p:cNvPr id="10" name="图片 9" descr="stats_290"/>
          <p:cNvPicPr>
            <a:picLocks noChangeAspect="1"/>
          </p:cNvPicPr>
          <p:nvPr/>
        </p:nvPicPr>
        <p:blipFill>
          <a:blip r:embed="rId2"/>
          <a:stretch>
            <a:fillRect/>
          </a:stretch>
        </p:blipFill>
        <p:spPr>
          <a:xfrm>
            <a:off x="1289685" y="2872105"/>
            <a:ext cx="4225290" cy="2089150"/>
          </a:xfrm>
          <a:prstGeom prst="rect">
            <a:avLst/>
          </a:prstGeom>
        </p:spPr>
      </p:pic>
      <p:sp>
        <p:nvSpPr>
          <p:cNvPr id="2" name="文本框 1"/>
          <p:cNvSpPr txBox="1"/>
          <p:nvPr/>
        </p:nvSpPr>
        <p:spPr>
          <a:xfrm>
            <a:off x="1289685" y="5378116"/>
            <a:ext cx="4629852" cy="369332"/>
          </a:xfrm>
          <a:prstGeom prst="rect">
            <a:avLst/>
          </a:prstGeom>
          <a:noFill/>
        </p:spPr>
        <p:txBody>
          <a:bodyPr wrap="square" rtlCol="0">
            <a:spAutoFit/>
          </a:bodyPr>
          <a:lstStyle/>
          <a:p>
            <a:r>
              <a:rPr lang="en-US" altLang="zh-CN" dirty="0"/>
              <a:t>ResNet50+CIFAR10</a:t>
            </a:r>
            <a:r>
              <a:rPr lang="zh-CN" altLang="en-US" dirty="0"/>
              <a:t>训练，</a:t>
            </a:r>
            <a:r>
              <a:rPr lang="en-US" altLang="zh-CN" dirty="0"/>
              <a:t>OOD: SVHN</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a:t>
            </a:r>
            <a:r>
              <a:rPr lang="zh-CN" altLang="en-US" sz="2800" b="1" dirty="0">
                <a:latin typeface="微软雅黑" charset="-122"/>
                <a:ea typeface="微软雅黑" charset="-122"/>
                <a:cs typeface="微软雅黑" charset="-122"/>
                <a:sym typeface="+mn-ea"/>
              </a:rPr>
              <a:t>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3535" y="1213941"/>
            <a:ext cx="10867089" cy="1198880"/>
          </a:xfrm>
          <a:prstGeom prst="rect">
            <a:avLst/>
          </a:prstGeom>
          <a:noFill/>
        </p:spPr>
        <p:txBody>
          <a:bodyPr wrap="square" rtlCol="0">
            <a:spAutoFit/>
          </a:bodyPr>
          <a:lstStyle/>
          <a:p>
            <a:pPr marL="285750" indent="-285750">
              <a:buFont typeface="Wingdings" panose="05000000000000000000" charset="0"/>
              <a:buChar char=""/>
            </a:pPr>
            <a:r>
              <a:rPr lang="en-US" altLang="zh-CN" dirty="0">
                <a:sym typeface="+mn-ea"/>
              </a:rPr>
              <a:t>Motivation: </a:t>
            </a:r>
            <a:r>
              <a:rPr lang="zh-CN" altLang="en-US" dirty="0">
                <a:sym typeface="+mn-ea"/>
              </a:rPr>
              <a:t> </a:t>
            </a:r>
            <a:r>
              <a:rPr lang="zh-CN" altLang="en-US" dirty="0"/>
              <a:t>加入辅助</a:t>
            </a:r>
            <a:r>
              <a:rPr lang="en-US" altLang="zh-CN" dirty="0"/>
              <a:t>loss</a:t>
            </a:r>
            <a:r>
              <a:rPr lang="zh-CN" altLang="en-US" dirty="0"/>
              <a:t>联合训练，</a:t>
            </a:r>
            <a:r>
              <a:rPr lang="zh-CN" altLang="en-US" dirty="0">
                <a:sym typeface="+mn-ea"/>
              </a:rPr>
              <a:t>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训练时</a:t>
            </a:r>
            <a:r>
              <a:rPr lang="en-US" altLang="zh-CN" dirty="0"/>
              <a:t>: Loss=</a:t>
            </a:r>
            <a:r>
              <a:rPr lang="en-US" altLang="zh-CN" dirty="0" err="1"/>
              <a:t>CrossEntropyLoss+</a:t>
            </a:r>
            <a:r>
              <a:rPr lang="en-US" altLang="zh-CN" dirty="0" err="1">
                <a:latin typeface="文鼎ＰＬ简中楷" panose="02010600030101010101" charset="-122"/>
                <a:ea typeface="文鼎ＰＬ简中楷" panose="02010600030101010101" charset="-122"/>
              </a:rPr>
              <a:t>λ</a:t>
            </a:r>
            <a:r>
              <a:rPr lang="en-US" altLang="zh-CN" dirty="0">
                <a:latin typeface="文鼎ＰＬ简中楷" panose="02010600030101010101" charset="-122"/>
                <a:ea typeface="文鼎ＰＬ简中楷" panose="02010600030101010101" charset="-122"/>
              </a:rPr>
              <a:t>* </a:t>
            </a:r>
            <a:r>
              <a:rPr lang="en-US" altLang="zh-CN" sz="1800" dirty="0" err="1"/>
              <a:t>AugLoss </a:t>
            </a:r>
            <a:endParaRPr lang="zh-CN" altLang="en-US" dirty="0"/>
          </a:p>
          <a:p>
            <a:pPr marL="285750" indent="-285750">
              <a:buFont typeface="Wingdings" panose="05000000000000000000" charset="0"/>
              <a:buChar char=""/>
            </a:pPr>
            <a:endParaRPr lang="zh-CN" altLang="en-US" dirty="0"/>
          </a:p>
        </p:txBody>
      </p:sp>
      <p:grpSp>
        <p:nvGrpSpPr>
          <p:cNvPr id="11" name="组合 10"/>
          <p:cNvGrpSpPr/>
          <p:nvPr/>
        </p:nvGrpSpPr>
        <p:grpSpPr>
          <a:xfrm>
            <a:off x="932498" y="3161899"/>
            <a:ext cx="5863590" cy="1633220"/>
            <a:chOff x="2159" y="4841"/>
            <a:chExt cx="9234" cy="2572"/>
          </a:xfrm>
        </p:grpSpPr>
        <p:pic>
          <p:nvPicPr>
            <p:cNvPr id="2" name="图片 1"/>
            <p:cNvPicPr>
              <a:picLocks noChangeAspect="1"/>
            </p:cNvPicPr>
            <p:nvPr/>
          </p:nvPicPr>
          <p:blipFill>
            <a:blip r:embed="rId1"/>
            <a:stretch>
              <a:fillRect/>
            </a:stretch>
          </p:blipFill>
          <p:spPr>
            <a:xfrm>
              <a:off x="6263" y="6138"/>
              <a:ext cx="5130" cy="1275"/>
            </a:xfrm>
            <a:prstGeom prst="rect">
              <a:avLst/>
            </a:prstGeom>
          </p:spPr>
        </p:pic>
        <p:sp>
          <p:nvSpPr>
            <p:cNvPr id="4" name="文本框 3"/>
            <p:cNvSpPr txBox="1"/>
            <p:nvPr/>
          </p:nvSpPr>
          <p:spPr>
            <a:xfrm>
              <a:off x="2159" y="6485"/>
              <a:ext cx="4298" cy="580"/>
            </a:xfrm>
            <a:prstGeom prst="rect">
              <a:avLst/>
            </a:prstGeom>
            <a:noFill/>
          </p:spPr>
          <p:txBody>
            <a:bodyPr wrap="none" rtlCol="0">
              <a:spAutoFit/>
            </a:bodyPr>
            <a:lstStyle/>
            <a:p>
              <a:pPr algn="l"/>
              <a:r>
                <a:rPr lang="zh-CN" altLang="en-US" dirty="0" err="1">
                  <a:sym typeface="+mn-ea"/>
                </a:rPr>
                <a:t>修正后的</a:t>
              </a:r>
              <a:r>
                <a:rPr lang="en-US" altLang="zh-CN" dirty="0" err="1">
                  <a:sym typeface="+mn-ea"/>
                </a:rPr>
                <a:t>AugLoss</a:t>
              </a:r>
              <a:r>
                <a:rPr lang="zh-CN" altLang="en-US" dirty="0" err="1">
                  <a:sym typeface="+mn-ea"/>
                </a:rPr>
                <a:t>的公式</a:t>
              </a:r>
              <a:r>
                <a:rPr lang="en-US" altLang="zh-CN" dirty="0" err="1">
                  <a:sym typeface="+mn-ea"/>
                </a:rPr>
                <a:t> </a:t>
              </a:r>
              <a:r>
                <a:rPr lang="en-US" altLang="zh-CN" dirty="0"/>
                <a:t>:</a:t>
              </a:r>
              <a:endParaRPr lang="en-US" altLang="zh-CN" dirty="0"/>
            </a:p>
          </p:txBody>
        </p:sp>
        <p:pic>
          <p:nvPicPr>
            <p:cNvPr id="7" name="图片 6"/>
            <p:cNvPicPr>
              <a:picLocks noChangeAspect="1"/>
            </p:cNvPicPr>
            <p:nvPr/>
          </p:nvPicPr>
          <p:blipFill>
            <a:blip r:embed="rId2"/>
            <a:stretch>
              <a:fillRect/>
            </a:stretch>
          </p:blipFill>
          <p:spPr>
            <a:xfrm>
              <a:off x="4907" y="4841"/>
              <a:ext cx="3465" cy="1230"/>
            </a:xfrm>
            <a:prstGeom prst="rect">
              <a:avLst/>
            </a:prstGeom>
          </p:spPr>
        </p:pic>
        <p:sp>
          <p:nvSpPr>
            <p:cNvPr id="9" name="文本框 8"/>
            <p:cNvSpPr txBox="1"/>
            <p:nvPr/>
          </p:nvSpPr>
          <p:spPr>
            <a:xfrm>
              <a:off x="2159" y="5166"/>
              <a:ext cx="2748" cy="580"/>
            </a:xfrm>
            <a:prstGeom prst="rect">
              <a:avLst/>
            </a:prstGeom>
            <a:noFill/>
          </p:spPr>
          <p:txBody>
            <a:bodyPr wrap="none" rtlCol="0">
              <a:spAutoFit/>
            </a:bodyPr>
            <a:lstStyle/>
            <a:p>
              <a:r>
                <a:rPr lang="en-US" altLang="zh-CN"/>
                <a:t>CenterLoss</a:t>
              </a:r>
              <a:r>
                <a:rPr lang="zh-CN" altLang="en-US"/>
                <a:t>公式</a:t>
              </a:r>
              <a:r>
                <a:rPr lang="en-US" altLang="zh-CN"/>
                <a:t>:</a:t>
              </a:r>
              <a:endParaRPr lang="en-US" altLang="zh-CN"/>
            </a:p>
          </p:txBody>
        </p:sp>
      </p:grpSp>
      <p:pic>
        <p:nvPicPr>
          <p:cNvPr id="10" name="图片 9"/>
          <p:cNvPicPr>
            <a:picLocks noChangeAspect="1"/>
          </p:cNvPicPr>
          <p:nvPr/>
        </p:nvPicPr>
        <p:blipFill>
          <a:blip r:embed="rId3"/>
          <a:stretch>
            <a:fillRect/>
          </a:stretch>
        </p:blipFill>
        <p:spPr>
          <a:xfrm>
            <a:off x="6796405" y="2414270"/>
            <a:ext cx="4791075" cy="3629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2433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94469" y="120586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加入辅助</a:t>
            </a:r>
            <a:r>
              <a:rPr lang="en-US" altLang="zh-CN" dirty="0">
                <a:sym typeface="+mn-ea"/>
              </a:rPr>
              <a:t>Loss</a:t>
            </a:r>
            <a:r>
              <a:rPr lang="zh-CN" altLang="en-US" dirty="0">
                <a:sym typeface="+mn-ea"/>
              </a:rPr>
              <a:t>联合训练，提高在嵌入空间上高维特征的类内紧密性和类间可分性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实验设置</a:t>
            </a:r>
            <a:r>
              <a:rPr lang="en-US" altLang="zh-CN" dirty="0"/>
              <a:t>:VGG16+Mnist,  </a:t>
            </a:r>
            <a:r>
              <a:rPr lang="zh-CN" altLang="en-US" dirty="0"/>
              <a:t>高维特征</a:t>
            </a:r>
            <a:r>
              <a:rPr lang="en-US" altLang="zh-CN" dirty="0"/>
              <a:t>Dimension=512</a:t>
            </a:r>
            <a:r>
              <a:rPr lang="zh-CN" altLang="en-US" dirty="0"/>
              <a:t>， </a:t>
            </a:r>
            <a:r>
              <a:rPr lang="en-US" altLang="zh-CN" dirty="0"/>
              <a:t>TSNE</a:t>
            </a:r>
            <a:r>
              <a:rPr lang="zh-CN" altLang="en-US" dirty="0"/>
              <a:t>可视化</a:t>
            </a:r>
            <a:endParaRPr lang="zh-CN" altLang="en-US" dirty="0"/>
          </a:p>
        </p:txBody>
      </p:sp>
      <p:grpSp>
        <p:nvGrpSpPr>
          <p:cNvPr id="13" name="组合 12"/>
          <p:cNvGrpSpPr/>
          <p:nvPr/>
        </p:nvGrpSpPr>
        <p:grpSpPr>
          <a:xfrm>
            <a:off x="941070" y="2193925"/>
            <a:ext cx="10750550" cy="2908300"/>
            <a:chOff x="1482" y="3455"/>
            <a:chExt cx="16930" cy="4580"/>
          </a:xfrm>
        </p:grpSpPr>
        <p:grpSp>
          <p:nvGrpSpPr>
            <p:cNvPr id="11" name="组合 10"/>
            <p:cNvGrpSpPr/>
            <p:nvPr/>
          </p:nvGrpSpPr>
          <p:grpSpPr>
            <a:xfrm>
              <a:off x="1482" y="3455"/>
              <a:ext cx="16931" cy="3928"/>
              <a:chOff x="1432" y="4164"/>
              <a:chExt cx="16931" cy="3928"/>
            </a:xfrm>
          </p:grpSpPr>
          <p:pic>
            <p:nvPicPr>
              <p:cNvPr id="4" name="图片 3" descr="epoch_40"/>
              <p:cNvPicPr>
                <a:picLocks noChangeAspect="1"/>
              </p:cNvPicPr>
              <p:nvPr/>
            </p:nvPicPr>
            <p:blipFill>
              <a:blip r:embed="rId1"/>
              <a:stretch>
                <a:fillRect/>
              </a:stretch>
            </p:blipFill>
            <p:spPr>
              <a:xfrm>
                <a:off x="7212" y="4164"/>
                <a:ext cx="5345" cy="3928"/>
              </a:xfrm>
              <a:prstGeom prst="rect">
                <a:avLst/>
              </a:prstGeom>
            </p:spPr>
          </p:pic>
          <p:pic>
            <p:nvPicPr>
              <p:cNvPr id="7" name="图片 6" descr="epoch_2"/>
              <p:cNvPicPr>
                <a:picLocks noChangeAspect="1"/>
              </p:cNvPicPr>
              <p:nvPr/>
            </p:nvPicPr>
            <p:blipFill>
              <a:blip r:embed="rId2"/>
              <a:stretch>
                <a:fillRect/>
              </a:stretch>
            </p:blipFill>
            <p:spPr>
              <a:xfrm>
                <a:off x="1432" y="4164"/>
                <a:ext cx="5237" cy="3904"/>
              </a:xfrm>
              <a:prstGeom prst="rect">
                <a:avLst/>
              </a:prstGeom>
            </p:spPr>
          </p:pic>
          <p:pic>
            <p:nvPicPr>
              <p:cNvPr id="2" name="图片 1" descr="epoch_40"/>
              <p:cNvPicPr>
                <a:picLocks noChangeAspect="1"/>
              </p:cNvPicPr>
              <p:nvPr/>
            </p:nvPicPr>
            <p:blipFill>
              <a:blip r:embed="rId3"/>
              <a:stretch>
                <a:fillRect/>
              </a:stretch>
            </p:blipFill>
            <p:spPr>
              <a:xfrm>
                <a:off x="13283" y="4304"/>
                <a:ext cx="5081" cy="3788"/>
              </a:xfrm>
              <a:prstGeom prst="rect">
                <a:avLst/>
              </a:prstGeom>
            </p:spPr>
          </p:pic>
        </p:grpSp>
        <p:grpSp>
          <p:nvGrpSpPr>
            <p:cNvPr id="12" name="组合 11"/>
            <p:cNvGrpSpPr/>
            <p:nvPr/>
          </p:nvGrpSpPr>
          <p:grpSpPr>
            <a:xfrm>
              <a:off x="3356" y="7453"/>
              <a:ext cx="13508" cy="582"/>
              <a:chOff x="3584" y="8491"/>
              <a:chExt cx="13508" cy="582"/>
            </a:xfrm>
          </p:grpSpPr>
          <p:sp>
            <p:nvSpPr>
              <p:cNvPr id="3" name="文本框 2"/>
              <p:cNvSpPr txBox="1"/>
              <p:nvPr/>
            </p:nvSpPr>
            <p:spPr>
              <a:xfrm>
                <a:off x="3584" y="8493"/>
                <a:ext cx="1008" cy="580"/>
              </a:xfrm>
              <a:prstGeom prst="rect">
                <a:avLst/>
              </a:prstGeom>
              <a:noFill/>
            </p:spPr>
            <p:txBody>
              <a:bodyPr wrap="none" rtlCol="0">
                <a:spAutoFit/>
              </a:bodyPr>
              <a:lstStyle/>
              <a:p>
                <a:r>
                  <a:rPr lang="zh-CN" altLang="en-US" dirty="0"/>
                  <a:t>原始</a:t>
                </a:r>
                <a:endParaRPr lang="zh-CN" altLang="en-US" dirty="0"/>
              </a:p>
            </p:txBody>
          </p:sp>
          <p:sp>
            <p:nvSpPr>
              <p:cNvPr id="8" name="文本框 7"/>
              <p:cNvSpPr txBox="1"/>
              <p:nvPr/>
            </p:nvSpPr>
            <p:spPr>
              <a:xfrm>
                <a:off x="8765" y="8491"/>
                <a:ext cx="2566" cy="582"/>
              </a:xfrm>
              <a:prstGeom prst="rect">
                <a:avLst/>
              </a:prstGeom>
              <a:noFill/>
            </p:spPr>
            <p:txBody>
              <a:bodyPr wrap="square" rtlCol="0">
                <a:spAutoFit/>
              </a:bodyPr>
              <a:lstStyle/>
              <a:p>
                <a:r>
                  <a:rPr lang="en-US" altLang="zh-CN" dirty="0" err="1"/>
                  <a:t>CenterLoss</a:t>
                </a:r>
                <a:endParaRPr lang="en-US" altLang="zh-CN" dirty="0"/>
              </a:p>
            </p:txBody>
          </p:sp>
          <p:sp>
            <p:nvSpPr>
              <p:cNvPr id="9" name="文本框 8"/>
              <p:cNvSpPr txBox="1"/>
              <p:nvPr/>
            </p:nvSpPr>
            <p:spPr>
              <a:xfrm>
                <a:off x="15504" y="8493"/>
                <a:ext cx="1588" cy="580"/>
              </a:xfrm>
              <a:prstGeom prst="rect">
                <a:avLst/>
              </a:prstGeom>
              <a:noFill/>
            </p:spPr>
            <p:txBody>
              <a:bodyPr wrap="none" rtlCol="0">
                <a:spAutoFit/>
              </a:bodyPr>
              <a:lstStyle/>
              <a:p>
                <a:r>
                  <a:rPr lang="en-US" altLang="zh-CN" dirty="0"/>
                  <a:t>AuxLoss</a:t>
                </a:r>
                <a:endParaRPr lang="en-US" altLang="zh-CN" dirty="0"/>
              </a:p>
            </p:txBody>
          </p:sp>
        </p:grpSp>
      </p:grpSp>
      <p:sp>
        <p:nvSpPr>
          <p:cNvPr id="10" name="文本框 9"/>
          <p:cNvSpPr txBox="1"/>
          <p:nvPr/>
        </p:nvSpPr>
        <p:spPr>
          <a:xfrm>
            <a:off x="1227455" y="5313680"/>
            <a:ext cx="10631170" cy="922020"/>
          </a:xfrm>
          <a:prstGeom prst="rect">
            <a:avLst/>
          </a:prstGeom>
          <a:noFill/>
        </p:spPr>
        <p:txBody>
          <a:bodyPr wrap="square" rtlCol="0">
            <a:spAutoFit/>
          </a:bodyPr>
          <a:lstStyle/>
          <a:p>
            <a:r>
              <a:rPr lang="zh-CN" altLang="en-US" dirty="0">
                <a:solidFill>
                  <a:schemeClr val="accent1"/>
                </a:solidFill>
              </a:rPr>
              <a:t>可以看到：</a:t>
            </a:r>
            <a:endParaRPr lang="zh-CN" altLang="en-US" dirty="0">
              <a:solidFill>
                <a:schemeClr val="accent1"/>
              </a:solidFill>
            </a:endParaRPr>
          </a:p>
          <a:p>
            <a:r>
              <a:rPr lang="en-US" altLang="zh-CN" dirty="0">
                <a:solidFill>
                  <a:schemeClr val="accent1"/>
                </a:solidFill>
              </a:rPr>
              <a:t>1.</a:t>
            </a:r>
            <a:r>
              <a:rPr lang="zh-CN" altLang="en-US" dirty="0">
                <a:solidFill>
                  <a:schemeClr val="accent1"/>
                </a:solidFill>
              </a:rPr>
              <a:t>加入</a:t>
            </a:r>
            <a:r>
              <a:rPr lang="en-US" altLang="zh-CN" dirty="0" err="1">
                <a:solidFill>
                  <a:schemeClr val="accent1"/>
                </a:solidFill>
              </a:rPr>
              <a:t>CenterLoss</a:t>
            </a:r>
            <a:r>
              <a:rPr lang="zh-CN" altLang="en-US" dirty="0">
                <a:solidFill>
                  <a:schemeClr val="accent1"/>
                </a:solidFill>
              </a:rPr>
              <a:t>之后，类内紧密性变好了，但是类间可分性变差</a:t>
            </a:r>
            <a:endParaRPr lang="en-US" altLang="zh-CN" dirty="0">
              <a:solidFill>
                <a:schemeClr val="accent1"/>
              </a:solidFill>
            </a:endParaRPr>
          </a:p>
          <a:p>
            <a:r>
              <a:rPr lang="en-US" altLang="zh-CN" dirty="0">
                <a:solidFill>
                  <a:schemeClr val="accent1"/>
                </a:solidFill>
              </a:rPr>
              <a:t>2.</a:t>
            </a:r>
            <a:r>
              <a:rPr lang="zh-CN" altLang="en-US" dirty="0">
                <a:solidFill>
                  <a:schemeClr val="accent1"/>
                </a:solidFill>
              </a:rPr>
              <a:t>加入</a:t>
            </a:r>
            <a:r>
              <a:rPr lang="en-US" altLang="zh-CN" dirty="0" err="1">
                <a:solidFill>
                  <a:schemeClr val="accent1"/>
                </a:solidFill>
              </a:rPr>
              <a:t>ContrastiveCenterLoss</a:t>
            </a:r>
            <a:r>
              <a:rPr lang="zh-CN" altLang="en-US" dirty="0">
                <a:solidFill>
                  <a:schemeClr val="accent1"/>
                </a:solidFill>
              </a:rPr>
              <a:t>，</a:t>
            </a:r>
            <a:r>
              <a:rPr lang="zh-CN" altLang="en-US" dirty="0">
                <a:solidFill>
                  <a:schemeClr val="accent1"/>
                </a:solidFill>
                <a:sym typeface="+mn-ea"/>
              </a:rPr>
              <a:t>类内紧密性变好了，但是类间可分性没有变差</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2053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加入辅助</a:t>
            </a:r>
            <a:r>
              <a:rPr lang="en-US" altLang="zh-CN" dirty="0"/>
              <a:t>loss</a:t>
            </a:r>
            <a:r>
              <a:rPr lang="zh-CN" altLang="en-US" dirty="0"/>
              <a:t>联合训练，</a:t>
            </a:r>
            <a:r>
              <a:rPr lang="zh-CN" altLang="en-US" dirty="0">
                <a:sym typeface="+mn-ea"/>
              </a:rPr>
              <a:t>提高在嵌入空间上</a:t>
            </a:r>
            <a:r>
              <a:rPr lang="zh-CN" altLang="en-US" dirty="0"/>
              <a:t>高维特征的类内紧密性和类间可分性</a:t>
            </a: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实验设置</a:t>
            </a:r>
            <a:r>
              <a:rPr lang="en-US" altLang="zh-CN" dirty="0">
                <a:sym typeface="+mn-ea"/>
              </a:rPr>
              <a:t>: VGG16+Cifar10, </a:t>
            </a:r>
            <a:r>
              <a:rPr lang="zh-CN" altLang="en-US" dirty="0">
                <a:sym typeface="+mn-ea"/>
              </a:rPr>
              <a:t>高维特征</a:t>
            </a:r>
            <a:r>
              <a:rPr lang="en-US" altLang="zh-CN" dirty="0">
                <a:sym typeface="+mn-ea"/>
              </a:rPr>
              <a:t>Dimension=512</a:t>
            </a:r>
            <a:r>
              <a:rPr lang="zh-CN" altLang="en-US" dirty="0">
                <a:sym typeface="+mn-ea"/>
              </a:rPr>
              <a:t>，</a:t>
            </a:r>
            <a:r>
              <a:rPr lang="en-US" altLang="zh-CN" dirty="0">
                <a:sym typeface="+mn-ea"/>
              </a:rPr>
              <a:t>TSNE</a:t>
            </a:r>
            <a:r>
              <a:rPr lang="zh-CN" altLang="en-US" dirty="0">
                <a:sym typeface="+mn-ea"/>
              </a:rPr>
              <a:t>可视化</a:t>
            </a:r>
            <a:endParaRPr lang="zh-CN" altLang="en-US" dirty="0"/>
          </a:p>
        </p:txBody>
      </p:sp>
      <p:pic>
        <p:nvPicPr>
          <p:cNvPr id="2" name="图片 1" descr="stats_290"/>
          <p:cNvPicPr>
            <a:picLocks noChangeAspect="1"/>
          </p:cNvPicPr>
          <p:nvPr/>
        </p:nvPicPr>
        <p:blipFill>
          <a:blip r:embed="rId1"/>
          <a:stretch>
            <a:fillRect/>
          </a:stretch>
        </p:blipFill>
        <p:spPr>
          <a:xfrm>
            <a:off x="1403985" y="2384425"/>
            <a:ext cx="4225290" cy="2089150"/>
          </a:xfrm>
          <a:prstGeom prst="rect">
            <a:avLst/>
          </a:prstGeom>
        </p:spPr>
      </p:pic>
      <p:pic>
        <p:nvPicPr>
          <p:cNvPr id="3" name="图片 2" descr="stats_299"/>
          <p:cNvPicPr>
            <a:picLocks noChangeAspect="1"/>
          </p:cNvPicPr>
          <p:nvPr/>
        </p:nvPicPr>
        <p:blipFill>
          <a:blip r:embed="rId2"/>
          <a:stretch>
            <a:fillRect/>
          </a:stretch>
        </p:blipFill>
        <p:spPr>
          <a:xfrm>
            <a:off x="6146165" y="2446655"/>
            <a:ext cx="4320540" cy="2136140"/>
          </a:xfrm>
          <a:prstGeom prst="rect">
            <a:avLst/>
          </a:prstGeom>
        </p:spPr>
      </p:pic>
      <p:sp>
        <p:nvSpPr>
          <p:cNvPr id="8" name="文本框 7"/>
          <p:cNvSpPr txBox="1"/>
          <p:nvPr/>
        </p:nvSpPr>
        <p:spPr>
          <a:xfrm>
            <a:off x="2712720" y="4792980"/>
            <a:ext cx="1883410" cy="368300"/>
          </a:xfrm>
          <a:prstGeom prst="rect">
            <a:avLst/>
          </a:prstGeom>
          <a:noFill/>
        </p:spPr>
        <p:txBody>
          <a:bodyPr wrap="square" rtlCol="0">
            <a:spAutoFit/>
          </a:bodyPr>
          <a:lstStyle/>
          <a:p>
            <a:r>
              <a:rPr lang="zh-CN" altLang="en-US"/>
              <a:t>加辅助</a:t>
            </a:r>
            <a:r>
              <a:rPr lang="en-US" altLang="zh-CN"/>
              <a:t>loss</a:t>
            </a:r>
            <a:r>
              <a:rPr lang="zh-CN" altLang="en-US"/>
              <a:t>前</a:t>
            </a:r>
            <a:endParaRPr lang="zh-CN" altLang="en-US"/>
          </a:p>
        </p:txBody>
      </p:sp>
      <p:sp>
        <p:nvSpPr>
          <p:cNvPr id="9" name="文本框 8"/>
          <p:cNvSpPr txBox="1"/>
          <p:nvPr/>
        </p:nvSpPr>
        <p:spPr>
          <a:xfrm>
            <a:off x="7426325" y="4792980"/>
            <a:ext cx="1760220" cy="368300"/>
          </a:xfrm>
          <a:prstGeom prst="rect">
            <a:avLst/>
          </a:prstGeom>
          <a:noFill/>
        </p:spPr>
        <p:txBody>
          <a:bodyPr wrap="square" rtlCol="0">
            <a:spAutoFit/>
          </a:bodyPr>
          <a:lstStyle/>
          <a:p>
            <a:r>
              <a:rPr lang="zh-CN" altLang="en-US">
                <a:sym typeface="+mn-ea"/>
              </a:rPr>
              <a:t>加辅助</a:t>
            </a:r>
            <a:r>
              <a:rPr lang="en-US" altLang="zh-CN">
                <a:sym typeface="+mn-ea"/>
              </a:rPr>
              <a:t>loss</a:t>
            </a:r>
            <a:r>
              <a:rPr lang="zh-CN" altLang="en-US">
                <a:sym typeface="+mn-ea"/>
              </a:rPr>
              <a:t>后</a:t>
            </a:r>
            <a:endParaRPr lang="zh-CN" altLang="en-US">
              <a:sym typeface="+mn-ea"/>
            </a:endParaRPr>
          </a:p>
        </p:txBody>
      </p:sp>
      <p:sp>
        <p:nvSpPr>
          <p:cNvPr id="10" name="文本框 9"/>
          <p:cNvSpPr txBox="1"/>
          <p:nvPr/>
        </p:nvSpPr>
        <p:spPr>
          <a:xfrm>
            <a:off x="1090295" y="5680710"/>
            <a:ext cx="10378440" cy="645160"/>
          </a:xfrm>
          <a:prstGeom prst="rect">
            <a:avLst/>
          </a:prstGeom>
          <a:noFill/>
        </p:spPr>
        <p:txBody>
          <a:bodyPr wrap="square" rtlCol="0">
            <a:spAutoFit/>
          </a:bodyPr>
          <a:lstStyle/>
          <a:p>
            <a:r>
              <a:rPr lang="zh-CN" altLang="en-US" dirty="0">
                <a:solidFill>
                  <a:schemeClr val="accent1">
                    <a:lumMod val="75000"/>
                  </a:schemeClr>
                </a:solidFill>
              </a:rPr>
              <a:t>结论</a:t>
            </a:r>
            <a:r>
              <a:rPr lang="en-US" altLang="zh-CN" dirty="0">
                <a:solidFill>
                  <a:schemeClr val="accent1">
                    <a:lumMod val="75000"/>
                  </a:schemeClr>
                </a:solidFill>
              </a:rPr>
              <a:t>:</a:t>
            </a:r>
            <a:r>
              <a:rPr lang="zh-CN" altLang="en-US" dirty="0">
                <a:solidFill>
                  <a:schemeClr val="accent1">
                    <a:lumMod val="75000"/>
                  </a:schemeClr>
                </a:solidFill>
              </a:rPr>
              <a:t>加入辅助</a:t>
            </a:r>
            <a:r>
              <a:rPr lang="en-US" altLang="zh-CN" dirty="0">
                <a:solidFill>
                  <a:schemeClr val="accent1">
                    <a:lumMod val="75000"/>
                  </a:schemeClr>
                </a:solidFill>
              </a:rPr>
              <a:t>loss</a:t>
            </a:r>
            <a:r>
              <a:rPr lang="zh-CN" altLang="en-US" dirty="0">
                <a:solidFill>
                  <a:schemeClr val="accent1">
                    <a:lumMod val="75000"/>
                  </a:schemeClr>
                </a:solidFill>
              </a:rPr>
              <a:t>之后，训练出来的模型在嵌入空间上特征的分布更紧密，进而使高维特征的概率密度建模不确定性的结果更准确</a:t>
            </a:r>
            <a:endParaRPr lang="zh-CN" altLang="en-US" dirty="0">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6500" y="12084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4" name="图片 3"/>
          <p:cNvPicPr>
            <a:picLocks noChangeAspect="1"/>
          </p:cNvPicPr>
          <p:nvPr/>
        </p:nvPicPr>
        <p:blipFill>
          <a:blip r:embed="rId1"/>
          <a:stretch>
            <a:fillRect/>
          </a:stretch>
        </p:blipFill>
        <p:spPr>
          <a:xfrm>
            <a:off x="6071235" y="2704465"/>
            <a:ext cx="5668010" cy="3049270"/>
          </a:xfrm>
          <a:prstGeom prst="rect">
            <a:avLst/>
          </a:prstGeom>
        </p:spPr>
      </p:pic>
      <p:pic>
        <p:nvPicPr>
          <p:cNvPr id="7" name="图片 6"/>
          <p:cNvPicPr>
            <a:picLocks noChangeAspect="1"/>
          </p:cNvPicPr>
          <p:nvPr/>
        </p:nvPicPr>
        <p:blipFill>
          <a:blip r:embed="rId2"/>
          <a:stretch>
            <a:fillRect/>
          </a:stretch>
        </p:blipFill>
        <p:spPr>
          <a:xfrm>
            <a:off x="304800" y="2698750"/>
            <a:ext cx="5546090" cy="30549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背景介绍</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526415" y="1056005"/>
            <a:ext cx="10721975" cy="2584450"/>
          </a:xfrm>
          <a:prstGeom prst="rect">
            <a:avLst/>
          </a:prstGeom>
        </p:spPr>
        <p:txBody>
          <a:bodyPr wrap="square">
            <a:spAutoFit/>
          </a:bodyPr>
          <a:lstStyle/>
          <a:p>
            <a:pPr marL="0" indent="0" algn="just">
              <a:buFont typeface="Wingdings" panose="05000000000000000000" charset="0"/>
              <a:buNone/>
            </a:pPr>
            <a:endParaRPr lang="zh-CN" altLang="en-US" dirty="0">
              <a:sym typeface="+mn-ea"/>
            </a:endParaRPr>
          </a:p>
          <a:p>
            <a:pPr marL="285750" indent="-285750" algn="just">
              <a:buFont typeface="Wingdings" panose="05000000000000000000" charset="0"/>
              <a:buChar char=""/>
            </a:pPr>
            <a:r>
              <a:rPr lang="zh-CN" altLang="en-US" dirty="0">
                <a:sym typeface="+mn-ea"/>
              </a:rPr>
              <a:t>神经网络不确定性</a:t>
            </a:r>
            <a:r>
              <a:rPr lang="en-US" altLang="zh-CN" dirty="0">
                <a:sym typeface="+mn-ea"/>
              </a:rPr>
              <a:t>(</a:t>
            </a:r>
            <a:r>
              <a:rPr lang="en-US" altLang="zh-CN" dirty="0">
                <a:latin typeface="+mn-ea"/>
                <a:sym typeface="+mn-ea"/>
              </a:rPr>
              <a:t>U</a:t>
            </a:r>
            <a:r>
              <a:rPr lang="en-US" altLang="zh-CN" kern="100" dirty="0">
                <a:latin typeface="+mn-ea"/>
                <a:sym typeface="+mn-ea"/>
              </a:rPr>
              <a:t>ncertainty</a:t>
            </a:r>
            <a:r>
              <a:rPr lang="en-US" altLang="zh-CN" kern="100" dirty="0">
                <a:latin typeface="宋体" pitchFamily="2" charset="-122"/>
                <a:ea typeface="宋体" pitchFamily="2" charset="-122"/>
                <a:sym typeface="+mn-ea"/>
              </a:rPr>
              <a:t>)</a:t>
            </a:r>
            <a:r>
              <a:rPr lang="en-US" altLang="zh-CN" dirty="0">
                <a:sym typeface="+mn-ea"/>
              </a:rPr>
              <a:t>: </a:t>
            </a:r>
            <a:r>
              <a:rPr lang="zh-CN" altLang="en-US" dirty="0">
                <a:sym typeface="+mn-ea"/>
              </a:rPr>
              <a:t>现有模型存在着</a:t>
            </a:r>
            <a:r>
              <a:rPr lang="en-US" altLang="zh-CN" dirty="0">
                <a:sym typeface="+mn-ea"/>
              </a:rPr>
              <a:t>Overconfident Issue</a:t>
            </a:r>
            <a:r>
              <a:rPr lang="zh-CN" altLang="en-US" dirty="0">
                <a:sym typeface="+mn-ea"/>
              </a:rPr>
              <a:t>，即</a:t>
            </a:r>
            <a:r>
              <a:rPr lang="en-US" altLang="zh-CN" dirty="0">
                <a:sym typeface="+mn-ea"/>
              </a:rPr>
              <a:t>模型对于</a:t>
            </a:r>
            <a:r>
              <a:rPr lang="zh-CN" altLang="en-US" dirty="0">
                <a:solidFill>
                  <a:srgbClr val="FF0000"/>
                </a:solidFill>
                <a:sym typeface="+mn-ea"/>
              </a:rPr>
              <a:t>训练集分布以外</a:t>
            </a:r>
            <a:r>
              <a:rPr lang="en-US" altLang="zh-CN" dirty="0">
                <a:solidFill>
                  <a:srgbClr val="FF0000"/>
                </a:solidFill>
                <a:sym typeface="+mn-ea"/>
              </a:rPr>
              <a:t>样本</a:t>
            </a:r>
            <a:r>
              <a:rPr lang="en-US" altLang="zh-CN" dirty="0">
                <a:sym typeface="+mn-ea"/>
              </a:rPr>
              <a:t>，</a:t>
            </a:r>
            <a:r>
              <a:rPr lang="zh-CN" altLang="en-US" dirty="0">
                <a:sym typeface="+mn-ea"/>
              </a:rPr>
              <a:t>依然</a:t>
            </a:r>
            <a:r>
              <a:rPr lang="en-US" altLang="zh-CN" dirty="0">
                <a:sym typeface="+mn-ea"/>
              </a:rPr>
              <a:t>会过度自信地给出</a:t>
            </a:r>
            <a:r>
              <a:rPr lang="zh-CN" altLang="en-US" dirty="0">
                <a:sym typeface="+mn-ea"/>
              </a:rPr>
              <a:t>很</a:t>
            </a:r>
            <a:r>
              <a:rPr lang="en-US" altLang="zh-CN" dirty="0">
                <a:sym typeface="+mn-ea"/>
              </a:rPr>
              <a:t>高</a:t>
            </a:r>
            <a:r>
              <a:rPr lang="zh-CN" altLang="en-US" dirty="0">
                <a:sym typeface="+mn-ea"/>
              </a:rPr>
              <a:t>的</a:t>
            </a:r>
            <a:r>
              <a:rPr lang="en-US" altLang="zh-CN" dirty="0">
                <a:sym typeface="+mn-ea"/>
              </a:rPr>
              <a:t>预测</a:t>
            </a:r>
            <a:r>
              <a:rPr lang="zh-CN" altLang="en-US" dirty="0">
                <a:sym typeface="+mn-ea"/>
              </a:rPr>
              <a:t>概率</a:t>
            </a:r>
            <a:endParaRPr lang="en-US" altLang="zh-CN" dirty="0">
              <a:sym typeface="+mn-ea"/>
            </a:endParaRPr>
          </a:p>
          <a:p>
            <a:pPr marL="285750" indent="-285750" algn="just">
              <a:buFont typeface="Wingdings" panose="05000000000000000000" charset="0"/>
              <a:buChar char=""/>
            </a:pPr>
            <a:endParaRPr lang="en-US" altLang="zh-CN" dirty="0"/>
          </a:p>
          <a:p>
            <a:pPr marL="285750" indent="-285750" algn="just">
              <a:buFont typeface="Wingdings" panose="05000000000000000000" charset="0"/>
              <a:buChar char=""/>
            </a:pPr>
            <a:r>
              <a:rPr lang="en-US" altLang="zh-CN" dirty="0"/>
              <a:t>Predict class+ </a:t>
            </a:r>
            <a:r>
              <a:rPr lang="en-US" altLang="zh-CN" dirty="0">
                <a:solidFill>
                  <a:srgbClr val="FF0000"/>
                </a:solidFill>
              </a:rPr>
              <a:t>Uncertainty</a:t>
            </a:r>
            <a:r>
              <a:rPr lang="zh-CN" altLang="en-US" dirty="0"/>
              <a:t>（额外预测一个指标，指示本次预测结果的可信度）</a:t>
            </a:r>
            <a:endParaRPr lang="zh-CN" altLang="en-US" dirty="0"/>
          </a:p>
          <a:p>
            <a:pPr marL="285750" indent="-285750" algn="just">
              <a:buFont typeface="Wingdings" panose="05000000000000000000" charset="0"/>
              <a:buChar char=""/>
            </a:pPr>
            <a:endParaRPr lang="zh-CN" altLang="en-US" dirty="0"/>
          </a:p>
          <a:p>
            <a:pPr marL="285750" indent="-285750" algn="just">
              <a:buFont typeface="Wingdings" panose="05000000000000000000" charset="0"/>
              <a:buChar char=""/>
            </a:pPr>
            <a:r>
              <a:rPr lang="zh-CN" altLang="en-US" dirty="0">
                <a:sym typeface="+mn-ea"/>
              </a:rPr>
              <a:t>主要应用于模型部署阶段</a:t>
            </a:r>
            <a:r>
              <a:rPr lang="en-US" altLang="zh-CN" dirty="0">
                <a:sym typeface="+mn-ea"/>
              </a:rPr>
              <a:t>: </a:t>
            </a:r>
            <a:r>
              <a:rPr lang="zh-CN" altLang="en-US" dirty="0">
                <a:sym typeface="+mn-ea"/>
              </a:rPr>
              <a:t>All models are wrong, but some </a:t>
            </a:r>
            <a:r>
              <a:rPr lang="en-US" altLang="zh-CN" dirty="0">
                <a:solidFill>
                  <a:schemeClr val="accent5"/>
                </a:solidFill>
                <a:sym typeface="+mn-ea"/>
              </a:rPr>
              <a:t>(</a:t>
            </a:r>
            <a:r>
              <a:rPr lang="zh-CN" altLang="en-US" dirty="0">
                <a:solidFill>
                  <a:schemeClr val="accent5"/>
                </a:solidFill>
                <a:sym typeface="+mn-ea"/>
              </a:rPr>
              <a:t>models that know when they are wrong</a:t>
            </a:r>
            <a:r>
              <a:rPr lang="en-US" altLang="zh-CN" dirty="0">
                <a:sym typeface="+mn-ea"/>
              </a:rPr>
              <a:t>)</a:t>
            </a:r>
            <a:r>
              <a:rPr lang="zh-CN" altLang="en-US" dirty="0">
                <a:sym typeface="+mn-ea"/>
              </a:rPr>
              <a:t> are useful.</a:t>
            </a:r>
            <a:endParaRPr lang="zh-CN" altLang="en-US" dirty="0"/>
          </a:p>
          <a:p>
            <a:pPr marL="285750" indent="-285750" algn="just">
              <a:buFont typeface="Wingdings" panose="05000000000000000000" charset="0"/>
              <a:buChar char=""/>
            </a:pPr>
            <a:endParaRPr lang="en-US" altLang="zh-CN"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grpSp>
        <p:nvGrpSpPr>
          <p:cNvPr id="6" name="组合 5"/>
          <p:cNvGrpSpPr/>
          <p:nvPr/>
        </p:nvGrpSpPr>
        <p:grpSpPr>
          <a:xfrm>
            <a:off x="2394284" y="3686089"/>
            <a:ext cx="7716538" cy="2584450"/>
            <a:chOff x="2877" y="4940"/>
            <a:chExt cx="13213" cy="5081"/>
          </a:xfrm>
        </p:grpSpPr>
        <p:grpSp>
          <p:nvGrpSpPr>
            <p:cNvPr id="14" name="组合 13"/>
            <p:cNvGrpSpPr/>
            <p:nvPr/>
          </p:nvGrpSpPr>
          <p:grpSpPr>
            <a:xfrm>
              <a:off x="2877" y="4940"/>
              <a:ext cx="13213" cy="3623"/>
              <a:chOff x="2947" y="4465"/>
              <a:chExt cx="13213" cy="3623"/>
            </a:xfrm>
          </p:grpSpPr>
          <p:pic>
            <p:nvPicPr>
              <p:cNvPr id="3" name="图片 2" descr="c9ef4275d464f7435db9bca3a8935b5a"/>
              <p:cNvPicPr>
                <a:picLocks noChangeAspect="1"/>
              </p:cNvPicPr>
              <p:nvPr/>
            </p:nvPicPr>
            <p:blipFill>
              <a:blip r:embed="rId1"/>
              <a:stretch>
                <a:fillRect/>
              </a:stretch>
            </p:blipFill>
            <p:spPr>
              <a:xfrm>
                <a:off x="7124" y="5118"/>
                <a:ext cx="4442" cy="2970"/>
              </a:xfrm>
              <a:prstGeom prst="rect">
                <a:avLst/>
              </a:prstGeom>
            </p:spPr>
          </p:pic>
          <p:pic>
            <p:nvPicPr>
              <p:cNvPr id="4" name="图片 3" descr="6488315ce02a5456cff459200631883e"/>
              <p:cNvPicPr>
                <a:picLocks noChangeAspect="1"/>
              </p:cNvPicPr>
              <p:nvPr/>
            </p:nvPicPr>
            <p:blipFill>
              <a:blip r:embed="rId2"/>
              <a:stretch>
                <a:fillRect/>
              </a:stretch>
            </p:blipFill>
            <p:spPr>
              <a:xfrm>
                <a:off x="2947" y="5881"/>
                <a:ext cx="2645" cy="1759"/>
              </a:xfrm>
              <a:prstGeom prst="rect">
                <a:avLst/>
              </a:prstGeom>
            </p:spPr>
          </p:pic>
          <p:cxnSp>
            <p:nvCxnSpPr>
              <p:cNvPr id="5" name="直接箭头连接符 4"/>
              <p:cNvCxnSpPr/>
              <p:nvPr/>
            </p:nvCxnSpPr>
            <p:spPr>
              <a:xfrm flipH="1" flipV="1">
                <a:off x="5729" y="6709"/>
                <a:ext cx="1403" cy="24"/>
              </a:xfrm>
              <a:prstGeom prst="straightConnector1">
                <a:avLst/>
              </a:prstGeom>
              <a:ln>
                <a:headEnd type="triangle" w="med" len="med"/>
                <a:tailEnd type="none" w="lg"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11885" y="6054"/>
                <a:ext cx="1296" cy="655"/>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11885" y="6709"/>
                <a:ext cx="1328" cy="889"/>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3174" y="5851"/>
                <a:ext cx="2134" cy="671"/>
              </a:xfrm>
              <a:prstGeom prst="rect">
                <a:avLst/>
              </a:prstGeom>
              <a:noFill/>
            </p:spPr>
            <p:txBody>
              <a:bodyPr wrap="square" rtlCol="0">
                <a:spAutoFit/>
              </a:bodyPr>
              <a:lstStyle/>
              <a:p>
                <a:r>
                  <a:rPr lang="en-US" altLang="zh-CN"/>
                  <a:t>P(cat|x)</a:t>
                </a:r>
                <a:endParaRPr lang="zh-CN" altLang="en-US"/>
              </a:p>
            </p:txBody>
          </p:sp>
          <p:sp>
            <p:nvSpPr>
              <p:cNvPr id="11" name="文本框 10"/>
              <p:cNvSpPr txBox="1"/>
              <p:nvPr/>
            </p:nvSpPr>
            <p:spPr>
              <a:xfrm>
                <a:off x="13098" y="7297"/>
                <a:ext cx="2386" cy="607"/>
              </a:xfrm>
              <a:prstGeom prst="rect">
                <a:avLst/>
              </a:prstGeom>
              <a:noFill/>
            </p:spPr>
            <p:txBody>
              <a:bodyPr wrap="square" rtlCol="0">
                <a:spAutoFit/>
              </a:bodyPr>
              <a:lstStyle/>
              <a:p>
                <a:r>
                  <a:rPr lang="en-US" altLang="zh-CN"/>
                  <a:t>P(dog|x)</a:t>
                </a:r>
                <a:endParaRPr lang="en-US" altLang="zh-CN"/>
              </a:p>
            </p:txBody>
          </p:sp>
          <p:cxnSp>
            <p:nvCxnSpPr>
              <p:cNvPr id="12" name="直接箭头连接符 11"/>
              <p:cNvCxnSpPr>
                <a:endCxn id="13" idx="1"/>
              </p:cNvCxnSpPr>
              <p:nvPr/>
            </p:nvCxnSpPr>
            <p:spPr>
              <a:xfrm flipV="1">
                <a:off x="11669" y="4801"/>
                <a:ext cx="2105" cy="1440"/>
              </a:xfrm>
              <a:prstGeom prst="straightConnector1">
                <a:avLst/>
              </a:prstGeom>
              <a:ln>
                <a:solidFill>
                  <a:srgbClr val="FF0000"/>
                </a:solidFill>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3774" y="4465"/>
                <a:ext cx="2386" cy="671"/>
              </a:xfrm>
              <a:prstGeom prst="rect">
                <a:avLst/>
              </a:prstGeom>
              <a:noFill/>
            </p:spPr>
            <p:txBody>
              <a:bodyPr wrap="square" rtlCol="0">
                <a:spAutoFit/>
              </a:bodyPr>
              <a:lstStyle/>
              <a:p>
                <a:r>
                  <a:rPr lang="en-US" altLang="zh-CN" dirty="0">
                    <a:solidFill>
                      <a:srgbClr val="FF0000"/>
                    </a:solidFill>
                  </a:rPr>
                  <a:t>Uncertainty</a:t>
                </a:r>
                <a:endParaRPr lang="en-US" altLang="zh-CN" dirty="0">
                  <a:solidFill>
                    <a:srgbClr val="FF0000"/>
                  </a:solidFill>
                </a:endParaRPr>
              </a:p>
            </p:txBody>
          </p:sp>
        </p:grpSp>
        <p:grpSp>
          <p:nvGrpSpPr>
            <p:cNvPr id="19" name="组合 18"/>
            <p:cNvGrpSpPr/>
            <p:nvPr/>
          </p:nvGrpSpPr>
          <p:grpSpPr>
            <a:xfrm>
              <a:off x="6269" y="8768"/>
              <a:ext cx="6013" cy="1253"/>
              <a:chOff x="11260" y="3957"/>
              <a:chExt cx="6013" cy="1253"/>
            </a:xfrm>
          </p:grpSpPr>
          <p:sp>
            <p:nvSpPr>
              <p:cNvPr id="16" name="椭圆 15"/>
              <p:cNvSpPr/>
              <p:nvPr/>
            </p:nvSpPr>
            <p:spPr>
              <a:xfrm>
                <a:off x="11260" y="3957"/>
                <a:ext cx="6013" cy="1253"/>
              </a:xfrm>
              <a:prstGeom prst="ellipse">
                <a:avLst/>
              </a:prstGeom>
              <a:solidFill>
                <a:schemeClr val="accent1"/>
              </a:solidFill>
              <a:ln>
                <a:solidFill>
                  <a:schemeClr val="accent1"/>
                </a:solidFill>
              </a:ln>
            </p:spPr>
            <p:txBody>
              <a:bodyPr wrap="square">
                <a:spAutoFit/>
              </a:bodyPr>
              <a:lstStyle/>
              <a:p>
                <a:endParaRPr lang="zh-CN" altLang="en-US" sz="2400" dirty="0"/>
              </a:p>
            </p:txBody>
          </p:sp>
          <p:sp>
            <p:nvSpPr>
              <p:cNvPr id="18" name="文本框 17"/>
              <p:cNvSpPr txBox="1"/>
              <p:nvPr/>
            </p:nvSpPr>
            <p:spPr>
              <a:xfrm>
                <a:off x="11663" y="4278"/>
                <a:ext cx="5437" cy="617"/>
              </a:xfrm>
              <a:prstGeom prst="rect">
                <a:avLst/>
              </a:prstGeom>
              <a:noFill/>
              <a:ln>
                <a:noFill/>
              </a:ln>
            </p:spPr>
            <p:txBody>
              <a:bodyPr wrap="square" rtlCol="0">
                <a:spAutoFit/>
              </a:bodyPr>
              <a:lstStyle/>
              <a:p>
                <a:pPr algn="l"/>
                <a:r>
                  <a:rPr lang="zh-CN" altLang="en-US" sz="1600" dirty="0"/>
                  <a:t>Knowing What</a:t>
                </a:r>
                <a:r>
                  <a:rPr lang="en-US" altLang="zh-CN" sz="1600" dirty="0"/>
                  <a:t> </a:t>
                </a:r>
                <a:r>
                  <a:rPr lang="zh-CN" altLang="en-US" sz="1600" dirty="0"/>
                  <a:t>We Don’t Know</a:t>
                </a:r>
                <a:endParaRPr lang="zh-CN" altLang="en-US" sz="1600" dirty="0"/>
              </a:p>
            </p:txBody>
          </p:sp>
        </p:gr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8532" y="117665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2" name="图片 1"/>
          <p:cNvPicPr>
            <a:picLocks noChangeAspect="1"/>
          </p:cNvPicPr>
          <p:nvPr/>
        </p:nvPicPr>
        <p:blipFill>
          <a:blip r:embed="rId1"/>
          <a:stretch>
            <a:fillRect/>
          </a:stretch>
        </p:blipFill>
        <p:spPr>
          <a:xfrm>
            <a:off x="2383155" y="2319020"/>
            <a:ext cx="6219825" cy="3362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543" y="1247815"/>
            <a:ext cx="11444605" cy="2031325"/>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a:t>
            </a:r>
            <a:r>
              <a:rPr lang="en-US" altLang="zh-CN" dirty="0" err="1">
                <a:latin typeface="+mn-ea"/>
                <a:cs typeface="+mn-ea"/>
                <a:sym typeface="+mn-ea"/>
              </a:rPr>
              <a:t>tsne</a:t>
            </a:r>
            <a:r>
              <a:rPr lang="zh-CN" altLang="en-US" dirty="0">
                <a:latin typeface="+mn-ea"/>
                <a:cs typeface="+mn-ea"/>
                <a:sym typeface="+mn-ea"/>
              </a:rPr>
              <a:t>可视化特征空间分布，试图提高类内紧密性和类间可分性</a:t>
            </a:r>
            <a:endParaRPr lang="en-US" altLang="zh-CN" dirty="0">
              <a:latin typeface="+mn-ea"/>
              <a:cs typeface="+mn-ea"/>
              <a:sym typeface="+mn-ea"/>
            </a:endParaRPr>
          </a:p>
          <a:p>
            <a:pPr marL="571500" indent="-285750">
              <a:buFont typeface="Wingdings" panose="05000000000000000000" pitchFamily="2" charset="2"/>
              <a:buChar char="Ø"/>
            </a:pPr>
            <a:endParaRPr lang="en-US" altLang="zh-CN" dirty="0">
              <a:latin typeface="+mn-ea"/>
              <a:cs typeface="+mn-ea"/>
              <a:sym typeface="+mn-ea"/>
            </a:endParaRPr>
          </a:p>
          <a:p>
            <a:pPr marL="571500" indent="-285750">
              <a:buFont typeface="Wingdings" panose="05000000000000000000" pitchFamily="2" charset="2"/>
              <a:buChar char="Ø"/>
            </a:pPr>
            <a:r>
              <a:rPr lang="zh-CN" altLang="en-US" dirty="0">
                <a:sym typeface="+mn-ea"/>
              </a:rPr>
              <a:t>进而提出以下改进：通过加入</a:t>
            </a:r>
            <a:r>
              <a:rPr lang="en-US" altLang="zh-CN" dirty="0" err="1">
                <a:sym typeface="+mn-ea"/>
              </a:rPr>
              <a:t>ContrastiveCenterLoss</a:t>
            </a:r>
            <a:r>
              <a:rPr lang="zh-CN" altLang="en-US" dirty="0">
                <a:sym typeface="+mn-ea"/>
              </a:rPr>
              <a:t>，联合交叉熵损失函数一起训练</a:t>
            </a:r>
            <a:endParaRPr lang="en-US" altLang="zh-CN" dirty="0">
              <a:sym typeface="+mn-ea"/>
            </a:endParaRPr>
          </a:p>
          <a:p>
            <a:pPr marL="571500" indent="-285750">
              <a:buFont typeface="Wingdings" panose="05000000000000000000" pitchFamily="2" charset="2"/>
              <a:buChar char="Ø"/>
            </a:pPr>
            <a:endParaRPr lang="en-US" alt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t>总结与展望</a:t>
            </a:r>
            <a:endParaRPr 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285750" indent="-285750">
              <a:buFont typeface="Wingdings" panose="05000000000000000000" charset="0"/>
              <a:buChar char=""/>
            </a:pPr>
            <a:r>
              <a:rPr lang="zh-CN" altLang="en-US" dirty="0"/>
              <a:t>基于高维特征概率密度建模的模型不确定性的研究</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en-US" altLang="zh-CN" dirty="0"/>
              <a:t>GMM</a:t>
            </a:r>
            <a:r>
              <a:rPr lang="zh-CN" altLang="en-US" dirty="0"/>
              <a:t>对高维特征进行建模，对数概率密度表示模型的不确定性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注意到</a:t>
            </a:r>
            <a:r>
              <a:rPr lang="en-US" altLang="zh-CN" dirty="0" err="1"/>
              <a:t>inD</a:t>
            </a:r>
            <a:r>
              <a:rPr lang="zh-CN" altLang="en-US" dirty="0"/>
              <a:t>样本和</a:t>
            </a:r>
            <a:r>
              <a:rPr lang="en-US" altLang="zh-CN" dirty="0"/>
              <a:t>OOD</a:t>
            </a:r>
            <a:r>
              <a:rPr lang="zh-CN" altLang="en-US" dirty="0"/>
              <a:t>样本在梯度空间上分布的差异，提出对输入图片加入与梯度有关的扰动</a:t>
            </a: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通过对特征空间的可视化和分析，提出基于</a:t>
            </a:r>
            <a:r>
              <a:rPr lang="en-US" altLang="zh-CN" dirty="0" err="1"/>
              <a:t>ContrastiveCenterLoss</a:t>
            </a:r>
            <a:r>
              <a:rPr lang="zh-CN" altLang="en-US" dirty="0"/>
              <a:t>联合训练的改进</a:t>
            </a: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975373" cy="2585323"/>
          </a:xfrm>
          <a:prstGeom prst="rect">
            <a:avLst/>
          </a:prstGeom>
          <a:noFill/>
        </p:spPr>
        <p:txBody>
          <a:bodyPr wrap="square" rtlCol="0">
            <a:spAutoFit/>
          </a:bodyPr>
          <a:lstStyle/>
          <a:p>
            <a:pPr marL="285750" indent="-285750">
              <a:buFont typeface="Wingdings" panose="05000000000000000000" charset="0"/>
              <a:buChar char=""/>
            </a:pPr>
            <a:r>
              <a:rPr lang="zh-CN" altLang="en-US" dirty="0"/>
              <a:t>不确定性研究与应用结合，进一步提升不确定性建模的可解释性和透明性，提升模型的可信度和决策支持能力。</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大模型</a:t>
            </a:r>
            <a:r>
              <a:rPr lang="en-US" altLang="zh-CN" dirty="0"/>
              <a:t>(LLM)</a:t>
            </a:r>
            <a:r>
              <a:rPr lang="zh-CN" altLang="en-US" dirty="0"/>
              <a:t>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多模态模型</a:t>
            </a:r>
            <a:r>
              <a:rPr lang="en-US" altLang="zh-CN" dirty="0"/>
              <a:t>(MLLM)</a:t>
            </a:r>
            <a:r>
              <a:rPr lang="zh-CN" altLang="en-US" dirty="0"/>
              <a:t>的不确定性</a:t>
            </a:r>
            <a:endParaRPr lang="zh-CN" altLang="en-US" dirty="0"/>
          </a:p>
          <a:p>
            <a:pPr marL="285750" indent="-285750">
              <a:buFont typeface="Wingdings" panose="05000000000000000000" charset="0"/>
              <a:buChar char=""/>
            </a:pP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grpSp>
        <p:nvGrpSpPr>
          <p:cNvPr id="20" name="组合 19"/>
          <p:cNvGrpSpPr/>
          <p:nvPr/>
        </p:nvGrpSpPr>
        <p:grpSpPr>
          <a:xfrm>
            <a:off x="1214120" y="986790"/>
            <a:ext cx="8837930" cy="5323205"/>
            <a:chOff x="1929" y="1554"/>
            <a:chExt cx="13918" cy="8383"/>
          </a:xfrm>
        </p:grpSpPr>
        <p:grpSp>
          <p:nvGrpSpPr>
            <p:cNvPr id="213" name="组合 212"/>
            <p:cNvGrpSpPr/>
            <p:nvPr/>
          </p:nvGrpSpPr>
          <p:grpSpPr>
            <a:xfrm>
              <a:off x="4862" y="5348"/>
              <a:ext cx="10360" cy="4514"/>
              <a:chOff x="4012" y="2897"/>
              <a:chExt cx="10360" cy="4514"/>
            </a:xfrm>
          </p:grpSpPr>
          <p:grpSp>
            <p:nvGrpSpPr>
              <p:cNvPr id="205" name="组合 204"/>
              <p:cNvGrpSpPr/>
              <p:nvPr/>
            </p:nvGrpSpPr>
            <p:grpSpPr>
              <a:xfrm>
                <a:off x="4012" y="3953"/>
                <a:ext cx="10360" cy="3458"/>
                <a:chOff x="4057" y="5018"/>
                <a:chExt cx="10360" cy="3458"/>
              </a:xfrm>
            </p:grpSpPr>
            <p:grpSp>
              <p:nvGrpSpPr>
                <p:cNvPr id="204" name="组合 203"/>
                <p:cNvGrpSpPr/>
                <p:nvPr/>
              </p:nvGrpSpPr>
              <p:grpSpPr>
                <a:xfrm rot="0">
                  <a:off x="6018" y="5018"/>
                  <a:ext cx="8399" cy="2513"/>
                  <a:chOff x="5043" y="6170"/>
                  <a:chExt cx="8266" cy="2468"/>
                </a:xfrm>
              </p:grpSpPr>
              <p:grpSp>
                <p:nvGrpSpPr>
                  <p:cNvPr id="123" name="组合 122"/>
                  <p:cNvGrpSpPr/>
                  <p:nvPr/>
                </p:nvGrpSpPr>
                <p:grpSpPr>
                  <a:xfrm>
                    <a:off x="5043" y="6170"/>
                    <a:ext cx="8266" cy="2468"/>
                    <a:chOff x="5101" y="1697"/>
                    <a:chExt cx="8266" cy="2468"/>
                  </a:xfrm>
                </p:grpSpPr>
                <p:grpSp>
                  <p:nvGrpSpPr>
                    <p:cNvPr id="124" name="组合 123"/>
                    <p:cNvGrpSpPr/>
                    <p:nvPr/>
                  </p:nvGrpSpPr>
                  <p:grpSpPr>
                    <a:xfrm>
                      <a:off x="5101" y="1697"/>
                      <a:ext cx="5775" cy="2468"/>
                      <a:chOff x="4647" y="2246"/>
                      <a:chExt cx="7578" cy="4402"/>
                    </a:xfrm>
                  </p:grpSpPr>
                  <p:sp>
                    <p:nvSpPr>
                      <p:cNvPr id="125" name="流程图: 手动操作 124"/>
                      <p:cNvSpPr/>
                      <p:nvPr/>
                    </p:nvSpPr>
                    <p:spPr>
                      <a:xfrm rot="16200000">
                        <a:off x="4677" y="3075"/>
                        <a:ext cx="3610"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6" name="组合 125"/>
                      <p:cNvGrpSpPr/>
                      <p:nvPr/>
                    </p:nvGrpSpPr>
                    <p:grpSpPr>
                      <a:xfrm>
                        <a:off x="4647" y="2246"/>
                        <a:ext cx="7578" cy="4402"/>
                        <a:chOff x="4647" y="2246"/>
                        <a:chExt cx="7578" cy="4402"/>
                      </a:xfrm>
                    </p:grpSpPr>
                    <p:grpSp>
                      <p:nvGrpSpPr>
                        <p:cNvPr id="127" name="组合 126"/>
                        <p:cNvGrpSpPr/>
                        <p:nvPr/>
                      </p:nvGrpSpPr>
                      <p:grpSpPr>
                        <a:xfrm rot="0">
                          <a:off x="4647" y="2246"/>
                          <a:ext cx="7578" cy="4402"/>
                          <a:chOff x="4026" y="2737"/>
                          <a:chExt cx="7578" cy="4402"/>
                        </a:xfrm>
                      </p:grpSpPr>
                      <p:grpSp>
                        <p:nvGrpSpPr>
                          <p:cNvPr id="128" name="组合 127"/>
                          <p:cNvGrpSpPr/>
                          <p:nvPr/>
                        </p:nvGrpSpPr>
                        <p:grpSpPr>
                          <a:xfrm>
                            <a:off x="4026" y="2737"/>
                            <a:ext cx="7578" cy="4402"/>
                            <a:chOff x="3982" y="2387"/>
                            <a:chExt cx="7578" cy="4402"/>
                          </a:xfrm>
                        </p:grpSpPr>
                        <p:grpSp>
                          <p:nvGrpSpPr>
                            <p:cNvPr id="129" name="组合 128"/>
                            <p:cNvGrpSpPr/>
                            <p:nvPr/>
                          </p:nvGrpSpPr>
                          <p:grpSpPr>
                            <a:xfrm>
                              <a:off x="10258" y="2387"/>
                              <a:ext cx="1301" cy="4402"/>
                              <a:chOff x="9751" y="4713"/>
                              <a:chExt cx="1287" cy="4253"/>
                            </a:xfrm>
                          </p:grpSpPr>
                          <p:sp>
                            <p:nvSpPr>
                              <p:cNvPr id="131" name="矩形 130"/>
                              <p:cNvSpPr/>
                              <p:nvPr/>
                            </p:nvSpPr>
                            <p:spPr>
                              <a:xfrm>
                                <a:off x="9751" y="8149"/>
                                <a:ext cx="1276" cy="817"/>
                              </a:xfrm>
                              <a:prstGeom prst="rect">
                                <a:avLst/>
                              </a:prstGeom>
                              <a:solidFill>
                                <a:schemeClr val="accent1"/>
                              </a:solidFill>
                            </p:spPr>
                            <p:txBody>
                              <a:bodyPr wrap="square">
                                <a:spAutoFit/>
                              </a:bodyPr>
                              <a:p>
                                <a:pPr algn="ctr"/>
                                <a:r>
                                  <a:rPr lang="en-US" altLang="zh-CN" sz="1400" dirty="0"/>
                                  <a:t>  FC</a:t>
                                </a:r>
                                <a:endParaRPr lang="en-US" altLang="zh-CN" sz="1400" dirty="0"/>
                              </a:p>
                            </p:txBody>
                          </p:sp>
                          <p:sp>
                            <p:nvSpPr>
                              <p:cNvPr id="133" name="文本框 132"/>
                              <p:cNvSpPr txBox="1"/>
                              <p:nvPr/>
                            </p:nvSpPr>
                            <p:spPr>
                              <a:xfrm>
                                <a:off x="9762" y="4713"/>
                                <a:ext cx="1276" cy="873"/>
                              </a:xfrm>
                              <a:prstGeom prst="rect">
                                <a:avLst/>
                              </a:prstGeom>
                              <a:solidFill>
                                <a:schemeClr val="accent1"/>
                              </a:solidFill>
                            </p:spPr>
                            <p:txBody>
                              <a:bodyPr wrap="square" rtlCol="0">
                                <a:spAutoFit/>
                              </a:bodyPr>
                              <a:p>
                                <a:pPr algn="ctr">
                                  <a:lnSpc>
                                    <a:spcPct val="110000"/>
                                  </a:lnSpc>
                                </a:pPr>
                                <a:r>
                                  <a:rPr lang="en-US" altLang="zh-CN" sz="1400"/>
                                  <a:t>GDA</a:t>
                                </a:r>
                                <a:endParaRPr lang="en-US" altLang="zh-CN" sz="1400"/>
                              </a:p>
                            </p:txBody>
                          </p:sp>
                        </p:grpSp>
                        <p:cxnSp>
                          <p:nvCxnSpPr>
                            <p:cNvPr id="135" name="直接连接符 13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6" name="直接连接符 135"/>
                          <p:cNvCxnSpPr/>
                          <p:nvPr/>
                        </p:nvCxnSpPr>
                        <p:spPr>
                          <a:xfrm flipH="1">
                            <a:off x="8320" y="3166"/>
                            <a:ext cx="1901" cy="159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7" name="直接连接符 136"/>
                        <p:cNvCxnSpPr/>
                        <p:nvPr/>
                      </p:nvCxnSpPr>
                      <p:spPr>
                        <a:xfrm rot="20880000" flipH="1" flipV="1">
                          <a:off x="7701" y="4234"/>
                          <a:ext cx="600" cy="179"/>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138" name="矩形 137"/>
                      <p:cNvSpPr/>
                      <p:nvPr/>
                    </p:nvSpPr>
                    <p:spPr>
                      <a:xfrm>
                        <a:off x="8329" y="2954"/>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39" name="直接连接符 138"/>
                    <p:cNvCxnSpPr/>
                    <p:nvPr/>
                  </p:nvCxnSpPr>
                  <p:spPr>
                    <a:xfrm flipH="1">
                      <a:off x="10900" y="3926"/>
                      <a:ext cx="709" cy="1"/>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40" name="矩形 139"/>
                    <p:cNvSpPr/>
                    <p:nvPr/>
                  </p:nvSpPr>
                  <p:spPr>
                    <a:xfrm>
                      <a:off x="11613" y="3689"/>
                      <a:ext cx="1754" cy="474"/>
                    </a:xfrm>
                    <a:prstGeom prst="rect">
                      <a:avLst/>
                    </a:prstGeom>
                    <a:solidFill>
                      <a:schemeClr val="accent2"/>
                    </a:solidFill>
                  </p:spPr>
                  <p:txBody>
                    <a:bodyPr wrap="square">
                      <a:spAutoFit/>
                    </a:bodyPr>
                    <a:p>
                      <a:pPr algn="ctr"/>
                      <a:r>
                        <a:rPr lang="en-US" altLang="zh-CN" sz="1400" dirty="0"/>
                        <a:t>Probability</a:t>
                      </a:r>
                      <a:endParaRPr lang="en-US" altLang="zh-CN" sz="1400" dirty="0"/>
                    </a:p>
                  </p:txBody>
                </p:sp>
                <p:sp>
                  <p:nvSpPr>
                    <p:cNvPr id="141" name="矩形 140"/>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42" name="矩形 141"/>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43" name="矩形 142"/>
                    <p:cNvSpPr/>
                    <p:nvPr/>
                  </p:nvSpPr>
                  <p:spPr>
                    <a:xfrm>
                      <a:off x="7905" y="3293"/>
                      <a:ext cx="397" cy="397"/>
                    </a:xfrm>
                    <a:prstGeom prst="rect">
                      <a:avLst/>
                    </a:prstGeom>
                    <a:solidFill>
                      <a:schemeClr val="bg1">
                        <a:lumMod val="50000"/>
                      </a:schemeClr>
                    </a:solidFill>
                    <a:ln>
                      <a:solidFill>
                        <a:schemeClr val="bg1"/>
                      </a:solidFill>
                    </a:ln>
                  </p:spPr>
                  <p:txBody>
                    <a:bodyPr wrap="square">
                      <a:spAutoFit/>
                    </a:bodyPr>
                    <a:p>
                      <a:endParaRPr lang="zh-CN" altLang="en-US" sz="2400" dirty="0"/>
                    </a:p>
                  </p:txBody>
                </p:sp>
                <p:sp>
                  <p:nvSpPr>
                    <p:cNvPr id="144" name="矩形 143"/>
                    <p:cNvSpPr/>
                    <p:nvPr/>
                  </p:nvSpPr>
                  <p:spPr>
                    <a:xfrm>
                      <a:off x="7907" y="1697"/>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45" name="矩形 144"/>
                    <p:cNvSpPr/>
                    <p:nvPr/>
                  </p:nvSpPr>
                  <p:spPr>
                    <a:xfrm>
                      <a:off x="7907" y="3643"/>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grpSp>
              <p:sp>
                <p:nvSpPr>
                  <p:cNvPr id="146" name="矩形 145"/>
                  <p:cNvSpPr/>
                  <p:nvPr/>
                </p:nvSpPr>
                <p:spPr>
                  <a:xfrm>
                    <a:off x="11517" y="6170"/>
                    <a:ext cx="1767" cy="474"/>
                  </a:xfrm>
                  <a:prstGeom prst="rect">
                    <a:avLst/>
                  </a:prstGeom>
                  <a:solidFill>
                    <a:schemeClr val="accent2"/>
                  </a:solidFill>
                </p:spPr>
                <p:txBody>
                  <a:bodyPr wrap="square">
                    <a:spAutoFit/>
                  </a:bodyPr>
                  <a:p>
                    <a:pPr algn="ctr"/>
                    <a:r>
                      <a:rPr lang="en-US" altLang="zh-CN" sz="1400" dirty="0"/>
                      <a:t>Uncertainty</a:t>
                    </a:r>
                    <a:endParaRPr lang="en-US" altLang="zh-CN" sz="1400" dirty="0"/>
                  </a:p>
                </p:txBody>
              </p:sp>
              <p:cxnSp>
                <p:nvCxnSpPr>
                  <p:cNvPr id="147" name="直接连接符 146"/>
                  <p:cNvCxnSpPr/>
                  <p:nvPr/>
                </p:nvCxnSpPr>
                <p:spPr>
                  <a:xfrm flipH="1" flipV="1">
                    <a:off x="10830" y="6417"/>
                    <a:ext cx="614" cy="15"/>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grpSp>
              <p:nvGrpSpPr>
                <p:cNvPr id="203" name="组合 202"/>
                <p:cNvGrpSpPr/>
                <p:nvPr/>
              </p:nvGrpSpPr>
              <p:grpSpPr>
                <a:xfrm>
                  <a:off x="4057" y="5256"/>
                  <a:ext cx="10179" cy="3220"/>
                  <a:chOff x="4057" y="5256"/>
                  <a:chExt cx="10179" cy="3220"/>
                </a:xfrm>
              </p:grpSpPr>
              <p:pic>
                <p:nvPicPr>
                  <p:cNvPr id="207" name="图片 206" descr="dog"/>
                  <p:cNvPicPr>
                    <a:picLocks noChangeAspect="1"/>
                  </p:cNvPicPr>
                  <p:nvPr/>
                </p:nvPicPr>
                <p:blipFill>
                  <a:blip r:embed="rId1"/>
                  <a:stretch>
                    <a:fillRect/>
                  </a:stretch>
                </p:blipFill>
                <p:spPr>
                  <a:xfrm>
                    <a:off x="4057" y="5256"/>
                    <a:ext cx="1951" cy="1955"/>
                  </a:xfrm>
                  <a:prstGeom prst="rect">
                    <a:avLst/>
                  </a:prstGeom>
                </p:spPr>
              </p:pic>
              <p:sp>
                <p:nvSpPr>
                  <p:cNvPr id="5" name="文本框 4"/>
                  <p:cNvSpPr txBox="1"/>
                  <p:nvPr/>
                </p:nvSpPr>
                <p:spPr>
                  <a:xfrm>
                    <a:off x="4531" y="7106"/>
                    <a:ext cx="468" cy="580"/>
                  </a:xfrm>
                  <a:prstGeom prst="rect">
                    <a:avLst/>
                  </a:prstGeom>
                  <a:noFill/>
                </p:spPr>
                <p:txBody>
                  <a:bodyPr wrap="none" rtlCol="0">
                    <a:spAutoFit/>
                  </a:bodyPr>
                  <a:p>
                    <a:r>
                      <a:rPr lang="en-US" altLang="zh-CN" i="1"/>
                      <a:t>x</a:t>
                    </a:r>
                    <a:endParaRPr lang="en-US" altLang="zh-CN" i="1"/>
                  </a:p>
                </p:txBody>
              </p:sp>
              <mc:AlternateContent xmlns:mc="http://schemas.openxmlformats.org/markup-compatibility/2006">
                <mc:Choice xmlns:a14="http://schemas.microsoft.com/office/drawing/2010/main" Requires="a14">
                  <p:sp>
                    <p:nvSpPr>
                      <p:cNvPr id="9" name="文本框 8"/>
                      <p:cNvSpPr txBox="1"/>
                      <p:nvPr/>
                    </p:nvSpPr>
                    <p:spPr>
                      <a:xfrm>
                        <a:off x="6877" y="7086"/>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ea typeface="MS Mincho" charset="0"/>
                                      <a:cs typeface="DejaVu Math TeX Gyre" panose="02000503000000000000" charset="0"/>
                                    </a:rPr>
                                    <m:t>𝜃</m:t>
                                  </m:r>
                                </m:sub>
                              </m:sSub>
                            </m:oMath>
                          </m:oMathPara>
                        </a14:m>
                        <a:endParaRPr lang="en-US" altLang="zh-CN">
                          <a:latin typeface="+mn-lt"/>
                          <a:cs typeface="+mn-lt"/>
                        </a:endParaRPr>
                      </a:p>
                    </p:txBody>
                  </p:sp>
                </mc:Choice>
                <mc:Fallback>
                  <p:sp>
                    <p:nvSpPr>
                      <p:cNvPr id="9" name="文本框 8"/>
                      <p:cNvSpPr txBox="1">
                        <a:spLocks noRot="1" noChangeAspect="1" noMove="1" noResize="1" noEditPoints="1" noAdjustHandles="1" noChangeArrowheads="1" noChangeShapeType="1" noTextEdit="1"/>
                      </p:cNvSpPr>
                      <p:nvPr/>
                    </p:nvSpPr>
                    <p:spPr>
                      <a:xfrm>
                        <a:off x="6877" y="7086"/>
                        <a:ext cx="543" cy="580"/>
                      </a:xfrm>
                      <a:prstGeom prst="rect">
                        <a:avLst/>
                      </a:prstGeom>
                      <a:blipFill rotWithShape="1">
                        <a:blip r:embed="rId2"/>
                      </a:blipFill>
                    </p:spPr>
                    <p:txBody>
                      <a:bodyPr/>
                      <a:lstStyle/>
                      <a:p>
                        <a:r>
                          <a:rPr lang="zh-CN" altLang="en-US">
                            <a:noFill/>
                          </a:rPr>
                          <a:t> </a:t>
                        </a:r>
                      </a:p>
                    </p:txBody>
                  </p:sp>
                </mc:Fallback>
              </mc:AlternateContent>
              <p:sp>
                <p:nvSpPr>
                  <p:cNvPr id="10" name="文本框 9"/>
                  <p:cNvSpPr txBox="1"/>
                  <p:nvPr/>
                </p:nvSpPr>
                <p:spPr>
                  <a:xfrm>
                    <a:off x="6544" y="5627"/>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cxnSp>
                <p:nvCxnSpPr>
                  <p:cNvPr id="24" name="直接连接符 23"/>
                  <p:cNvCxnSpPr/>
                  <p:nvPr/>
                </p:nvCxnSpPr>
                <p:spPr>
                  <a:xfrm flipH="1" flipV="1">
                    <a:off x="9345" y="6232"/>
                    <a:ext cx="1485" cy="112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35" name="文本框 34"/>
                      <p:cNvSpPr txBox="1"/>
                      <p:nvPr/>
                    </p:nvSpPr>
                    <p:spPr>
                      <a:xfrm>
                        <a:off x="8709" y="7460"/>
                        <a:ext cx="724"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35" name="文本框 34"/>
                      <p:cNvSpPr txBox="1">
                        <a:spLocks noRot="1" noChangeAspect="1" noMove="1" noResize="1" noEditPoints="1" noAdjustHandles="1" noChangeArrowheads="1" noChangeShapeType="1" noTextEdit="1"/>
                      </p:cNvSpPr>
                      <p:nvPr/>
                    </p:nvSpPr>
                    <p:spPr>
                      <a:xfrm>
                        <a:off x="8709" y="7460"/>
                        <a:ext cx="724" cy="1016"/>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0" name="文本框 199"/>
                      <p:cNvSpPr txBox="1"/>
                      <p:nvPr/>
                    </p:nvSpPr>
                    <p:spPr>
                      <a:xfrm>
                        <a:off x="10886" y="5594"/>
                        <a:ext cx="1107" cy="580"/>
                      </a:xfrm>
                      <a:prstGeom prst="rect">
                        <a:avLst/>
                      </a:prstGeom>
                      <a:noFill/>
                    </p:spPr>
                    <p:txBody>
                      <a:bodyPr wrap="square" rtlCol="0">
                        <a:spAutoFit/>
                      </a:bodyPr>
                      <a:p>
                        <a:pPr algn="l">
                          <a:buClrTx/>
                          <a:buSzTx/>
                          <a:buFontTx/>
                        </a:pPr>
                        <a:r>
                          <a:rPr lang="en-US" altLang="zh-CN" sz="1800" i="1"/>
                          <a:t>q(</a:t>
                        </a:r>
                        <a14:m>
                          <m:oMath xmlns:m="http://schemas.openxmlformats.org/officeDocument/2006/math">
                            <m:r>
                              <a:rPr lang="en-US" altLang="zh-CN" sz="1800" i="1">
                                <a:latin typeface="DejaVu Math TeX Gyre" panose="02000503000000000000" charset="0"/>
                              </a:rPr>
                              <m:t>𝑧</m:t>
                            </m:r>
                          </m:oMath>
                        </a14:m>
                        <a:r>
                          <a:rPr lang="en-US" altLang="zh-CN" sz="1800" i="1"/>
                          <a:t>)</a:t>
                        </a:r>
                        <a:endParaRPr lang="en-US" altLang="zh-CN" sz="1800" i="1"/>
                      </a:p>
                    </p:txBody>
                  </p:sp>
                </mc:Choice>
                <mc:Fallback>
                  <p:sp>
                    <p:nvSpPr>
                      <p:cNvPr id="200" name="文本框 199"/>
                      <p:cNvSpPr txBox="1">
                        <a:spLocks noRot="1" noChangeAspect="1" noMove="1" noResize="1" noEditPoints="1" noAdjustHandles="1" noChangeArrowheads="1" noChangeShapeType="1" noTextEdit="1"/>
                      </p:cNvSpPr>
                      <p:nvPr/>
                    </p:nvSpPr>
                    <p:spPr>
                      <a:xfrm>
                        <a:off x="10886" y="5594"/>
                        <a:ext cx="1107" cy="58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1" name="文本框 200"/>
                      <p:cNvSpPr txBox="1"/>
                      <p:nvPr/>
                    </p:nvSpPr>
                    <p:spPr>
                      <a:xfrm>
                        <a:off x="12816" y="5627"/>
                        <a:ext cx="1420" cy="580"/>
                      </a:xfrm>
                      <a:prstGeom prst="rect">
                        <a:avLst/>
                      </a:prstGeom>
                      <a:noFill/>
                    </p:spPr>
                    <p:txBody>
                      <a:bodyPr wrap="none" rtlCol="0">
                        <a:spAutoFit/>
                      </a:bodyPr>
                      <a:p>
                        <a:pPr algn="l">
                          <a:buClrTx/>
                          <a:buSzTx/>
                          <a:buFontTx/>
                        </a:pPr>
                        <a:r>
                          <a:rPr lang="en-US" altLang="zh-CN" sz="1800" i="1"/>
                          <a:t>logq(</a:t>
                        </a:r>
                        <a14:m>
                          <m:oMath xmlns:m="http://schemas.openxmlformats.org/officeDocument/2006/math">
                            <m:r>
                              <a:rPr lang="en-US" altLang="zh-CN" sz="1800" i="1">
                                <a:latin typeface="DejaVu Math TeX Gyre" panose="02000503000000000000" charset="0"/>
                              </a:rPr>
                              <m:t>𝑧</m:t>
                            </m:r>
                          </m:oMath>
                        </a14:m>
                        <a:r>
                          <a:rPr lang="en-US" altLang="zh-CN" sz="1800" i="1"/>
                          <a:t>)</a:t>
                        </a:r>
                        <a:endParaRPr lang="en-US" altLang="zh-CN" sz="1800" i="1"/>
                      </a:p>
                    </p:txBody>
                  </p:sp>
                </mc:Choice>
                <mc:Fallback>
                  <p:sp>
                    <p:nvSpPr>
                      <p:cNvPr id="201" name="文本框 200"/>
                      <p:cNvSpPr txBox="1">
                        <a:spLocks noRot="1" noChangeAspect="1" noMove="1" noResize="1" noEditPoints="1" noAdjustHandles="1" noChangeArrowheads="1" noChangeShapeType="1" noTextEdit="1"/>
                      </p:cNvSpPr>
                      <p:nvPr/>
                    </p:nvSpPr>
                    <p:spPr>
                      <a:xfrm>
                        <a:off x="12816" y="5627"/>
                        <a:ext cx="1420" cy="580"/>
                      </a:xfrm>
                      <a:prstGeom prst="rect">
                        <a:avLst/>
                      </a:prstGeom>
                      <a:blipFill rotWithShape="1">
                        <a:blip r:embed="rId5"/>
                      </a:blipFill>
                    </p:spPr>
                    <p:txBody>
                      <a:bodyPr/>
                      <a:lstStyle/>
                      <a:p>
                        <a:r>
                          <a:rPr lang="zh-CN" altLang="en-US">
                            <a:noFill/>
                          </a:rPr>
                          <a:t> </a:t>
                        </a:r>
                      </a:p>
                    </p:txBody>
                  </p:sp>
                </mc:Fallback>
              </mc:AlternateContent>
              <p:sp>
                <p:nvSpPr>
                  <p:cNvPr id="202" name="文本框 201"/>
                  <p:cNvSpPr txBox="1"/>
                  <p:nvPr/>
                </p:nvSpPr>
                <p:spPr>
                  <a:xfrm>
                    <a:off x="13031" y="7531"/>
                    <a:ext cx="868" cy="580"/>
                  </a:xfrm>
                  <a:prstGeom prst="rect">
                    <a:avLst/>
                  </a:prstGeom>
                  <a:noFill/>
                </p:spPr>
                <p:txBody>
                  <a:bodyPr wrap="none" rtlCol="0">
                    <a:spAutoFit/>
                  </a:bodyPr>
                  <a:p>
                    <a:pPr algn="l">
                      <a:buClrTx/>
                      <a:buSzTx/>
                      <a:buFontTx/>
                    </a:pPr>
                    <a:r>
                      <a:rPr lang="en-US" altLang="zh-CN" sz="1800" i="1"/>
                      <a:t>p(x)</a:t>
                    </a:r>
                    <a:endParaRPr lang="en-US" altLang="zh-CN" sz="1800" i="1"/>
                  </a:p>
                </p:txBody>
              </p:sp>
            </p:grpSp>
          </p:grpSp>
          <p:cxnSp>
            <p:nvCxnSpPr>
              <p:cNvPr id="210" name="肘形连接符 209"/>
              <p:cNvCxnSpPr/>
              <p:nvPr/>
            </p:nvCxnSpPr>
            <p:spPr>
              <a:xfrm rot="16200000">
                <a:off x="8564" y="-535"/>
                <a:ext cx="1409" cy="8272"/>
              </a:xfrm>
              <a:prstGeom prst="bentConnector2">
                <a:avLst/>
              </a:prstGeom>
              <a:ln w="25400">
                <a:solidFill>
                  <a:schemeClr val="tx1"/>
                </a:solidFill>
                <a:prstDash val="sysDot"/>
                <a:headEnd type="triangle" w="lg" len="med"/>
                <a:tailEnd type="none" w="lg" len="med"/>
              </a:ln>
            </p:spPr>
            <p:style>
              <a:lnRef idx="1">
                <a:schemeClr val="accent2"/>
              </a:lnRef>
              <a:fillRef idx="0">
                <a:schemeClr val="accent2"/>
              </a:fillRef>
              <a:effectRef idx="0">
                <a:schemeClr val="accent2"/>
              </a:effectRef>
              <a:fontRef idx="minor">
                <a:schemeClr val="tx1"/>
              </a:fontRef>
            </p:style>
          </p:cxnSp>
          <p:cxnSp>
            <p:nvCxnSpPr>
              <p:cNvPr id="211" name="直接连接符 210"/>
              <p:cNvCxnSpPr/>
              <p:nvPr/>
            </p:nvCxnSpPr>
            <p:spPr>
              <a:xfrm flipH="1">
                <a:off x="13418" y="2897"/>
                <a:ext cx="5" cy="1110"/>
              </a:xfrm>
              <a:prstGeom prst="line">
                <a:avLst/>
              </a:prstGeom>
              <a:ln w="25400">
                <a:solidFill>
                  <a:srgbClr val="303030"/>
                </a:solidFill>
                <a:prstDash val="sysDot"/>
                <a:headEnd type="none" w="lg" len="med"/>
                <a:tailEnd type="none" w="lg" len="med"/>
              </a:ln>
            </p:spPr>
            <p:style>
              <a:lnRef idx="1">
                <a:schemeClr val="accent2"/>
              </a:lnRef>
              <a:fillRef idx="0">
                <a:schemeClr val="accent2"/>
              </a:fillRef>
              <a:effectRef idx="0">
                <a:schemeClr val="accent2"/>
              </a:effectRef>
              <a:fontRef idx="minor">
                <a:schemeClr val="tx1"/>
              </a:fontRef>
            </p:style>
          </p:cxnSp>
          <p:sp>
            <p:nvSpPr>
              <p:cNvPr id="212" name="文本框 211"/>
              <p:cNvSpPr txBox="1"/>
              <p:nvPr/>
            </p:nvSpPr>
            <p:spPr>
              <a:xfrm>
                <a:off x="8772" y="2897"/>
                <a:ext cx="1988" cy="580"/>
              </a:xfrm>
              <a:prstGeom prst="rect">
                <a:avLst/>
              </a:prstGeom>
              <a:noFill/>
            </p:spPr>
            <p:txBody>
              <a:bodyPr wrap="square" rtlCol="0">
                <a:spAutoFit/>
              </a:bodyPr>
              <a:p>
                <a:r>
                  <a:rPr lang="en-US" altLang="zh-CN"/>
                  <a:t>Backward</a:t>
                </a:r>
                <a:endParaRPr lang="en-US" altLang="zh-CN"/>
              </a:p>
            </p:txBody>
          </p:sp>
        </p:grpSp>
        <p:grpSp>
          <p:nvGrpSpPr>
            <p:cNvPr id="15" name="组合 14"/>
            <p:cNvGrpSpPr/>
            <p:nvPr/>
          </p:nvGrpSpPr>
          <p:grpSpPr>
            <a:xfrm rot="0">
              <a:off x="1929" y="1554"/>
              <a:ext cx="13911" cy="3559"/>
              <a:chOff x="1608" y="2127"/>
              <a:chExt cx="13911" cy="3559"/>
            </a:xfrm>
          </p:grpSpPr>
          <p:grpSp>
            <p:nvGrpSpPr>
              <p:cNvPr id="208" name="组合 207"/>
              <p:cNvGrpSpPr/>
              <p:nvPr/>
            </p:nvGrpSpPr>
            <p:grpSpPr>
              <a:xfrm>
                <a:off x="1608" y="2127"/>
                <a:ext cx="13911" cy="2974"/>
                <a:chOff x="1402" y="2128"/>
                <a:chExt cx="13691" cy="2920"/>
              </a:xfrm>
            </p:grpSpPr>
            <p:sp>
              <p:nvSpPr>
                <p:cNvPr id="105" name="矩形 104"/>
                <p:cNvSpPr/>
                <p:nvPr/>
              </p:nvSpPr>
              <p:spPr>
                <a:xfrm>
                  <a:off x="3170" y="2128"/>
                  <a:ext cx="11923" cy="2920"/>
                </a:xfrm>
                <a:prstGeom prst="rect">
                  <a:avLst/>
                </a:prstGeom>
                <a:ln w="12700" cmpd="sng">
                  <a:solidFill>
                    <a:schemeClr val="accent5">
                      <a:lumMod val="40000"/>
                      <a:lumOff val="60000"/>
                    </a:schemeClr>
                  </a:solidFill>
                  <a:prstDash val="lgDash"/>
                </a:ln>
              </p:spPr>
              <p:txBody>
                <a:bodyPr wrap="square">
                  <a:spAutoFit/>
                </a:bodyPr>
                <a:p>
                  <a:endParaRPr lang="zh-CN" altLang="en-US" sz="2400" dirty="0"/>
                </a:p>
              </p:txBody>
            </p:sp>
            <p:grpSp>
              <p:nvGrpSpPr>
                <p:cNvPr id="2" name="组合 1"/>
                <p:cNvGrpSpPr/>
                <p:nvPr/>
              </p:nvGrpSpPr>
              <p:grpSpPr>
                <a:xfrm>
                  <a:off x="1402" y="2243"/>
                  <a:ext cx="12389" cy="2382"/>
                  <a:chOff x="302" y="1718"/>
                  <a:chExt cx="12389" cy="2382"/>
                </a:xfrm>
              </p:grpSpPr>
              <p:sp>
                <p:nvSpPr>
                  <p:cNvPr id="67" name="立方体 66"/>
                  <p:cNvSpPr/>
                  <p:nvPr/>
                </p:nvSpPr>
                <p:spPr>
                  <a:xfrm>
                    <a:off x="1221" y="3428"/>
                    <a:ext cx="119" cy="589"/>
                  </a:xfrm>
                  <a:prstGeom prst="cube">
                    <a:avLst/>
                  </a:prstGeom>
                </p:spPr>
                <p:txBody>
                  <a:bodyPr wrap="square">
                    <a:spAutoFit/>
                  </a:bodyPr>
                  <a:p>
                    <a:endParaRPr lang="zh-CN" altLang="en-US" sz="2400" dirty="0"/>
                  </a:p>
                </p:txBody>
              </p:sp>
              <p:sp>
                <p:nvSpPr>
                  <p:cNvPr id="102" name="文本框 101"/>
                  <p:cNvSpPr txBox="1"/>
                  <p:nvPr/>
                </p:nvSpPr>
                <p:spPr>
                  <a:xfrm>
                    <a:off x="302" y="2869"/>
                    <a:ext cx="1728" cy="569"/>
                  </a:xfrm>
                  <a:prstGeom prst="rect">
                    <a:avLst/>
                  </a:prstGeom>
                  <a:noFill/>
                </p:spPr>
                <p:txBody>
                  <a:bodyPr wrap="square" rtlCol="0">
                    <a:spAutoFit/>
                  </a:bodyPr>
                  <a:p>
                    <a:r>
                      <a:rPr lang="zh-CN" altLang="en-US"/>
                      <a:t>训练阶段</a:t>
                    </a:r>
                    <a:endParaRPr lang="en-US" altLang="zh-CN"/>
                  </a:p>
                </p:txBody>
              </p:sp>
              <p:grpSp>
                <p:nvGrpSpPr>
                  <p:cNvPr id="120" name="组合 119"/>
                  <p:cNvGrpSpPr/>
                  <p:nvPr/>
                </p:nvGrpSpPr>
                <p:grpSpPr>
                  <a:xfrm>
                    <a:off x="5033" y="1718"/>
                    <a:ext cx="7658" cy="2382"/>
                    <a:chOff x="5101" y="1705"/>
                    <a:chExt cx="7658" cy="2382"/>
                  </a:xfrm>
                </p:grpSpPr>
                <p:grpSp>
                  <p:nvGrpSpPr>
                    <p:cNvPr id="74" name="组合 73"/>
                    <p:cNvGrpSpPr/>
                    <p:nvPr/>
                  </p:nvGrpSpPr>
                  <p:grpSpPr>
                    <a:xfrm>
                      <a:off x="5101" y="1741"/>
                      <a:ext cx="5804" cy="2207"/>
                      <a:chOff x="4647" y="2326"/>
                      <a:chExt cx="7616" cy="3936"/>
                    </a:xfrm>
                  </p:grpSpPr>
                  <p:sp>
                    <p:nvSpPr>
                      <p:cNvPr id="4" name="流程图: 手动操作 3"/>
                      <p:cNvSpPr/>
                      <p:nvPr/>
                    </p:nvSpPr>
                    <p:spPr>
                      <a:xfrm rot="16200000">
                        <a:off x="4528" y="3074"/>
                        <a:ext cx="3936"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 name="组合 11"/>
                      <p:cNvGrpSpPr/>
                      <p:nvPr/>
                    </p:nvGrpSpPr>
                    <p:grpSpPr>
                      <a:xfrm>
                        <a:off x="4647" y="3873"/>
                        <a:ext cx="7616" cy="845"/>
                        <a:chOff x="4647" y="3873"/>
                        <a:chExt cx="7616" cy="845"/>
                      </a:xfrm>
                    </p:grpSpPr>
                    <p:grpSp>
                      <p:nvGrpSpPr>
                        <p:cNvPr id="31" name="组合 30"/>
                        <p:cNvGrpSpPr/>
                        <p:nvPr/>
                      </p:nvGrpSpPr>
                      <p:grpSpPr>
                        <a:xfrm rot="0">
                          <a:off x="4647" y="3873"/>
                          <a:ext cx="7616" cy="845"/>
                          <a:chOff x="3982" y="4014"/>
                          <a:chExt cx="7616" cy="845"/>
                        </a:xfrm>
                      </p:grpSpPr>
                      <p:sp>
                        <p:nvSpPr>
                          <p:cNvPr id="47" name="矩形 46"/>
                          <p:cNvSpPr/>
                          <p:nvPr/>
                        </p:nvSpPr>
                        <p:spPr>
                          <a:xfrm>
                            <a:off x="9665" y="4014"/>
                            <a:ext cx="1933" cy="845"/>
                          </a:xfrm>
                          <a:prstGeom prst="rect">
                            <a:avLst/>
                          </a:prstGeom>
                          <a:solidFill>
                            <a:schemeClr val="accent1"/>
                          </a:solidFill>
                        </p:spPr>
                        <p:txBody>
                          <a:bodyPr wrap="square">
                            <a:spAutoFit/>
                          </a:bodyPr>
                          <a:p>
                            <a:pPr algn="ctr"/>
                            <a:r>
                              <a:rPr lang="en-US" altLang="zh-CN" sz="1400" dirty="0"/>
                              <a:t>    FC</a:t>
                            </a:r>
                            <a:endParaRPr lang="en-US" altLang="zh-CN" sz="1400" dirty="0"/>
                          </a:p>
                        </p:txBody>
                      </p:sp>
                      <p:cxnSp>
                        <p:nvCxnSpPr>
                          <p:cNvPr id="75" name="直接连接符 7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1" name="直接连接符 10"/>
                        <p:cNvCxnSpPr/>
                        <p:nvPr/>
                      </p:nvCxnSpPr>
                      <p:spPr>
                        <a:xfrm flipH="1">
                          <a:off x="7753" y="4274"/>
                          <a:ext cx="558" cy="39"/>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8" name="矩形 67"/>
                      <p:cNvSpPr/>
                      <p:nvPr/>
                    </p:nvSpPr>
                    <p:spPr>
                      <a:xfrm>
                        <a:off x="8339" y="2970"/>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09" name="直接连接符 108"/>
                    <p:cNvCxnSpPr/>
                    <p:nvPr/>
                  </p:nvCxnSpPr>
                  <p:spPr>
                    <a:xfrm flipH="1">
                      <a:off x="10904" y="2895"/>
                      <a:ext cx="383" cy="1"/>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11" name="矩形 110"/>
                    <p:cNvSpPr/>
                    <p:nvPr/>
                  </p:nvSpPr>
                  <p:spPr>
                    <a:xfrm>
                      <a:off x="11286" y="2608"/>
                      <a:ext cx="1473" cy="474"/>
                    </a:xfrm>
                    <a:prstGeom prst="rect">
                      <a:avLst/>
                    </a:prstGeom>
                    <a:solidFill>
                      <a:schemeClr val="accent2"/>
                    </a:solidFill>
                  </p:spPr>
                  <p:txBody>
                    <a:bodyPr wrap="square">
                      <a:spAutoFit/>
                    </a:bodyPr>
                    <a:p>
                      <a:pPr algn="ctr"/>
                      <a:r>
                        <a:rPr lang="en-US" altLang="zh-CN" sz="1400" dirty="0"/>
                        <a:t>CELoss</a:t>
                      </a:r>
                      <a:endParaRPr lang="en-US" altLang="zh-CN" sz="1400" dirty="0"/>
                    </a:p>
                  </p:txBody>
                </p:sp>
                <p:sp>
                  <p:nvSpPr>
                    <p:cNvPr id="115" name="矩形 114"/>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16" name="矩形 115"/>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17" name="矩形 116"/>
                    <p:cNvSpPr/>
                    <p:nvPr/>
                  </p:nvSpPr>
                  <p:spPr>
                    <a:xfrm>
                      <a:off x="7905" y="3293"/>
                      <a:ext cx="397" cy="397"/>
                    </a:xfrm>
                    <a:prstGeom prst="rect">
                      <a:avLst/>
                    </a:prstGeom>
                    <a:solidFill>
                      <a:schemeClr val="bg1">
                        <a:lumMod val="50000"/>
                      </a:schemeClr>
                    </a:solidFill>
                    <a:ln>
                      <a:solidFill>
                        <a:schemeClr val="bg2"/>
                      </a:solidFill>
                    </a:ln>
                  </p:spPr>
                  <p:txBody>
                    <a:bodyPr wrap="square">
                      <a:spAutoFit/>
                    </a:bodyPr>
                    <a:p>
                      <a:endParaRPr lang="zh-CN" altLang="en-US" sz="2400" dirty="0"/>
                    </a:p>
                  </p:txBody>
                </p:sp>
                <p:sp>
                  <p:nvSpPr>
                    <p:cNvPr id="118" name="矩形 117"/>
                    <p:cNvSpPr/>
                    <p:nvPr/>
                  </p:nvSpPr>
                  <p:spPr>
                    <a:xfrm>
                      <a:off x="7917" y="1705"/>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19" name="矩形 118"/>
                    <p:cNvSpPr/>
                    <p:nvPr/>
                  </p:nvSpPr>
                  <p:spPr>
                    <a:xfrm>
                      <a:off x="7907" y="3690"/>
                      <a:ext cx="397" cy="397"/>
                    </a:xfrm>
                    <a:prstGeom prst="rect">
                      <a:avLst/>
                    </a:prstGeom>
                    <a:solidFill>
                      <a:schemeClr val="bg2">
                        <a:lumMod val="90000"/>
                      </a:schemeClr>
                    </a:solidFill>
                    <a:ln>
                      <a:solidFill>
                        <a:schemeClr val="bg2"/>
                      </a:solidFill>
                    </a:ln>
                  </p:spPr>
                  <p:txBody>
                    <a:bodyPr wrap="square">
                      <a:spAutoFit/>
                    </a:bodyPr>
                    <a:p>
                      <a:endParaRPr lang="zh-CN" altLang="en-US" sz="2400" dirty="0"/>
                    </a:p>
                  </p:txBody>
                </p:sp>
              </p:grpSp>
            </p:grpSp>
            <p:pic>
              <p:nvPicPr>
                <p:cNvPr id="206" name="图片 205" descr="cat"/>
                <p:cNvPicPr>
                  <a:picLocks noChangeAspect="1"/>
                </p:cNvPicPr>
                <p:nvPr/>
              </p:nvPicPr>
              <p:blipFill>
                <a:blip r:embed="rId6"/>
                <a:stretch>
                  <a:fillRect/>
                </a:stretch>
              </p:blipFill>
              <p:spPr>
                <a:xfrm>
                  <a:off x="4213" y="2576"/>
                  <a:ext cx="1920" cy="1920"/>
                </a:xfrm>
                <a:prstGeom prst="rect">
                  <a:avLst/>
                </a:prstGeom>
              </p:spPr>
            </p:pic>
          </p:grpSp>
          <p:sp>
            <p:nvSpPr>
              <p:cNvPr id="3" name="文本框 2"/>
              <p:cNvSpPr txBox="1"/>
              <p:nvPr/>
            </p:nvSpPr>
            <p:spPr>
              <a:xfrm>
                <a:off x="7028" y="2854"/>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sp>
            <p:nvSpPr>
              <p:cNvPr id="7" name="文本框 6"/>
              <p:cNvSpPr txBox="1"/>
              <p:nvPr/>
            </p:nvSpPr>
            <p:spPr>
              <a:xfrm>
                <a:off x="4929" y="4485"/>
                <a:ext cx="468" cy="580"/>
              </a:xfrm>
              <a:prstGeom prst="rect">
                <a:avLst/>
              </a:prstGeom>
              <a:noFill/>
            </p:spPr>
            <p:txBody>
              <a:bodyPr wrap="none" rtlCol="0">
                <a:spAutoFit/>
              </a:bodyPr>
              <a:p>
                <a:r>
                  <a:rPr lang="en-US" altLang="zh-CN" i="1"/>
                  <a:t>x</a:t>
                </a:r>
                <a:endParaRPr lang="en-US" altLang="zh-CN" i="1"/>
              </a:p>
            </p:txBody>
          </p:sp>
          <mc:AlternateContent xmlns:mc="http://schemas.openxmlformats.org/markup-compatibility/2006">
            <mc:Choice xmlns:a14="http://schemas.microsoft.com/office/drawing/2010/main" Requires="a14">
              <p:sp>
                <p:nvSpPr>
                  <p:cNvPr id="8" name="文本框 7"/>
                  <p:cNvSpPr txBox="1"/>
                  <p:nvPr/>
                </p:nvSpPr>
                <p:spPr>
                  <a:xfrm>
                    <a:off x="7141" y="4485"/>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cs typeface="DejaVu Math TeX Gyre" panose="02000503000000000000" charset="0"/>
                                </a:rPr>
                                <m:t>𝜃</m:t>
                              </m:r>
                            </m:sub>
                          </m:sSub>
                        </m:oMath>
                      </m:oMathPara>
                    </a14:m>
                    <a:endParaRPr lang="en-US" altLang="zh-CN"/>
                  </a:p>
                </p:txBody>
              </p:sp>
            </mc:Choice>
            <mc:Fallback>
              <p:sp>
                <p:nvSpPr>
                  <p:cNvPr id="8" name="文本框 7"/>
                  <p:cNvSpPr txBox="1">
                    <a:spLocks noRot="1" noChangeAspect="1" noMove="1" noResize="1" noEditPoints="1" noAdjustHandles="1" noChangeArrowheads="1" noChangeShapeType="1" noTextEdit="1"/>
                  </p:cNvSpPr>
                  <p:nvPr/>
                </p:nvSpPr>
                <p:spPr>
                  <a:xfrm>
                    <a:off x="7141" y="4485"/>
                    <a:ext cx="543" cy="580"/>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9159" y="4670"/>
                    <a:ext cx="641"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13" name="文本框 12"/>
                  <p:cNvSpPr txBox="1">
                    <a:spLocks noRot="1" noChangeAspect="1" noMove="1" noResize="1" noEditPoints="1" noAdjustHandles="1" noChangeArrowheads="1" noChangeShapeType="1" noTextEdit="1"/>
                  </p:cNvSpPr>
                  <p:nvPr/>
                </p:nvSpPr>
                <p:spPr>
                  <a:xfrm>
                    <a:off x="9159" y="4670"/>
                    <a:ext cx="641" cy="1016"/>
                  </a:xfrm>
                  <a:prstGeom prst="rect">
                    <a:avLst/>
                  </a:prstGeom>
                  <a:blipFill rotWithShape="1">
                    <a:blip r:embed="rId7"/>
                  </a:blipFill>
                </p:spPr>
                <p:txBody>
                  <a:bodyPr/>
                  <a:lstStyle/>
                  <a:p>
                    <a:r>
                      <a:rPr lang="zh-CN" altLang="en-US">
                        <a:noFill/>
                      </a:rPr>
                      <a:t> </a:t>
                    </a:r>
                  </a:p>
                </p:txBody>
              </p:sp>
            </mc:Fallback>
          </mc:AlternateContent>
        </p:grpSp>
        <p:sp>
          <p:nvSpPr>
            <p:cNvPr id="17" name="矩形 16"/>
            <p:cNvSpPr/>
            <p:nvPr/>
          </p:nvSpPr>
          <p:spPr>
            <a:xfrm>
              <a:off x="3761" y="5031"/>
              <a:ext cx="12086" cy="4906"/>
            </a:xfrm>
            <a:prstGeom prst="rect">
              <a:avLst/>
            </a:prstGeom>
            <a:ln w="12700" cmpd="sng">
              <a:solidFill>
                <a:schemeClr val="accent1">
                  <a:lumMod val="60000"/>
                  <a:lumOff val="40000"/>
                </a:schemeClr>
              </a:solidFill>
              <a:prstDash val="lgDash"/>
            </a:ln>
          </p:spPr>
          <p:txBody>
            <a:bodyPr wrap="none">
              <a:spAutoFit/>
            </a:bodyPr>
            <a:p>
              <a:endParaRPr lang="zh-CN" altLang="en-US" sz="2400" dirty="0"/>
            </a:p>
          </p:txBody>
        </p:sp>
        <p:grpSp>
          <p:nvGrpSpPr>
            <p:cNvPr id="19" name="组合 18"/>
            <p:cNvGrpSpPr/>
            <p:nvPr/>
          </p:nvGrpSpPr>
          <p:grpSpPr>
            <a:xfrm>
              <a:off x="1929" y="2872"/>
              <a:ext cx="9207" cy="4816"/>
              <a:chOff x="1929" y="2872"/>
              <a:chExt cx="9207" cy="4816"/>
            </a:xfrm>
          </p:grpSpPr>
          <p:cxnSp>
            <p:nvCxnSpPr>
              <p:cNvPr id="14" name="直接连接符 13"/>
              <p:cNvCxnSpPr/>
              <p:nvPr/>
            </p:nvCxnSpPr>
            <p:spPr>
              <a:xfrm flipH="1">
                <a:off x="9990" y="2872"/>
                <a:ext cx="1147" cy="8"/>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1929" y="7108"/>
                <a:ext cx="1728" cy="580"/>
              </a:xfrm>
              <a:prstGeom prst="rect">
                <a:avLst/>
              </a:prstGeom>
              <a:noFill/>
            </p:spPr>
            <p:txBody>
              <a:bodyPr wrap="none" rtlCol="0">
                <a:spAutoFit/>
              </a:bodyPr>
              <a:p>
                <a:r>
                  <a:rPr lang="zh-CN" altLang="en-US"/>
                  <a:t>测试阶段</a:t>
                </a:r>
                <a:endParaRPr lang="zh-CN" altLang="en-US"/>
              </a:p>
            </p:txBody>
          </p:sp>
          <mc:AlternateContent xmlns:mc="http://schemas.openxmlformats.org/markup-compatibility/2006">
            <mc:Choice xmlns:a14="http://schemas.microsoft.com/office/drawing/2010/main" Requires="a14">
              <p:sp>
                <p:nvSpPr>
                  <p:cNvPr id="18" name="文本框 17"/>
                  <p:cNvSpPr txBox="1"/>
                  <p:nvPr/>
                </p:nvSpPr>
                <p:spPr>
                  <a:xfrm>
                    <a:off x="4785" y="5762"/>
                    <a:ext cx="1930" cy="58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4785" y="5762"/>
                    <a:ext cx="1930" cy="580"/>
                  </a:xfrm>
                  <a:prstGeom prst="rect">
                    <a:avLst/>
                  </a:prstGeom>
                  <a:blipFill rotWithShape="1">
                    <a:blip r:embed="rId8"/>
                  </a:blipFill>
                </p:spPr>
                <p:txBody>
                  <a:bodyPr/>
                  <a:lstStyle/>
                  <a:p>
                    <a:r>
                      <a:rPr lang="zh-CN" altLang="en-US">
                        <a:noFill/>
                      </a:rPr>
                      <a:t> </a:t>
                    </a:r>
                  </a:p>
                </p:txBody>
              </p:sp>
            </mc:Fallback>
          </mc:AlternateContent>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grpSp>
        <p:nvGrpSpPr>
          <p:cNvPr id="15" name="组合 14"/>
          <p:cNvGrpSpPr/>
          <p:nvPr/>
        </p:nvGrpSpPr>
        <p:grpSpPr>
          <a:xfrm rot="0">
            <a:off x="1687830" y="2953385"/>
            <a:ext cx="8797290" cy="2259910"/>
            <a:chOff x="1665" y="2127"/>
            <a:chExt cx="13854" cy="3559"/>
          </a:xfrm>
        </p:grpSpPr>
        <p:grpSp>
          <p:nvGrpSpPr>
            <p:cNvPr id="208" name="组合 207"/>
            <p:cNvGrpSpPr/>
            <p:nvPr/>
          </p:nvGrpSpPr>
          <p:grpSpPr>
            <a:xfrm>
              <a:off x="1665" y="2127"/>
              <a:ext cx="13854" cy="2974"/>
              <a:chOff x="1458" y="2128"/>
              <a:chExt cx="13635" cy="2920"/>
            </a:xfrm>
          </p:grpSpPr>
          <p:sp>
            <p:nvSpPr>
              <p:cNvPr id="105" name="矩形 104"/>
              <p:cNvSpPr/>
              <p:nvPr/>
            </p:nvSpPr>
            <p:spPr>
              <a:xfrm>
                <a:off x="3170" y="2128"/>
                <a:ext cx="11923" cy="2920"/>
              </a:xfrm>
              <a:prstGeom prst="rect">
                <a:avLst/>
              </a:prstGeom>
              <a:ln w="12700" cmpd="sng">
                <a:solidFill>
                  <a:schemeClr val="accent5">
                    <a:lumMod val="40000"/>
                    <a:lumOff val="60000"/>
                  </a:schemeClr>
                </a:solidFill>
                <a:prstDash val="lgDash"/>
              </a:ln>
            </p:spPr>
            <p:txBody>
              <a:bodyPr wrap="square">
                <a:spAutoFit/>
              </a:bodyPr>
              <a:p>
                <a:endParaRPr lang="zh-CN" altLang="en-US" sz="2400" dirty="0"/>
              </a:p>
            </p:txBody>
          </p:sp>
          <p:grpSp>
            <p:nvGrpSpPr>
              <p:cNvPr id="204" name="组合 203"/>
              <p:cNvGrpSpPr/>
              <p:nvPr/>
            </p:nvGrpSpPr>
            <p:grpSpPr>
              <a:xfrm>
                <a:off x="1458" y="2243"/>
                <a:ext cx="12569" cy="2382"/>
                <a:chOff x="358" y="1718"/>
                <a:chExt cx="12569" cy="2382"/>
              </a:xfrm>
            </p:grpSpPr>
            <p:sp>
              <p:nvSpPr>
                <p:cNvPr id="67" name="立方体 66"/>
                <p:cNvSpPr/>
                <p:nvPr/>
              </p:nvSpPr>
              <p:spPr>
                <a:xfrm>
                  <a:off x="1221" y="3428"/>
                  <a:ext cx="119" cy="589"/>
                </a:xfrm>
                <a:prstGeom prst="cube">
                  <a:avLst/>
                </a:prstGeom>
              </p:spPr>
              <p:txBody>
                <a:bodyPr wrap="square">
                  <a:spAutoFit/>
                </a:bodyPr>
                <a:p>
                  <a:endParaRPr lang="zh-CN" altLang="en-US" sz="2400" dirty="0"/>
                </a:p>
              </p:txBody>
            </p:sp>
            <p:sp>
              <p:nvSpPr>
                <p:cNvPr id="102" name="文本框 101"/>
                <p:cNvSpPr txBox="1"/>
                <p:nvPr/>
              </p:nvSpPr>
              <p:spPr>
                <a:xfrm>
                  <a:off x="358" y="2869"/>
                  <a:ext cx="1728" cy="570"/>
                </a:xfrm>
                <a:prstGeom prst="rect">
                  <a:avLst/>
                </a:prstGeom>
                <a:noFill/>
              </p:spPr>
              <p:txBody>
                <a:bodyPr wrap="square" rtlCol="0">
                  <a:spAutoFit/>
                </a:bodyPr>
                <a:p>
                  <a:r>
                    <a:rPr lang="zh-CN" altLang="en-US"/>
                    <a:t>联合训练</a:t>
                  </a:r>
                  <a:endParaRPr lang="zh-CN" altLang="en-US"/>
                </a:p>
              </p:txBody>
            </p:sp>
            <p:grpSp>
              <p:nvGrpSpPr>
                <p:cNvPr id="120" name="组合 119"/>
                <p:cNvGrpSpPr/>
                <p:nvPr/>
              </p:nvGrpSpPr>
              <p:grpSpPr>
                <a:xfrm>
                  <a:off x="5033" y="1718"/>
                  <a:ext cx="7894" cy="2382"/>
                  <a:chOff x="5101" y="1705"/>
                  <a:chExt cx="7894" cy="2382"/>
                </a:xfrm>
              </p:grpSpPr>
              <p:grpSp>
                <p:nvGrpSpPr>
                  <p:cNvPr id="74" name="组合 73"/>
                  <p:cNvGrpSpPr/>
                  <p:nvPr/>
                </p:nvGrpSpPr>
                <p:grpSpPr>
                  <a:xfrm>
                    <a:off x="5101" y="1741"/>
                    <a:ext cx="6014" cy="2207"/>
                    <a:chOff x="4647" y="2326"/>
                    <a:chExt cx="7892" cy="3936"/>
                  </a:xfrm>
                </p:grpSpPr>
                <p:sp>
                  <p:nvSpPr>
                    <p:cNvPr id="4" name="流程图: 手动操作 3"/>
                    <p:cNvSpPr/>
                    <p:nvPr/>
                  </p:nvSpPr>
                  <p:spPr>
                    <a:xfrm rot="16200000">
                      <a:off x="4528" y="3074"/>
                      <a:ext cx="3936"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 name="组合 11"/>
                    <p:cNvGrpSpPr/>
                    <p:nvPr/>
                  </p:nvGrpSpPr>
                  <p:grpSpPr>
                    <a:xfrm>
                      <a:off x="4647" y="3059"/>
                      <a:ext cx="7892" cy="2641"/>
                      <a:chOff x="4647" y="3059"/>
                      <a:chExt cx="7892" cy="2641"/>
                    </a:xfrm>
                  </p:grpSpPr>
                  <p:grpSp>
                    <p:nvGrpSpPr>
                      <p:cNvPr id="30" name="组合 29"/>
                      <p:cNvGrpSpPr/>
                      <p:nvPr/>
                    </p:nvGrpSpPr>
                    <p:grpSpPr>
                      <a:xfrm rot="0">
                        <a:off x="4647" y="3059"/>
                        <a:ext cx="7892" cy="2641"/>
                        <a:chOff x="4026" y="3550"/>
                        <a:chExt cx="7892" cy="2641"/>
                      </a:xfrm>
                    </p:grpSpPr>
                    <p:grpSp>
                      <p:nvGrpSpPr>
                        <p:cNvPr id="31" name="组合 30"/>
                        <p:cNvGrpSpPr/>
                        <p:nvPr/>
                      </p:nvGrpSpPr>
                      <p:grpSpPr>
                        <a:xfrm>
                          <a:off x="4026" y="3550"/>
                          <a:ext cx="7892" cy="2641"/>
                          <a:chOff x="3982" y="3200"/>
                          <a:chExt cx="7892" cy="2641"/>
                        </a:xfrm>
                      </p:grpSpPr>
                      <p:grpSp>
                        <p:nvGrpSpPr>
                          <p:cNvPr id="32" name="组合 31"/>
                          <p:cNvGrpSpPr/>
                          <p:nvPr/>
                        </p:nvGrpSpPr>
                        <p:grpSpPr>
                          <a:xfrm>
                            <a:off x="8032" y="3200"/>
                            <a:ext cx="3842" cy="2641"/>
                            <a:chOff x="7549" y="5498"/>
                            <a:chExt cx="3801" cy="2552"/>
                          </a:xfrm>
                        </p:grpSpPr>
                        <p:grpSp>
                          <p:nvGrpSpPr>
                            <p:cNvPr id="33" name="组合 32"/>
                            <p:cNvGrpSpPr/>
                            <p:nvPr/>
                          </p:nvGrpSpPr>
                          <p:grpSpPr>
                            <a:xfrm>
                              <a:off x="7549" y="6674"/>
                              <a:ext cx="3764" cy="1376"/>
                              <a:chOff x="7487" y="6596"/>
                              <a:chExt cx="3764" cy="1376"/>
                            </a:xfrm>
                          </p:grpSpPr>
                          <p:sp>
                            <p:nvSpPr>
                              <p:cNvPr id="47" name="矩形 46"/>
                              <p:cNvSpPr/>
                              <p:nvPr/>
                            </p:nvSpPr>
                            <p:spPr>
                              <a:xfrm>
                                <a:off x="9339" y="7155"/>
                                <a:ext cx="1912" cy="817"/>
                              </a:xfrm>
                              <a:prstGeom prst="rect">
                                <a:avLst/>
                              </a:prstGeom>
                              <a:solidFill>
                                <a:schemeClr val="accent1"/>
                              </a:solidFill>
                            </p:spPr>
                            <p:txBody>
                              <a:bodyPr wrap="square">
                                <a:spAutoFit/>
                              </a:bodyPr>
                              <a:lstStyle/>
                              <a:p>
                                <a:pPr algn="ctr"/>
                                <a:r>
                                  <a:rPr lang="en-US" altLang="zh-CN" sz="1400" dirty="0"/>
                                  <a:t>    FC</a:t>
                                </a:r>
                                <a:endParaRPr lang="en-US" altLang="zh-CN" sz="1400" dirty="0"/>
                              </a:p>
                            </p:txBody>
                          </p:sp>
                          <p:cxnSp>
                            <p:nvCxnSpPr>
                              <p:cNvPr id="50" name="直接连接符 49"/>
                              <p:cNvCxnSpPr/>
                              <p:nvPr/>
                            </p:nvCxnSpPr>
                            <p:spPr>
                              <a:xfrm rot="60000" flipH="1" flipV="1">
                                <a:off x="7487" y="6596"/>
                                <a:ext cx="1827" cy="90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9387" y="5498"/>
                              <a:ext cx="1963" cy="872"/>
                            </a:xfrm>
                            <a:prstGeom prst="rect">
                              <a:avLst/>
                            </a:prstGeom>
                            <a:solidFill>
                              <a:schemeClr val="accent2"/>
                            </a:solidFill>
                          </p:spPr>
                          <p:txBody>
                            <a:bodyPr wrap="square" rtlCol="0">
                              <a:spAutoFit/>
                            </a:bodyPr>
                            <a:lstStyle/>
                            <a:p>
                              <a:pPr algn="ctr">
                                <a:lnSpc>
                                  <a:spcPct val="110000"/>
                                </a:lnSpc>
                              </a:pPr>
                              <a:r>
                                <a:rPr lang="en-US" altLang="zh-CN" sz="1400"/>
                                <a:t>AuxLoss</a:t>
                              </a:r>
                              <a:endParaRPr lang="en-US" altLang="zh-CN" sz="1400"/>
                            </a:p>
                          </p:txBody>
                        </p:sp>
                      </p:grpSp>
                      <p:cxnSp>
                        <p:nvCxnSpPr>
                          <p:cNvPr id="75" name="直接连接符 7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420000" flipH="1">
                          <a:off x="8091" y="3988"/>
                          <a:ext cx="1831" cy="81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1" name="直接连接符 10"/>
                      <p:cNvCxnSpPr/>
                      <p:nvPr/>
                    </p:nvCxnSpPr>
                    <p:spPr>
                      <a:xfrm flipH="1">
                        <a:off x="7753" y="4274"/>
                        <a:ext cx="558" cy="39"/>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8" name="矩形 67"/>
                    <p:cNvSpPr/>
                    <p:nvPr/>
                  </p:nvSpPr>
                  <p:spPr>
                    <a:xfrm>
                      <a:off x="8339" y="2970"/>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09" name="直接连接符 108"/>
                  <p:cNvCxnSpPr/>
                  <p:nvPr/>
                </p:nvCxnSpPr>
                <p:spPr>
                  <a:xfrm flipH="1">
                    <a:off x="11115" y="3436"/>
                    <a:ext cx="383" cy="1"/>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11" name="矩形 110"/>
                  <p:cNvSpPr/>
                  <p:nvPr/>
                </p:nvSpPr>
                <p:spPr>
                  <a:xfrm>
                    <a:off x="11522" y="3160"/>
                    <a:ext cx="1473" cy="474"/>
                  </a:xfrm>
                  <a:prstGeom prst="rect">
                    <a:avLst/>
                  </a:prstGeom>
                  <a:solidFill>
                    <a:schemeClr val="accent2"/>
                  </a:solidFill>
                </p:spPr>
                <p:txBody>
                  <a:bodyPr wrap="square">
                    <a:spAutoFit/>
                  </a:bodyPr>
                  <a:p>
                    <a:pPr algn="ctr"/>
                    <a:r>
                      <a:rPr lang="en-US" altLang="zh-CN" sz="1400" dirty="0"/>
                      <a:t>CELoss</a:t>
                    </a:r>
                    <a:endParaRPr lang="en-US" altLang="zh-CN" sz="1400" dirty="0"/>
                  </a:p>
                </p:txBody>
              </p:sp>
              <p:sp>
                <p:nvSpPr>
                  <p:cNvPr id="115" name="矩形 114"/>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16" name="矩形 115"/>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17" name="矩形 116"/>
                  <p:cNvSpPr/>
                  <p:nvPr/>
                </p:nvSpPr>
                <p:spPr>
                  <a:xfrm>
                    <a:off x="7905" y="3293"/>
                    <a:ext cx="397" cy="397"/>
                  </a:xfrm>
                  <a:prstGeom prst="rect">
                    <a:avLst/>
                  </a:prstGeom>
                  <a:solidFill>
                    <a:schemeClr val="bg1">
                      <a:lumMod val="50000"/>
                    </a:schemeClr>
                  </a:solidFill>
                  <a:ln>
                    <a:solidFill>
                      <a:schemeClr val="bg2"/>
                    </a:solidFill>
                  </a:ln>
                </p:spPr>
                <p:txBody>
                  <a:bodyPr wrap="square">
                    <a:spAutoFit/>
                  </a:bodyPr>
                  <a:p>
                    <a:endParaRPr lang="zh-CN" altLang="en-US" sz="2400" dirty="0"/>
                  </a:p>
                </p:txBody>
              </p:sp>
              <p:sp>
                <p:nvSpPr>
                  <p:cNvPr id="118" name="矩形 117"/>
                  <p:cNvSpPr/>
                  <p:nvPr/>
                </p:nvSpPr>
                <p:spPr>
                  <a:xfrm>
                    <a:off x="7917" y="1705"/>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19" name="矩形 118"/>
                  <p:cNvSpPr/>
                  <p:nvPr/>
                </p:nvSpPr>
                <p:spPr>
                  <a:xfrm>
                    <a:off x="7907" y="3690"/>
                    <a:ext cx="397" cy="397"/>
                  </a:xfrm>
                  <a:prstGeom prst="rect">
                    <a:avLst/>
                  </a:prstGeom>
                  <a:solidFill>
                    <a:schemeClr val="bg2">
                      <a:lumMod val="90000"/>
                    </a:schemeClr>
                  </a:solidFill>
                  <a:ln>
                    <a:solidFill>
                      <a:schemeClr val="bg2"/>
                    </a:solidFill>
                  </a:ln>
                </p:spPr>
                <p:txBody>
                  <a:bodyPr wrap="square">
                    <a:spAutoFit/>
                  </a:bodyPr>
                  <a:p>
                    <a:endParaRPr lang="zh-CN" altLang="en-US" sz="2400" dirty="0"/>
                  </a:p>
                </p:txBody>
              </p:sp>
            </p:grpSp>
          </p:grpSp>
          <p:pic>
            <p:nvPicPr>
              <p:cNvPr id="206" name="图片 205" descr="cat"/>
              <p:cNvPicPr>
                <a:picLocks noChangeAspect="1"/>
              </p:cNvPicPr>
              <p:nvPr/>
            </p:nvPicPr>
            <p:blipFill>
              <a:blip r:embed="rId1"/>
              <a:stretch>
                <a:fillRect/>
              </a:stretch>
            </p:blipFill>
            <p:spPr>
              <a:xfrm>
                <a:off x="4213" y="2576"/>
                <a:ext cx="1920" cy="1920"/>
              </a:xfrm>
              <a:prstGeom prst="rect">
                <a:avLst/>
              </a:prstGeom>
            </p:spPr>
          </p:pic>
        </p:grpSp>
        <p:sp>
          <p:nvSpPr>
            <p:cNvPr id="2" name="文本框 1"/>
            <p:cNvSpPr txBox="1"/>
            <p:nvPr/>
          </p:nvSpPr>
          <p:spPr>
            <a:xfrm>
              <a:off x="6758" y="2893"/>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sp>
          <p:nvSpPr>
            <p:cNvPr id="3" name="文本框 2"/>
            <p:cNvSpPr txBox="1"/>
            <p:nvPr/>
          </p:nvSpPr>
          <p:spPr>
            <a:xfrm>
              <a:off x="4929" y="4485"/>
              <a:ext cx="468" cy="580"/>
            </a:xfrm>
            <a:prstGeom prst="rect">
              <a:avLst/>
            </a:prstGeom>
            <a:noFill/>
          </p:spPr>
          <p:txBody>
            <a:bodyPr wrap="none" rtlCol="0">
              <a:spAutoFit/>
            </a:bodyPr>
            <a:p>
              <a:r>
                <a:rPr lang="en-US" altLang="zh-CN" i="1"/>
                <a:t>x</a:t>
              </a:r>
              <a:endParaRPr lang="en-US" altLang="zh-CN" i="1"/>
            </a:p>
          </p:txBody>
        </p:sp>
        <mc:AlternateContent xmlns:mc="http://schemas.openxmlformats.org/markup-compatibility/2006">
          <mc:Choice xmlns:a14="http://schemas.microsoft.com/office/drawing/2010/main" Requires="a14">
            <p:sp>
              <p:nvSpPr>
                <p:cNvPr id="7" name="文本框 6"/>
                <p:cNvSpPr txBox="1"/>
                <p:nvPr/>
              </p:nvSpPr>
              <p:spPr>
                <a:xfrm>
                  <a:off x="7141" y="4485"/>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cs typeface="DejaVu Math TeX Gyre" panose="02000503000000000000" charset="0"/>
                              </a:rPr>
                              <m:t>𝜃</m:t>
                            </m:r>
                          </m:sub>
                        </m:sSub>
                      </m:oMath>
                    </m:oMathPara>
                  </a14:m>
                  <a:endParaRPr lang="en-US" altLang="zh-CN"/>
                </a:p>
              </p:txBody>
            </p:sp>
          </mc:Choice>
          <mc:Fallback>
            <p:sp>
              <p:nvSpPr>
                <p:cNvPr id="7" name="文本框 6"/>
                <p:cNvSpPr txBox="1">
                  <a:spLocks noRot="1" noChangeAspect="1" noMove="1" noResize="1" noEditPoints="1" noAdjustHandles="1" noChangeArrowheads="1" noChangeShapeType="1" noTextEdit="1"/>
                </p:cNvSpPr>
                <p:nvPr/>
              </p:nvSpPr>
              <p:spPr>
                <a:xfrm>
                  <a:off x="7141" y="4485"/>
                  <a:ext cx="543" cy="580"/>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9159" y="4670"/>
                  <a:ext cx="641"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8" name="文本框 7"/>
                <p:cNvSpPr txBox="1">
                  <a:spLocks noRot="1" noChangeAspect="1" noMove="1" noResize="1" noEditPoints="1" noAdjustHandles="1" noChangeArrowheads="1" noChangeShapeType="1" noTextEdit="1"/>
                </p:cNvSpPr>
                <p:nvPr/>
              </p:nvSpPr>
              <p:spPr>
                <a:xfrm>
                  <a:off x="9159" y="4670"/>
                  <a:ext cx="641" cy="1016"/>
                </a:xfrm>
                <a:prstGeom prst="rect">
                  <a:avLst/>
                </a:prstGeom>
                <a:blipFill rotWithShape="1">
                  <a:blip r:embed="rId3"/>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grpSp>
        <p:nvGrpSpPr>
          <p:cNvPr id="40" name="组合 39"/>
          <p:cNvGrpSpPr/>
          <p:nvPr/>
        </p:nvGrpSpPr>
        <p:grpSpPr>
          <a:xfrm>
            <a:off x="1550035" y="1449705"/>
            <a:ext cx="8818245" cy="4995545"/>
            <a:chOff x="2461" y="2283"/>
            <a:chExt cx="13887" cy="7867"/>
          </a:xfrm>
        </p:grpSpPr>
        <p:grpSp>
          <p:nvGrpSpPr>
            <p:cNvPr id="15" name="组合 14"/>
            <p:cNvGrpSpPr/>
            <p:nvPr/>
          </p:nvGrpSpPr>
          <p:grpSpPr>
            <a:xfrm>
              <a:off x="2461" y="2283"/>
              <a:ext cx="13887" cy="7415"/>
              <a:chOff x="1649" y="2127"/>
              <a:chExt cx="13887" cy="7415"/>
            </a:xfrm>
          </p:grpSpPr>
          <p:grpSp>
            <p:nvGrpSpPr>
              <p:cNvPr id="208" name="组合 207"/>
              <p:cNvGrpSpPr/>
              <p:nvPr/>
            </p:nvGrpSpPr>
            <p:grpSpPr>
              <a:xfrm>
                <a:off x="1649" y="2127"/>
                <a:ext cx="13887" cy="7415"/>
                <a:chOff x="1442" y="2128"/>
                <a:chExt cx="13667" cy="7281"/>
              </a:xfrm>
            </p:grpSpPr>
            <p:sp>
              <p:nvSpPr>
                <p:cNvPr id="105" name="矩形 104"/>
                <p:cNvSpPr/>
                <p:nvPr/>
              </p:nvSpPr>
              <p:spPr>
                <a:xfrm>
                  <a:off x="3170" y="2128"/>
                  <a:ext cx="11923" cy="2920"/>
                </a:xfrm>
                <a:prstGeom prst="rect">
                  <a:avLst/>
                </a:prstGeom>
                <a:ln w="12700" cmpd="sng">
                  <a:solidFill>
                    <a:schemeClr val="accent5">
                      <a:lumMod val="40000"/>
                      <a:lumOff val="60000"/>
                    </a:schemeClr>
                  </a:solidFill>
                  <a:prstDash val="lgDash"/>
                </a:ln>
              </p:spPr>
              <p:txBody>
                <a:bodyPr wrap="square">
                  <a:spAutoFit/>
                </a:bodyPr>
                <a:p>
                  <a:endParaRPr lang="zh-CN" altLang="en-US" sz="2400" dirty="0"/>
                </a:p>
              </p:txBody>
            </p:sp>
            <p:grpSp>
              <p:nvGrpSpPr>
                <p:cNvPr id="204" name="组合 203"/>
                <p:cNvGrpSpPr/>
                <p:nvPr/>
              </p:nvGrpSpPr>
              <p:grpSpPr>
                <a:xfrm>
                  <a:off x="1442" y="2243"/>
                  <a:ext cx="13667" cy="7166"/>
                  <a:chOff x="342" y="1718"/>
                  <a:chExt cx="13667" cy="7166"/>
                </a:xfrm>
              </p:grpSpPr>
              <p:sp>
                <p:nvSpPr>
                  <p:cNvPr id="67" name="立方体 66"/>
                  <p:cNvSpPr/>
                  <p:nvPr/>
                </p:nvSpPr>
                <p:spPr>
                  <a:xfrm>
                    <a:off x="1221" y="3428"/>
                    <a:ext cx="119" cy="589"/>
                  </a:xfrm>
                  <a:prstGeom prst="cube">
                    <a:avLst/>
                  </a:prstGeom>
                </p:spPr>
                <p:txBody>
                  <a:bodyPr wrap="square">
                    <a:spAutoFit/>
                  </a:bodyPr>
                  <a:p>
                    <a:endParaRPr lang="zh-CN" altLang="en-US" sz="2400" dirty="0"/>
                  </a:p>
                </p:txBody>
              </p:sp>
              <p:sp>
                <p:nvSpPr>
                  <p:cNvPr id="102" name="文本框 101"/>
                  <p:cNvSpPr txBox="1"/>
                  <p:nvPr/>
                </p:nvSpPr>
                <p:spPr>
                  <a:xfrm>
                    <a:off x="358" y="2869"/>
                    <a:ext cx="1728" cy="570"/>
                  </a:xfrm>
                  <a:prstGeom prst="rect">
                    <a:avLst/>
                  </a:prstGeom>
                  <a:noFill/>
                </p:spPr>
                <p:txBody>
                  <a:bodyPr wrap="square" rtlCol="0">
                    <a:spAutoFit/>
                  </a:bodyPr>
                  <a:p>
                    <a:r>
                      <a:rPr lang="zh-CN" altLang="en-US"/>
                      <a:t>训练阶段</a:t>
                    </a:r>
                    <a:endParaRPr lang="zh-CN" altLang="en-US"/>
                  </a:p>
                </p:txBody>
              </p:sp>
              <p:sp>
                <p:nvSpPr>
                  <p:cNvPr id="103" name="文本框 102"/>
                  <p:cNvSpPr txBox="1"/>
                  <p:nvPr/>
                </p:nvSpPr>
                <p:spPr>
                  <a:xfrm>
                    <a:off x="342" y="6985"/>
                    <a:ext cx="1728" cy="570"/>
                  </a:xfrm>
                  <a:prstGeom prst="rect">
                    <a:avLst/>
                  </a:prstGeom>
                  <a:noFill/>
                </p:spPr>
                <p:txBody>
                  <a:bodyPr wrap="square" rtlCol="0">
                    <a:spAutoFit/>
                  </a:bodyPr>
                  <a:p>
                    <a:r>
                      <a:rPr lang="zh-CN" altLang="en-US"/>
                      <a:t>测试阶段</a:t>
                    </a:r>
                    <a:endParaRPr lang="zh-CN" altLang="en-US"/>
                  </a:p>
                </p:txBody>
              </p:sp>
              <p:sp>
                <p:nvSpPr>
                  <p:cNvPr id="104" name="圆角矩形 103"/>
                  <p:cNvSpPr/>
                  <p:nvPr/>
                </p:nvSpPr>
                <p:spPr>
                  <a:xfrm>
                    <a:off x="7190" y="4720"/>
                    <a:ext cx="1790" cy="795"/>
                  </a:xfrm>
                  <a:prstGeom prst="roundRect">
                    <a:avLst/>
                  </a:prstGeom>
                  <a:solidFill>
                    <a:schemeClr val="accent5">
                      <a:lumMod val="20000"/>
                      <a:lumOff val="80000"/>
                    </a:schemeClr>
                  </a:solidFill>
                </p:spPr>
                <p:txBody>
                  <a:bodyPr wrap="square">
                    <a:spAutoFit/>
                  </a:bodyPr>
                  <a:p>
                    <a:pPr algn="ctr"/>
                    <a:r>
                      <a:rPr lang="en-US" altLang="zh-CN" sz="2400" dirty="0"/>
                      <a:t>PCA</a:t>
                    </a:r>
                    <a:endParaRPr lang="en-US" altLang="zh-CN" sz="2400" dirty="0"/>
                  </a:p>
                </p:txBody>
              </p:sp>
              <p:sp>
                <p:nvSpPr>
                  <p:cNvPr id="106" name="矩形 105"/>
                  <p:cNvSpPr/>
                  <p:nvPr/>
                </p:nvSpPr>
                <p:spPr>
                  <a:xfrm>
                    <a:off x="2086" y="5964"/>
                    <a:ext cx="11923" cy="2920"/>
                  </a:xfrm>
                  <a:prstGeom prst="rect">
                    <a:avLst/>
                  </a:prstGeom>
                  <a:ln w="12700" cmpd="sng">
                    <a:solidFill>
                      <a:schemeClr val="accent5">
                        <a:lumMod val="60000"/>
                        <a:lumOff val="40000"/>
                      </a:schemeClr>
                    </a:solidFill>
                    <a:prstDash val="dash"/>
                  </a:ln>
                </p:spPr>
                <p:txBody>
                  <a:bodyPr wrap="square">
                    <a:spAutoFit/>
                  </a:bodyPr>
                  <a:p>
                    <a:endParaRPr lang="zh-CN" altLang="en-US" sz="2400" dirty="0"/>
                  </a:p>
                </p:txBody>
              </p:sp>
              <p:cxnSp>
                <p:nvCxnSpPr>
                  <p:cNvPr id="112" name="直接箭头连接符 111"/>
                  <p:cNvCxnSpPr/>
                  <p:nvPr/>
                </p:nvCxnSpPr>
                <p:spPr>
                  <a:xfrm flipH="1" flipV="1">
                    <a:off x="8032" y="3771"/>
                    <a:ext cx="7" cy="949"/>
                  </a:xfrm>
                  <a:prstGeom prst="straightConnector1">
                    <a:avLst/>
                  </a:prstGeom>
                  <a:ln w="25400">
                    <a:solidFill>
                      <a:srgbClr val="EB641B"/>
                    </a:solidFill>
                    <a:headEnd type="triangle"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14" name="直接箭头连接符 113"/>
                  <p:cNvCxnSpPr/>
                  <p:nvPr/>
                </p:nvCxnSpPr>
                <p:spPr>
                  <a:xfrm flipH="1" flipV="1">
                    <a:off x="8041" y="5515"/>
                    <a:ext cx="7" cy="679"/>
                  </a:xfrm>
                  <a:prstGeom prst="straightConnector1">
                    <a:avLst/>
                  </a:prstGeom>
                  <a:ln w="25400">
                    <a:solidFill>
                      <a:srgbClr val="EB641B"/>
                    </a:solidFill>
                    <a:headEnd type="triangle" w="lg" len="med"/>
                    <a:tailEnd type="none" w="lg" len="med"/>
                  </a:ln>
                </p:spPr>
                <p:style>
                  <a:lnRef idx="1">
                    <a:schemeClr val="accent2"/>
                  </a:lnRef>
                  <a:fillRef idx="0">
                    <a:schemeClr val="accent2"/>
                  </a:fillRef>
                  <a:effectRef idx="0">
                    <a:schemeClr val="accent2"/>
                  </a:effectRef>
                  <a:fontRef idx="minor">
                    <a:schemeClr val="tx1"/>
                  </a:fontRef>
                </p:style>
              </p:cxnSp>
              <p:grpSp>
                <p:nvGrpSpPr>
                  <p:cNvPr id="120" name="组合 119"/>
                  <p:cNvGrpSpPr/>
                  <p:nvPr/>
                </p:nvGrpSpPr>
                <p:grpSpPr>
                  <a:xfrm>
                    <a:off x="5033" y="1718"/>
                    <a:ext cx="7894" cy="2382"/>
                    <a:chOff x="5101" y="1705"/>
                    <a:chExt cx="7894" cy="2382"/>
                  </a:xfrm>
                </p:grpSpPr>
                <p:grpSp>
                  <p:nvGrpSpPr>
                    <p:cNvPr id="74" name="组合 73"/>
                    <p:cNvGrpSpPr/>
                    <p:nvPr/>
                  </p:nvGrpSpPr>
                  <p:grpSpPr>
                    <a:xfrm>
                      <a:off x="5101" y="1741"/>
                      <a:ext cx="6014" cy="2207"/>
                      <a:chOff x="4647" y="2326"/>
                      <a:chExt cx="7892" cy="3936"/>
                    </a:xfrm>
                  </p:grpSpPr>
                  <p:sp>
                    <p:nvSpPr>
                      <p:cNvPr id="4" name="流程图: 手动操作 3"/>
                      <p:cNvSpPr/>
                      <p:nvPr/>
                    </p:nvSpPr>
                    <p:spPr>
                      <a:xfrm rot="16200000">
                        <a:off x="4528" y="3074"/>
                        <a:ext cx="3936"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 name="组合 11"/>
                      <p:cNvGrpSpPr/>
                      <p:nvPr/>
                    </p:nvGrpSpPr>
                    <p:grpSpPr>
                      <a:xfrm>
                        <a:off x="4647" y="3059"/>
                        <a:ext cx="7892" cy="2641"/>
                        <a:chOff x="4647" y="3059"/>
                        <a:chExt cx="7892" cy="2641"/>
                      </a:xfrm>
                    </p:grpSpPr>
                    <p:grpSp>
                      <p:nvGrpSpPr>
                        <p:cNvPr id="30" name="组合 29"/>
                        <p:cNvGrpSpPr/>
                        <p:nvPr/>
                      </p:nvGrpSpPr>
                      <p:grpSpPr>
                        <a:xfrm rot="0">
                          <a:off x="4647" y="3059"/>
                          <a:ext cx="7892" cy="2641"/>
                          <a:chOff x="4026" y="3550"/>
                          <a:chExt cx="7892" cy="2641"/>
                        </a:xfrm>
                      </p:grpSpPr>
                      <p:grpSp>
                        <p:nvGrpSpPr>
                          <p:cNvPr id="31" name="组合 30"/>
                          <p:cNvGrpSpPr/>
                          <p:nvPr/>
                        </p:nvGrpSpPr>
                        <p:grpSpPr>
                          <a:xfrm>
                            <a:off x="4026" y="3550"/>
                            <a:ext cx="7892" cy="2641"/>
                            <a:chOff x="3982" y="3200"/>
                            <a:chExt cx="7892" cy="2641"/>
                          </a:xfrm>
                        </p:grpSpPr>
                        <p:grpSp>
                          <p:nvGrpSpPr>
                            <p:cNvPr id="32" name="组合 31"/>
                            <p:cNvGrpSpPr/>
                            <p:nvPr/>
                          </p:nvGrpSpPr>
                          <p:grpSpPr>
                            <a:xfrm>
                              <a:off x="8032" y="3200"/>
                              <a:ext cx="3842" cy="2641"/>
                              <a:chOff x="7549" y="5498"/>
                              <a:chExt cx="3801" cy="2552"/>
                            </a:xfrm>
                          </p:grpSpPr>
                          <p:grpSp>
                            <p:nvGrpSpPr>
                              <p:cNvPr id="33" name="组合 32"/>
                              <p:cNvGrpSpPr/>
                              <p:nvPr/>
                            </p:nvGrpSpPr>
                            <p:grpSpPr>
                              <a:xfrm>
                                <a:off x="7549" y="6674"/>
                                <a:ext cx="3764" cy="1376"/>
                                <a:chOff x="7487" y="6596"/>
                                <a:chExt cx="3764" cy="1376"/>
                              </a:xfrm>
                            </p:grpSpPr>
                            <p:sp>
                              <p:nvSpPr>
                                <p:cNvPr id="47" name="矩形 46"/>
                                <p:cNvSpPr/>
                                <p:nvPr/>
                              </p:nvSpPr>
                              <p:spPr>
                                <a:xfrm>
                                  <a:off x="9339" y="7155"/>
                                  <a:ext cx="1912" cy="817"/>
                                </a:xfrm>
                                <a:prstGeom prst="rect">
                                  <a:avLst/>
                                </a:prstGeom>
                                <a:solidFill>
                                  <a:schemeClr val="accent1"/>
                                </a:solidFill>
                              </p:spPr>
                              <p:txBody>
                                <a:bodyPr wrap="square">
                                  <a:spAutoFit/>
                                </a:bodyPr>
                                <a:lstStyle/>
                                <a:p>
                                  <a:pPr algn="ctr"/>
                                  <a:r>
                                    <a:rPr lang="en-US" altLang="zh-CN" sz="1400" dirty="0"/>
                                    <a:t>    FC</a:t>
                                  </a:r>
                                  <a:endParaRPr lang="en-US" altLang="zh-CN" sz="1400" dirty="0"/>
                                </a:p>
                              </p:txBody>
                            </p:sp>
                            <p:cxnSp>
                              <p:nvCxnSpPr>
                                <p:cNvPr id="50" name="直接连接符 49"/>
                                <p:cNvCxnSpPr/>
                                <p:nvPr/>
                              </p:nvCxnSpPr>
                              <p:spPr>
                                <a:xfrm rot="60000" flipH="1" flipV="1">
                                  <a:off x="7487" y="6596"/>
                                  <a:ext cx="1827" cy="90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9387" y="5498"/>
                                <a:ext cx="1963" cy="872"/>
                              </a:xfrm>
                              <a:prstGeom prst="rect">
                                <a:avLst/>
                              </a:prstGeom>
                              <a:solidFill>
                                <a:schemeClr val="accent2"/>
                              </a:solidFill>
                            </p:spPr>
                            <p:txBody>
                              <a:bodyPr wrap="square" rtlCol="0">
                                <a:spAutoFit/>
                              </a:bodyPr>
                              <a:lstStyle/>
                              <a:p>
                                <a:pPr algn="ctr">
                                  <a:lnSpc>
                                    <a:spcPct val="110000"/>
                                  </a:lnSpc>
                                </a:pPr>
                                <a:r>
                                  <a:rPr lang="en-US" altLang="zh-CN" sz="1400"/>
                                  <a:t>AuxLoss</a:t>
                                </a:r>
                                <a:endParaRPr lang="en-US" altLang="zh-CN" sz="1400"/>
                              </a:p>
                            </p:txBody>
                          </p:sp>
                        </p:grpSp>
                        <p:cxnSp>
                          <p:nvCxnSpPr>
                            <p:cNvPr id="75" name="直接连接符 7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420000" flipH="1">
                            <a:off x="8091" y="3988"/>
                            <a:ext cx="1831" cy="81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1" name="直接连接符 10"/>
                        <p:cNvCxnSpPr/>
                        <p:nvPr/>
                      </p:nvCxnSpPr>
                      <p:spPr>
                        <a:xfrm flipH="1">
                          <a:off x="7753" y="4276"/>
                          <a:ext cx="484" cy="37"/>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8" name="矩形 67"/>
                      <p:cNvSpPr/>
                      <p:nvPr/>
                    </p:nvSpPr>
                    <p:spPr>
                      <a:xfrm>
                        <a:off x="8339" y="2970"/>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09" name="直接连接符 108"/>
                    <p:cNvCxnSpPr/>
                    <p:nvPr/>
                  </p:nvCxnSpPr>
                  <p:spPr>
                    <a:xfrm flipH="1">
                      <a:off x="11115" y="3436"/>
                      <a:ext cx="383" cy="1"/>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11" name="矩形 110"/>
                    <p:cNvSpPr/>
                    <p:nvPr/>
                  </p:nvSpPr>
                  <p:spPr>
                    <a:xfrm>
                      <a:off x="11522" y="3160"/>
                      <a:ext cx="1473" cy="474"/>
                    </a:xfrm>
                    <a:prstGeom prst="rect">
                      <a:avLst/>
                    </a:prstGeom>
                    <a:solidFill>
                      <a:schemeClr val="accent2"/>
                    </a:solidFill>
                  </p:spPr>
                  <p:txBody>
                    <a:bodyPr wrap="square">
                      <a:spAutoFit/>
                    </a:bodyPr>
                    <a:p>
                      <a:pPr algn="ctr"/>
                      <a:r>
                        <a:rPr lang="en-US" altLang="zh-CN" sz="1400" dirty="0"/>
                        <a:t>CELoss</a:t>
                      </a:r>
                      <a:endParaRPr lang="en-US" altLang="zh-CN" sz="1400" dirty="0"/>
                    </a:p>
                  </p:txBody>
                </p:sp>
                <p:sp>
                  <p:nvSpPr>
                    <p:cNvPr id="115" name="矩形 114"/>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16" name="矩形 115"/>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17" name="矩形 116"/>
                    <p:cNvSpPr/>
                    <p:nvPr/>
                  </p:nvSpPr>
                  <p:spPr>
                    <a:xfrm>
                      <a:off x="7905" y="3293"/>
                      <a:ext cx="397" cy="397"/>
                    </a:xfrm>
                    <a:prstGeom prst="rect">
                      <a:avLst/>
                    </a:prstGeom>
                    <a:solidFill>
                      <a:schemeClr val="bg1">
                        <a:lumMod val="50000"/>
                      </a:schemeClr>
                    </a:solidFill>
                    <a:ln>
                      <a:solidFill>
                        <a:schemeClr val="bg2"/>
                      </a:solidFill>
                    </a:ln>
                  </p:spPr>
                  <p:txBody>
                    <a:bodyPr wrap="square">
                      <a:spAutoFit/>
                    </a:bodyPr>
                    <a:p>
                      <a:endParaRPr lang="zh-CN" altLang="en-US" sz="2400" dirty="0"/>
                    </a:p>
                  </p:txBody>
                </p:sp>
                <p:sp>
                  <p:nvSpPr>
                    <p:cNvPr id="118" name="矩形 117"/>
                    <p:cNvSpPr/>
                    <p:nvPr/>
                  </p:nvSpPr>
                  <p:spPr>
                    <a:xfrm>
                      <a:off x="7917" y="1705"/>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19" name="矩形 118"/>
                    <p:cNvSpPr/>
                    <p:nvPr/>
                  </p:nvSpPr>
                  <p:spPr>
                    <a:xfrm>
                      <a:off x="7907" y="3690"/>
                      <a:ext cx="397" cy="397"/>
                    </a:xfrm>
                    <a:prstGeom prst="rect">
                      <a:avLst/>
                    </a:prstGeom>
                    <a:solidFill>
                      <a:schemeClr val="bg2">
                        <a:lumMod val="90000"/>
                      </a:schemeClr>
                    </a:solidFill>
                    <a:ln>
                      <a:solidFill>
                        <a:schemeClr val="bg2"/>
                      </a:solidFill>
                    </a:ln>
                  </p:spPr>
                  <p:txBody>
                    <a:bodyPr wrap="square">
                      <a:spAutoFit/>
                    </a:bodyPr>
                    <a:p>
                      <a:endParaRPr lang="zh-CN" altLang="en-US" sz="2400" dirty="0"/>
                    </a:p>
                  </p:txBody>
                </p:sp>
              </p:grpSp>
              <p:grpSp>
                <p:nvGrpSpPr>
                  <p:cNvPr id="123" name="组合 122"/>
                  <p:cNvGrpSpPr/>
                  <p:nvPr/>
                </p:nvGrpSpPr>
                <p:grpSpPr>
                  <a:xfrm>
                    <a:off x="5043" y="6170"/>
                    <a:ext cx="8700" cy="2343"/>
                    <a:chOff x="5101" y="1697"/>
                    <a:chExt cx="8700" cy="2343"/>
                  </a:xfrm>
                </p:grpSpPr>
                <p:grpSp>
                  <p:nvGrpSpPr>
                    <p:cNvPr id="124" name="组合 123"/>
                    <p:cNvGrpSpPr/>
                    <p:nvPr/>
                  </p:nvGrpSpPr>
                  <p:grpSpPr>
                    <a:xfrm>
                      <a:off x="5101" y="1833"/>
                      <a:ext cx="6317" cy="2024"/>
                      <a:chOff x="4647" y="2490"/>
                      <a:chExt cx="8289" cy="3610"/>
                    </a:xfrm>
                  </p:grpSpPr>
                  <p:sp>
                    <p:nvSpPr>
                      <p:cNvPr id="125" name="流程图: 手动操作 124"/>
                      <p:cNvSpPr/>
                      <p:nvPr/>
                    </p:nvSpPr>
                    <p:spPr>
                      <a:xfrm rot="16200000">
                        <a:off x="4677" y="3075"/>
                        <a:ext cx="3610"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6" name="组合 125"/>
                      <p:cNvGrpSpPr/>
                      <p:nvPr/>
                    </p:nvGrpSpPr>
                    <p:grpSpPr>
                      <a:xfrm>
                        <a:off x="4647" y="3115"/>
                        <a:ext cx="8289" cy="2686"/>
                        <a:chOff x="4647" y="3115"/>
                        <a:chExt cx="8289" cy="2686"/>
                      </a:xfrm>
                    </p:grpSpPr>
                    <p:grpSp>
                      <p:nvGrpSpPr>
                        <p:cNvPr id="127" name="组合 126"/>
                        <p:cNvGrpSpPr/>
                        <p:nvPr/>
                      </p:nvGrpSpPr>
                      <p:grpSpPr>
                        <a:xfrm rot="0">
                          <a:off x="4647" y="3115"/>
                          <a:ext cx="8289" cy="2686"/>
                          <a:chOff x="4026" y="3606"/>
                          <a:chExt cx="8289" cy="2686"/>
                        </a:xfrm>
                      </p:grpSpPr>
                      <p:grpSp>
                        <p:nvGrpSpPr>
                          <p:cNvPr id="128" name="组合 127"/>
                          <p:cNvGrpSpPr/>
                          <p:nvPr/>
                        </p:nvGrpSpPr>
                        <p:grpSpPr>
                          <a:xfrm>
                            <a:off x="4026" y="3606"/>
                            <a:ext cx="8289" cy="2686"/>
                            <a:chOff x="3982" y="3256"/>
                            <a:chExt cx="8289" cy="2686"/>
                          </a:xfrm>
                        </p:grpSpPr>
                        <p:grpSp>
                          <p:nvGrpSpPr>
                            <p:cNvPr id="129" name="组合 128"/>
                            <p:cNvGrpSpPr/>
                            <p:nvPr/>
                          </p:nvGrpSpPr>
                          <p:grpSpPr>
                            <a:xfrm>
                              <a:off x="10980" y="3256"/>
                              <a:ext cx="1291" cy="2686"/>
                              <a:chOff x="10465" y="5552"/>
                              <a:chExt cx="1277" cy="2595"/>
                            </a:xfrm>
                          </p:grpSpPr>
                          <p:sp>
                            <p:nvSpPr>
                              <p:cNvPr id="131" name="矩形 130"/>
                              <p:cNvSpPr/>
                              <p:nvPr/>
                            </p:nvSpPr>
                            <p:spPr>
                              <a:xfrm>
                                <a:off x="10465" y="7330"/>
                                <a:ext cx="1276" cy="817"/>
                              </a:xfrm>
                              <a:prstGeom prst="rect">
                                <a:avLst/>
                              </a:prstGeom>
                              <a:solidFill>
                                <a:schemeClr val="accent1"/>
                              </a:solidFill>
                            </p:spPr>
                            <p:txBody>
                              <a:bodyPr wrap="square">
                                <a:spAutoFit/>
                              </a:bodyPr>
                              <a:p>
                                <a:pPr algn="ctr"/>
                                <a:r>
                                  <a:rPr lang="en-US" altLang="zh-CN" sz="1400" dirty="0"/>
                                  <a:t>  FC</a:t>
                                </a:r>
                                <a:endParaRPr lang="en-US" altLang="zh-CN" sz="1400" dirty="0"/>
                              </a:p>
                            </p:txBody>
                          </p:sp>
                          <p:sp>
                            <p:nvSpPr>
                              <p:cNvPr id="133" name="文本框 132"/>
                              <p:cNvSpPr txBox="1"/>
                              <p:nvPr/>
                            </p:nvSpPr>
                            <p:spPr>
                              <a:xfrm>
                                <a:off x="10466" y="5552"/>
                                <a:ext cx="1276" cy="873"/>
                              </a:xfrm>
                              <a:prstGeom prst="rect">
                                <a:avLst/>
                              </a:prstGeom>
                              <a:solidFill>
                                <a:schemeClr val="accent1"/>
                              </a:solidFill>
                            </p:spPr>
                            <p:txBody>
                              <a:bodyPr wrap="square" rtlCol="0">
                                <a:spAutoFit/>
                              </a:bodyPr>
                              <a:p>
                                <a:pPr algn="ctr">
                                  <a:lnSpc>
                                    <a:spcPct val="110000"/>
                                  </a:lnSpc>
                                </a:pPr>
                                <a:r>
                                  <a:rPr lang="en-US" altLang="zh-CN" sz="1400"/>
                                  <a:t>GDA</a:t>
                                </a:r>
                                <a:endParaRPr lang="en-US" altLang="zh-CN" sz="1400"/>
                              </a:p>
                            </p:txBody>
                          </p:sp>
                        </p:grpSp>
                        <p:cxnSp>
                          <p:nvCxnSpPr>
                            <p:cNvPr id="135" name="直接连接符 13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6" name="直接连接符 135"/>
                          <p:cNvCxnSpPr/>
                          <p:nvPr/>
                        </p:nvCxnSpPr>
                        <p:spPr>
                          <a:xfrm flipH="1">
                            <a:off x="9584" y="4061"/>
                            <a:ext cx="1464" cy="81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7" name="直接连接符 136"/>
                        <p:cNvCxnSpPr/>
                        <p:nvPr/>
                      </p:nvCxnSpPr>
                      <p:spPr>
                        <a:xfrm rot="20880000" flipH="1" flipV="1">
                          <a:off x="7701" y="4234"/>
                          <a:ext cx="600" cy="179"/>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138" name="矩形 137"/>
                      <p:cNvSpPr/>
                      <p:nvPr/>
                    </p:nvSpPr>
                    <p:spPr>
                      <a:xfrm>
                        <a:off x="8329" y="2954"/>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39" name="直接连接符 138"/>
                    <p:cNvCxnSpPr/>
                    <p:nvPr/>
                  </p:nvCxnSpPr>
                  <p:spPr>
                    <a:xfrm rot="21420000" flipH="1" flipV="1">
                      <a:off x="11418" y="3474"/>
                      <a:ext cx="627" cy="33"/>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40" name="矩形 139"/>
                    <p:cNvSpPr/>
                    <p:nvPr/>
                  </p:nvSpPr>
                  <p:spPr>
                    <a:xfrm>
                      <a:off x="12047" y="3216"/>
                      <a:ext cx="1754" cy="474"/>
                    </a:xfrm>
                    <a:prstGeom prst="rect">
                      <a:avLst/>
                    </a:prstGeom>
                    <a:solidFill>
                      <a:schemeClr val="accent2"/>
                    </a:solidFill>
                  </p:spPr>
                  <p:txBody>
                    <a:bodyPr wrap="square">
                      <a:spAutoFit/>
                    </a:bodyPr>
                    <a:p>
                      <a:pPr algn="ctr"/>
                      <a:r>
                        <a:rPr lang="en-US" altLang="zh-CN" sz="1400" dirty="0"/>
                        <a:t>Probability</a:t>
                      </a:r>
                      <a:endParaRPr lang="en-US" altLang="zh-CN" sz="1400" dirty="0"/>
                    </a:p>
                  </p:txBody>
                </p:sp>
                <p:sp>
                  <p:nvSpPr>
                    <p:cNvPr id="141" name="矩形 140"/>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42" name="矩形 141"/>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43" name="矩形 142"/>
                    <p:cNvSpPr/>
                    <p:nvPr/>
                  </p:nvSpPr>
                  <p:spPr>
                    <a:xfrm>
                      <a:off x="7905" y="3293"/>
                      <a:ext cx="397" cy="397"/>
                    </a:xfrm>
                    <a:prstGeom prst="rect">
                      <a:avLst/>
                    </a:prstGeom>
                    <a:solidFill>
                      <a:schemeClr val="bg1">
                        <a:lumMod val="50000"/>
                      </a:schemeClr>
                    </a:solidFill>
                    <a:ln>
                      <a:solidFill>
                        <a:schemeClr val="bg1"/>
                      </a:solidFill>
                    </a:ln>
                  </p:spPr>
                  <p:txBody>
                    <a:bodyPr wrap="square">
                      <a:spAutoFit/>
                    </a:bodyPr>
                    <a:p>
                      <a:endParaRPr lang="zh-CN" altLang="en-US" sz="2400" dirty="0"/>
                    </a:p>
                  </p:txBody>
                </p:sp>
                <p:sp>
                  <p:nvSpPr>
                    <p:cNvPr id="144" name="矩形 143"/>
                    <p:cNvSpPr/>
                    <p:nvPr/>
                  </p:nvSpPr>
                  <p:spPr>
                    <a:xfrm>
                      <a:off x="7907" y="1697"/>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45" name="矩形 144"/>
                    <p:cNvSpPr/>
                    <p:nvPr/>
                  </p:nvSpPr>
                  <p:spPr>
                    <a:xfrm>
                      <a:off x="7907" y="3643"/>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grpSp>
              <p:sp>
                <p:nvSpPr>
                  <p:cNvPr id="146" name="矩形 145"/>
                  <p:cNvSpPr/>
                  <p:nvPr/>
                </p:nvSpPr>
                <p:spPr>
                  <a:xfrm>
                    <a:off x="11988" y="6657"/>
                    <a:ext cx="1754" cy="474"/>
                  </a:xfrm>
                  <a:prstGeom prst="rect">
                    <a:avLst/>
                  </a:prstGeom>
                  <a:solidFill>
                    <a:schemeClr val="accent2"/>
                  </a:solidFill>
                </p:spPr>
                <p:txBody>
                  <a:bodyPr wrap="square">
                    <a:spAutoFit/>
                  </a:bodyPr>
                  <a:p>
                    <a:pPr algn="ctr"/>
                    <a:r>
                      <a:rPr lang="en-US" altLang="zh-CN" sz="1400" dirty="0"/>
                      <a:t>Uncertainty</a:t>
                    </a:r>
                    <a:endParaRPr lang="en-US" altLang="zh-CN" sz="1400" dirty="0"/>
                  </a:p>
                </p:txBody>
              </p:sp>
              <p:cxnSp>
                <p:nvCxnSpPr>
                  <p:cNvPr id="147" name="直接连接符 146"/>
                  <p:cNvCxnSpPr/>
                  <p:nvPr/>
                </p:nvCxnSpPr>
                <p:spPr>
                  <a:xfrm flipH="1" flipV="1">
                    <a:off x="11361" y="6941"/>
                    <a:ext cx="614" cy="15"/>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pic>
              <p:nvPicPr>
                <p:cNvPr id="206" name="图片 205" descr="cat"/>
                <p:cNvPicPr>
                  <a:picLocks noChangeAspect="1"/>
                </p:cNvPicPr>
                <p:nvPr/>
              </p:nvPicPr>
              <p:blipFill>
                <a:blip r:embed="rId1"/>
                <a:stretch>
                  <a:fillRect/>
                </a:stretch>
              </p:blipFill>
              <p:spPr>
                <a:xfrm>
                  <a:off x="4213" y="2576"/>
                  <a:ext cx="1920" cy="1920"/>
                </a:xfrm>
                <a:prstGeom prst="rect">
                  <a:avLst/>
                </a:prstGeom>
              </p:spPr>
            </p:pic>
            <p:pic>
              <p:nvPicPr>
                <p:cNvPr id="207" name="图片 206" descr="dog"/>
                <p:cNvPicPr>
                  <a:picLocks noChangeAspect="1"/>
                </p:cNvPicPr>
                <p:nvPr/>
              </p:nvPicPr>
              <p:blipFill>
                <a:blip r:embed="rId2"/>
                <a:stretch>
                  <a:fillRect/>
                </a:stretch>
              </p:blipFill>
              <p:spPr>
                <a:xfrm>
                  <a:off x="4213" y="6929"/>
                  <a:ext cx="1920" cy="1920"/>
                </a:xfrm>
                <a:prstGeom prst="rect">
                  <a:avLst/>
                </a:prstGeom>
              </p:spPr>
            </p:pic>
          </p:grpSp>
          <p:sp>
            <p:nvSpPr>
              <p:cNvPr id="2" name="文本框 1"/>
              <p:cNvSpPr txBox="1"/>
              <p:nvPr/>
            </p:nvSpPr>
            <p:spPr>
              <a:xfrm>
                <a:off x="6903" y="2913"/>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sp>
            <p:nvSpPr>
              <p:cNvPr id="3" name="文本框 2"/>
              <p:cNvSpPr txBox="1"/>
              <p:nvPr/>
            </p:nvSpPr>
            <p:spPr>
              <a:xfrm>
                <a:off x="4929" y="4485"/>
                <a:ext cx="468" cy="580"/>
              </a:xfrm>
              <a:prstGeom prst="rect">
                <a:avLst/>
              </a:prstGeom>
              <a:noFill/>
            </p:spPr>
            <p:txBody>
              <a:bodyPr wrap="none" rtlCol="0">
                <a:spAutoFit/>
              </a:bodyPr>
              <a:p>
                <a:r>
                  <a:rPr lang="en-US" altLang="zh-CN" i="1"/>
                  <a:t>x</a:t>
                </a:r>
                <a:endParaRPr lang="en-US" altLang="zh-CN" i="1"/>
              </a:p>
            </p:txBody>
          </p:sp>
          <p:sp>
            <p:nvSpPr>
              <p:cNvPr id="5" name="文本框 4"/>
              <p:cNvSpPr txBox="1"/>
              <p:nvPr/>
            </p:nvSpPr>
            <p:spPr>
              <a:xfrm>
                <a:off x="4939" y="8866"/>
                <a:ext cx="468" cy="580"/>
              </a:xfrm>
              <a:prstGeom prst="rect">
                <a:avLst/>
              </a:prstGeom>
              <a:noFill/>
            </p:spPr>
            <p:txBody>
              <a:bodyPr wrap="none" rtlCol="0">
                <a:spAutoFit/>
              </a:bodyPr>
              <a:p>
                <a:r>
                  <a:rPr lang="en-US" altLang="zh-CN" i="1"/>
                  <a:t>x</a:t>
                </a:r>
                <a:endParaRPr lang="en-US" altLang="zh-CN" i="1"/>
              </a:p>
            </p:txBody>
          </p:sp>
          <mc:AlternateContent xmlns:mc="http://schemas.openxmlformats.org/markup-compatibility/2006">
            <mc:Choice xmlns:a14="http://schemas.microsoft.com/office/drawing/2010/main" Requires="a14">
              <p:sp>
                <p:nvSpPr>
                  <p:cNvPr id="7" name="文本框 6"/>
                  <p:cNvSpPr txBox="1"/>
                  <p:nvPr/>
                </p:nvSpPr>
                <p:spPr>
                  <a:xfrm>
                    <a:off x="7141" y="4485"/>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cs typeface="DejaVu Math TeX Gyre" panose="02000503000000000000" charset="0"/>
                                </a:rPr>
                                <m:t>𝜃</m:t>
                              </m:r>
                            </m:sub>
                          </m:sSub>
                        </m:oMath>
                      </m:oMathPara>
                    </a14:m>
                    <a:endParaRPr lang="en-US" altLang="zh-CN"/>
                  </a:p>
                </p:txBody>
              </p:sp>
            </mc:Choice>
            <mc:Fallback>
              <p:sp>
                <p:nvSpPr>
                  <p:cNvPr id="7" name="文本框 6"/>
                  <p:cNvSpPr txBox="1">
                    <a:spLocks noRot="1" noChangeAspect="1" noMove="1" noResize="1" noEditPoints="1" noAdjustHandles="1" noChangeArrowheads="1" noChangeShapeType="1" noTextEdit="1"/>
                  </p:cNvSpPr>
                  <p:nvPr/>
                </p:nvSpPr>
                <p:spPr>
                  <a:xfrm>
                    <a:off x="7141" y="4485"/>
                    <a:ext cx="543" cy="58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9265" y="4528"/>
                    <a:ext cx="641"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8" name="文本框 7"/>
                  <p:cNvSpPr txBox="1">
                    <a:spLocks noRot="1" noChangeAspect="1" noMove="1" noResize="1" noEditPoints="1" noAdjustHandles="1" noChangeArrowheads="1" noChangeShapeType="1" noTextEdit="1"/>
                  </p:cNvSpPr>
                  <p:nvPr/>
                </p:nvSpPr>
                <p:spPr>
                  <a:xfrm>
                    <a:off x="9265" y="4528"/>
                    <a:ext cx="641" cy="1016"/>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7285" y="8846"/>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ea typeface="MS Mincho" charset="0"/>
                                  <a:cs typeface="DejaVu Math TeX Gyre" panose="02000503000000000000" charset="0"/>
                                </a:rPr>
                                <m:t>𝜃</m:t>
                              </m:r>
                            </m:sub>
                          </m:sSub>
                        </m:oMath>
                      </m:oMathPara>
                    </a14:m>
                    <a:endParaRPr lang="en-US" altLang="zh-CN">
                      <a:latin typeface="+mn-lt"/>
                      <a:cs typeface="+mn-lt"/>
                    </a:endParaRPr>
                  </a:p>
                </p:txBody>
              </p:sp>
            </mc:Choice>
            <mc:Fallback>
              <p:sp>
                <p:nvSpPr>
                  <p:cNvPr id="9" name="文本框 8"/>
                  <p:cNvSpPr txBox="1">
                    <a:spLocks noRot="1" noChangeAspect="1" noMove="1" noResize="1" noEditPoints="1" noAdjustHandles="1" noChangeArrowheads="1" noChangeShapeType="1" noTextEdit="1"/>
                  </p:cNvSpPr>
                  <p:nvPr/>
                </p:nvSpPr>
                <p:spPr>
                  <a:xfrm>
                    <a:off x="7285" y="8846"/>
                    <a:ext cx="543" cy="580"/>
                  </a:xfrm>
                  <a:prstGeom prst="rect">
                    <a:avLst/>
                  </a:prstGeom>
                  <a:blipFill rotWithShape="1">
                    <a:blip r:embed="rId3"/>
                  </a:blipFill>
                </p:spPr>
                <p:txBody>
                  <a:bodyPr/>
                  <a:lstStyle/>
                  <a:p>
                    <a:r>
                      <a:rPr lang="zh-CN" altLang="en-US">
                        <a:noFill/>
                      </a:rPr>
                      <a:t> </a:t>
                    </a:r>
                  </a:p>
                </p:txBody>
              </p:sp>
            </mc:Fallback>
          </mc:AlternateContent>
          <p:sp>
            <p:nvSpPr>
              <p:cNvPr id="10" name="文本框 9"/>
              <p:cNvSpPr txBox="1"/>
              <p:nvPr/>
            </p:nvSpPr>
            <p:spPr>
              <a:xfrm>
                <a:off x="6903" y="7387"/>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grpSp>
        <mc:AlternateContent xmlns:mc="http://schemas.openxmlformats.org/markup-compatibility/2006">
          <mc:Choice xmlns:a14="http://schemas.microsoft.com/office/drawing/2010/main" Requires="a14">
            <p:sp>
              <p:nvSpPr>
                <p:cNvPr id="26" name="文本框 25"/>
                <p:cNvSpPr txBox="1"/>
                <p:nvPr/>
              </p:nvSpPr>
              <p:spPr>
                <a:xfrm>
                  <a:off x="11108" y="5569"/>
                  <a:ext cx="1387" cy="586"/>
                </a:xfrm>
                <a:prstGeom prst="rect">
                  <a:avLst/>
                </a:prstGeom>
                <a:noFill/>
              </p:spPr>
              <p:txBody>
                <a:bodyPr wrap="non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𝐹</m:t>
                            </m:r>
                          </m:e>
                          <m:sub>
                            <m:r>
                              <a:rPr lang="en-US" altLang="zh-CN" i="1">
                                <a:latin typeface="DejaVu Math TeX Gyre" panose="02000503000000000000" charset="0"/>
                                <a:cs typeface="DejaVu Math TeX Gyre" panose="02000503000000000000" charset="0"/>
                              </a:rPr>
                              <m:t>𝑝𝑟𝑜𝑗</m:t>
                            </m:r>
                          </m:sub>
                        </m:sSub>
                      </m:oMath>
                    </m:oMathPara>
                  </a14:m>
                  <a:endParaRPr lang="en-US" altLang="zh-CN"/>
                </a:p>
              </p:txBody>
            </p:sp>
          </mc:Choice>
          <mc:Fallback>
            <p:sp>
              <p:nvSpPr>
                <p:cNvPr id="26" name="文本框 25"/>
                <p:cNvSpPr txBox="1">
                  <a:spLocks noRot="1" noChangeAspect="1" noMove="1" noResize="1" noEditPoints="1" noAdjustHandles="1" noChangeArrowheads="1" noChangeShapeType="1" noTextEdit="1"/>
                </p:cNvSpPr>
                <p:nvPr/>
              </p:nvSpPr>
              <p:spPr>
                <a:xfrm>
                  <a:off x="11108" y="5569"/>
                  <a:ext cx="1387" cy="586"/>
                </a:xfrm>
                <a:prstGeom prst="rect">
                  <a:avLst/>
                </a:prstGeom>
                <a:blipFill rotWithShape="1">
                  <a:blip r:embed="rId5"/>
                </a:blipFill>
              </p:spPr>
              <p:txBody>
                <a:bodyPr/>
                <a:lstStyle/>
                <a:p>
                  <a:r>
                    <a:rPr lang="zh-CN" altLang="en-US">
                      <a:noFill/>
                    </a:rPr>
                    <a:t> </a:t>
                  </a:r>
                </a:p>
              </p:txBody>
            </p:sp>
          </mc:Fallback>
        </mc:AlternateContent>
        <p:grpSp>
          <p:nvGrpSpPr>
            <p:cNvPr id="38" name="组合 37"/>
            <p:cNvGrpSpPr/>
            <p:nvPr/>
          </p:nvGrpSpPr>
          <p:grpSpPr>
            <a:xfrm>
              <a:off x="10537" y="7231"/>
              <a:ext cx="2102" cy="2281"/>
              <a:chOff x="10537" y="7231"/>
              <a:chExt cx="2102" cy="2281"/>
            </a:xfrm>
          </p:grpSpPr>
          <p:grpSp>
            <p:nvGrpSpPr>
              <p:cNvPr id="36" name="组合 35"/>
              <p:cNvGrpSpPr/>
              <p:nvPr/>
            </p:nvGrpSpPr>
            <p:grpSpPr>
              <a:xfrm>
                <a:off x="10537" y="7231"/>
                <a:ext cx="2102" cy="1612"/>
                <a:chOff x="10537" y="7231"/>
                <a:chExt cx="2102" cy="1612"/>
              </a:xfrm>
            </p:grpSpPr>
            <p:grpSp>
              <p:nvGrpSpPr>
                <p:cNvPr id="21" name="组合 20"/>
                <p:cNvGrpSpPr/>
                <p:nvPr/>
              </p:nvGrpSpPr>
              <p:grpSpPr>
                <a:xfrm>
                  <a:off x="11108" y="7231"/>
                  <a:ext cx="402" cy="1612"/>
                  <a:chOff x="10748" y="7325"/>
                  <a:chExt cx="402" cy="1612"/>
                </a:xfrm>
              </p:grpSpPr>
              <p:sp>
                <p:nvSpPr>
                  <p:cNvPr id="16" name="矩形 15"/>
                  <p:cNvSpPr/>
                  <p:nvPr/>
                </p:nvSpPr>
                <p:spPr>
                  <a:xfrm>
                    <a:off x="10748" y="7325"/>
                    <a:ext cx="403" cy="404"/>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sp>
                <p:nvSpPr>
                  <p:cNvPr id="17" name="矩形 16"/>
                  <p:cNvSpPr/>
                  <p:nvPr/>
                </p:nvSpPr>
                <p:spPr>
                  <a:xfrm>
                    <a:off x="10748" y="7732"/>
                    <a:ext cx="403" cy="404"/>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9" name="矩形 18"/>
                  <p:cNvSpPr/>
                  <p:nvPr/>
                </p:nvSpPr>
                <p:spPr>
                  <a:xfrm>
                    <a:off x="10748" y="8129"/>
                    <a:ext cx="403" cy="404"/>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20" name="矩形 19"/>
                  <p:cNvSpPr/>
                  <p:nvPr/>
                </p:nvSpPr>
                <p:spPr>
                  <a:xfrm>
                    <a:off x="10748" y="8533"/>
                    <a:ext cx="403" cy="404"/>
                  </a:xfrm>
                  <a:prstGeom prst="rect">
                    <a:avLst/>
                  </a:prstGeom>
                  <a:solidFill>
                    <a:schemeClr val="bg1">
                      <a:lumMod val="50000"/>
                    </a:schemeClr>
                  </a:solidFill>
                  <a:ln>
                    <a:solidFill>
                      <a:schemeClr val="bg1"/>
                    </a:solidFill>
                  </a:ln>
                </p:spPr>
                <p:txBody>
                  <a:bodyPr wrap="square">
                    <a:spAutoFit/>
                  </a:bodyPr>
                  <a:p>
                    <a:endParaRPr lang="zh-CN" altLang="en-US" sz="2400" dirty="0"/>
                  </a:p>
                </p:txBody>
              </p:sp>
            </p:grpSp>
            <p:cxnSp>
              <p:nvCxnSpPr>
                <p:cNvPr id="22" name="直接连接符 21"/>
                <p:cNvCxnSpPr/>
                <p:nvPr/>
              </p:nvCxnSpPr>
              <p:spPr>
                <a:xfrm flipH="1" flipV="1">
                  <a:off x="10537" y="8107"/>
                  <a:ext cx="575" cy="3"/>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flipH="1" flipV="1">
                  <a:off x="11542" y="8139"/>
                  <a:ext cx="1097" cy="588"/>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mc:Choice xmlns:a14="http://schemas.microsoft.com/office/drawing/2010/main" Requires="a14">
              <p:sp>
                <p:nvSpPr>
                  <p:cNvPr id="34" name="文本框 33"/>
                  <p:cNvSpPr txBox="1"/>
                  <p:nvPr/>
                </p:nvSpPr>
                <p:spPr>
                  <a:xfrm>
                    <a:off x="10984" y="8844"/>
                    <a:ext cx="814" cy="668"/>
                  </a:xfrm>
                  <a:prstGeom prst="rect">
                    <a:avLst/>
                  </a:prstGeom>
                  <a:noFill/>
                </p:spPr>
                <p:txBody>
                  <a:bodyPr wrap="none" rtlCol="0">
                    <a:spAutoFit/>
                  </a:bodyPr>
                  <a:p>
                    <a:pPr algn="l">
                      <a:buClrTx/>
                      <a:buSzTx/>
                      <a:buFontTx/>
                    </a:pPr>
                    <a14:m>
                      <m:oMathPara xmlns:m="http://schemas.openxmlformats.org/officeDocument/2006/math">
                        <m:oMathParaPr>
                          <m:jc m:val="centerGroup"/>
                        </m:oMathParaPr>
                        <m:oMath xmlns:m="http://schemas.openxmlformats.org/officeDocument/2006/math">
                          <m:sSup>
                            <m:sSupPr>
                              <m:ctrlPr>
                                <a:rPr lang="en-US" altLang="zh-CN" sz="1800" i="1"/>
                              </m:ctrlPr>
                            </m:sSupPr>
                            <m:e>
                              <m:r>
                                <a:rPr lang="en-US" altLang="zh-CN" sz="1800" i="1">
                                  <a:latin typeface="DejaVu Math TeX Gyre" panose="02000503000000000000" charset="0"/>
                                </a:rPr>
                                <m:t>𝑧</m:t>
                              </m:r>
                            </m:e>
                            <m:sup>
                              <m:r>
                                <a:rPr lang="zh-CN" altLang="en-US" sz="1800">
                                  <a:latin typeface="文鼎ＰＬ简中楷" panose="02010600030101010101" charset="-122"/>
                                  <a:ea typeface="文鼎ＰＬ简中楷" panose="02010600030101010101" charset="-122"/>
                                  <a:sym typeface="+mn-ea"/>
                                </a:rPr>
                                <m:t>′</m:t>
                              </m:r>
                            </m:sup>
                          </m:sSup>
                        </m:oMath>
                      </m:oMathPara>
                    </a14:m>
                    <a:endParaRPr lang="en-US" altLang="zh-CN" sz="1800" i="1"/>
                  </a:p>
                </p:txBody>
              </p:sp>
            </mc:Choice>
            <mc:Fallback>
              <p:sp>
                <p:nvSpPr>
                  <p:cNvPr id="34" name="文本框 33"/>
                  <p:cNvSpPr txBox="1">
                    <a:spLocks noRot="1" noChangeAspect="1" noMove="1" noResize="1" noEditPoints="1" noAdjustHandles="1" noChangeArrowheads="1" noChangeShapeType="1" noTextEdit="1"/>
                  </p:cNvSpPr>
                  <p:nvPr/>
                </p:nvSpPr>
                <p:spPr>
                  <a:xfrm>
                    <a:off x="10984" y="8844"/>
                    <a:ext cx="814" cy="668"/>
                  </a:xfrm>
                  <a:prstGeom prst="rect">
                    <a:avLst/>
                  </a:prstGeom>
                  <a:blipFill rotWithShape="1">
                    <a:blip r:embed="rId6"/>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5" name="文本框 34"/>
                <p:cNvSpPr txBox="1"/>
                <p:nvPr/>
              </p:nvSpPr>
              <p:spPr>
                <a:xfrm>
                  <a:off x="10007" y="9134"/>
                  <a:ext cx="724"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35" name="文本框 34"/>
                <p:cNvSpPr txBox="1">
                  <a:spLocks noRot="1" noChangeAspect="1" noMove="1" noResize="1" noEditPoints="1" noAdjustHandles="1" noChangeArrowheads="1" noChangeShapeType="1" noTextEdit="1"/>
                </p:cNvSpPr>
                <p:nvPr/>
              </p:nvSpPr>
              <p:spPr>
                <a:xfrm>
                  <a:off x="10007" y="9134"/>
                  <a:ext cx="724" cy="1016"/>
                </a:xfrm>
                <a:prstGeom prst="rect">
                  <a:avLst/>
                </a:prstGeom>
                <a:blipFill rotWithShape="1">
                  <a:blip r:embed="rId7"/>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700" y="22098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2"/>
          <a:stretch>
            <a:fillRect/>
          </a:stretch>
        </p:blipFill>
        <p:spPr>
          <a:xfrm>
            <a:off x="10948314" y="5971075"/>
            <a:ext cx="1217930" cy="94297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910" y="311151"/>
            <a:ext cx="9906000" cy="685793"/>
          </a:xfrm>
        </p:spPr>
        <p:txBody>
          <a:bodyPr/>
          <a:lstStyle/>
          <a:p>
            <a:r>
              <a:rPr lang="zh-CN" altLang="en-US" b="1" dirty="0">
                <a:solidFill>
                  <a:schemeClr val="tx1"/>
                </a:solidFill>
                <a:latin typeface="微软雅黑" charset="-122"/>
                <a:ea typeface="微软雅黑" charset="-122"/>
                <a:cs typeface="微软雅黑" charset="-122"/>
                <a:sym typeface="+mn-ea"/>
              </a:rPr>
              <a:t>背景介绍</a:t>
            </a:r>
            <a:endParaRPr lang="zh-CN" altLang="en-US" b="1" dirty="0"/>
          </a:p>
        </p:txBody>
      </p:sp>
      <p:sp>
        <p:nvSpPr>
          <p:cNvPr id="3" name="文本框 2"/>
          <p:cNvSpPr txBox="1"/>
          <p:nvPr/>
        </p:nvSpPr>
        <p:spPr>
          <a:xfrm>
            <a:off x="629920" y="1123950"/>
            <a:ext cx="10133965" cy="1660525"/>
          </a:xfrm>
          <a:prstGeom prst="rect">
            <a:avLst/>
          </a:prstGeom>
          <a:noFill/>
        </p:spPr>
        <p:txBody>
          <a:bodyPr wrap="square" rtlCol="0">
            <a:spAutoFit/>
          </a:bodyPr>
          <a:lstStyle/>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Aleatoric/data uncertainty</a:t>
            </a:r>
            <a:r>
              <a:rPr lang="zh-CN" altLang="en-US" kern="100" dirty="0">
                <a:latin typeface="宋体" pitchFamily="2" charset="-122"/>
                <a:ea typeface="宋体" pitchFamily="2" charset="-122"/>
                <a:sym typeface="+mn-ea"/>
              </a:rPr>
              <a:t>：</a:t>
            </a:r>
            <a:r>
              <a:rPr lang="zh-CN" altLang="en-US" kern="100" dirty="0">
                <a:latin typeface="+mn-ea"/>
                <a:sym typeface="+mn-ea"/>
              </a:rPr>
              <a:t>来源于数据噪声，无法消除</a:t>
            </a:r>
            <a:endParaRPr lang="zh-CN" altLang="en-US" kern="100" dirty="0">
              <a:latin typeface="+mn-ea"/>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Epistemic/model uncertainty</a:t>
            </a:r>
            <a:r>
              <a:rPr lang="zh-CN" altLang="en-US" kern="100" dirty="0">
                <a:latin typeface="+mn-ea"/>
                <a:sym typeface="+mn-ea"/>
              </a:rPr>
              <a:t>：</a:t>
            </a:r>
            <a:r>
              <a:rPr lang="zh-CN" kern="100" dirty="0">
                <a:latin typeface="+mn-ea"/>
                <a:sym typeface="+mn-ea"/>
              </a:rPr>
              <a:t>来源于模型和训练方式，可以通过增加训练数据或者改进模型减少</a:t>
            </a:r>
            <a:endParaRPr lang="en-US" altLang="zh-CN" kern="100" dirty="0">
              <a:latin typeface="+mn-ea"/>
              <a:sym typeface="+mn-ea"/>
            </a:endParaRPr>
          </a:p>
        </p:txBody>
      </p:sp>
      <p:pic>
        <p:nvPicPr>
          <p:cNvPr id="5" name="图片 4"/>
          <p:cNvPicPr>
            <a:picLocks noChangeAspect="1"/>
          </p:cNvPicPr>
          <p:nvPr/>
        </p:nvPicPr>
        <p:blipFill>
          <a:blip r:embed="rId1"/>
          <a:stretch>
            <a:fillRect/>
          </a:stretch>
        </p:blipFill>
        <p:spPr>
          <a:xfrm>
            <a:off x="5615940" y="2961005"/>
            <a:ext cx="5766435" cy="3044190"/>
          </a:xfrm>
          <a:prstGeom prst="rect">
            <a:avLst/>
          </a:prstGeom>
        </p:spPr>
      </p:pic>
      <p:pic>
        <p:nvPicPr>
          <p:cNvPr id="6" name="图片 5"/>
          <p:cNvPicPr>
            <a:picLocks noChangeAspect="1"/>
          </p:cNvPicPr>
          <p:nvPr/>
        </p:nvPicPr>
        <p:blipFill>
          <a:blip r:embed="rId2"/>
          <a:stretch>
            <a:fillRect/>
          </a:stretch>
        </p:blipFill>
        <p:spPr>
          <a:xfrm>
            <a:off x="809625" y="3395345"/>
            <a:ext cx="4114800" cy="2609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752455" cy="4453890"/>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sz="1800" kern="100" dirty="0">
                <a:effectLst/>
                <a:latin typeface="+mn-ea"/>
                <a:cs typeface="+mn-ea"/>
              </a:rPr>
              <a:t>对于不确定性的建模，根据是单个</a:t>
            </a:r>
            <a:r>
              <a:rPr lang="zh-CN" altLang="en-US" kern="100" dirty="0">
                <a:latin typeface="+mn-ea"/>
                <a:cs typeface="+mn-ea"/>
              </a:rPr>
              <a:t>模型</a:t>
            </a:r>
            <a:r>
              <a:rPr lang="zh-CN" altLang="zh-CN" sz="1800" kern="100" dirty="0">
                <a:effectLst/>
                <a:latin typeface="+mn-ea"/>
                <a:cs typeface="+mn-ea"/>
              </a:rPr>
              <a:t>还是多个</a:t>
            </a:r>
            <a:r>
              <a:rPr lang="zh-CN" altLang="en-US" kern="100" dirty="0">
                <a:latin typeface="+mn-ea"/>
                <a:cs typeface="+mn-ea"/>
              </a:rPr>
              <a:t>模型</a:t>
            </a:r>
            <a:r>
              <a:rPr lang="zh-CN" altLang="zh-CN" sz="1800" kern="100" dirty="0">
                <a:effectLst/>
                <a:latin typeface="+mn-ea"/>
                <a:cs typeface="+mn-ea"/>
              </a:rPr>
              <a:t>，是确定性</a:t>
            </a:r>
            <a:r>
              <a:rPr lang="zh-CN" altLang="en-US" kern="100" dirty="0">
                <a:latin typeface="+mn-ea"/>
                <a:cs typeface="+mn-ea"/>
              </a:rPr>
              <a:t>模型</a:t>
            </a:r>
            <a:r>
              <a:rPr lang="zh-CN" altLang="zh-CN" sz="1800" kern="100" dirty="0">
                <a:effectLst/>
                <a:latin typeface="+mn-ea"/>
                <a:cs typeface="+mn-ea"/>
              </a:rPr>
              <a:t>还是随机的模型，主要可以分类下面四类方法</a:t>
            </a:r>
            <a:r>
              <a:rPr lang="en-US" altLang="zh-CN" sz="1800" kern="100" dirty="0">
                <a:effectLst/>
                <a:latin typeface="+mn-ea"/>
                <a:cs typeface="+mn-ea"/>
              </a:rPr>
              <a:t>:</a:t>
            </a:r>
            <a:endParaRPr lang="zh-CN" altLang="zh-CN" sz="1800" b="1"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贝叶斯方法</a:t>
            </a:r>
            <a:r>
              <a:rPr lang="en-US" altLang="zh-CN" sz="1800" b="1" kern="100" dirty="0">
                <a:effectLst/>
                <a:latin typeface="+mn-ea"/>
                <a:cs typeface="+mn-ea"/>
              </a:rPr>
              <a:t>(Bayesian methods):</a:t>
            </a:r>
            <a:r>
              <a:rPr altLang="zh-CN" sz="1800" kern="100" dirty="0">
                <a:effectLst/>
                <a:latin typeface="+mn-ea"/>
                <a:cs typeface="+mn-ea"/>
              </a:rPr>
              <a:t>在BNN网络中，认为每一个权重不再是某个具体的数值，而是一个概率分布</a:t>
            </a:r>
            <a:endParaRPr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集成方法</a:t>
            </a:r>
            <a:r>
              <a:rPr lang="en-US" altLang="zh-CN" sz="1800" b="1" kern="100" dirty="0">
                <a:effectLst/>
                <a:latin typeface="+mn-ea"/>
                <a:cs typeface="+mn-ea"/>
              </a:rPr>
              <a:t>(Ensemble methods):</a:t>
            </a:r>
            <a:r>
              <a:rPr lang="zh-CN" altLang="zh-CN" sz="1800" kern="100" dirty="0">
                <a:effectLst/>
                <a:latin typeface="+mn-ea"/>
                <a:cs typeface="+mn-ea"/>
              </a:rPr>
              <a:t>推理时结合了几个不同的确定性网络的预测</a:t>
            </a:r>
            <a:endParaRPr lang="en-US"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单一确定性方法</a:t>
            </a:r>
            <a:r>
              <a:rPr lang="en-US" altLang="zh-CN" sz="1800" b="1" kern="100" dirty="0">
                <a:effectLst/>
                <a:latin typeface="+mn-ea"/>
                <a:cs typeface="+mn-ea"/>
              </a:rPr>
              <a:t>(Single deterministic methods):</a:t>
            </a:r>
            <a:r>
              <a:rPr lang="zh-CN" altLang="zh-CN" sz="1800" kern="100" dirty="0">
                <a:effectLst/>
                <a:latin typeface="+mn-ea"/>
                <a:cs typeface="+mn-ea"/>
              </a:rPr>
              <a:t>给出基于确定性网络中单次前向传播的预测。</a:t>
            </a:r>
            <a:endParaRPr lang="zh-CN"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测试增强方法</a:t>
            </a:r>
            <a:r>
              <a:rPr lang="en-US" altLang="zh-CN" sz="1800" b="1" kern="100" dirty="0">
                <a:effectLst/>
                <a:latin typeface="+mn-ea"/>
                <a:cs typeface="+mn-ea"/>
              </a:rPr>
              <a:t>(Test-time augmentation methods):</a:t>
            </a:r>
            <a:r>
              <a:rPr lang="zh-CN" altLang="zh-CN" sz="1800" kern="100" dirty="0">
                <a:effectLst/>
                <a:latin typeface="+mn-ea"/>
                <a:cs typeface="+mn-ea"/>
              </a:rPr>
              <a:t>基于单个确定性网络的预测，但在测试时增强输入数据，以生成几个预测，用于评估预测的确定性。</a:t>
            </a:r>
            <a:endParaRPr lang="zh-CN" altLang="zh-CN" sz="1500" kern="100" dirty="0">
              <a:effectLst/>
              <a:latin typeface="+mn-ea"/>
              <a:cs typeface="+mn-ea"/>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mn-ea"/>
              <a:cs typeface="+mn-ea"/>
            </a:endParaRPr>
          </a:p>
          <a:p>
            <a:pPr marL="285750" lvl="0"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r>
              <a:rPr lang="en-US" altLang="zh-CN" sz="1500" kern="100" dirty="0">
                <a:effectLst/>
                <a:latin typeface="Times New Roman" panose="02020603050405020304" pitchFamily="18" charset="0"/>
                <a:ea typeface="宋体" pitchFamily="2" charset="-122"/>
              </a:rPr>
              <a:t>			</a:t>
            </a:r>
            <a:endParaRPr lang="zh-CN" altLang="zh-CN"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2300605" y="4791710"/>
            <a:ext cx="3581400" cy="1647825"/>
          </a:xfrm>
          <a:prstGeom prst="rect">
            <a:avLst/>
          </a:prstGeom>
        </p:spPr>
      </p:pic>
      <p:graphicFrame>
        <p:nvGraphicFramePr>
          <p:cNvPr id="4" name="表格 3"/>
          <p:cNvGraphicFramePr/>
          <p:nvPr/>
        </p:nvGraphicFramePr>
        <p:xfrm>
          <a:off x="6720840" y="4519295"/>
          <a:ext cx="4937126" cy="1920240"/>
        </p:xfrm>
        <a:graphic>
          <a:graphicData uri="http://schemas.openxmlformats.org/drawingml/2006/table">
            <a:tbl>
              <a:tblPr firstRow="1" bandRow="1">
                <a:tableStyleId>{5C22544A-7EE6-4342-B048-85BDC9FD1C3A}</a:tableStyleId>
              </a:tblPr>
              <a:tblGrid>
                <a:gridCol w="1558181"/>
                <a:gridCol w="1198646"/>
                <a:gridCol w="2180299"/>
              </a:tblGrid>
              <a:tr h="631401">
                <a:tc>
                  <a:txBody>
                    <a:bodyPr/>
                    <a:lstStyle/>
                    <a:p>
                      <a:pPr>
                        <a:buNone/>
                      </a:pPr>
                      <a:endParaRPr lang="en-US" altLang="zh-CN" dirty="0"/>
                    </a:p>
                  </a:txBody>
                  <a:tcPr/>
                </a:tc>
                <a:tc>
                  <a:txBody>
                    <a:bodyPr/>
                    <a:lstStyle/>
                    <a:p>
                      <a:pPr>
                        <a:buNone/>
                      </a:pPr>
                      <a:r>
                        <a:rPr lang="en-US" altLang="zh-CN" dirty="0"/>
                        <a:t>Single Network</a:t>
                      </a:r>
                      <a:endParaRPr lang="en-US" altLang="zh-CN" dirty="0"/>
                    </a:p>
                  </a:txBody>
                  <a:tcPr/>
                </a:tc>
                <a:tc>
                  <a:txBody>
                    <a:bodyPr/>
                    <a:lstStyle/>
                    <a:p>
                      <a:pPr>
                        <a:buNone/>
                      </a:pPr>
                      <a:r>
                        <a:rPr lang="en-US" altLang="zh-CN" dirty="0"/>
                        <a:t>Multiple Networks</a:t>
                      </a:r>
                      <a:endParaRPr lang="en-US" altLang="zh-CN" dirty="0"/>
                    </a:p>
                  </a:txBody>
                  <a:tcPr/>
                </a:tc>
              </a:tr>
              <a:tr h="631401">
                <a:tc>
                  <a:txBody>
                    <a:bodyPr/>
                    <a:lstStyle/>
                    <a:p>
                      <a:pPr>
                        <a:buNone/>
                      </a:pPr>
                      <a:r>
                        <a:rPr lang="en-US" altLang="zh-CN">
                          <a:sym typeface="+mn-ea"/>
                        </a:rPr>
                        <a:t>Deterministic Network</a:t>
                      </a:r>
                      <a:endParaRPr lang="en-US" altLang="zh-CN"/>
                    </a:p>
                  </a:txBody>
                  <a:tcPr/>
                </a:tc>
                <a:tc>
                  <a:txBody>
                    <a:bodyPr/>
                    <a:lstStyle/>
                    <a:p>
                      <a:pPr algn="ctr">
                        <a:buNone/>
                      </a:pPr>
                      <a:r>
                        <a:rPr lang="en-US" altLang="zh-CN"/>
                        <a:t>DDU</a:t>
                      </a:r>
                      <a:endParaRPr lang="en-US" altLang="zh-CN"/>
                    </a:p>
                  </a:txBody>
                  <a:tcPr/>
                </a:tc>
                <a:tc>
                  <a:txBody>
                    <a:bodyPr/>
                    <a:lstStyle/>
                    <a:p>
                      <a:pPr algn="ctr">
                        <a:buNone/>
                      </a:pPr>
                      <a:r>
                        <a:rPr lang="en-US" altLang="zh-CN"/>
                        <a:t>Ensemble Methods</a:t>
                      </a:r>
                      <a:endParaRPr lang="en-US" altLang="zh-CN"/>
                    </a:p>
                  </a:txBody>
                  <a:tcPr/>
                </a:tc>
              </a:tr>
              <a:tr h="631401">
                <a:tc>
                  <a:txBody>
                    <a:bodyPr/>
                    <a:lstStyle/>
                    <a:p>
                      <a:pPr>
                        <a:buNone/>
                      </a:pPr>
                      <a:r>
                        <a:rPr lang="en-US" altLang="zh-CN">
                          <a:sym typeface="+mn-ea"/>
                        </a:rPr>
                        <a:t>Stochastic Network</a:t>
                      </a:r>
                      <a:endParaRPr lang="en-US" altLang="zh-CN"/>
                    </a:p>
                  </a:txBody>
                  <a:tcPr/>
                </a:tc>
                <a:tc>
                  <a:txBody>
                    <a:bodyPr/>
                    <a:lstStyle/>
                    <a:p>
                      <a:pPr algn="ctr">
                        <a:buNone/>
                      </a:pPr>
                      <a:r>
                        <a:rPr lang="en-US" altLang="zh-CN" dirty="0"/>
                        <a:t>BNN</a:t>
                      </a:r>
                      <a:endParaRPr lang="en-US" altLang="zh-CN" dirty="0"/>
                    </a:p>
                  </a:txBody>
                  <a:tcPr/>
                </a:tc>
                <a:tc>
                  <a:txBody>
                    <a:bodyPr/>
                    <a:lstStyle/>
                    <a:p>
                      <a:pPr>
                        <a:buNone/>
                      </a:pPr>
                      <a:endParaRPr lang="en-US" altLang="zh-CN" dirty="0"/>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861675" cy="4898329"/>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dirty="0"/>
              <a:t>不确定性研究的应用</a:t>
            </a:r>
            <a:r>
              <a:rPr lang="zh-CN" altLang="en-US" dirty="0"/>
              <a:t>和研究意义</a:t>
            </a:r>
            <a:r>
              <a:rPr lang="zh-CN" altLang="zh-CN" dirty="0"/>
              <a:t>：传统的神经网络通常给出一个确定的预测结果（分类标签或回归值），但并没有提供关于该结果的不确定性信息。</a:t>
            </a:r>
            <a:r>
              <a:rPr lang="zh-CN" altLang="zh-CN" dirty="0">
                <a:highlight>
                  <a:srgbClr val="FFFF00"/>
                </a:highlight>
              </a:rPr>
              <a:t>不确定性建模能够量化模型对其预测的信心程度</a:t>
            </a:r>
            <a:r>
              <a:rPr lang="zh-CN" altLang="zh-CN" dirty="0"/>
              <a:t>，这在多个领域中具有广泛的应用。特别是在需要对预测结果的</a:t>
            </a:r>
            <a:r>
              <a:rPr lang="zh-CN" altLang="zh-CN" dirty="0">
                <a:highlight>
                  <a:srgbClr val="FFFF00"/>
                </a:highlight>
              </a:rPr>
              <a:t>可靠性</a:t>
            </a:r>
            <a:r>
              <a:rPr lang="zh-CN" altLang="zh-CN" dirty="0"/>
              <a:t>、</a:t>
            </a:r>
            <a:r>
              <a:rPr lang="zh-CN" altLang="zh-CN" dirty="0">
                <a:highlight>
                  <a:srgbClr val="FFFF00"/>
                </a:highlight>
              </a:rPr>
              <a:t>稳定性</a:t>
            </a:r>
            <a:r>
              <a:rPr lang="zh-CN" altLang="zh-CN" dirty="0"/>
              <a:t>和</a:t>
            </a:r>
            <a:r>
              <a:rPr lang="zh-CN" altLang="zh-CN" dirty="0">
                <a:highlight>
                  <a:srgbClr val="FFFF00"/>
                </a:highlight>
              </a:rPr>
              <a:t>信心</a:t>
            </a:r>
            <a:r>
              <a:rPr lang="zh-CN" altLang="zh-CN" dirty="0"/>
              <a:t>进行量化的任务中。</a:t>
            </a:r>
            <a:endParaRPr lang="zh-CN" altLang="zh-CN" dirty="0"/>
          </a:p>
          <a:p>
            <a:pPr marL="742950" lvl="1" indent="-285750" algn="just">
              <a:lnSpc>
                <a:spcPct val="150000"/>
              </a:lnSpc>
              <a:buFont typeface="Wingdings" panose="05000000000000000000" charset="0"/>
              <a:buChar char=""/>
            </a:pPr>
            <a:r>
              <a:rPr lang="zh-CN" altLang="zh-CN" sz="1400" dirty="0">
                <a:latin typeface="+mn-ea"/>
              </a:rPr>
              <a:t>1. 自动驾驶：</a:t>
            </a:r>
            <a:r>
              <a:rPr lang="en-US" altLang="zh-CN" sz="1400" dirty="0">
                <a:latin typeface="+mn-ea"/>
              </a:rPr>
              <a:t> </a:t>
            </a:r>
            <a:r>
              <a:rPr lang="zh-CN" altLang="zh-CN" sz="1400" dirty="0">
                <a:latin typeface="+mn-ea"/>
              </a:rPr>
              <a:t>通过不确定性建模，自动驾驶系统可以识别哪些预测是可靠的，哪些可能需要进一步验证或修正。</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2. 医学影像分析：</a:t>
            </a:r>
            <a:r>
              <a:rPr lang="en-US" altLang="zh-CN" sz="1400" dirty="0">
                <a:latin typeface="+mn-ea"/>
              </a:rPr>
              <a:t> </a:t>
            </a:r>
            <a:r>
              <a:rPr lang="zh-CN" altLang="zh-CN" sz="1400" dirty="0">
                <a:latin typeface="+mn-ea"/>
              </a:rPr>
              <a:t>在医学影像分析中，如癌症检测或器官分割，模型不仅需要做出准确的预测，还需要能够提供关于其预测结果不确定性的估计。这对于医生和临床决策者至关重要，尤其是在面对复杂或模糊的医学影像时。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3. 金融风控与预测：在金融行业中，模型预测的准确性对投资决策至关重要。不确定性量化有助于提高风险管理和预测系统的可靠性，尤其是在面对市场波动和不确定环境时。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4. 自然语言处理（NLP）</a:t>
            </a:r>
            <a:r>
              <a:rPr lang="en-US" altLang="zh-CN" sz="1400" dirty="0">
                <a:latin typeface="+mn-ea"/>
              </a:rPr>
              <a:t>:</a:t>
            </a:r>
            <a:r>
              <a:rPr lang="zh-CN" altLang="zh-CN" sz="1400" dirty="0">
                <a:latin typeface="+mn-ea"/>
              </a:rPr>
              <a:t>在NLP任务中，神经网络通常需要处理复杂的文本和语言任务，不仅要生成准确的输出，还要提供预测的不确定性。例如，在机器翻译、情感分析或问答系统中，了解模型对结果的信心度对于理解其输出的可信度非常重要。</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5. 机器人与自主系统：机器人和自主系统在复杂和动态的环境中执行任务时，不确定性建模至关重要。通过量化对环境状态或控制决策的信心，机器人可以决定是否需要进一步的信息，或者采取更保守的行动。</a:t>
            </a:r>
            <a:endParaRPr lang="zh-CN" altLang="zh-CN" sz="1400" dirty="0">
              <a:latin typeface="+mn-ea"/>
            </a:endParaRPr>
          </a:p>
          <a:p>
            <a:pPr marL="285750" lvl="0" indent="-285750" algn="just">
              <a:lnSpc>
                <a:spcPct val="150000"/>
              </a:lnSpc>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endParaRPr lang="zh-CN" altLang="zh-CN" sz="1500" kern="100" dirty="0">
              <a:effectLst/>
              <a:latin typeface="Times New Roman" panose="02020603050405020304" pitchFamily="18" charset="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研究现状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44830" y="128714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b="1" dirty="0"/>
              <a:t>问题来源</a:t>
            </a:r>
            <a:r>
              <a:rPr lang="en-US" altLang="zh-CN" dirty="0"/>
              <a:t>: </a:t>
            </a:r>
            <a:r>
              <a:rPr lang="zh-CN" altLang="en-US" dirty="0"/>
              <a:t>对于</a:t>
            </a:r>
            <a:r>
              <a:rPr lang="en-US" altLang="zh-CN" dirty="0"/>
              <a:t>Uncertainty</a:t>
            </a:r>
            <a:r>
              <a:rPr lang="zh-CN" altLang="en-US" dirty="0"/>
              <a:t>建模目前</a:t>
            </a:r>
            <a:r>
              <a:rPr lang="en-US" altLang="zh-CN" dirty="0">
                <a:highlight>
                  <a:srgbClr val="FFFF00"/>
                </a:highlight>
              </a:rPr>
              <a:t>Ensemble</a:t>
            </a:r>
            <a:r>
              <a:rPr lang="zh-CN" altLang="en-US" dirty="0">
                <a:highlight>
                  <a:srgbClr val="FFFF00"/>
                </a:highlight>
              </a:rPr>
              <a:t>方法</a:t>
            </a:r>
            <a:r>
              <a:rPr lang="zh-CN" altLang="en-US" dirty="0"/>
              <a:t>效果最好，但是多个模型对于计算和存储要求比较高</a:t>
            </a:r>
            <a:endParaRPr lang="zh-CN" altLang="en-US" dirty="0"/>
          </a:p>
          <a:p>
            <a:pPr marL="285750" indent="-285750">
              <a:buFont typeface="Wingdings" panose="05000000000000000000" charset="0"/>
              <a:buChar char=""/>
            </a:pPr>
            <a:endParaRPr lang="zh-CN" dirty="0"/>
          </a:p>
          <a:p>
            <a:pPr marL="285750" indent="-285750">
              <a:buFont typeface="Wingdings" panose="05000000000000000000" charset="0"/>
              <a:buChar char=""/>
            </a:pPr>
            <a:r>
              <a:rPr lang="zh-CN" b="1" dirty="0"/>
              <a:t>出发点</a:t>
            </a:r>
            <a:r>
              <a:rPr lang="zh-CN" dirty="0"/>
              <a:t>：研究基于单个网络模型的</a:t>
            </a:r>
            <a:r>
              <a:rPr lang="en-US" altLang="zh-CN" dirty="0"/>
              <a:t>Uncertainty</a:t>
            </a:r>
            <a:r>
              <a:rPr lang="zh-CN" dirty="0"/>
              <a:t>建模方法，基于高维特征概率密度建模的不确定性估计</a:t>
            </a:r>
            <a:endParaRPr lang="en-US" dirty="0"/>
          </a:p>
        </p:txBody>
      </p:sp>
      <p:sp>
        <p:nvSpPr>
          <p:cNvPr id="26" name="文本框 25"/>
          <p:cNvSpPr txBox="1"/>
          <p:nvPr/>
        </p:nvSpPr>
        <p:spPr>
          <a:xfrm>
            <a:off x="595288" y="4257465"/>
            <a:ext cx="9474542"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核心思想</a:t>
            </a:r>
            <a:r>
              <a:rPr lang="zh-CN" altLang="en-US" dirty="0"/>
              <a:t>：对每一类的高维特征</a:t>
            </a:r>
            <a:r>
              <a:rPr lang="en-US" altLang="zh-CN" dirty="0"/>
              <a:t>(</a:t>
            </a:r>
            <a:r>
              <a:rPr lang="zh-CN" altLang="en-US" dirty="0"/>
              <a:t>例如</a:t>
            </a:r>
            <a:r>
              <a:rPr lang="en-US" altLang="zh-CN" dirty="0"/>
              <a:t>: CNN</a:t>
            </a:r>
            <a:r>
              <a:rPr lang="zh-CN" altLang="en-US" dirty="0"/>
              <a:t>的倒数第二层</a:t>
            </a:r>
            <a:r>
              <a:rPr lang="en-US" altLang="zh-CN" dirty="0"/>
              <a:t>)</a:t>
            </a:r>
            <a:r>
              <a:rPr lang="zh-CN" altLang="en-US" dirty="0"/>
              <a:t>建模一个多元高斯分布，然后使用</a:t>
            </a:r>
            <a:r>
              <a:rPr lang="en-US" altLang="zh-CN" dirty="0"/>
              <a:t>log p(x)</a:t>
            </a:r>
            <a:r>
              <a:rPr lang="zh-CN" altLang="en-US" dirty="0"/>
              <a:t>度量模型不确定性</a:t>
            </a:r>
            <a:endParaRPr lang="zh-CN" altLang="en-US" dirty="0"/>
          </a:p>
        </p:txBody>
      </p:sp>
      <p:pic>
        <p:nvPicPr>
          <p:cNvPr id="29" name="图片 28" descr="问号"/>
          <p:cNvPicPr>
            <a:picLocks noChangeAspect="1"/>
          </p:cNvPicPr>
          <p:nvPr/>
        </p:nvPicPr>
        <p:blipFill>
          <a:blip r:embed="rId1"/>
          <a:stretch>
            <a:fillRect/>
          </a:stretch>
        </p:blipFill>
        <p:spPr>
          <a:xfrm>
            <a:off x="9834245" y="4778375"/>
            <a:ext cx="1453515" cy="1410970"/>
          </a:xfrm>
          <a:prstGeom prst="rect">
            <a:avLst/>
          </a:prstGeom>
        </p:spPr>
      </p:pic>
      <p:sp>
        <p:nvSpPr>
          <p:cNvPr id="9" name="文本框 8"/>
          <p:cNvSpPr txBox="1"/>
          <p:nvPr/>
        </p:nvSpPr>
        <p:spPr>
          <a:xfrm>
            <a:off x="6782435" y="5445125"/>
            <a:ext cx="3597910" cy="368300"/>
          </a:xfrm>
          <a:prstGeom prst="rect">
            <a:avLst/>
          </a:prstGeom>
          <a:noFill/>
        </p:spPr>
        <p:txBody>
          <a:bodyPr wrap="square" rtlCol="0">
            <a:spAutoFit/>
          </a:bodyPr>
          <a:lstStyle/>
          <a:p>
            <a:r>
              <a:rPr lang="zh-CN" altLang="en-US" dirty="0">
                <a:solidFill>
                  <a:schemeClr val="accent1">
                    <a:lumMod val="75000"/>
                  </a:schemeClr>
                </a:solidFill>
              </a:rPr>
              <a:t>如何提高高维特征的表示能力？</a:t>
            </a:r>
            <a:endParaRPr lang="zh-CN" altLang="en-US" dirty="0">
              <a:solidFill>
                <a:schemeClr val="accent1">
                  <a:lumMod val="75000"/>
                </a:schemeClr>
              </a:solidFill>
            </a:endParaRPr>
          </a:p>
        </p:txBody>
      </p:sp>
      <p:grpSp>
        <p:nvGrpSpPr>
          <p:cNvPr id="54" name="组合 53"/>
          <p:cNvGrpSpPr/>
          <p:nvPr/>
        </p:nvGrpSpPr>
        <p:grpSpPr>
          <a:xfrm>
            <a:off x="1419860" y="2547620"/>
            <a:ext cx="8413930" cy="1582420"/>
            <a:chOff x="1699" y="4656"/>
            <a:chExt cx="13250" cy="2492"/>
          </a:xfrm>
        </p:grpSpPr>
        <p:grpSp>
          <p:nvGrpSpPr>
            <p:cNvPr id="35" name="组合 34"/>
            <p:cNvGrpSpPr/>
            <p:nvPr/>
          </p:nvGrpSpPr>
          <p:grpSpPr>
            <a:xfrm>
              <a:off x="1699" y="4656"/>
              <a:ext cx="13250" cy="2492"/>
              <a:chOff x="1797" y="3728"/>
              <a:chExt cx="13250" cy="2492"/>
            </a:xfrm>
          </p:grpSpPr>
          <p:grpSp>
            <p:nvGrpSpPr>
              <p:cNvPr id="36" name="组合 35"/>
              <p:cNvGrpSpPr/>
              <p:nvPr/>
            </p:nvGrpSpPr>
            <p:grpSpPr>
              <a:xfrm>
                <a:off x="1797" y="3728"/>
                <a:ext cx="13250" cy="2492"/>
                <a:chOff x="1753" y="3378"/>
                <a:chExt cx="13250" cy="2492"/>
              </a:xfrm>
            </p:grpSpPr>
            <p:grpSp>
              <p:nvGrpSpPr>
                <p:cNvPr id="37" name="组合 36"/>
                <p:cNvGrpSpPr/>
                <p:nvPr/>
              </p:nvGrpSpPr>
              <p:grpSpPr>
                <a:xfrm>
                  <a:off x="5289" y="3579"/>
                  <a:ext cx="9714" cy="1794"/>
                  <a:chOff x="4836" y="5864"/>
                  <a:chExt cx="9610" cy="1733"/>
                </a:xfrm>
              </p:grpSpPr>
              <p:grpSp>
                <p:nvGrpSpPr>
                  <p:cNvPr id="38" name="组合 37"/>
                  <p:cNvGrpSpPr/>
                  <p:nvPr/>
                </p:nvGrpSpPr>
                <p:grpSpPr>
                  <a:xfrm>
                    <a:off x="4836" y="6259"/>
                    <a:ext cx="7297" cy="1338"/>
                    <a:chOff x="4774" y="6181"/>
                    <a:chExt cx="7297" cy="1338"/>
                  </a:xfrm>
                </p:grpSpPr>
                <p:sp>
                  <p:nvSpPr>
                    <p:cNvPr id="39" name="矩形 38"/>
                    <p:cNvSpPr/>
                    <p:nvPr/>
                  </p:nvSpPr>
                  <p:spPr>
                    <a:xfrm>
                      <a:off x="4774" y="6181"/>
                      <a:ext cx="3747"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3116" y="6989"/>
                    <a:ext cx="1330"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2"/>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8" name="直接连接符 4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2" name="文本框 51"/>
            <p:cNvSpPr txBox="1"/>
            <p:nvPr/>
          </p:nvSpPr>
          <p:spPr>
            <a:xfrm>
              <a:off x="13670" y="4857"/>
              <a:ext cx="1279"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pic>
        <p:nvPicPr>
          <p:cNvPr id="4" name="图片 3"/>
          <p:cNvPicPr>
            <a:picLocks noChangeAspect="1"/>
          </p:cNvPicPr>
          <p:nvPr/>
        </p:nvPicPr>
        <p:blipFill>
          <a:blip r:embed="rId3"/>
          <a:stretch>
            <a:fillRect/>
          </a:stretch>
        </p:blipFill>
        <p:spPr>
          <a:xfrm>
            <a:off x="1257300" y="4915495"/>
            <a:ext cx="5422183" cy="17014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y-tuto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Helvetica"/>
        <a:ea typeface="微软雅黑"/>
        <a:cs typeface=""/>
      </a:majorFont>
      <a:minorFont>
        <a:latin typeface="Cambria"/>
        <a:ea typeface="微软雅黑"/>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lnDef>
      <a:spPr>
        <a:ln w="25400">
          <a:solidFill>
            <a:srgbClr val="EB641B"/>
          </a:solidFill>
          <a:headEnd type="stealth" w="lg" len="med"/>
          <a:tailEnd type="none" w="lg" len="med"/>
        </a:ln>
      </a:spPr>
      <a:bodyPr/>
      <a:lstStyle/>
      <a:style>
        <a:lnRef idx="1">
          <a:schemeClr val="accent2"/>
        </a:lnRef>
        <a:fillRef idx="0">
          <a:schemeClr val="accent2"/>
        </a:fillRef>
        <a:effectRef idx="0">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my-tutorial</Template>
  <TotalTime>0</TotalTime>
  <Words>6266</Words>
  <Application>WPS 演示</Application>
  <PresentationFormat>宽屏</PresentationFormat>
  <Paragraphs>567</Paragraphs>
  <Slides>48</Slides>
  <Notes>16</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48</vt:i4>
      </vt:variant>
    </vt:vector>
  </HeadingPairs>
  <TitlesOfParts>
    <vt:vector size="72" baseType="lpstr">
      <vt:lpstr>Arial</vt:lpstr>
      <vt:lpstr>宋体</vt:lpstr>
      <vt:lpstr>Wingdings</vt:lpstr>
      <vt:lpstr>Nimbus Roman No9 L</vt:lpstr>
      <vt:lpstr>Cambria</vt:lpstr>
      <vt:lpstr>Caladea</vt:lpstr>
      <vt:lpstr>Calibri</vt:lpstr>
      <vt:lpstr>Wingdings 3</vt:lpstr>
      <vt:lpstr>Wingdings 3</vt:lpstr>
      <vt:lpstr>华文楷体</vt:lpstr>
      <vt:lpstr>Droid Sans Fallback</vt:lpstr>
      <vt:lpstr>Times New Roman</vt:lpstr>
      <vt:lpstr>DejaVu Sans</vt:lpstr>
      <vt:lpstr>微软雅黑</vt:lpstr>
      <vt:lpstr>Wingdings</vt:lpstr>
      <vt:lpstr>宋体</vt:lpstr>
      <vt:lpstr>Arial Unicode MS</vt:lpstr>
      <vt:lpstr>文鼎ＰＬ简中楷</vt:lpstr>
      <vt:lpstr>DejaVu Math TeX Gyre</vt:lpstr>
      <vt:lpstr>MS Mincho</vt:lpstr>
      <vt:lpstr>Helvetica</vt:lpstr>
      <vt:lpstr>Comfortaa Light</vt:lpstr>
      <vt:lpstr>微软雅黑</vt:lpstr>
      <vt:lpstr>my-tutorial</vt:lpstr>
      <vt:lpstr>基于高维特征概率密度建模的模型不确定性的研究</vt:lpstr>
      <vt:lpstr>大纲</vt:lpstr>
      <vt:lpstr>背景介绍</vt:lpstr>
      <vt:lpstr>背景介绍</vt:lpstr>
      <vt:lpstr>背景介绍</vt:lpstr>
      <vt:lpstr>PowerPoint 演示文稿</vt:lpstr>
      <vt:lpstr>PowerPoint 演示文稿</vt:lpstr>
      <vt:lpstr>研究现状</vt:lpstr>
      <vt:lpstr>PowerPoint 演示文稿</vt:lpstr>
      <vt:lpstr>PowerPoint 演示文稿</vt:lpstr>
      <vt:lpstr>PowerPoint 演示文稿</vt:lpstr>
      <vt:lpstr>PowerPoint 演示文稿</vt:lpstr>
      <vt:lpstr>PowerPoint 演示文稿</vt:lpstr>
      <vt:lpstr>基于输入扰动的改进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基于辅助Loss联合训练的改进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总结与展望</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buyizhiyou</cp:lastModifiedBy>
  <cp:revision>4433</cp:revision>
  <dcterms:created xsi:type="dcterms:W3CDTF">2025-02-06T13:35:35Z</dcterms:created>
  <dcterms:modified xsi:type="dcterms:W3CDTF">2025-02-06T13:35:35Z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