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1853" r:id="rId5"/>
    <p:sldId id="1829" r:id="rId6"/>
    <p:sldId id="1819" r:id="rId7"/>
    <p:sldId id="1839" r:id="rId8"/>
    <p:sldId id="1844" r:id="rId9"/>
    <p:sldId id="1822" r:id="rId10"/>
    <p:sldId id="1823" r:id="rId11"/>
    <p:sldId id="1845" r:id="rId12"/>
    <p:sldId id="1827" r:id="rId13"/>
    <p:sldId id="1828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60"/>
        <p:guide pos="3688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emf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>
                <a:sym typeface="+mn-ea"/>
              </a:rPr>
              <a:t>基于不确定性分析的神经网络结构</a:t>
            </a:r>
            <a:r>
              <a:rPr lang="zh-CN" altLang="en-US" sz="3600" b="1" dirty="0"/>
              <a:t>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en-US" altLang="zh-CN" dirty="0"/>
          </a:p>
          <a:p>
            <a:pPr algn="ctr"/>
            <a:r>
              <a:rPr lang="zh-CN" altLang="en-US" dirty="0"/>
              <a:t>导师</a:t>
            </a:r>
            <a:r>
              <a:rPr lang="en-US" altLang="zh-CN" dirty="0"/>
              <a:t>:  </a:t>
            </a:r>
            <a:r>
              <a:rPr lang="zh-CN" altLang="en-US" dirty="0"/>
              <a:t>薛向阳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项目规划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176020" y="1748155"/>
          <a:ext cx="10170795" cy="425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220"/>
                <a:gridCol w="4107180"/>
                <a:gridCol w="3922395"/>
              </a:tblGrid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计划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2023.9-2023.11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调研关于</a:t>
                      </a:r>
                      <a:r>
                        <a:rPr lang="en-US" altLang="zh-CN"/>
                        <a:t>uncertainty</a:t>
                      </a:r>
                      <a:r>
                        <a:rPr lang="zh-CN" altLang="en-US"/>
                        <a:t>的论文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完成</a:t>
                      </a:r>
                      <a:endParaRPr lang="zh-CN" altLang="en-US"/>
                    </a:p>
                  </a:txBody>
                  <a:tcPr/>
                </a:tc>
              </a:tr>
              <a:tr h="9588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2023.11-2024.2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训练神经网络，实现相关算法和评估标准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Baseline/MC Dropout/Ensemble/Test Time Augmentation/Bayesian(SVI)</a:t>
                      </a:r>
                      <a:endParaRPr lang="zh-CN" altLang="en-US"/>
                    </a:p>
                  </a:txBody>
                  <a:tcPr/>
                </a:tc>
              </a:tr>
              <a:tr h="671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2024.2-2024.9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ym typeface="+mn-ea"/>
                        </a:rPr>
                        <a:t>消融实验，探究和神经网络结构的关系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depth/width/speical layers.......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  <a:sym typeface="+mn-ea"/>
                        </a:rPr>
                        <a:t>TODO</a:t>
                      </a:r>
                      <a:endParaRPr lang="en-US" altLang="zh-CN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2024.9-2025.1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在误分类识别，</a:t>
                      </a:r>
                      <a:r>
                        <a:rPr lang="en-US" altLang="zh-CN"/>
                        <a:t>OOD</a:t>
                      </a:r>
                      <a:r>
                        <a:rPr lang="zh-CN" altLang="en-US"/>
                        <a:t>检测，对抗样本识别任务上验证结果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  <a:sym typeface="+mn-ea"/>
                        </a:rPr>
                        <a:t>TODO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2025.1-2025.5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分析实验结果，撰写论文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TODO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研究背景</a:t>
            </a: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研究目标和意义</a:t>
            </a:r>
            <a:endParaRPr lang="en-US" altLang="zh-CN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研究进展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841502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</a:t>
            </a:r>
            <a:r>
              <a:rPr lang="en-US" altLang="zh-CN" dirty="0">
                <a:sym typeface="+mn-ea"/>
              </a:rPr>
              <a:t>verconfident issue</a:t>
            </a: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highlight>
                  <a:srgbClr val="FFFF00"/>
                </a:highlight>
              </a:rPr>
              <a:t>confidence</a:t>
            </a: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应用</a:t>
            </a:r>
            <a:r>
              <a:rPr lang="en-US" altLang="zh-CN" dirty="0"/>
              <a:t> : </a:t>
            </a:r>
            <a:r>
              <a:rPr lang="zh-CN" altLang="en-US" dirty="0"/>
              <a:t>自动驾驶，医疗领域，主动学习，强化学习等</a:t>
            </a: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692910" y="3152140"/>
            <a:ext cx="8060690" cy="3225800"/>
            <a:chOff x="2877" y="4940"/>
            <a:chExt cx="12694" cy="5080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695" cy="3623"/>
              <a:chOff x="2947" y="4465"/>
              <a:chExt cx="12695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098" y="5881"/>
                <a:ext cx="140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152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755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18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confidence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研究背景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26415" y="1132840"/>
            <a:ext cx="10657840" cy="459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不确定性的建模和度量</a:t>
            </a: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endParaRPr lang="zh-CN" altLang="zh-CN" sz="1500" b="1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单一确定性方法（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deterministic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贝叶斯方法（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Bayesian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Ensemble methods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测试增强方法（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Test-time augmentation 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TTA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2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500">
                <a:sym typeface="+mn-ea"/>
              </a:rPr>
              <a:t>模型不确定性的计算</a:t>
            </a:r>
            <a:r>
              <a:rPr lang="en-US" altLang="zh-CN" sz="1500">
                <a:sym typeface="+mn-ea"/>
              </a:rPr>
              <a:t>: M</a:t>
            </a:r>
            <a:r>
              <a:rPr lang="en-US" altLang="zh-CN" sz="1500">
                <a:sym typeface="+mn-ea"/>
              </a:rPr>
              <a:t>utual information (MI)</a:t>
            </a:r>
            <a:endParaRPr lang="en-US" altLang="zh-CN" sz="1500">
              <a:solidFill>
                <a:schemeClr val="tx1"/>
              </a:solidFill>
              <a:sym typeface="+mn-ea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265" y="1589405"/>
            <a:ext cx="6205220" cy="2989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80" y="5374005"/>
            <a:ext cx="5991225" cy="729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相关进展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26415" y="1132840"/>
            <a:ext cx="1065784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zh-CN" sz="1500" b="1" kern="100" dirty="0">
                <a:latin typeface="Times New Roman" panose="02020603050405020304" pitchFamily="18" charset="0"/>
                <a:ea typeface="宋体" pitchFamily="2" charset="-122"/>
              </a:rPr>
              <a:t>模型校准</a:t>
            </a:r>
            <a:endParaRPr lang="zh-CN" altLang="zh-CN" sz="1500" b="1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《On Calibration of Modern Neural Networks》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ICML 2017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zh-CN" altLang="en-US" sz="1500" kern="100" dirty="0">
                <a:latin typeface="Times New Roman" panose="02020603050405020304" pitchFamily="18" charset="0"/>
                <a:ea typeface="宋体" pitchFamily="2" charset="-122"/>
              </a:rPr>
              <a:t>模型校准和网络结构的关系</a:t>
            </a:r>
            <a:r>
              <a:rPr lang="en-US" altLang="zh-CN" sz="1500" kern="100" dirty="0">
                <a:latin typeface="Times New Roman" panose="02020603050405020304" pitchFamily="18" charset="0"/>
                <a:ea typeface="宋体" pitchFamily="2" charset="-122"/>
              </a:rPr>
              <a:t>	</a:t>
            </a:r>
            <a:endParaRPr lang="en-US" altLang="zh-CN" sz="1500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altLang="zh-CN" sz="1500" kern="100" dirty="0">
                <a:latin typeface="Times New Roman" panose="02020603050405020304" pitchFamily="18" charset="0"/>
                <a:ea typeface="宋体" pitchFamily="2" charset="-122"/>
              </a:rPr>
              <a:t>Temperature scaling 	</a:t>
            </a:r>
            <a:endParaRPr lang="zh-CN" altLang="zh-CN" sz="1500" kern="1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880" y="3154680"/>
            <a:ext cx="8572500" cy="265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相关进展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26415" y="1132840"/>
            <a:ext cx="1065784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zh-CN" sz="1500" b="1" kern="100" dirty="0">
                <a:latin typeface="Times New Roman" panose="02020603050405020304" pitchFamily="18" charset="0"/>
                <a:ea typeface="宋体" pitchFamily="2" charset="-122"/>
              </a:rPr>
              <a:t>不确定性的建模和度量</a:t>
            </a:r>
            <a:endParaRPr lang="zh-CN" altLang="zh-CN" sz="1500" b="1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DDU: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CVPR2023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使用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GDA(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高斯判别分析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)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模型对每一个类别的高维特征进行建模</a:t>
            </a:r>
            <a:endParaRPr lang="zh-CN" altLang="en-US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使用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Entropy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计算不确定性</a:t>
            </a:r>
            <a:r>
              <a:rPr lang="en-US" altLang="zh-CN" sz="1500" kern="100" dirty="0"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latin typeface="Times New Roman" panose="02020603050405020304" pitchFamily="18" charset="0"/>
              <a:ea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03935" y="3231515"/>
            <a:ext cx="10135870" cy="1630045"/>
            <a:chOff x="1487" y="5823"/>
            <a:chExt cx="15962" cy="256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19" y="6260"/>
              <a:ext cx="3555" cy="2130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 flipH="1">
              <a:off x="15316" y="6260"/>
              <a:ext cx="1065" cy="595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6381" y="5823"/>
              <a:ext cx="10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GDA</a:t>
              </a:r>
              <a:endParaRPr lang="en-US" altLang="zh-CN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6" y="6403"/>
              <a:ext cx="3855" cy="57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1487" y="6393"/>
              <a:ext cx="337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epistemic uncertainty</a:t>
              </a:r>
              <a:endParaRPr lang="en-US" altLang="zh-CN"/>
            </a:p>
          </p:txBody>
        </p:sp>
        <p:cxnSp>
          <p:nvCxnSpPr>
            <p:cNvPr id="15" name="直接连接符 14"/>
            <p:cNvCxnSpPr>
              <a:endCxn id="14" idx="3"/>
            </p:cNvCxnSpPr>
            <p:nvPr/>
          </p:nvCxnSpPr>
          <p:spPr>
            <a:xfrm flipH="1" flipV="1">
              <a:off x="4865" y="6683"/>
              <a:ext cx="1257" cy="16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085" y="7373"/>
              <a:ext cx="53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/>
                <a:t> entropy of the softmax distribution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487" y="7373"/>
              <a:ext cx="32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aleatoric uncertainty</a:t>
              </a:r>
              <a:endParaRPr lang="en-US" altLang="zh-CN"/>
            </a:p>
          </p:txBody>
        </p:sp>
        <p:cxnSp>
          <p:nvCxnSpPr>
            <p:cNvPr id="18" name="直接连接符 17"/>
            <p:cNvCxnSpPr>
              <a:stCxn id="16" idx="1"/>
              <a:endCxn id="17" idx="3"/>
            </p:cNvCxnSpPr>
            <p:nvPr/>
          </p:nvCxnSpPr>
          <p:spPr>
            <a:xfrm flipH="1">
              <a:off x="4725" y="7663"/>
              <a:ext cx="1360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研究目标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620" y="1104265"/>
            <a:ext cx="11233785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b="1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研究动机</a:t>
            </a:r>
            <a:r>
              <a:rPr lang="en-US" altLang="zh-CN" b="1"/>
              <a:t>: </a:t>
            </a:r>
            <a:r>
              <a:rPr lang="zh-CN" altLang="en-US" sz="1600"/>
              <a:t>过去，有关分类神经网络结构的设计以及训练主要从模型准确率，性能等角度，本选题针对单一确定神经网络，从不确定性预测的角度研究神经网络结构和训练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研究目标</a:t>
            </a:r>
            <a:r>
              <a:rPr lang="en-US" altLang="zh-CN" b="1"/>
              <a:t>:  </a:t>
            </a:r>
            <a:r>
              <a:rPr lang="zh-CN" altLang="en-US" sz="1600"/>
              <a:t>研究</a:t>
            </a:r>
            <a:r>
              <a:rPr lang="zh-CN" altLang="en-US" sz="1600">
                <a:sym typeface="+mn-ea"/>
              </a:rPr>
              <a:t>分类</a:t>
            </a:r>
            <a:r>
              <a:rPr lang="zh-CN" altLang="en-US" sz="1600">
                <a:sym typeface="+mn-ea"/>
              </a:rPr>
              <a:t>神经</a:t>
            </a:r>
            <a:r>
              <a:rPr lang="zh-CN" altLang="en-US" sz="1600">
                <a:sym typeface="+mn-ea"/>
              </a:rPr>
              <a:t>网络结构，训练与网络不确定性的关系</a:t>
            </a:r>
            <a:endParaRPr lang="zh-CN" altLang="en-US" sz="1600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 b="1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研究意义</a:t>
            </a:r>
            <a:r>
              <a:rPr lang="en-US" altLang="zh-CN" b="1"/>
              <a:t>: 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>
                <a:sym typeface="+mn-ea"/>
              </a:rPr>
              <a:t>通过研究</a:t>
            </a:r>
            <a:r>
              <a:rPr lang="en-US" altLang="zh-CN" sz="1600">
                <a:sym typeface="+mn-ea"/>
              </a:rPr>
              <a:t>Uncertainty</a:t>
            </a:r>
            <a:r>
              <a:rPr lang="zh-CN" altLang="en-US" sz="1600">
                <a:sym typeface="+mn-ea"/>
              </a:rPr>
              <a:t>和神经网络结构的关系，</a:t>
            </a:r>
            <a:r>
              <a:rPr lang="zh-CN" altLang="en-US" sz="1600"/>
              <a:t>指导神经网络的设计和训练，进而提高神经网络对不确定性建模能力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通过不确定性和神经网络结构关系的解释，有助于更深入地了解神经网络的决策过程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sz="1600"/>
              <a:t>应用于</a:t>
            </a:r>
            <a:r>
              <a:rPr lang="en-US" altLang="zh-CN" sz="1600"/>
              <a:t>OOD</a:t>
            </a:r>
            <a:r>
              <a:rPr lang="zh-CN" altLang="en-US" sz="1600"/>
              <a:t>检测，主动学习，增强学习等具体任务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"/>
            </a:pPr>
            <a:endParaRPr lang="zh-CN" altLang="en-US" sz="1600"/>
          </a:p>
          <a:p>
            <a:pPr lvl="0" indent="-285750" algn="l">
              <a:buClrTx/>
              <a:buSzTx/>
              <a:buFont typeface="Wingdings" panose="05000000000000000000" charset="0"/>
              <a:buChar char=""/>
            </a:pPr>
            <a:r>
              <a:rPr lang="zh-CN" altLang="en-US" sz="1600" b="1">
                <a:sym typeface="+mn-ea"/>
              </a:rPr>
              <a:t>预期成果</a:t>
            </a:r>
            <a:r>
              <a:rPr lang="en-US" altLang="zh-CN" sz="1600" b="1">
                <a:sym typeface="+mn-ea"/>
              </a:rPr>
              <a:t>:  </a:t>
            </a:r>
            <a:r>
              <a:rPr lang="zh-CN" altLang="en-US" sz="1600">
                <a:sym typeface="+mn-ea"/>
              </a:rPr>
              <a:t>总结实验结果，构建新的</a:t>
            </a:r>
            <a:r>
              <a:rPr lang="zh-CN" altLang="en-US" sz="1600">
                <a:sym typeface="+mn-ea"/>
              </a:rPr>
              <a:t>神</a:t>
            </a:r>
            <a:r>
              <a:rPr lang="zh-CN" altLang="en-US" sz="1600">
                <a:sym typeface="+mn-ea"/>
              </a:rPr>
              <a:t>经网络结构和训练方式，能具备良好的不确定性建模能力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训练分类神经网络</a:t>
            </a:r>
            <a:r>
              <a:rPr lang="en-US" altLang="zh-CN" sz="1600">
                <a:sym typeface="+mn-ea"/>
              </a:rPr>
              <a:t>(</a:t>
            </a:r>
            <a:r>
              <a:rPr lang="en-US" altLang="zh-CN" sz="1600">
                <a:sym typeface="+mn-ea"/>
              </a:rPr>
              <a:t>VGG/ResNet/Vit)</a:t>
            </a:r>
            <a:r>
              <a:rPr lang="zh-CN" altLang="en-US" sz="1600">
                <a:sym typeface="+mn-ea"/>
              </a:rPr>
              <a:t>，实现</a:t>
            </a:r>
            <a:r>
              <a:rPr lang="zh-CN" altLang="en-US" sz="1600">
                <a:sym typeface="+mn-ea"/>
              </a:rPr>
              <a:t>不确定性</a:t>
            </a:r>
            <a:r>
              <a:rPr lang="zh-CN" altLang="en-US" sz="1600">
                <a:sym typeface="+mn-ea"/>
              </a:rPr>
              <a:t>建模方法</a:t>
            </a:r>
            <a:r>
              <a:rPr lang="en-US" altLang="zh-CN" sz="1600">
                <a:sym typeface="+mn-ea"/>
              </a:rPr>
              <a:t>: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DDU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改变网络结构和训练方式</a:t>
            </a:r>
            <a:r>
              <a:rPr lang="en-US" altLang="zh-CN" sz="1600"/>
              <a:t>(D</a:t>
            </a:r>
            <a:r>
              <a:rPr lang="en-US" altLang="zh-CN" sz="1600" u="sng"/>
              <a:t>epth</a:t>
            </a:r>
            <a:r>
              <a:rPr lang="zh-CN" altLang="en-US" sz="1600" u="sng"/>
              <a:t>，卷积核，</a:t>
            </a:r>
            <a:r>
              <a:rPr lang="en-US" altLang="zh-CN" sz="1600" u="sng"/>
              <a:t>Batch</a:t>
            </a:r>
            <a:r>
              <a:rPr lang="en-US" sz="1600" u="sng"/>
              <a:t>Normalization</a:t>
            </a:r>
            <a:r>
              <a:rPr lang="zh-CN" altLang="en-US" sz="1600" u="sng"/>
              <a:t>，</a:t>
            </a:r>
            <a:r>
              <a:rPr lang="en-US" altLang="zh-CN" sz="1600" u="sng"/>
              <a:t>Dropout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LogitNorm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Spectral Normalization</a:t>
            </a:r>
            <a:r>
              <a:rPr lang="zh-CN" altLang="en-US" sz="1600"/>
              <a:t>等</a:t>
            </a:r>
            <a:r>
              <a:rPr lang="en-US" altLang="zh-CN" sz="1600"/>
              <a:t>)</a:t>
            </a:r>
            <a:r>
              <a:rPr lang="zh-CN" altLang="en-US" sz="1600"/>
              <a:t>，研究对神经网络不确定性的影响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根据上面的实验结论，改进神经网络结构的设计和训练，在</a:t>
            </a:r>
            <a:r>
              <a:rPr lang="zh-CN" altLang="en-US" sz="1600" u="sng"/>
              <a:t>误分类识别，</a:t>
            </a:r>
            <a:r>
              <a:rPr lang="en-US" altLang="zh-CN" sz="1600" u="sng"/>
              <a:t>OOD</a:t>
            </a:r>
            <a:r>
              <a:rPr lang="zh-CN" altLang="en-US" sz="1600" u="sng"/>
              <a:t>检测，对抗样本检测</a:t>
            </a:r>
            <a:r>
              <a:rPr lang="zh-CN" altLang="en-US" sz="1600"/>
              <a:t>等任务上验证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  <p:grpSp>
        <p:nvGrpSpPr>
          <p:cNvPr id="23" name="组合 22"/>
          <p:cNvGrpSpPr/>
          <p:nvPr/>
        </p:nvGrpSpPr>
        <p:grpSpPr>
          <a:xfrm>
            <a:off x="2413635" y="3966845"/>
            <a:ext cx="7383780" cy="1885950"/>
            <a:chOff x="3263" y="6364"/>
            <a:chExt cx="11628" cy="2970"/>
          </a:xfrm>
        </p:grpSpPr>
        <p:grpSp>
          <p:nvGrpSpPr>
            <p:cNvPr id="20" name="组合 19"/>
            <p:cNvGrpSpPr/>
            <p:nvPr/>
          </p:nvGrpSpPr>
          <p:grpSpPr>
            <a:xfrm>
              <a:off x="3263" y="6651"/>
              <a:ext cx="11629" cy="2286"/>
              <a:chOff x="1815" y="6553"/>
              <a:chExt cx="11629" cy="2286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0998" y="6553"/>
                <a:ext cx="2446" cy="725"/>
              </a:xfrm>
              <a:prstGeom prst="rect">
                <a:avLst/>
              </a:prstGeom>
              <a:solidFill>
                <a:srgbClr val="E5E9EC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none">
                <a:spAutoFit/>
              </a:bodyPr>
              <a:p>
                <a:r>
                  <a:rPr lang="en-US" altLang="zh-CN" sz="2400" dirty="0"/>
                  <a:t>uncertainty</a:t>
                </a:r>
                <a:endParaRPr lang="en-US" altLang="zh-CN" sz="24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 flipH="1">
                <a:off x="11245" y="8114"/>
                <a:ext cx="1170" cy="725"/>
              </a:xfrm>
              <a:prstGeom prst="rect">
                <a:avLst/>
              </a:prstGeom>
              <a:solidFill>
                <a:srgbClr val="E5E9EC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square">
                <a:spAutoFit/>
              </a:bodyPr>
              <a:p>
                <a:r>
                  <a:rPr lang="en-US" altLang="zh-CN" sz="2400" dirty="0"/>
                  <a:t>prob</a:t>
                </a:r>
                <a:endParaRPr lang="en-US" altLang="zh-CN" sz="24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15" y="7751"/>
                <a:ext cx="1274" cy="725"/>
              </a:xfrm>
              <a:prstGeom prst="rect">
                <a:avLst/>
              </a:prstGeom>
              <a:solidFill>
                <a:srgbClr val="E5E9EC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txBody>
              <a:bodyPr wrap="none">
                <a:spAutoFit/>
              </a:bodyPr>
              <a:p>
                <a:r>
                  <a:rPr lang="en-US" altLang="zh-CN" sz="2400" dirty="0"/>
                  <a:t>input</a:t>
                </a:r>
                <a:endParaRPr lang="en-US" altLang="zh-CN" sz="2400" dirty="0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>
                <a:off x="3140" y="8113"/>
                <a:ext cx="1514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none" w="lg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2" idx="1"/>
              </p:cNvCxnSpPr>
              <p:nvPr/>
            </p:nvCxnSpPr>
            <p:spPr>
              <a:xfrm flipH="1">
                <a:off x="6031" y="6916"/>
                <a:ext cx="4967" cy="1670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4" idx="3"/>
              </p:cNvCxnSpPr>
              <p:nvPr/>
            </p:nvCxnSpPr>
            <p:spPr>
              <a:xfrm flipH="1" flipV="1">
                <a:off x="9057" y="8476"/>
                <a:ext cx="2188" cy="1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9852" y="7171"/>
                <a:ext cx="106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DDU</a:t>
                </a:r>
                <a:endParaRPr lang="en-US" altLang="zh-CN"/>
              </a:p>
            </p:txBody>
          </p:sp>
        </p:grpSp>
        <p:pic>
          <p:nvPicPr>
            <p:cNvPr id="22" name="图片 21" descr="c9ef4275d464f7435db9bca3a8935b5a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80" y="6364"/>
              <a:ext cx="4442" cy="297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1087374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>
                <a:sym typeface="+mn-ea"/>
              </a:rPr>
              <a:t>训练分类神经网络</a:t>
            </a:r>
            <a:r>
              <a:rPr lang="en-US" altLang="zh-CN" sz="1600">
                <a:sym typeface="+mn-ea"/>
              </a:rPr>
              <a:t>(</a:t>
            </a:r>
            <a:r>
              <a:rPr lang="en-US" altLang="zh-CN" sz="1600">
                <a:sym typeface="+mn-ea"/>
              </a:rPr>
              <a:t>VGG/ResNet/Vit)</a:t>
            </a:r>
            <a:r>
              <a:rPr lang="zh-CN" altLang="en-US" sz="1600">
                <a:sym typeface="+mn-ea"/>
              </a:rPr>
              <a:t>，实现</a:t>
            </a:r>
            <a:r>
              <a:rPr lang="zh-CN" altLang="en-US" sz="1600">
                <a:sym typeface="+mn-ea"/>
              </a:rPr>
              <a:t>不确定性</a:t>
            </a:r>
            <a:r>
              <a:rPr lang="zh-CN" altLang="en-US" sz="1600">
                <a:sym typeface="+mn-ea"/>
              </a:rPr>
              <a:t>建模方法</a:t>
            </a:r>
            <a:r>
              <a:rPr lang="en-US" altLang="zh-CN" sz="1600">
                <a:sym typeface="+mn-ea"/>
              </a:rPr>
              <a:t>: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DDU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改变网络结构和训练方式</a:t>
            </a:r>
            <a:r>
              <a:rPr lang="en-US" altLang="zh-CN" sz="1600"/>
              <a:t>(D</a:t>
            </a:r>
            <a:r>
              <a:rPr lang="en-US" altLang="zh-CN" sz="1600" u="sng"/>
              <a:t>epth</a:t>
            </a:r>
            <a:r>
              <a:rPr lang="zh-CN" altLang="en-US" sz="1600" u="sng"/>
              <a:t>，卷积核，</a:t>
            </a:r>
            <a:r>
              <a:rPr lang="en-US" altLang="zh-CN" sz="1600" u="sng"/>
              <a:t>Batch</a:t>
            </a:r>
            <a:r>
              <a:rPr lang="en-US" sz="1600" u="sng"/>
              <a:t>Normalization</a:t>
            </a:r>
            <a:r>
              <a:rPr lang="zh-CN" altLang="en-US" sz="1600" u="sng"/>
              <a:t>，</a:t>
            </a:r>
            <a:r>
              <a:rPr lang="en-US" altLang="zh-CN" sz="1600" u="sng"/>
              <a:t>Dropout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LogitNorm</a:t>
            </a:r>
            <a:r>
              <a:rPr lang="zh-CN" altLang="en-US" sz="1600" u="sng">
                <a:sym typeface="+mn-ea"/>
              </a:rPr>
              <a:t>，</a:t>
            </a:r>
            <a:r>
              <a:rPr lang="en-US" altLang="zh-CN" sz="1600" u="sng">
                <a:sym typeface="+mn-ea"/>
              </a:rPr>
              <a:t>Spectral Normalization</a:t>
            </a:r>
            <a:r>
              <a:rPr lang="zh-CN" altLang="en-US" sz="1600"/>
              <a:t>等</a:t>
            </a:r>
            <a:r>
              <a:rPr lang="en-US" altLang="zh-CN" sz="1600"/>
              <a:t>)</a:t>
            </a:r>
            <a:r>
              <a:rPr lang="zh-CN" altLang="en-US" sz="1600"/>
              <a:t>，研究对神经网络不确定性的影响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sz="1600"/>
              <a:t>根据上面的实验结论，改进神经网络结构的设计和训练，在</a:t>
            </a:r>
            <a:r>
              <a:rPr lang="zh-CN" altLang="en-US" sz="1600" u="sng"/>
              <a:t>误分类识别，</a:t>
            </a:r>
            <a:r>
              <a:rPr lang="en-US" altLang="zh-CN" sz="1600" u="sng"/>
              <a:t>OOD</a:t>
            </a:r>
            <a:r>
              <a:rPr lang="zh-CN" altLang="en-US" sz="1600" u="sng"/>
              <a:t>检测，对抗样本检测</a:t>
            </a:r>
            <a:r>
              <a:rPr lang="zh-CN" altLang="en-US" sz="1600"/>
              <a:t>等任务上验证</a:t>
            </a:r>
            <a:endParaRPr lang="zh-CN" altLang="en-US" sz="1600"/>
          </a:p>
          <a:p>
            <a:pPr marL="742950" lvl="1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590" y="3261360"/>
            <a:ext cx="9906000" cy="263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1648</Words>
  <Application>WPS 演示</Application>
  <PresentationFormat>宽屏</PresentationFormat>
  <Paragraphs>149</Paragraphs>
  <Slides>11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微软雅黑</vt:lpstr>
      <vt:lpstr>Helvetica</vt:lpstr>
      <vt:lpstr>Comfortaa Light</vt:lpstr>
      <vt:lpstr>my-tutorial</vt:lpstr>
      <vt:lpstr>基于不确定性分析的分类神经网络的研究</vt:lpstr>
      <vt:lpstr>大纲</vt:lpstr>
      <vt:lpstr>研究背景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3859</cp:revision>
  <dcterms:created xsi:type="dcterms:W3CDTF">2024-01-15T06:19:16Z</dcterms:created>
  <dcterms:modified xsi:type="dcterms:W3CDTF">2024-01-15T06:19:16Z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