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6"/>
  </p:handoutMasterIdLst>
  <p:sldIdLst>
    <p:sldId id="256" r:id="rId3"/>
    <p:sldId id="1847" r:id="rId5"/>
    <p:sldId id="1850" r:id="rId6"/>
    <p:sldId id="1571" r:id="rId7"/>
    <p:sldId id="1665" r:id="rId8"/>
    <p:sldId id="1875" r:id="rId9"/>
    <p:sldId id="1876" r:id="rId10"/>
    <p:sldId id="1877" r:id="rId11"/>
    <p:sldId id="1671" r:id="rId12"/>
    <p:sldId id="1681" r:id="rId13"/>
    <p:sldId id="1709" r:id="rId14"/>
    <p:sldId id="1713" r:id="rId15"/>
    <p:sldId id="1710" r:id="rId16"/>
    <p:sldId id="1712" r:id="rId17"/>
    <p:sldId id="1923" r:id="rId18"/>
    <p:sldId id="1878" r:id="rId19"/>
    <p:sldId id="1879" r:id="rId20"/>
    <p:sldId id="1880" r:id="rId21"/>
    <p:sldId id="1788" r:id="rId22"/>
    <p:sldId id="1883" r:id="rId23"/>
    <p:sldId id="1716" r:id="rId24"/>
    <p:sldId id="1964" r:id="rId25"/>
    <p:sldId id="1743" r:id="rId26"/>
    <p:sldId id="1717" r:id="rId27"/>
    <p:sldId id="1721" r:id="rId28"/>
    <p:sldId id="1723" r:id="rId29"/>
    <p:sldId id="1726" r:id="rId30"/>
    <p:sldId id="1727" r:id="rId31"/>
    <p:sldId id="1720" r:id="rId32"/>
    <p:sldId id="1718" r:id="rId33"/>
    <p:sldId id="1719" r:id="rId34"/>
    <p:sldId id="1663" r:id="rId35"/>
    <p:sldId id="1730" r:id="rId36"/>
    <p:sldId id="1731" r:id="rId37"/>
    <p:sldId id="1881" r:id="rId38"/>
    <p:sldId id="1998" r:id="rId39"/>
    <p:sldId id="1999" r:id="rId40"/>
    <p:sldId id="1733" r:id="rId41"/>
    <p:sldId id="1735" r:id="rId42"/>
    <p:sldId id="1738" r:id="rId43"/>
    <p:sldId id="1739" r:id="rId44"/>
    <p:sldId id="1776" r:id="rId45"/>
    <p:sldId id="1775" r:id="rId46"/>
    <p:sldId id="1734" r:id="rId47"/>
    <p:sldId id="1740" r:id="rId48"/>
    <p:sldId id="1741" r:id="rId49"/>
    <p:sldId id="1882" r:id="rId50"/>
    <p:sldId id="1768" r:id="rId51"/>
    <p:sldId id="1736" r:id="rId52"/>
    <p:sldId id="1737" r:id="rId53"/>
    <p:sldId id="1852" r:id="rId54"/>
    <p:sldId id="2000" r:id="rId55"/>
    <p:sldId id="1744" r:id="rId56"/>
    <p:sldId id="1871" r:id="rId57"/>
    <p:sldId id="2003" r:id="rId58"/>
    <p:sldId id="1963" r:id="rId59"/>
    <p:sldId id="2027" r:id="rId60"/>
    <p:sldId id="2024" r:id="rId61"/>
    <p:sldId id="2025" r:id="rId62"/>
    <p:sldId id="2026" r:id="rId63"/>
    <p:sldId id="2028" r:id="rId64"/>
    <p:sldId id="2029" r:id="rId65"/>
    <p:sldId id="2030" r:id="rId66"/>
    <p:sldId id="2031" r:id="rId67"/>
    <p:sldId id="2032" r:id="rId68"/>
    <p:sldId id="2033" r:id="rId69"/>
    <p:sldId id="2034" r:id="rId70"/>
    <p:sldId id="2023" r:id="rId71"/>
    <p:sldId id="2001" r:id="rId72"/>
    <p:sldId id="2002" r:id="rId73"/>
    <p:sldId id="1874" r:id="rId74"/>
    <p:sldId id="447" r:id="rId7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1pPr>
    <a:lvl2pPr marL="1714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3429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5143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685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8572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10287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12001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13716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9pPr>
  </p:defaultTextStyle>
  <p:extLst>
    <p:ext uri="{521415D9-36F7-43E2-AB2F-B90AF26B5E84}">
      <p14:sectionLst xmlns:p14="http://schemas.microsoft.com/office/powerpoint/2010/main">
        <p14:section name="默认节" id="{d7888a59-6a98-4f30-b35b-5affe0bf991d}">
          <p14:sldIdLst>
            <p14:sldId id="256"/>
            <p14:sldId id="1847"/>
          </p14:sldIdLst>
        </p14:section>
        <p14:section name="不确定性的介绍" id="{c5747828-a541-4d18-8067-b86b30107543}">
          <p14:sldIdLst>
            <p14:sldId id="1850"/>
            <p14:sldId id="1571"/>
            <p14:sldId id="1665"/>
            <p14:sldId id="1875"/>
            <p14:sldId id="1876"/>
            <p14:sldId id="1877"/>
            <p14:sldId id="1671"/>
          </p14:sldIdLst>
        </p14:section>
        <p14:section name="测试增强方法" id="{bc20cccc-09b5-4bb9-9ce3-c7aef16d11ed}">
          <p14:sldIdLst>
            <p14:sldId id="1681"/>
            <p14:sldId id="1709"/>
            <p14:sldId id="1713"/>
          </p14:sldIdLst>
        </p14:section>
        <p14:section name="单一确定性方法" id="{cd03da8d-a4d5-4f53-85ef-cb25ba71275c}">
          <p14:sldIdLst>
            <p14:sldId id="1710"/>
            <p14:sldId id="1712"/>
            <p14:sldId id="1923"/>
            <p14:sldId id="1878"/>
            <p14:sldId id="1879"/>
            <p14:sldId id="1880"/>
            <p14:sldId id="1788"/>
            <p14:sldId id="1883"/>
            <p14:sldId id="1716"/>
            <p14:sldId id="1964"/>
            <p14:sldId id="1743"/>
          </p14:sldIdLst>
        </p14:section>
        <p14:section name="贝叶斯方法" id="{00eccab2-1ec4-4589-bf65-c6fda6d91714}">
          <p14:sldIdLst>
            <p14:sldId id="1717"/>
            <p14:sldId id="1721"/>
            <p14:sldId id="1723"/>
            <p14:sldId id="1726"/>
            <p14:sldId id="1727"/>
          </p14:sldIdLst>
        </p14:section>
        <p14:section name="ensemble方法" id="{eebab3ab-e22d-4142-a9ce-fd33aa26f187}">
          <p14:sldIdLst>
            <p14:sldId id="1720"/>
            <p14:sldId id="1718"/>
            <p14:sldId id="1719"/>
            <p14:sldId id="1663"/>
          </p14:sldIdLst>
        </p14:section>
        <p14:section name="不确定性的计算和评估" id="{b84243b5-0e4c-467b-86ea-ca20e922533c}">
          <p14:sldIdLst>
            <p14:sldId id="1730"/>
            <p14:sldId id="1731"/>
            <p14:sldId id="1881"/>
          </p14:sldIdLst>
        </p14:section>
        <p14:section name="不确定性的应用" id="{2e64aa4c-8cb7-4071-93b3-caee25a7bf8e}">
          <p14:sldIdLst>
            <p14:sldId id="1998"/>
            <p14:sldId id="1999"/>
            <p14:sldId id="1733"/>
            <p14:sldId id="1735"/>
            <p14:sldId id="1738"/>
            <p14:sldId id="1739"/>
            <p14:sldId id="1776"/>
            <p14:sldId id="1775"/>
            <p14:sldId id="1734"/>
            <p14:sldId id="1740"/>
            <p14:sldId id="1741"/>
            <p14:sldId id="1882"/>
            <p14:sldId id="1768"/>
          </p14:sldIdLst>
        </p14:section>
        <p14:section name="模型校准" id="{bf524ba5-6790-4458-b790-05c7d98d4ed1}">
          <p14:sldIdLst>
            <p14:sldId id="1736"/>
            <p14:sldId id="1737"/>
            <p14:sldId id="1852"/>
            <p14:sldId id="2000"/>
            <p14:sldId id="1744"/>
          </p14:sldIdLst>
        </p14:section>
        <p14:section name="研究内容" id="{84c49dc7-587d-435a-8c77-0029f674cda5}">
          <p14:sldIdLst>
            <p14:sldId id="1871"/>
            <p14:sldId id="2001"/>
            <p14:sldId id="2002"/>
            <p14:sldId id="1874"/>
            <p14:sldId id="447"/>
            <p14:sldId id="2003"/>
            <p14:sldId id="1963"/>
            <p14:sldId id="2027"/>
            <p14:sldId id="2023"/>
            <p14:sldId id="2025"/>
            <p14:sldId id="2026"/>
            <p14:sldId id="2028"/>
            <p14:sldId id="2029"/>
            <p14:sldId id="2030"/>
            <p14:sldId id="2031"/>
            <p14:sldId id="2032"/>
            <p14:sldId id="2033"/>
            <p14:sldId id="2034"/>
            <p14:sldId id="202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Xiangyang" initials="X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4E3"/>
    <a:srgbClr val="E5E9EC"/>
    <a:srgbClr val="EB641B"/>
    <a:srgbClr val="EB651C"/>
    <a:srgbClr val="3366FF"/>
    <a:srgbClr val="00B050"/>
    <a:srgbClr val="2250A2"/>
    <a:srgbClr val="303030"/>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76362" autoAdjust="0"/>
  </p:normalViewPr>
  <p:slideViewPr>
    <p:cSldViewPr snapToGrid="0">
      <p:cViewPr varScale="1">
        <p:scale>
          <a:sx n="63" d="100"/>
          <a:sy n="63" d="100"/>
        </p:scale>
        <p:origin x="1666" y="43"/>
      </p:cViewPr>
      <p:guideLst>
        <p:guide orient="horz" pos="2451"/>
        <p:guide pos="3749"/>
      </p:guideLst>
    </p:cSldViewPr>
  </p:slideViewPr>
  <p:outlineViewPr>
    <p:cViewPr>
      <p:scale>
        <a:sx n="33" d="100"/>
        <a:sy n="33" d="100"/>
      </p:scale>
      <p:origin x="0" y="-54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648" y="48"/>
      </p:cViewPr>
      <p:guideLst/>
    </p:cSldViewPr>
  </p:notes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commentAuthors" Target="commentAuthors.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61E356-9D5B-4B74-84E5-CDBD6B09C9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01FBA7-F6F2-4F09-A963-26524D6B4A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683E5292-C197-4B29-8ABD-C7AEB5E0B154}" type="datetimeFigureOut">
              <a:rPr lang="en-US" altLang="zh-CN"/>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B4C119E0-CEE4-4FF8-83B2-DC856A2C17C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4" name="Rectangle 10"/>
          <p:cNvSpPr/>
          <p:nvPr/>
        </p:nvSpPr>
        <p:spPr>
          <a:xfrm>
            <a:off x="999067" y="2438404"/>
            <a:ext cx="9753600" cy="1956197"/>
          </a:xfrm>
          <a:prstGeom prst="rect">
            <a:avLst/>
          </a:prstGeom>
          <a:noFill/>
          <a:ln w="190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6"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8"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575779"/>
            <a:ext cx="4502562" cy="629565"/>
          </a:xfrm>
          <a:ln w="9525">
            <a:solidFill>
              <a:srgbClr val="EB641B"/>
            </a:solidFill>
          </a:ln>
        </p:spPr>
        <p:txBody>
          <a:bodyPr wrap="square" anchor="ctr"/>
          <a:lstStyle>
            <a:lvl1pPr marL="0" indent="0" algn="ctr">
              <a:buNone/>
              <a:defRPr sz="1600">
                <a:solidFill>
                  <a:srgbClr val="000000"/>
                </a:solidFill>
                <a:latin typeface="+mn-lt"/>
                <a:ea typeface="+mn-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dirty="0"/>
          </a:p>
        </p:txBody>
      </p:sp>
      <p:pic>
        <p:nvPicPr>
          <p:cNvPr id="13" name="图片 1"/>
          <p:cNvPicPr>
            <a:picLocks noChangeAspect="1"/>
          </p:cNvPicPr>
          <p:nvPr/>
        </p:nvPicPr>
        <p:blipFill>
          <a:blip r:embed="rId2" cstate="screen"/>
          <a:srcRect/>
          <a:stretch>
            <a:fillRect/>
          </a:stretch>
        </p:blipFill>
        <p:spPr bwMode="auto">
          <a:xfrm>
            <a:off x="9372905" y="665099"/>
            <a:ext cx="1630883" cy="719623"/>
          </a:xfrm>
          <a:prstGeom prst="rect">
            <a:avLst/>
          </a:prstGeom>
          <a:noFill/>
          <a:ln>
            <a:noFill/>
          </a:ln>
        </p:spPr>
      </p:pic>
      <p:sp>
        <p:nvSpPr>
          <p:cNvPr id="25" name="Text Placeholder 24"/>
          <p:cNvSpPr>
            <a:spLocks noGrp="1"/>
          </p:cNvSpPr>
          <p:nvPr>
            <p:ph type="body" sz="quarter" idx="10" hasCustomPrompt="1"/>
          </p:nvPr>
        </p:nvSpPr>
        <p:spPr>
          <a:xfrm>
            <a:off x="2946403" y="4800600"/>
            <a:ext cx="6737351" cy="1600200"/>
          </a:xfrm>
        </p:spPr>
        <p:txBody>
          <a:bodyPr/>
          <a:lstStyle>
            <a:lvl1pPr marL="0" indent="0" algn="ctr">
              <a:buNone/>
              <a:defRPr sz="1865">
                <a:solidFill>
                  <a:srgbClr val="000000"/>
                </a:solidFill>
                <a:latin typeface="+mn-lt"/>
                <a:ea typeface="+mn-ea"/>
              </a:defRPr>
            </a:lvl1pPr>
          </a:lstStyle>
          <a:p>
            <a:pPr lvl="0"/>
            <a:r>
              <a:rPr lang="zh-CN" altLang="en-US"/>
              <a:t>编辑母版文本样式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245225"/>
            <a:ext cx="2844800" cy="476250"/>
          </a:xfrm>
        </p:spPr>
        <p:txBody>
          <a:bodyPr/>
          <a:lstStyle/>
          <a:p>
            <a:pPr>
              <a:defRPr/>
            </a:pPr>
            <a:fld id="{65499DD5-3EF4-474C-B6A4-E39F86EC6763}" type="datetimeFigureOut">
              <a:rPr lang="zh-CN" altLang="en-US"/>
            </a:fld>
            <a:endParaRPr lang="zh-CN" altLang="en-US"/>
          </a:p>
        </p:txBody>
      </p:sp>
      <p:sp>
        <p:nvSpPr>
          <p:cNvPr id="4" name="页脚占位符 3"/>
          <p:cNvSpPr>
            <a:spLocks noGrp="1"/>
          </p:cNvSpPr>
          <p:nvPr>
            <p:ph type="ftr" sz="quarter" idx="11"/>
          </p:nvPr>
        </p:nvSpPr>
        <p:spPr>
          <a:xfrm>
            <a:off x="4165600" y="6245225"/>
            <a:ext cx="3860800" cy="476250"/>
          </a:xfrm>
        </p:spPr>
        <p:txBody>
          <a:bodyPr/>
          <a:lstStyle/>
          <a:p>
            <a:pPr>
              <a:defRPr/>
            </a:pPr>
            <a:endParaRPr lang="zh-CN" altLang="en-US"/>
          </a:p>
        </p:txBody>
      </p:sp>
      <p:sp>
        <p:nvSpPr>
          <p:cNvPr id="5" name="灯片编号占位符 4"/>
          <p:cNvSpPr>
            <a:spLocks noGrp="1"/>
          </p:cNvSpPr>
          <p:nvPr>
            <p:ph type="sldNum" sz="quarter" idx="12"/>
          </p:nvPr>
        </p:nvSpPr>
        <p:spPr>
          <a:xfrm>
            <a:off x="8737600" y="6245225"/>
            <a:ext cx="2844800" cy="476250"/>
          </a:xfrm>
        </p:spPr>
        <p:txBody>
          <a:bodyPr/>
          <a:lstStyle/>
          <a:p>
            <a:pPr>
              <a:defRPr/>
            </a:pPr>
            <a:fld id="{0F593931-9137-4EFD-893E-5F4014C401A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1" name="Rectangle 10"/>
          <p:cNvSpPr/>
          <p:nvPr/>
        </p:nvSpPr>
        <p:spPr>
          <a:xfrm>
            <a:off x="999067" y="2438404"/>
            <a:ext cx="9753600" cy="1956197"/>
          </a:xfrm>
          <a:prstGeom prst="rect">
            <a:avLst/>
          </a:prstGeom>
          <a:noFill/>
          <a:ln w="63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2"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3"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8" name="Content Placeholder 7"/>
          <p:cNvSpPr>
            <a:spLocks noGrp="1"/>
          </p:cNvSpPr>
          <p:nvPr>
            <p:ph sz="quarter" idx="1"/>
          </p:nvPr>
        </p:nvSpPr>
        <p:spPr>
          <a:xfrm>
            <a:off x="609600" y="990600"/>
            <a:ext cx="10972800" cy="5546678"/>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6" name="Content Placeholder 7"/>
          <p:cNvSpPr>
            <a:spLocks noGrp="1"/>
          </p:cNvSpPr>
          <p:nvPr>
            <p:ph sz="quarter" idx="1"/>
          </p:nvPr>
        </p:nvSpPr>
        <p:spPr>
          <a:xfrm>
            <a:off x="609600" y="990600"/>
            <a:ext cx="10972800" cy="5091752"/>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文本占位符 10"/>
          <p:cNvSpPr>
            <a:spLocks noGrp="1"/>
          </p:cNvSpPr>
          <p:nvPr>
            <p:ph type="body" sz="quarter" idx="10" hasCustomPrompt="1"/>
          </p:nvPr>
        </p:nvSpPr>
        <p:spPr>
          <a:xfrm>
            <a:off x="609602" y="6200633"/>
            <a:ext cx="10896591" cy="369630"/>
          </a:xfrm>
        </p:spPr>
        <p:txBody>
          <a:bodyPr anchor="ctr"/>
          <a:lstStyle>
            <a:lvl1pPr marL="0" indent="0">
              <a:buNone/>
              <a:defRPr sz="1400" i="1">
                <a:solidFill>
                  <a:schemeClr val="tx2">
                    <a:lumMod val="50000"/>
                  </a:schemeClr>
                </a:solidFill>
                <a:latin typeface="Times New Roman" panose="02020603050405020304" pitchFamily="18" charset="0"/>
                <a:cs typeface="Times New Roman" panose="02020603050405020304" pitchFamily="18" charset="0"/>
              </a:defRPr>
            </a:lvl1pPr>
          </a:lstStyle>
          <a:p>
            <a:pPr lvl="0"/>
            <a:r>
              <a:rPr lang="en-US" altLang="zh-CN" dirty="0"/>
              <a:t>Click to edit</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empt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1277188" y="229440"/>
            <a:ext cx="10914823" cy="466063"/>
          </a:xfrm>
          <a:prstGeom prst="rect">
            <a:avLst/>
          </a:prstGeom>
        </p:spPr>
        <p:txBody>
          <a:bodyPr vert="horz" lIns="91334" tIns="45666" rIns="91334" bIns="45666" rtlCol="0" anchor="ctr">
            <a:noAutofit/>
          </a:bodyPr>
          <a:lstStyle/>
          <a:p>
            <a:r>
              <a:rPr lang="en-US" dirty="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A6BFC-2A1B-4612-A49A-7EA37C3284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50C8A0-7216-4533-B390-5BB94554BC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9906000" cy="685793"/>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73821"/>
            <a:ext cx="10972800" cy="5552477"/>
          </a:xfrm>
          <a:prstGeom prst="rect">
            <a:avLst/>
          </a:prstGeom>
          <a:noFill/>
          <a:ln>
            <a:noFill/>
          </a:ln>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32" name="Straight Connector 28"/>
          <p:cNvSpPr>
            <a:spLocks noChangeShapeType="1"/>
          </p:cNvSpPr>
          <p:nvPr/>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000000"/>
              </a:solidFill>
            </a:endParaRPr>
          </a:p>
        </p:txBody>
      </p:sp>
      <p:pic>
        <p:nvPicPr>
          <p:cNvPr id="11" name="图片 3"/>
          <p:cNvPicPr>
            <a:picLocks noChangeAspect="1"/>
          </p:cNvPicPr>
          <p:nvPr/>
        </p:nvPicPr>
        <p:blipFill>
          <a:blip r:embed="rId11" cstate="screen"/>
          <a:srcRect/>
          <a:stretch>
            <a:fillRect/>
          </a:stretch>
        </p:blipFill>
        <p:spPr bwMode="auto">
          <a:xfrm>
            <a:off x="10896600" y="178374"/>
            <a:ext cx="609600" cy="593123"/>
          </a:xfrm>
          <a:prstGeom prst="rect">
            <a:avLst/>
          </a:prstGeom>
          <a:noFill/>
          <a:ln>
            <a:noFill/>
          </a:ln>
        </p:spPr>
      </p:pic>
      <p:sp>
        <p:nvSpPr>
          <p:cNvPr id="15" name="Straight Connector 27"/>
          <p:cNvSpPr>
            <a:spLocks noChangeShapeType="1"/>
          </p:cNvSpPr>
          <p:nvPr/>
        </p:nvSpPr>
        <p:spPr bwMode="auto">
          <a:xfrm>
            <a:off x="609600" y="6602508"/>
            <a:ext cx="10972800" cy="0"/>
          </a:xfrm>
          <a:prstGeom prst="line">
            <a:avLst/>
          </a:prstGeom>
          <a:noFill/>
          <a:ln w="9525" algn="ctr">
            <a:solidFill>
              <a:schemeClr val="accent2"/>
            </a:solidFill>
            <a:prstDash val="dash"/>
            <a:round/>
          </a:ln>
        </p:spPr>
        <p:txBody>
          <a:bodyPr/>
          <a:lstStyle/>
          <a:p>
            <a:endParaRPr lang="zh-CN" altLang="en-US" sz="1200">
              <a:solidFill>
                <a:srgbClr val="000000"/>
              </a:solidFill>
              <a:latin typeface="Cambria" panose="02040503050406030204" pitchFamily="18" charset="0"/>
            </a:endParaRPr>
          </a:p>
        </p:txBody>
      </p:sp>
      <p:sp>
        <p:nvSpPr>
          <p:cNvPr id="18" name="Rectangle 17"/>
          <p:cNvSpPr/>
          <p:nvPr userDrawn="1"/>
        </p:nvSpPr>
        <p:spPr>
          <a:xfrm>
            <a:off x="11119102" y="6591391"/>
            <a:ext cx="429855" cy="184666"/>
          </a:xfrm>
          <a:prstGeom prst="rect">
            <a:avLst/>
          </a:prstGeom>
        </p:spPr>
        <p:txBody>
          <a:bodyPr wrap="square" lIns="0" tIns="0" rIns="0" bIns="0">
            <a:noAutofit/>
          </a:bodyPr>
          <a:lstStyle/>
          <a:p>
            <a:pPr algn="ctr">
              <a:defRPr/>
            </a:pPr>
            <a:fld id="{7A0AC270-0923-4589-A51D-6091E7C5371F}" type="slidenum">
              <a:rPr lang="zh-CN" altLang="en-US" sz="1200" kern="1200" smtClean="0">
                <a:solidFill>
                  <a:srgbClr val="000000"/>
                </a:solidFill>
                <a:latin typeface="Cambria" panose="02040503050406030204" pitchFamily="18" charset="0"/>
                <a:ea typeface="+mn-ea"/>
                <a:cs typeface="Arial" panose="02080604020202020204" pitchFamily="34" charset="0"/>
              </a:rPr>
            </a:fld>
            <a:endParaRPr lang="en-US" altLang="zh-CN" sz="1200" kern="1200" dirty="0">
              <a:solidFill>
                <a:srgbClr val="000000"/>
              </a:solidFill>
              <a:latin typeface="Cambria" panose="02040503050406030204" pitchFamily="18" charset="0"/>
              <a:ea typeface="Cambria" panose="02040503050406030204" pitchFamily="18" charset="0"/>
              <a:cs typeface="Arial" panose="02080604020202020204" pitchFamily="34" charset="0"/>
            </a:endParaRPr>
          </a:p>
        </p:txBody>
      </p:sp>
      <p:sp>
        <p:nvSpPr>
          <p:cNvPr id="10" name="Straight Connector 28"/>
          <p:cNvSpPr>
            <a:spLocks noChangeShapeType="1"/>
          </p:cNvSpPr>
          <p:nvPr userDrawn="1"/>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303030"/>
              </a:solidFill>
            </a:endParaRPr>
          </a:p>
        </p:txBody>
      </p:sp>
      <p:sp>
        <p:nvSpPr>
          <p:cNvPr id="13" name="Footer Placeholder 2"/>
          <p:cNvSpPr txBox="1"/>
          <p:nvPr userDrawn="1"/>
        </p:nvSpPr>
        <p:spPr>
          <a:xfrm>
            <a:off x="3042776" y="6616939"/>
            <a:ext cx="5588000" cy="184666"/>
          </a:xfrm>
          <a:prstGeom prst="rect">
            <a:avLst/>
          </a:prstGeom>
        </p:spPr>
        <p:txBody>
          <a:bodyPr vert="horz" wrap="square" lIns="0" tIns="0" rIns="0" bIns="0" numCol="1" anchor="t" anchorCtr="0" compatLnSpc="1">
            <a:spAutoFit/>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80604020202020204" pitchFamily="34" charset="0"/>
              </a:defRPr>
            </a:lvl1pPr>
            <a:lvl2pPr marL="4572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9144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13716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1828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9pPr>
          </a:lstStyle>
          <a:p>
            <a:pPr algn="ctr">
              <a:defRPr/>
            </a:pPr>
            <a:r>
              <a:rPr lang="zh-CN" altLang="en-US" sz="1200" dirty="0">
                <a:solidFill>
                  <a:srgbClr val="494949"/>
                </a:solidFill>
                <a:latin typeface="+mn-ea"/>
                <a:ea typeface="+mn-ea"/>
              </a:rPr>
              <a:t>认知智能算法研发进展</a:t>
            </a:r>
            <a:endParaRPr lang="zh-CN" altLang="zh-CN" sz="1200" dirty="0">
              <a:solidFill>
                <a:srgbClr val="494949"/>
              </a:solidFill>
              <a:latin typeface="+mn-ea"/>
              <a:ea typeface="+mn-ea"/>
            </a:endParaRPr>
          </a:p>
        </p:txBody>
      </p:sp>
      <p:sp>
        <p:nvSpPr>
          <p:cNvPr id="14" name="Rectangle 16"/>
          <p:cNvSpPr/>
          <p:nvPr userDrawn="1"/>
        </p:nvSpPr>
        <p:spPr>
          <a:xfrm>
            <a:off x="629791" y="6616939"/>
            <a:ext cx="1840825" cy="184666"/>
          </a:xfrm>
          <a:prstGeom prst="rect">
            <a:avLst/>
          </a:prstGeom>
        </p:spPr>
        <p:txBody>
          <a:bodyPr wrap="none" lIns="0" tIns="0" rIns="0" bIns="0">
            <a:spAutoFit/>
          </a:bodyPr>
          <a:lstStyle/>
          <a:p>
            <a:pPr>
              <a:defRPr/>
            </a:pPr>
            <a:r>
              <a:rPr lang="zh-CN" altLang="en-US" sz="1200" kern="1200" dirty="0">
                <a:solidFill>
                  <a:srgbClr val="494949"/>
                </a:solidFill>
                <a:latin typeface="+mn-ea"/>
                <a:ea typeface="+mn-ea"/>
                <a:cs typeface="Arial" panose="02080604020202020204" pitchFamily="34" charset="0"/>
              </a:rPr>
              <a:t>算法团队</a:t>
            </a:r>
            <a:r>
              <a:rPr lang="en-US" altLang="zh-CN" sz="1200" kern="1200" dirty="0">
                <a:solidFill>
                  <a:srgbClr val="494949"/>
                </a:solidFill>
                <a:latin typeface="+mn-ea"/>
                <a:ea typeface="+mn-ea"/>
                <a:cs typeface="Arial" panose="02080604020202020204" pitchFamily="34" charset="0"/>
              </a:rPr>
              <a:t>@</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FDU</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&amp;</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UNIDT</a:t>
            </a:r>
            <a:endParaRPr lang="zh-CN" altLang="zh-CN" sz="1200" kern="1200" dirty="0">
              <a:solidFill>
                <a:srgbClr val="494949"/>
              </a:solidFill>
              <a:latin typeface="+mn-ea"/>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1" fontAlgn="base" hangingPunct="1">
        <a:spcBef>
          <a:spcPct val="0"/>
        </a:spcBef>
        <a:spcAft>
          <a:spcPct val="0"/>
        </a:spcAft>
        <a:defRPr sz="2800" b="0" kern="1200">
          <a:solidFill>
            <a:srgbClr val="000000"/>
          </a:solidFill>
          <a:latin typeface="+mj-lt"/>
          <a:ea typeface="+mj-ea"/>
          <a:cs typeface="+mj-cs"/>
        </a:defRPr>
      </a:lvl1pPr>
      <a:lvl2pPr algn="l" rtl="0" eaLnBrk="1" fontAlgn="base" hangingPunct="1">
        <a:spcBef>
          <a:spcPct val="0"/>
        </a:spcBef>
        <a:spcAft>
          <a:spcPct val="0"/>
        </a:spcAft>
        <a:defRPr sz="2700">
          <a:solidFill>
            <a:schemeClr val="tx2"/>
          </a:solidFill>
          <a:latin typeface="Calibri" panose="020F0502020204030204" pitchFamily="34" charset="0"/>
        </a:defRPr>
      </a:lvl2pPr>
      <a:lvl3pPr algn="l" rtl="0" eaLnBrk="1" fontAlgn="base" hangingPunct="1">
        <a:spcBef>
          <a:spcPct val="0"/>
        </a:spcBef>
        <a:spcAft>
          <a:spcPct val="0"/>
        </a:spcAft>
        <a:defRPr sz="2700">
          <a:solidFill>
            <a:schemeClr val="tx2"/>
          </a:solidFill>
          <a:latin typeface="Calibri" panose="020F0502020204030204" pitchFamily="34" charset="0"/>
        </a:defRPr>
      </a:lvl3pPr>
      <a:lvl4pPr algn="l" rtl="0" eaLnBrk="1" fontAlgn="base" hangingPunct="1">
        <a:spcBef>
          <a:spcPct val="0"/>
        </a:spcBef>
        <a:spcAft>
          <a:spcPct val="0"/>
        </a:spcAft>
        <a:defRPr sz="2700">
          <a:solidFill>
            <a:schemeClr val="tx2"/>
          </a:solidFill>
          <a:latin typeface="Calibri" panose="020F0502020204030204" pitchFamily="34" charset="0"/>
        </a:defRPr>
      </a:lvl4pPr>
      <a:lvl5pPr algn="l" rtl="0" eaLnBrk="1" fontAlgn="base" hangingPunct="1">
        <a:spcBef>
          <a:spcPct val="0"/>
        </a:spcBef>
        <a:spcAft>
          <a:spcPct val="0"/>
        </a:spcAft>
        <a:defRPr sz="2700">
          <a:solidFill>
            <a:schemeClr val="tx2"/>
          </a:solidFill>
          <a:latin typeface="Calibri" panose="020F0502020204030204" pitchFamily="34" charset="0"/>
        </a:defRPr>
      </a:lvl5pPr>
      <a:lvl6pPr marL="342900" algn="l" rtl="0" eaLnBrk="1" fontAlgn="base" hangingPunct="1">
        <a:spcBef>
          <a:spcPct val="0"/>
        </a:spcBef>
        <a:spcAft>
          <a:spcPct val="0"/>
        </a:spcAft>
        <a:defRPr sz="2400">
          <a:solidFill>
            <a:schemeClr val="tx2"/>
          </a:solidFill>
          <a:latin typeface="Calibri" panose="020F0502020204030204" pitchFamily="34" charset="0"/>
        </a:defRPr>
      </a:lvl6pPr>
      <a:lvl7pPr marL="685800" algn="l" rtl="0" eaLnBrk="1" fontAlgn="base" hangingPunct="1">
        <a:spcBef>
          <a:spcPct val="0"/>
        </a:spcBef>
        <a:spcAft>
          <a:spcPct val="0"/>
        </a:spcAft>
        <a:defRPr sz="2400">
          <a:solidFill>
            <a:schemeClr val="tx2"/>
          </a:solidFill>
          <a:latin typeface="Calibri" panose="020F0502020204030204" pitchFamily="34" charset="0"/>
        </a:defRPr>
      </a:lvl7pPr>
      <a:lvl8pPr marL="1028700" algn="l" rtl="0" eaLnBrk="1" fontAlgn="base" hangingPunct="1">
        <a:spcBef>
          <a:spcPct val="0"/>
        </a:spcBef>
        <a:spcAft>
          <a:spcPct val="0"/>
        </a:spcAft>
        <a:defRPr sz="2400">
          <a:solidFill>
            <a:schemeClr val="tx2"/>
          </a:solidFill>
          <a:latin typeface="Calibri" panose="020F0502020204030204" pitchFamily="34" charset="0"/>
        </a:defRPr>
      </a:lvl8pPr>
      <a:lvl9pPr marL="1371600" algn="l" rtl="0" eaLnBrk="1" fontAlgn="base" hangingPunct="1">
        <a:spcBef>
          <a:spcPct val="0"/>
        </a:spcBef>
        <a:spcAft>
          <a:spcPct val="0"/>
        </a:spcAft>
        <a:defRPr sz="2400">
          <a:solidFill>
            <a:schemeClr val="tx2"/>
          </a:solidFill>
          <a:latin typeface="Calibri" panose="020F0502020204030204" pitchFamily="34" charset="0"/>
        </a:defRPr>
      </a:lvl9pPr>
    </p:titleStyle>
    <p:bodyStyle>
      <a:lvl1pPr marL="204470" indent="-204470" algn="l" rtl="0" eaLnBrk="1" fontAlgn="base" hangingPunct="1">
        <a:spcBef>
          <a:spcPts val="450"/>
        </a:spcBef>
        <a:spcAft>
          <a:spcPts val="600"/>
        </a:spcAft>
        <a:buClr>
          <a:schemeClr val="accent1"/>
        </a:buClr>
        <a:buSzPct val="76000"/>
        <a:buFont typeface="Wingdings 3" panose="05040102010807070707" pitchFamily="18" charset="2"/>
        <a:buChar char=""/>
        <a:defRPr sz="2400" kern="1200" baseline="0">
          <a:solidFill>
            <a:srgbClr val="000000"/>
          </a:solidFill>
          <a:latin typeface="+mn-lt"/>
          <a:ea typeface="+mn-ea"/>
          <a:cs typeface="+mn-cs"/>
        </a:defRPr>
      </a:lvl1pPr>
      <a:lvl2pPr marL="410845" indent="-204470" algn="l" rtl="0" eaLnBrk="1" fontAlgn="base" hangingPunct="1">
        <a:spcBef>
          <a:spcPts val="375"/>
        </a:spcBef>
        <a:spcAft>
          <a:spcPts val="600"/>
        </a:spcAft>
        <a:buClr>
          <a:schemeClr val="accent2"/>
        </a:buClr>
        <a:buSzPct val="76000"/>
        <a:buFont typeface="Wingdings 3" panose="05040102010807070707" pitchFamily="18" charset="2"/>
        <a:buChar char=""/>
        <a:defRPr sz="2135" kern="1200" baseline="0">
          <a:solidFill>
            <a:srgbClr val="000000"/>
          </a:solidFill>
          <a:latin typeface="+mn-lt"/>
          <a:ea typeface="+mn-ea"/>
          <a:cs typeface="+mn-cs"/>
        </a:defRPr>
      </a:lvl2pPr>
      <a:lvl3pPr marL="616585" indent="-171450" algn="l" rtl="0" eaLnBrk="1" fontAlgn="base" hangingPunct="1">
        <a:spcBef>
          <a:spcPts val="375"/>
        </a:spcBef>
        <a:spcAft>
          <a:spcPct val="0"/>
        </a:spcAft>
        <a:buClr>
          <a:srgbClr val="BCBCBC"/>
        </a:buClr>
        <a:buSzPct val="76000"/>
        <a:buFont typeface="Wingdings 3" panose="05040102010807070707" pitchFamily="18" charset="2"/>
        <a:buChar char=""/>
        <a:defRPr sz="1600" kern="1200" baseline="0">
          <a:solidFill>
            <a:srgbClr val="000000"/>
          </a:solidFill>
          <a:latin typeface="+mn-lt"/>
          <a:ea typeface="+mn-ea"/>
          <a:cs typeface="+mn-cs"/>
        </a:defRPr>
      </a:lvl3pPr>
      <a:lvl4pPr marL="822960" indent="-171450" algn="l" rtl="0" eaLnBrk="1" fontAlgn="base" hangingPunct="1">
        <a:spcBef>
          <a:spcPts val="300"/>
        </a:spcBef>
        <a:spcAft>
          <a:spcPct val="0"/>
        </a:spcAft>
        <a:buClr>
          <a:srgbClr val="CF5716"/>
        </a:buClr>
        <a:buSzPct val="70000"/>
        <a:buFont typeface="Wingdings" panose="05000000000000000000" pitchFamily="2" charset="2"/>
        <a:buChar char=""/>
        <a:defRPr sz="1200" kern="1200" baseline="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400" kern="1200" baseline="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panose="05040102010807070707"/>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panose="05040102010807070707"/>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panose="05040102010807070707"/>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panose="05040102010807070707"/>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7.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5.jpe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2.png"/><Relationship Id="rId1"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5.png"/><Relationship Id="rId1"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7.png"/><Relationship Id="rId1" Type="http://schemas.openxmlformats.org/officeDocument/2006/relationships/image" Target="../media/image5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1.png"/><Relationship Id="rId1"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2.png"/><Relationship Id="rId1"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4.png"/><Relationship Id="rId1"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5.png"/><Relationship Id="rId1" Type="http://schemas.openxmlformats.org/officeDocument/2006/relationships/image" Target="../media/image6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6.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6.png"/><Relationship Id="rId1"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8.png"/><Relationship Id="rId1" Type="http://schemas.openxmlformats.org/officeDocument/2006/relationships/image" Target="../media/image77.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0.png"/><Relationship Id="rId1" Type="http://schemas.openxmlformats.org/officeDocument/2006/relationships/image" Target="../media/image7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2.png"/><Relationship Id="rId1" Type="http://schemas.openxmlformats.org/officeDocument/2006/relationships/image" Target="../media/image8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5.png"/><Relationship Id="rId1" Type="http://schemas.openxmlformats.org/officeDocument/2006/relationships/image" Target="../media/image8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2.png"/><Relationship Id="rId1" Type="http://schemas.openxmlformats.org/officeDocument/2006/relationships/image" Target="../media/image9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4.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6.png"/><Relationship Id="rId1" Type="http://schemas.openxmlformats.org/officeDocument/2006/relationships/image" Target="../media/image9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8.png"/><Relationship Id="rId1" Type="http://schemas.openxmlformats.org/officeDocument/2006/relationships/image" Target="../media/image97.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1.emf"/><Relationship Id="rId1" Type="http://schemas.openxmlformats.org/officeDocument/2006/relationships/image" Target="../media/image10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524000" y="2647953"/>
            <a:ext cx="9144000" cy="1514475"/>
          </a:xfrm>
        </p:spPr>
        <p:txBody>
          <a:bodyPr/>
          <a:lstStyle/>
          <a:p>
            <a:r>
              <a:rPr lang="zh-CN" altLang="en-US" sz="3600" b="1" dirty="0">
                <a:sym typeface="+mn-ea"/>
              </a:rPr>
              <a:t>基于不确定性分析的神经网络结构</a:t>
            </a:r>
            <a:r>
              <a:rPr lang="zh-CN" altLang="en-US" sz="3600" b="1" dirty="0">
                <a:sym typeface="+mn-ea"/>
              </a:rPr>
              <a:t>的研究</a:t>
            </a:r>
            <a:endParaRPr lang="en-US" altLang="zh-CN" sz="3600" b="1" dirty="0"/>
          </a:p>
        </p:txBody>
      </p:sp>
      <p:sp>
        <p:nvSpPr>
          <p:cNvPr id="3" name="文本占位符 2"/>
          <p:cNvSpPr>
            <a:spLocks noGrp="1"/>
          </p:cNvSpPr>
          <p:nvPr>
            <p:ph type="body" sz="quarter" idx="10"/>
          </p:nvPr>
        </p:nvSpPr>
        <p:spPr/>
        <p:txBody>
          <a:bodyPr/>
          <a:lstStyle/>
          <a:p>
            <a:r>
              <a:rPr lang="zh-CN" altLang="en-US" dirty="0"/>
              <a:t>师清</a:t>
            </a:r>
            <a:endParaRPr lang="en-US" altLang="zh-CN" dirty="0"/>
          </a:p>
          <a:p>
            <a:r>
              <a:rPr lang="en-US" altLang="zh-CN" dirty="0"/>
              <a:t>2023.12.27</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96265" y="1375410"/>
            <a:ext cx="9396095" cy="4246245"/>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sz="1500" kern="100" dirty="0">
                <a:effectLst/>
                <a:latin typeface="Times New Roman" panose="02020603050405020304" pitchFamily="18" charset="0"/>
                <a:ea typeface="宋体" pitchFamily="2" charset="-122"/>
              </a:rPr>
              <a:t>对于不确定性的建模，根据是单个网络模型还是多个网络模型，是确定性的网络还是随机的网络模型，主要可以分类下面四类方法</a:t>
            </a:r>
            <a:endParaRPr lang="zh-CN" altLang="zh-CN" sz="1500" b="1"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贝叶斯方法（</a:t>
            </a:r>
            <a:r>
              <a:rPr lang="en-US" altLang="zh-CN" sz="1500" b="1" kern="100" dirty="0">
                <a:effectLst/>
                <a:latin typeface="Times New Roman" panose="02020603050405020304" pitchFamily="18" charset="0"/>
                <a:ea typeface="宋体" pitchFamily="2" charset="-122"/>
              </a:rPr>
              <a:t>Bayesian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rPr>
              <a:t>在BNN网络中，认为每一个权重不再是某个具体的数值，而是一个概率分布</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集成方法（</a:t>
            </a:r>
            <a:r>
              <a:rPr lang="en-US" altLang="zh-CN" sz="1500" b="1" kern="100" dirty="0">
                <a:effectLst/>
                <a:latin typeface="Times New Roman" panose="02020603050405020304" pitchFamily="18" charset="0"/>
                <a:ea typeface="宋体" pitchFamily="2" charset="-122"/>
              </a:rPr>
              <a:t>Ensemble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：推理时结合了几个不同的确定性网络的预测</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单一确定性方法（</a:t>
            </a:r>
            <a:r>
              <a:rPr lang="en-US" altLang="zh-CN" sz="1500" b="1" kern="100" dirty="0">
                <a:effectLst/>
                <a:latin typeface="Times New Roman" panose="02020603050405020304" pitchFamily="18" charset="0"/>
                <a:ea typeface="宋体" pitchFamily="2" charset="-122"/>
              </a:rPr>
              <a:t>Single deterministic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：给出基于确定性网络中单次前向传播的预测。不确定性量化可以通过使用额外的（外部）方法获得，也可以由网络直接预测。</a:t>
            </a:r>
            <a:endParaRPr lang="en-US" altLang="zh-CN" sz="1500" kern="100" dirty="0">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测试增强方法（</a:t>
            </a:r>
            <a:r>
              <a:rPr lang="en-US" altLang="zh-CN" sz="1500" b="1" kern="100" dirty="0">
                <a:effectLst/>
                <a:latin typeface="Times New Roman" panose="02020603050405020304" pitchFamily="18" charset="0"/>
                <a:ea typeface="宋体" pitchFamily="2" charset="-122"/>
              </a:rPr>
              <a:t>Test-time augmentation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：基于单个确定性网络的预测，但在测试时增强输入数据，以生成几个预测，用于评估预测的确定性。</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r>
              <a:rPr lang="en-US" altLang="zh-CN" sz="1500" kern="100" dirty="0">
                <a:effectLst/>
                <a:latin typeface="Times New Roman" panose="02020603050405020304" pitchFamily="18" charset="0"/>
                <a:ea typeface="宋体" pitchFamily="2" charset="-122"/>
              </a:rPr>
              <a:t>			</a:t>
            </a:r>
            <a:endParaRPr lang="zh-CN" altLang="zh-CN" sz="1500" kern="100" dirty="0">
              <a:effectLst/>
              <a:latin typeface="Times New Roman" panose="02020603050405020304" pitchFamily="18" charset="0"/>
              <a:ea typeface="宋体" pitchFamily="2" charset="-122"/>
            </a:endParaRPr>
          </a:p>
        </p:txBody>
      </p:sp>
      <p:sp>
        <p:nvSpPr>
          <p:cNvPr id="2" name="文本框 1"/>
          <p:cNvSpPr txBox="1"/>
          <p:nvPr/>
        </p:nvSpPr>
        <p:spPr>
          <a:xfrm>
            <a:off x="3138805" y="5299075"/>
            <a:ext cx="4671695" cy="423545"/>
          </a:xfrm>
          <a:prstGeom prst="rect">
            <a:avLst/>
          </a:prstGeom>
          <a:solidFill>
            <a:schemeClr val="accent1"/>
          </a:solidFill>
        </p:spPr>
        <p:txBody>
          <a:bodyPr wrap="square" rtlCol="0">
            <a:spAutoFit/>
          </a:bodyPr>
          <a:p>
            <a:pPr algn="ctr">
              <a:lnSpc>
                <a:spcPct val="120000"/>
              </a:lnSpc>
            </a:pPr>
            <a:r>
              <a:rPr lang="zh-CN" altLang="zh-CN" kern="100" dirty="0">
                <a:effectLst/>
                <a:latin typeface="Times New Roman" panose="02020603050405020304" pitchFamily="18" charset="0"/>
                <a:ea typeface="宋体" pitchFamily="2" charset="-122"/>
                <a:sym typeface="+mn-ea"/>
              </a:rPr>
              <a:t>single or multiple,deterministic </a:t>
            </a:r>
            <a:r>
              <a:rPr lang="en-US" altLang="zh-CN" kern="100" dirty="0">
                <a:effectLst/>
                <a:latin typeface="Times New Roman" panose="02020603050405020304" pitchFamily="18" charset="0"/>
                <a:ea typeface="宋体" pitchFamily="2" charset="-122"/>
                <a:sym typeface="+mn-ea"/>
              </a:rPr>
              <a:t>or  </a:t>
            </a:r>
            <a:r>
              <a:rPr lang="zh-CN" altLang="zh-CN" kern="100" dirty="0">
                <a:effectLst/>
                <a:latin typeface="Times New Roman" panose="02020603050405020304" pitchFamily="18" charset="0"/>
                <a:ea typeface="宋体" pitchFamily="2" charset="-122"/>
                <a:sym typeface="+mn-ea"/>
              </a:rPr>
              <a:t>stochastic？</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424940"/>
            <a:ext cx="9396095" cy="2515235"/>
          </a:xfrm>
          <a:prstGeom prst="rect">
            <a:avLst/>
          </a:prstGeom>
          <a:solidFill>
            <a:schemeClr val="bg1"/>
          </a:solidFill>
        </p:spPr>
        <p:txBody>
          <a:bodyPr wrap="square">
            <a:spAutoFit/>
          </a:bodyPr>
          <a:lstStyle/>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测试增强方法（</a:t>
            </a:r>
            <a:r>
              <a:rPr lang="en-US" altLang="zh-CN" sz="1500" b="1" kern="100" dirty="0">
                <a:effectLst/>
                <a:latin typeface="Times New Roman" panose="02020603050405020304" pitchFamily="18" charset="0"/>
                <a:ea typeface="宋体" pitchFamily="2" charset="-122"/>
              </a:rPr>
              <a:t>Test-time augmentation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：基于单个确定性网络的预测，但在测试时增强输入数据，以生成几个预测，用于评估预测的确定性</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kern="100" dirty="0">
                <a:effectLst/>
                <a:latin typeface="Times New Roman" panose="02020603050405020304" pitchFamily="18" charset="0"/>
                <a:ea typeface="宋体" pitchFamily="2" charset="-122"/>
              </a:rPr>
              <a:t>对多次预测的结果进行集成，常用的集成方式有多数投票和平均</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en-US" sz="1500" kern="100" dirty="0">
                <a:solidFill>
                  <a:schemeClr val="tx1"/>
                </a:solidFill>
                <a:effectLst/>
                <a:latin typeface="Times New Roman" panose="02020603050405020304" pitchFamily="18" charset="0"/>
                <a:ea typeface="宋体" pitchFamily="2" charset="-122"/>
              </a:rPr>
              <a:t>难点在于</a:t>
            </a:r>
            <a:r>
              <a:rPr lang="zh-CN" altLang="en-US" sz="1500" u="sng" kern="100" dirty="0">
                <a:solidFill>
                  <a:schemeClr val="tx1"/>
                </a:solidFill>
                <a:effectLst/>
                <a:latin typeface="Times New Roman" panose="02020603050405020304" pitchFamily="18" charset="0"/>
                <a:ea typeface="宋体" pitchFamily="2" charset="-122"/>
              </a:rPr>
              <a:t>如何选择有效的数据增强方式</a:t>
            </a:r>
            <a:endParaRPr lang="zh-CN" altLang="zh-CN" sz="1500" u="sng" kern="100" dirty="0">
              <a:solidFill>
                <a:schemeClr val="tx1"/>
              </a:solidFill>
              <a:effectLst/>
              <a:latin typeface="Times New Roman" panose="02020603050405020304" pitchFamily="18" charset="0"/>
              <a:ea typeface="宋体" pitchFamily="2" charset="-122"/>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p:txBody>
      </p:sp>
      <p:pic>
        <p:nvPicPr>
          <p:cNvPr id="2" name="图片 1" descr="pipeline"/>
          <p:cNvPicPr>
            <a:picLocks noChangeAspect="1"/>
          </p:cNvPicPr>
          <p:nvPr/>
        </p:nvPicPr>
        <p:blipFill>
          <a:blip r:embed="rId1"/>
          <a:stretch>
            <a:fillRect/>
          </a:stretch>
        </p:blipFill>
        <p:spPr>
          <a:xfrm>
            <a:off x="2524125" y="3265170"/>
            <a:ext cx="5955665" cy="25044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347470"/>
            <a:ext cx="9396095" cy="216852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rPr>
              <a:t>L</a:t>
            </a:r>
            <a:r>
              <a:rPr lang="zh-CN" altLang="zh-CN" sz="1500" kern="100" dirty="0">
                <a:effectLst/>
                <a:latin typeface="Times New Roman" panose="02020603050405020304" pitchFamily="18" charset="0"/>
                <a:ea typeface="宋体" pitchFamily="2" charset="-122"/>
              </a:rPr>
              <a:t>earning-based method for test time augmentation</a:t>
            </a:r>
            <a:r>
              <a:rPr lang="en-US" altLang="zh-CN" sz="1500" kern="100" dirty="0">
                <a:effectLst/>
                <a:latin typeface="Times New Roman" panose="02020603050405020304" pitchFamily="18" charset="0"/>
                <a:ea typeface="宋体" pitchFamily="2" charset="-122"/>
              </a:rPr>
              <a:t>(TTA)</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《When and Why Test-Time Augmentation Works》</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作者从训练数据，模型架构，增强策略三个角度分析对</a:t>
            </a:r>
            <a:r>
              <a:rPr lang="en-US" altLang="zh-CN" sz="1500" kern="100" dirty="0">
                <a:effectLst/>
                <a:latin typeface="Times New Roman" panose="02020603050405020304" pitchFamily="18" charset="0"/>
                <a:ea typeface="宋体" pitchFamily="2" charset="-122"/>
              </a:rPr>
              <a:t>TTA</a:t>
            </a:r>
            <a:r>
              <a:rPr lang="zh-CN" altLang="en-US" sz="1500" kern="100" dirty="0">
                <a:effectLst/>
                <a:latin typeface="Times New Roman" panose="02020603050405020304" pitchFamily="18" charset="0"/>
                <a:ea typeface="宋体" pitchFamily="2" charset="-122"/>
              </a:rPr>
              <a:t>效果的影响，研究了何时</a:t>
            </a:r>
            <a:r>
              <a:rPr lang="en-US" altLang="zh-CN" sz="1500" kern="100" dirty="0">
                <a:effectLst/>
                <a:latin typeface="Times New Roman" panose="02020603050405020304" pitchFamily="18" charset="0"/>
                <a:ea typeface="宋体" pitchFamily="2" charset="-122"/>
              </a:rPr>
              <a:t>TTA</a:t>
            </a:r>
            <a:r>
              <a:rPr lang="zh-CN" altLang="en-US" sz="1500" kern="100" dirty="0">
                <a:effectLst/>
                <a:latin typeface="Times New Roman" panose="02020603050405020304" pitchFamily="18" charset="0"/>
                <a:ea typeface="宋体" pitchFamily="2" charset="-122"/>
              </a:rPr>
              <a:t>的效果最好</a:t>
            </a:r>
            <a:endParaRPr 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作者提出一种</a:t>
            </a:r>
            <a:r>
              <a:rPr lang="zh-CN" sz="1500" u="sng" kern="100" dirty="0">
                <a:effectLst/>
                <a:latin typeface="Times New Roman" panose="02020603050405020304" pitchFamily="18" charset="0"/>
                <a:ea typeface="宋体" pitchFamily="2" charset="-122"/>
              </a:rPr>
              <a:t>基于学习的测试增强策略</a:t>
            </a:r>
            <a:r>
              <a:rPr lang="zh-CN" sz="1500" kern="100" dirty="0">
                <a:effectLst/>
                <a:latin typeface="Times New Roman" panose="02020603050405020304" pitchFamily="18" charset="0"/>
                <a:ea typeface="宋体" pitchFamily="2" charset="-122"/>
              </a:rPr>
              <a:t>，对</a:t>
            </a:r>
            <a:r>
              <a:rPr lang="en-US" altLang="zh-CN" sz="1500" kern="100" dirty="0">
                <a:effectLst/>
                <a:latin typeface="Times New Roman" panose="02020603050405020304" pitchFamily="18" charset="0"/>
                <a:ea typeface="宋体" pitchFamily="2" charset="-122"/>
              </a:rPr>
              <a:t>M</a:t>
            </a:r>
            <a:r>
              <a:rPr lang="zh-CN" altLang="en-US" sz="1500" kern="100" dirty="0">
                <a:effectLst/>
                <a:latin typeface="Times New Roman" panose="02020603050405020304" pitchFamily="18" charset="0"/>
                <a:ea typeface="宋体" pitchFamily="2" charset="-122"/>
              </a:rPr>
              <a:t>个已知的数据增强方式，学习他们前面的系数，然后聚合到一起，如下面的公式</a:t>
            </a:r>
            <a:endParaRPr lang="zh-CN" altLang="en-US"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通过最小化</a:t>
            </a:r>
            <a:r>
              <a:rPr lang="en-US" altLang="zh-CN" sz="1500" kern="100" dirty="0">
                <a:effectLst/>
                <a:latin typeface="Times New Roman" panose="02020603050405020304" pitchFamily="18" charset="0"/>
                <a:ea typeface="宋体" pitchFamily="2" charset="-122"/>
              </a:rPr>
              <a:t>cross entropy loss</a:t>
            </a:r>
            <a:r>
              <a:rPr lang="zh-CN" altLang="en-US" sz="1500" kern="100" dirty="0">
                <a:effectLst/>
                <a:latin typeface="Times New Roman" panose="02020603050405020304" pitchFamily="18" charset="0"/>
                <a:ea typeface="宋体" pitchFamily="2" charset="-122"/>
              </a:rPr>
              <a:t>，利用梯度下降法学习</a:t>
            </a:r>
            <a:endParaRPr lang="zh-CN" altLang="en-US"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3573145" y="4271645"/>
            <a:ext cx="3105150" cy="647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405255"/>
            <a:ext cx="9396095" cy="1476375"/>
          </a:xfrm>
          <a:prstGeom prst="rect">
            <a:avLst/>
          </a:prstGeom>
          <a:solidFill>
            <a:schemeClr val="bg1"/>
          </a:solidFill>
        </p:spPr>
        <p:txBody>
          <a:bodyPr wrap="square">
            <a:spAutoFit/>
          </a:bodyPr>
          <a:lstStyle/>
          <a:p>
            <a:pPr marL="0" lvl="1"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sym typeface="+mn-ea"/>
              </a:rPr>
              <a:t>单一确定性方法（</a:t>
            </a:r>
            <a:r>
              <a:rPr lang="en-US" altLang="zh-CN" sz="1500" b="1" kern="100" dirty="0">
                <a:effectLst/>
                <a:latin typeface="Times New Roman" panose="02020603050405020304" pitchFamily="18" charset="0"/>
                <a:ea typeface="宋体" pitchFamily="2" charset="-122"/>
                <a:sym typeface="+mn-ea"/>
              </a:rPr>
              <a:t>Single deterministic methods</a:t>
            </a:r>
            <a:r>
              <a:rPr lang="zh-CN" altLang="zh-CN" sz="1500" b="1" kern="100" dirty="0">
                <a:effectLst/>
                <a:latin typeface="Times New Roman" panose="02020603050405020304" pitchFamily="18" charset="0"/>
                <a:ea typeface="宋体" pitchFamily="2" charset="-122"/>
                <a:sym typeface="+mn-ea"/>
              </a:rPr>
              <a:t>）</a:t>
            </a:r>
            <a:r>
              <a:rPr lang="zh-CN" altLang="zh-CN" sz="1500" kern="100" dirty="0">
                <a:effectLst/>
                <a:latin typeface="Times New Roman" panose="02020603050405020304" pitchFamily="18" charset="0"/>
                <a:ea typeface="宋体" pitchFamily="2" charset="-122"/>
                <a:sym typeface="+mn-ea"/>
              </a:rPr>
              <a:t>：给出基于确定性网络中单次前向传播的预测。不确定性量化可以通过使用额外的（外部）方法获得，也可以由网络直接预测。</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internal UQ approaches：不改变网络结构，直接预测不确定性</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sym typeface="+mn-ea"/>
              </a:rPr>
              <a:t>ex</a:t>
            </a:r>
            <a:r>
              <a:rPr lang="zh-CN" altLang="zh-CN" sz="1500" kern="100" dirty="0">
                <a:effectLst/>
                <a:latin typeface="Times New Roman" panose="02020603050405020304" pitchFamily="18" charset="0"/>
                <a:ea typeface="宋体" pitchFamily="2" charset="-122"/>
                <a:sym typeface="+mn-ea"/>
              </a:rPr>
              <a:t>ternal UQ approaches：额外添加一个</a:t>
            </a:r>
            <a:r>
              <a:rPr lang="en-US" altLang="zh-CN" sz="1500" kern="100" dirty="0">
                <a:effectLst/>
                <a:latin typeface="Times New Roman" panose="02020603050405020304" pitchFamily="18" charset="0"/>
                <a:ea typeface="宋体" pitchFamily="2" charset="-122"/>
                <a:sym typeface="+mn-ea"/>
              </a:rPr>
              <a:t>head</a:t>
            </a:r>
            <a:r>
              <a:rPr lang="zh-CN" altLang="en-US" sz="1500" kern="100" dirty="0">
                <a:effectLst/>
                <a:latin typeface="Times New Roman" panose="02020603050405020304" pitchFamily="18" charset="0"/>
                <a:ea typeface="宋体" pitchFamily="2" charset="-122"/>
                <a:sym typeface="+mn-ea"/>
              </a:rPr>
              <a:t>预测不确定性</a:t>
            </a:r>
            <a:endParaRPr lang="zh-CN" altLang="en-US" sz="1500" kern="100" dirty="0">
              <a:effectLst/>
              <a:latin typeface="Times New Roman" panose="02020603050405020304" pitchFamily="18" charset="0"/>
              <a:ea typeface="宋体" pitchFamily="2" charset="-122"/>
              <a:sym typeface="+mn-ea"/>
            </a:endParaRPr>
          </a:p>
        </p:txBody>
      </p:sp>
      <p:pic>
        <p:nvPicPr>
          <p:cNvPr id="8" name="图片 7"/>
          <p:cNvPicPr>
            <a:picLocks noChangeAspect="1"/>
          </p:cNvPicPr>
          <p:nvPr/>
        </p:nvPicPr>
        <p:blipFill>
          <a:blip r:embed="rId1"/>
          <a:stretch>
            <a:fillRect/>
          </a:stretch>
        </p:blipFill>
        <p:spPr>
          <a:xfrm>
            <a:off x="2411730" y="3502025"/>
            <a:ext cx="3829050" cy="22002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474980" y="1424940"/>
            <a:ext cx="11029315" cy="182245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《A BASELINE FOR DETECTING MISCLASSIFIED AND</a:t>
            </a:r>
            <a:r>
              <a:rPr lang="en-US" altLang="zh-CN" sz="1500" kern="100" dirty="0">
                <a:effectLst/>
                <a:latin typeface="Times New Roman" panose="02020603050405020304" pitchFamily="18" charset="0"/>
                <a:ea typeface="宋体" pitchFamily="2" charset="-122"/>
              </a:rPr>
              <a:t> </a:t>
            </a:r>
            <a:r>
              <a:rPr lang="zh-CN" altLang="zh-CN" sz="1500" kern="100" dirty="0">
                <a:effectLst/>
                <a:latin typeface="Times New Roman" panose="02020603050405020304" pitchFamily="18" charset="0"/>
                <a:ea typeface="宋体" pitchFamily="2" charset="-122"/>
              </a:rPr>
              <a:t>OUT-OF-DISTRIBUTION EXAMPLES</a:t>
            </a:r>
            <a:r>
              <a:rPr lang="en-US" altLang="zh-CN" sz="1500" kern="100" dirty="0">
                <a:effectLst/>
                <a:latin typeface="Times New Roman" panose="02020603050405020304" pitchFamily="18" charset="0"/>
                <a:ea typeface="宋体" pitchFamily="2" charset="-122"/>
              </a:rPr>
              <a:t> </a:t>
            </a:r>
            <a:r>
              <a:rPr lang="zh-CN" altLang="zh-CN" sz="1500" kern="100" dirty="0">
                <a:effectLst/>
                <a:latin typeface="Times New Roman" panose="02020603050405020304" pitchFamily="18" charset="0"/>
                <a:ea typeface="宋体" pitchFamily="2" charset="-122"/>
              </a:rPr>
              <a:t>IN NEURAL NETWORKS》</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rPr>
              <a:t>ICLR 2017</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作者提出使用</a:t>
            </a:r>
            <a:r>
              <a:rPr lang="en-US" altLang="zh-CN" sz="1500" u="sng" kern="100" dirty="0">
                <a:effectLst/>
                <a:latin typeface="Times New Roman" panose="02020603050405020304" pitchFamily="18" charset="0"/>
                <a:ea typeface="宋体" pitchFamily="2" charset="-122"/>
              </a:rPr>
              <a:t>softmax</a:t>
            </a:r>
            <a:r>
              <a:rPr lang="zh-CN" altLang="en-US" sz="1500" u="sng" kern="100" dirty="0">
                <a:effectLst/>
                <a:latin typeface="Times New Roman" panose="02020603050405020304" pitchFamily="18" charset="0"/>
                <a:ea typeface="宋体" pitchFamily="2" charset="-122"/>
              </a:rPr>
              <a:t>的最大概率值</a:t>
            </a:r>
            <a:r>
              <a:rPr lang="zh-CN" altLang="en-US" sz="1500" kern="100" dirty="0">
                <a:effectLst/>
                <a:latin typeface="Times New Roman" panose="02020603050405020304" pitchFamily="18" charset="0"/>
                <a:ea typeface="宋体" pitchFamily="2" charset="-122"/>
              </a:rPr>
              <a:t>作为不确定性的度量</a:t>
            </a:r>
            <a:endParaRPr lang="zh-CN" alt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本方法通常作为研究</a:t>
            </a:r>
            <a:r>
              <a:rPr lang="en-US" altLang="zh-CN" sz="1500" kern="100" dirty="0">
                <a:effectLst/>
                <a:latin typeface="Times New Roman" panose="02020603050405020304" pitchFamily="18" charset="0"/>
                <a:ea typeface="宋体" pitchFamily="2" charset="-122"/>
              </a:rPr>
              <a:t>uncertainty</a:t>
            </a:r>
            <a:r>
              <a:rPr lang="zh-CN" altLang="en-US" sz="1500" kern="100" dirty="0">
                <a:effectLst/>
                <a:latin typeface="Times New Roman" panose="02020603050405020304" pitchFamily="18" charset="0"/>
                <a:ea typeface="宋体" pitchFamily="2" charset="-122"/>
              </a:rPr>
              <a:t>建模的</a:t>
            </a:r>
            <a:r>
              <a:rPr lang="en-US" altLang="zh-CN" sz="1500" kern="100" dirty="0">
                <a:effectLst/>
                <a:latin typeface="Times New Roman" panose="02020603050405020304" pitchFamily="18" charset="0"/>
                <a:ea typeface="宋体" pitchFamily="2" charset="-122"/>
              </a:rPr>
              <a:t>baseline</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作者提出在</a:t>
            </a:r>
            <a:r>
              <a:rPr lang="en-US" altLang="zh-CN" sz="1500" kern="100" dirty="0">
                <a:effectLst/>
                <a:latin typeface="Times New Roman" panose="02020603050405020304" pitchFamily="18" charset="0"/>
                <a:ea typeface="宋体" pitchFamily="2" charset="-122"/>
              </a:rPr>
              <a:t>OOD</a:t>
            </a:r>
            <a:r>
              <a:rPr lang="zh-CN" altLang="en-US" sz="1500" kern="100" dirty="0">
                <a:effectLst/>
                <a:latin typeface="Times New Roman" panose="02020603050405020304" pitchFamily="18" charset="0"/>
                <a:ea typeface="宋体" pitchFamily="2" charset="-122"/>
              </a:rPr>
              <a:t>检测任务上和误分类样本识别上评估不确定性算法的好坏</a:t>
            </a:r>
            <a:endParaRPr lang="zh-CN" altLang="en-US"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2184400" y="3247390"/>
            <a:ext cx="7610475" cy="3209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12966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先验网络</a:t>
            </a:r>
            <a:endParaRPr 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《Predictive Uncertainty Estimation via Prior Networks》</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sz="1500" u="sng" kern="100" dirty="0">
                <a:effectLst/>
                <a:latin typeface="Times New Roman" panose="02020603050405020304" pitchFamily="18" charset="0"/>
                <a:ea typeface="宋体" pitchFamily="2" charset="-122"/>
              </a:rPr>
              <a:t>不直接预测概率，而是预测</a:t>
            </a:r>
            <a:r>
              <a:rPr altLang="zh-CN" sz="1500" u="sng" kern="100" dirty="0">
                <a:effectLst/>
                <a:latin typeface="Times New Roman" panose="02020603050405020304" pitchFamily="18" charset="0"/>
                <a:ea typeface="宋体" pitchFamily="2" charset="-122"/>
              </a:rPr>
              <a:t> Dirichlet</a:t>
            </a:r>
            <a:r>
              <a:rPr lang="en-US" sz="1500" u="sng" kern="100" dirty="0">
                <a:effectLst/>
                <a:latin typeface="Times New Roman" panose="02020603050405020304" pitchFamily="18" charset="0"/>
                <a:ea typeface="宋体" pitchFamily="2" charset="-122"/>
              </a:rPr>
              <a:t> </a:t>
            </a:r>
            <a:r>
              <a:rPr lang="zh-CN" altLang="en-US" sz="1500" u="sng" kern="100" dirty="0">
                <a:effectLst/>
                <a:latin typeface="Times New Roman" panose="02020603050405020304" pitchFamily="18" charset="0"/>
                <a:ea typeface="宋体" pitchFamily="2" charset="-122"/>
              </a:rPr>
              <a:t>分布的参数</a:t>
            </a:r>
            <a:endParaRPr lang="zh-CN" altLang="en-US" sz="1500" u="sng" kern="100" dirty="0">
              <a:effectLst/>
              <a:latin typeface="Times New Roman" panose="02020603050405020304" pitchFamily="18" charset="0"/>
              <a:ea typeface="宋体" pitchFamily="2" charset="-122"/>
            </a:endParaRPr>
          </a:p>
        </p:txBody>
      </p:sp>
      <p:grpSp>
        <p:nvGrpSpPr>
          <p:cNvPr id="20" name="组合 19"/>
          <p:cNvGrpSpPr/>
          <p:nvPr/>
        </p:nvGrpSpPr>
        <p:grpSpPr>
          <a:xfrm>
            <a:off x="1285875" y="2580640"/>
            <a:ext cx="8801100" cy="3538220"/>
            <a:chOff x="1440" y="4134"/>
            <a:chExt cx="13860" cy="5572"/>
          </a:xfrm>
        </p:grpSpPr>
        <p:pic>
          <p:nvPicPr>
            <p:cNvPr id="4" name="图片 3"/>
            <p:cNvPicPr>
              <a:picLocks noChangeAspect="1"/>
            </p:cNvPicPr>
            <p:nvPr/>
          </p:nvPicPr>
          <p:blipFill>
            <a:blip r:embed="rId1"/>
            <a:stretch>
              <a:fillRect/>
            </a:stretch>
          </p:blipFill>
          <p:spPr>
            <a:xfrm>
              <a:off x="2029" y="5843"/>
              <a:ext cx="5535" cy="615"/>
            </a:xfrm>
            <a:prstGeom prst="rect">
              <a:avLst/>
            </a:prstGeom>
          </p:spPr>
        </p:pic>
        <p:pic>
          <p:nvPicPr>
            <p:cNvPr id="5" name="图片 4"/>
            <p:cNvPicPr>
              <a:picLocks noChangeAspect="1"/>
            </p:cNvPicPr>
            <p:nvPr/>
          </p:nvPicPr>
          <p:blipFill>
            <a:blip r:embed="rId2"/>
            <a:stretch>
              <a:fillRect/>
            </a:stretch>
          </p:blipFill>
          <p:spPr>
            <a:xfrm>
              <a:off x="1783" y="6615"/>
              <a:ext cx="6270" cy="900"/>
            </a:xfrm>
            <a:prstGeom prst="rect">
              <a:avLst/>
            </a:prstGeom>
          </p:spPr>
        </p:pic>
        <p:pic>
          <p:nvPicPr>
            <p:cNvPr id="7" name="图片 6"/>
            <p:cNvPicPr>
              <a:picLocks noChangeAspect="1"/>
            </p:cNvPicPr>
            <p:nvPr/>
          </p:nvPicPr>
          <p:blipFill>
            <a:blip r:embed="rId3"/>
            <a:stretch>
              <a:fillRect/>
            </a:stretch>
          </p:blipFill>
          <p:spPr>
            <a:xfrm>
              <a:off x="1440" y="4680"/>
              <a:ext cx="7710" cy="1005"/>
            </a:xfrm>
            <a:prstGeom prst="rect">
              <a:avLst/>
            </a:prstGeom>
          </p:spPr>
        </p:pic>
        <p:pic>
          <p:nvPicPr>
            <p:cNvPr id="2" name="图片 1"/>
            <p:cNvPicPr>
              <a:picLocks noChangeAspect="1"/>
            </p:cNvPicPr>
            <p:nvPr/>
          </p:nvPicPr>
          <p:blipFill>
            <a:blip r:embed="rId4"/>
            <a:stretch>
              <a:fillRect/>
            </a:stretch>
          </p:blipFill>
          <p:spPr>
            <a:xfrm>
              <a:off x="5175" y="9001"/>
              <a:ext cx="10125" cy="705"/>
            </a:xfrm>
            <a:prstGeom prst="rect">
              <a:avLst/>
            </a:prstGeom>
          </p:spPr>
        </p:pic>
        <p:sp>
          <p:nvSpPr>
            <p:cNvPr id="8" name="文本框 7"/>
            <p:cNvSpPr txBox="1"/>
            <p:nvPr/>
          </p:nvSpPr>
          <p:spPr>
            <a:xfrm>
              <a:off x="1440" y="8580"/>
              <a:ext cx="3734" cy="580"/>
            </a:xfrm>
            <a:prstGeom prst="rect">
              <a:avLst/>
            </a:prstGeom>
            <a:solidFill>
              <a:schemeClr val="accent5"/>
            </a:solidFill>
          </p:spPr>
          <p:txBody>
            <a:bodyPr wrap="square" rtlCol="0">
              <a:spAutoFit/>
            </a:bodyPr>
            <a:p>
              <a:r>
                <a:rPr lang="en-US" altLang="zh-CN"/>
                <a:t>multi-task training loss</a:t>
              </a:r>
              <a:endParaRPr lang="en-US" altLang="zh-CN"/>
            </a:p>
          </p:txBody>
        </p:sp>
        <p:sp>
          <p:nvSpPr>
            <p:cNvPr id="10" name="文本框 9"/>
            <p:cNvSpPr txBox="1"/>
            <p:nvPr/>
          </p:nvSpPr>
          <p:spPr>
            <a:xfrm>
              <a:off x="9286" y="4318"/>
              <a:ext cx="1597" cy="434"/>
            </a:xfrm>
            <a:prstGeom prst="rect">
              <a:avLst/>
            </a:prstGeom>
            <a:solidFill>
              <a:schemeClr val="accent1"/>
            </a:solidFill>
          </p:spPr>
          <p:txBody>
            <a:bodyPr wrap="none" rtlCol="0">
              <a:spAutoFit/>
            </a:bodyPr>
            <a:p>
              <a:r>
                <a:rPr lang="en-US" altLang="zh-CN" sz="1200"/>
                <a:t>concentration</a:t>
              </a:r>
              <a:endParaRPr lang="en-US" altLang="zh-CN" sz="1200"/>
            </a:p>
          </p:txBody>
        </p:sp>
        <p:sp>
          <p:nvSpPr>
            <p:cNvPr id="11" name="文本框 10"/>
            <p:cNvSpPr txBox="1"/>
            <p:nvPr/>
          </p:nvSpPr>
          <p:spPr>
            <a:xfrm>
              <a:off x="6467" y="4134"/>
              <a:ext cx="1325" cy="434"/>
            </a:xfrm>
            <a:prstGeom prst="rect">
              <a:avLst/>
            </a:prstGeom>
            <a:solidFill>
              <a:schemeClr val="accent1"/>
            </a:solidFill>
          </p:spPr>
          <p:txBody>
            <a:bodyPr wrap="square" rtlCol="0">
              <a:spAutoFit/>
            </a:bodyPr>
            <a:p>
              <a:r>
                <a:rPr lang="en-US" altLang="zh-CN" sz="1200"/>
                <a:t>precision</a:t>
              </a:r>
              <a:endParaRPr lang="en-US" altLang="zh-CN" sz="1200"/>
            </a:p>
          </p:txBody>
        </p:sp>
        <p:cxnSp>
          <p:nvCxnSpPr>
            <p:cNvPr id="12" name="直接连接符 11"/>
            <p:cNvCxnSpPr/>
            <p:nvPr/>
          </p:nvCxnSpPr>
          <p:spPr>
            <a:xfrm flipH="1" flipV="1">
              <a:off x="7281" y="4631"/>
              <a:ext cx="110" cy="267"/>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a:xfrm flipV="1">
              <a:off x="8847" y="4819"/>
              <a:ext cx="548" cy="329"/>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4" name="图片 13"/>
            <p:cNvPicPr>
              <a:picLocks noChangeAspect="1"/>
            </p:cNvPicPr>
            <p:nvPr/>
          </p:nvPicPr>
          <p:blipFill>
            <a:blip r:embed="rId5"/>
            <a:stretch>
              <a:fillRect/>
            </a:stretch>
          </p:blipFill>
          <p:spPr>
            <a:xfrm>
              <a:off x="9506" y="4898"/>
              <a:ext cx="1050" cy="375"/>
            </a:xfrm>
            <a:prstGeom prst="rect">
              <a:avLst/>
            </a:prstGeom>
          </p:spPr>
        </p:pic>
        <p:pic>
          <p:nvPicPr>
            <p:cNvPr id="15" name="图片 14"/>
            <p:cNvPicPr>
              <a:picLocks noChangeAspect="1"/>
            </p:cNvPicPr>
            <p:nvPr/>
          </p:nvPicPr>
          <p:blipFill>
            <a:blip r:embed="rId6"/>
            <a:stretch>
              <a:fillRect/>
            </a:stretch>
          </p:blipFill>
          <p:spPr>
            <a:xfrm>
              <a:off x="12328" y="8281"/>
              <a:ext cx="840" cy="375"/>
            </a:xfrm>
            <a:prstGeom prst="rect">
              <a:avLst/>
            </a:prstGeom>
          </p:spPr>
        </p:pic>
        <p:cxnSp>
          <p:nvCxnSpPr>
            <p:cNvPr id="16" name="直接连接符 15"/>
            <p:cNvCxnSpPr>
              <a:stCxn id="15" idx="2"/>
            </p:cNvCxnSpPr>
            <p:nvPr/>
          </p:nvCxnSpPr>
          <p:spPr>
            <a:xfrm flipH="1">
              <a:off x="12731" y="8656"/>
              <a:ext cx="17" cy="486"/>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7" name="图片 16"/>
            <p:cNvPicPr>
              <a:picLocks noChangeAspect="1"/>
            </p:cNvPicPr>
            <p:nvPr/>
          </p:nvPicPr>
          <p:blipFill>
            <a:blip r:embed="rId7"/>
            <a:stretch>
              <a:fillRect/>
            </a:stretch>
          </p:blipFill>
          <p:spPr>
            <a:xfrm>
              <a:off x="5758" y="7953"/>
              <a:ext cx="5130" cy="885"/>
            </a:xfrm>
            <a:prstGeom prst="rect">
              <a:avLst/>
            </a:prstGeom>
          </p:spPr>
        </p:pic>
        <p:cxnSp>
          <p:nvCxnSpPr>
            <p:cNvPr id="18" name="直接连接符 17"/>
            <p:cNvCxnSpPr>
              <a:stCxn id="17" idx="2"/>
            </p:cNvCxnSpPr>
            <p:nvPr/>
          </p:nvCxnSpPr>
          <p:spPr>
            <a:xfrm flipH="1">
              <a:off x="8096" y="8838"/>
              <a:ext cx="227" cy="319"/>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先验网络:《Predictive Uncertainty Estimation via Prior Networks》</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对于先验网络，当对预测结果很确定时，会在概率单纯形的一角预测一个尖锐的分布，如</a:t>
            </a:r>
            <a:r>
              <a:rPr lang="en-US" altLang="zh-CN" sz="1500" kern="100" dirty="0">
                <a:effectLst/>
                <a:latin typeface="Times New Roman" panose="02020603050405020304" pitchFamily="18" charset="0"/>
                <a:ea typeface="宋体" pitchFamily="2" charset="-122"/>
              </a:rPr>
              <a:t>(a)</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当输入含很大噪声或者</a:t>
            </a:r>
            <a:r>
              <a:rPr lang="en-US" altLang="zh-CN" sz="1500" kern="100" dirty="0">
                <a:effectLst/>
                <a:latin typeface="Times New Roman" panose="02020603050405020304" pitchFamily="18" charset="0"/>
                <a:ea typeface="宋体" pitchFamily="2" charset="-122"/>
              </a:rPr>
              <a:t>class overlap</a:t>
            </a:r>
            <a:r>
              <a:rPr lang="zh-CN" altLang="en-US" sz="1500" kern="100" dirty="0">
                <a:effectLst/>
                <a:latin typeface="Times New Roman" panose="02020603050405020304" pitchFamily="18" charset="0"/>
                <a:ea typeface="宋体" pitchFamily="2" charset="-122"/>
              </a:rPr>
              <a:t>时，先验网络预测一个在概率单纯形中心的尖锐分布，如</a:t>
            </a:r>
            <a:r>
              <a:rPr lang="en-US" altLang="zh-CN" sz="1500" kern="100" dirty="0">
                <a:effectLst/>
                <a:latin typeface="Times New Roman" panose="02020603050405020304" pitchFamily="18" charset="0"/>
                <a:ea typeface="宋体" pitchFamily="2" charset="-122"/>
              </a:rPr>
              <a:t>(b)</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对于</a:t>
            </a:r>
            <a:r>
              <a:rPr lang="en-US" altLang="zh-CN" sz="1500" kern="100" dirty="0">
                <a:effectLst/>
                <a:latin typeface="Times New Roman" panose="02020603050405020304" pitchFamily="18" charset="0"/>
                <a:ea typeface="宋体" pitchFamily="2" charset="-122"/>
              </a:rPr>
              <a:t>ood</a:t>
            </a:r>
            <a:r>
              <a:rPr lang="zh-CN" altLang="en-US" sz="1500" kern="100" dirty="0">
                <a:effectLst/>
                <a:latin typeface="Times New Roman" panose="02020603050405020304" pitchFamily="18" charset="0"/>
                <a:ea typeface="宋体" pitchFamily="2" charset="-122"/>
              </a:rPr>
              <a:t>样本，先验网络会预测一个平坦的分布，如</a:t>
            </a:r>
            <a:r>
              <a:rPr lang="en-US" altLang="zh-CN" sz="1500" kern="100" dirty="0">
                <a:effectLst/>
                <a:latin typeface="Times New Roman" panose="02020603050405020304" pitchFamily="18" charset="0"/>
                <a:ea typeface="宋体" pitchFamily="2" charset="-122"/>
              </a:rPr>
              <a:t>(c)</a:t>
            </a:r>
            <a:endParaRPr lang="en-US" altLang="zh-CN"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1989455" y="3763645"/>
            <a:ext cx="5648325" cy="1685925"/>
          </a:xfrm>
          <a:prstGeom prst="rect">
            <a:avLst/>
          </a:prstGeom>
        </p:spPr>
      </p:pic>
      <p:sp>
        <p:nvSpPr>
          <p:cNvPr id="19" name="文本框 18"/>
          <p:cNvSpPr txBox="1"/>
          <p:nvPr/>
        </p:nvSpPr>
        <p:spPr>
          <a:xfrm>
            <a:off x="1083310" y="3918585"/>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78359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sym typeface="+mn-ea"/>
              </a:rPr>
              <a:t>先验网络</a:t>
            </a:r>
            <a:r>
              <a:rPr lang="zh-CN" altLang="zh-CN" sz="1500" kern="100" dirty="0">
                <a:effectLst/>
                <a:latin typeface="Times New Roman" panose="02020603050405020304" pitchFamily="18" charset="0"/>
                <a:ea typeface="宋体" pitchFamily="2" charset="-122"/>
              </a:rPr>
              <a:t>:《Predictive Uncertainty Estimation via Prior Networks》</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不确定性的计算</a:t>
            </a:r>
            <a:r>
              <a:rPr lang="en-US" altLang="zh-CN" sz="1500" kern="100" dirty="0">
                <a:effectLst/>
                <a:latin typeface="Times New Roman" panose="02020603050405020304" pitchFamily="18" charset="0"/>
                <a:ea typeface="宋体" pitchFamily="2" charset="-122"/>
              </a:rPr>
              <a:t>: mutual information(MI)</a:t>
            </a:r>
            <a:endParaRPr lang="en-US" altLang="zh-CN" sz="1500" kern="100" dirty="0">
              <a:effectLst/>
              <a:latin typeface="Times New Roman" panose="02020603050405020304" pitchFamily="18" charset="0"/>
              <a:ea typeface="宋体" pitchFamily="2" charset="-122"/>
            </a:endParaRPr>
          </a:p>
        </p:txBody>
      </p:sp>
      <p:sp>
        <p:nvSpPr>
          <p:cNvPr id="19" name="文本框 18"/>
          <p:cNvSpPr txBox="1"/>
          <p:nvPr/>
        </p:nvSpPr>
        <p:spPr>
          <a:xfrm>
            <a:off x="1083310" y="3918585"/>
            <a:ext cx="309880" cy="368300"/>
          </a:xfrm>
          <a:prstGeom prst="rect">
            <a:avLst/>
          </a:prstGeom>
          <a:noFill/>
        </p:spPr>
        <p:txBody>
          <a:bodyPr wrap="none" rtlCol="0">
            <a:spAutoFit/>
          </a:bodyPr>
          <a:p>
            <a:endParaRPr lang="zh-CN" altLang="en-US"/>
          </a:p>
        </p:txBody>
      </p:sp>
      <p:pic>
        <p:nvPicPr>
          <p:cNvPr id="2" name="图片 1"/>
          <p:cNvPicPr>
            <a:picLocks noChangeAspect="1"/>
          </p:cNvPicPr>
          <p:nvPr/>
        </p:nvPicPr>
        <p:blipFill>
          <a:blip r:embed="rId1"/>
          <a:stretch>
            <a:fillRect/>
          </a:stretch>
        </p:blipFill>
        <p:spPr>
          <a:xfrm>
            <a:off x="1815465" y="2941320"/>
            <a:ext cx="5238750" cy="6953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12966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sym typeface="+mn-ea"/>
              </a:rPr>
              <a:t>Evidential </a:t>
            </a:r>
            <a:r>
              <a:rPr lang="zh-CN" altLang="zh-CN" sz="1500" kern="100" dirty="0">
                <a:effectLst/>
                <a:latin typeface="Times New Roman" panose="02020603050405020304" pitchFamily="18" charset="0"/>
                <a:ea typeface="宋体" pitchFamily="2" charset="-122"/>
              </a:rPr>
              <a:t> networks:《Evidential Deep Learning to Quantify Classification</a:t>
            </a:r>
            <a:r>
              <a:rPr lang="en-US" altLang="zh-CN" sz="1500" kern="100" dirty="0">
                <a:effectLst/>
                <a:latin typeface="Times New Roman" panose="02020603050405020304" pitchFamily="18" charset="0"/>
                <a:ea typeface="宋体" pitchFamily="2" charset="-122"/>
              </a:rPr>
              <a:t> </a:t>
            </a:r>
            <a:r>
              <a:rPr lang="zh-CN" altLang="zh-CN" sz="1500" kern="100" dirty="0">
                <a:effectLst/>
                <a:latin typeface="Times New Roman" panose="02020603050405020304" pitchFamily="18" charset="0"/>
                <a:ea typeface="宋体" pitchFamily="2" charset="-122"/>
              </a:rPr>
              <a:t>Uncertainty》</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u="sng" kern="100" dirty="0">
                <a:effectLst/>
                <a:latin typeface="Times New Roman" panose="02020603050405020304" pitchFamily="18" charset="0"/>
                <a:ea typeface="宋体" pitchFamily="2" charset="-122"/>
              </a:rPr>
              <a:t>神经网络直接预测</a:t>
            </a:r>
            <a:r>
              <a:rPr lang="en-US" altLang="zh-CN" sz="1500" u="sng" kern="100" dirty="0">
                <a:effectLst/>
                <a:latin typeface="Times New Roman" panose="02020603050405020304" pitchFamily="18" charset="0"/>
                <a:ea typeface="宋体" pitchFamily="2" charset="-122"/>
              </a:rPr>
              <a:t>K</a:t>
            </a:r>
            <a:r>
              <a:rPr lang="zh-CN" altLang="en-US" sz="1500" u="sng" kern="100" dirty="0">
                <a:effectLst/>
                <a:latin typeface="Times New Roman" panose="02020603050405020304" pitchFamily="18" charset="0"/>
                <a:ea typeface="宋体" pitchFamily="2" charset="-122"/>
              </a:rPr>
              <a:t>个证据</a:t>
            </a:r>
            <a:r>
              <a:rPr lang="en-US" altLang="zh-CN" sz="1500" u="sng" kern="100" dirty="0">
                <a:effectLst/>
                <a:latin typeface="Times New Roman" panose="02020603050405020304" pitchFamily="18" charset="0"/>
                <a:ea typeface="宋体" pitchFamily="2" charset="-122"/>
              </a:rPr>
              <a:t>e</a:t>
            </a:r>
            <a:r>
              <a:rPr lang="en-US" altLang="zh-CN" sz="1500" u="sng" kern="100" baseline="-25000" dirty="0">
                <a:effectLst/>
                <a:latin typeface="Times New Roman" panose="02020603050405020304" pitchFamily="18" charset="0"/>
                <a:ea typeface="宋体" pitchFamily="2" charset="-122"/>
              </a:rPr>
              <a:t>k</a:t>
            </a:r>
            <a:r>
              <a:rPr lang="en-US" altLang="zh-CN" sz="1500" kern="100" baseline="-25000" dirty="0">
                <a:effectLst/>
                <a:latin typeface="Times New Roman" panose="02020603050405020304" pitchFamily="18" charset="0"/>
                <a:ea typeface="宋体" pitchFamily="2" charset="-122"/>
              </a:rPr>
              <a:t> </a:t>
            </a:r>
            <a:r>
              <a:rPr lang="zh-CN" altLang="en-US" sz="1500" kern="100" dirty="0">
                <a:effectLst/>
                <a:latin typeface="Times New Roman" panose="02020603050405020304" pitchFamily="18" charset="0"/>
                <a:ea typeface="宋体" pitchFamily="2" charset="-122"/>
              </a:rPr>
              <a:t>，用于计算</a:t>
            </a:r>
            <a:r>
              <a:rPr lang="en-US" altLang="zh-CN" sz="1500" kern="100" dirty="0">
                <a:effectLst/>
                <a:latin typeface="Times New Roman" panose="02020603050405020304" pitchFamily="18" charset="0"/>
                <a:ea typeface="宋体" pitchFamily="2" charset="-122"/>
              </a:rPr>
              <a:t>K</a:t>
            </a:r>
            <a:r>
              <a:rPr lang="zh-CN" altLang="en-US" sz="1500" kern="100" dirty="0">
                <a:effectLst/>
                <a:latin typeface="Times New Roman" panose="02020603050405020304" pitchFamily="18" charset="0"/>
                <a:ea typeface="宋体" pitchFamily="2" charset="-122"/>
              </a:rPr>
              <a:t>个信念</a:t>
            </a:r>
            <a:r>
              <a:rPr lang="en-US" altLang="zh-CN" sz="1500" kern="100" dirty="0">
                <a:effectLst/>
                <a:latin typeface="Times New Roman" panose="02020603050405020304" pitchFamily="18" charset="0"/>
                <a:ea typeface="宋体" pitchFamily="2" charset="-122"/>
              </a:rPr>
              <a:t>b</a:t>
            </a:r>
            <a:r>
              <a:rPr lang="en-US" altLang="zh-CN" sz="1500" kern="100" baseline="-25000" dirty="0">
                <a:effectLst/>
                <a:latin typeface="Times New Roman" panose="02020603050405020304" pitchFamily="18" charset="0"/>
                <a:ea typeface="宋体" pitchFamily="2" charset="-122"/>
              </a:rPr>
              <a:t>k </a:t>
            </a:r>
            <a:r>
              <a:rPr lang="zh-CN" altLang="en-US" sz="1500" kern="100" dirty="0">
                <a:effectLst/>
                <a:latin typeface="Times New Roman" panose="02020603050405020304" pitchFamily="18" charset="0"/>
                <a:ea typeface="宋体" pitchFamily="2" charset="-122"/>
              </a:rPr>
              <a:t>和一个不确定性</a:t>
            </a:r>
            <a:r>
              <a:rPr lang="en-US" altLang="zh-CN" sz="1500" kern="100" dirty="0">
                <a:effectLst/>
                <a:latin typeface="Times New Roman" panose="02020603050405020304" pitchFamily="18" charset="0"/>
                <a:ea typeface="宋体" pitchFamily="2" charset="-122"/>
              </a:rPr>
              <a:t>u</a:t>
            </a:r>
            <a:r>
              <a:rPr lang="zh-CN" altLang="en-US" sz="1500" kern="100" dirty="0">
                <a:effectLst/>
                <a:latin typeface="Times New Roman" panose="02020603050405020304" pitchFamily="18" charset="0"/>
                <a:ea typeface="宋体" pitchFamily="2" charset="-122"/>
              </a:rPr>
              <a:t>，满足下面关系</a:t>
            </a:r>
            <a:endParaRPr lang="zh-CN" altLang="en-US" sz="1500" kern="100" baseline="-250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证据值可以作为分类到某一个类别的主观意见</a:t>
            </a:r>
            <a:endParaRPr lang="zh-CN" altLang="en-US" sz="1500" kern="100" dirty="0">
              <a:effectLst/>
              <a:latin typeface="Times New Roman" panose="02020603050405020304" pitchFamily="18" charset="0"/>
              <a:ea typeface="宋体" pitchFamily="2" charset="-122"/>
            </a:endParaRPr>
          </a:p>
        </p:txBody>
      </p:sp>
      <p:grpSp>
        <p:nvGrpSpPr>
          <p:cNvPr id="7" name="组合 6"/>
          <p:cNvGrpSpPr/>
          <p:nvPr/>
        </p:nvGrpSpPr>
        <p:grpSpPr>
          <a:xfrm>
            <a:off x="3350895" y="3111500"/>
            <a:ext cx="3044825" cy="1737360"/>
            <a:chOff x="1706" y="5166"/>
            <a:chExt cx="4795" cy="2736"/>
          </a:xfrm>
        </p:grpSpPr>
        <p:sp>
          <p:nvSpPr>
            <p:cNvPr id="19" name="文本框 18"/>
            <p:cNvSpPr txBox="1"/>
            <p:nvPr/>
          </p:nvSpPr>
          <p:spPr>
            <a:xfrm>
              <a:off x="1706" y="6171"/>
              <a:ext cx="488" cy="580"/>
            </a:xfrm>
            <a:prstGeom prst="rect">
              <a:avLst/>
            </a:prstGeom>
            <a:noFill/>
          </p:spPr>
          <p:txBody>
            <a:bodyPr wrap="none" rtlCol="0">
              <a:spAutoFit/>
            </a:bodyPr>
            <a:p>
              <a:endParaRPr lang="zh-CN" altLang="en-US"/>
            </a:p>
          </p:txBody>
        </p:sp>
        <p:pic>
          <p:nvPicPr>
            <p:cNvPr id="3" name="图片 2"/>
            <p:cNvPicPr>
              <a:picLocks noChangeAspect="1"/>
            </p:cNvPicPr>
            <p:nvPr/>
          </p:nvPicPr>
          <p:blipFill>
            <a:blip r:embed="rId1"/>
            <a:stretch>
              <a:fillRect/>
            </a:stretch>
          </p:blipFill>
          <p:spPr>
            <a:xfrm>
              <a:off x="3367" y="5166"/>
              <a:ext cx="2130" cy="1005"/>
            </a:xfrm>
            <a:prstGeom prst="rect">
              <a:avLst/>
            </a:prstGeom>
          </p:spPr>
        </p:pic>
        <p:pic>
          <p:nvPicPr>
            <p:cNvPr id="4" name="图片 3"/>
            <p:cNvPicPr>
              <a:picLocks noChangeAspect="1"/>
            </p:cNvPicPr>
            <p:nvPr/>
          </p:nvPicPr>
          <p:blipFill>
            <a:blip r:embed="rId2"/>
            <a:stretch>
              <a:fillRect/>
            </a:stretch>
          </p:blipFill>
          <p:spPr>
            <a:xfrm>
              <a:off x="3367" y="6437"/>
              <a:ext cx="3135" cy="825"/>
            </a:xfrm>
            <a:prstGeom prst="rect">
              <a:avLst/>
            </a:prstGeom>
          </p:spPr>
        </p:pic>
        <p:pic>
          <p:nvPicPr>
            <p:cNvPr id="5" name="图片 4"/>
            <p:cNvPicPr>
              <a:picLocks noChangeAspect="1"/>
            </p:cNvPicPr>
            <p:nvPr/>
          </p:nvPicPr>
          <p:blipFill>
            <a:blip r:embed="rId3"/>
            <a:stretch>
              <a:fillRect/>
            </a:stretch>
          </p:blipFill>
          <p:spPr>
            <a:xfrm>
              <a:off x="3367" y="7528"/>
              <a:ext cx="2370" cy="37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《Uncertainty Estimation Using a Single Deep Deterministic Neural Network》</a:t>
            </a:r>
            <a:r>
              <a:rPr lang="en-US" altLang="zh-CN" sz="1500" kern="100" dirty="0">
                <a:effectLst/>
                <a:latin typeface="Times New Roman" panose="02020603050405020304" pitchFamily="18" charset="0"/>
                <a:ea typeface="宋体" pitchFamily="2" charset="-122"/>
              </a:rPr>
              <a:t>ICML 2020</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Deterministic Uncertainty Quantification(</a:t>
            </a:r>
            <a:r>
              <a:rPr lang="en-US" sz="1500" kern="100" dirty="0">
                <a:solidFill>
                  <a:srgbClr val="FF0000"/>
                </a:solidFill>
                <a:effectLst/>
                <a:latin typeface="Times New Roman" panose="02020603050405020304" pitchFamily="18" charset="0"/>
                <a:ea typeface="宋体" pitchFamily="2" charset="-122"/>
              </a:rPr>
              <a:t>DUQ</a:t>
            </a:r>
            <a:r>
              <a:rPr lang="en-US" sz="1500" kern="100" dirty="0">
                <a:effectLst/>
                <a:latin typeface="Times New Roman" panose="02020603050405020304" pitchFamily="18" charset="0"/>
                <a:ea typeface="宋体" pitchFamily="2" charset="-122"/>
              </a:rPr>
              <a:t>)</a:t>
            </a:r>
            <a:endParaRPr lang="en-US" sz="1500" kern="100" dirty="0">
              <a:effectLst/>
              <a:latin typeface="Times New Roman" panose="02020603050405020304" pitchFamily="18" charset="0"/>
              <a:ea typeface="宋体" pitchFamily="2" charset="-122"/>
            </a:endParaRPr>
          </a:p>
          <a:p>
            <a:pPr marL="742950" lvl="1" indent="-285750">
              <a:buFont typeface="Wingdings" panose="05000000000000000000" charset="0"/>
              <a:buChar char=""/>
            </a:pPr>
            <a:r>
              <a:rPr lang="en-US" altLang="zh-CN" sz="1500">
                <a:sym typeface="+mn-ea"/>
              </a:rPr>
              <a:t>DUQ</a:t>
            </a:r>
            <a:r>
              <a:rPr lang="zh-CN" altLang="en-US" sz="1500">
                <a:sym typeface="+mn-ea"/>
              </a:rPr>
              <a:t>由一个深度特征提取网络</a:t>
            </a:r>
            <a:r>
              <a:rPr lang="en-US" altLang="zh-CN" sz="1500">
                <a:sym typeface="+mn-ea"/>
              </a:rPr>
              <a:t>(</a:t>
            </a:r>
            <a:r>
              <a:rPr lang="zh-CN" altLang="en-US" sz="1500">
                <a:sym typeface="+mn-ea"/>
              </a:rPr>
              <a:t>比如去除</a:t>
            </a:r>
            <a:r>
              <a:rPr lang="en-US" altLang="zh-CN" sz="1500">
                <a:sym typeface="+mn-ea"/>
              </a:rPr>
              <a:t>softmax</a:t>
            </a:r>
            <a:r>
              <a:rPr lang="zh-CN" altLang="en-US" sz="1500">
                <a:sym typeface="+mn-ea"/>
              </a:rPr>
              <a:t>的</a:t>
            </a:r>
            <a:r>
              <a:rPr lang="en-US" altLang="zh-CN" sz="1500">
                <a:sym typeface="+mn-ea"/>
              </a:rPr>
              <a:t>ResNet)</a:t>
            </a:r>
            <a:r>
              <a:rPr lang="zh-CN" altLang="en-US" sz="1500">
                <a:sym typeface="+mn-ea"/>
              </a:rPr>
              <a:t>，</a:t>
            </a:r>
            <a:r>
              <a:rPr lang="en-US" altLang="zh-CN" sz="1500">
                <a:sym typeface="+mn-ea"/>
              </a:rPr>
              <a:t>K</a:t>
            </a:r>
            <a:r>
              <a:rPr lang="zh-CN" altLang="en-US" sz="1500">
                <a:sym typeface="+mn-ea"/>
              </a:rPr>
              <a:t>个类中心</a:t>
            </a:r>
            <a:r>
              <a:rPr lang="en-US" altLang="zh-CN" sz="1500">
                <a:sym typeface="+mn-ea"/>
              </a:rPr>
              <a:t>(centroids)</a:t>
            </a:r>
            <a:endParaRPr lang="en-US" altLang="zh-CN" sz="1500"/>
          </a:p>
          <a:p>
            <a:pPr marL="742950" lvl="1" indent="-285750">
              <a:buFont typeface="Wingdings" panose="05000000000000000000" charset="0"/>
              <a:buChar char=""/>
            </a:pPr>
            <a:r>
              <a:rPr lang="en-US" altLang="zh-CN" sz="1500">
                <a:sym typeface="+mn-ea"/>
              </a:rPr>
              <a:t>centroids</a:t>
            </a:r>
            <a:r>
              <a:rPr lang="zh-CN" altLang="en-US" sz="1500">
                <a:sym typeface="+mn-ea"/>
              </a:rPr>
              <a:t>在训练的过程中使用</a:t>
            </a:r>
            <a:r>
              <a:rPr lang="zh-CN" altLang="en-US" sz="1500" u="sng">
                <a:sym typeface="+mn-ea"/>
              </a:rPr>
              <a:t>指数滑动平均</a:t>
            </a:r>
            <a:r>
              <a:rPr lang="zh-CN" altLang="en-US" sz="1500">
                <a:sym typeface="+mn-ea"/>
              </a:rPr>
              <a:t>更新</a:t>
            </a:r>
            <a:endParaRPr lang="zh-CN" altLang="en-US" sz="1500"/>
          </a:p>
          <a:p>
            <a:pPr marL="742950" lvl="1" indent="-285750">
              <a:buFont typeface="Wingdings" panose="05000000000000000000" charset="0"/>
              <a:buChar char=""/>
            </a:pPr>
            <a:r>
              <a:rPr lang="zh-CN" altLang="en-US" sz="1500">
                <a:sym typeface="+mn-ea"/>
              </a:rPr>
              <a:t>使用双边</a:t>
            </a:r>
            <a:r>
              <a:rPr lang="en-US" altLang="zh-CN" sz="1500">
                <a:sym typeface="+mn-ea"/>
              </a:rPr>
              <a:t>gradient penalty</a:t>
            </a:r>
            <a:r>
              <a:rPr lang="zh-CN" altLang="en-US" sz="1500">
                <a:sym typeface="+mn-ea"/>
              </a:rPr>
              <a:t>，确保网络的</a:t>
            </a:r>
            <a:r>
              <a:rPr lang="en-US" altLang="zh-CN" sz="1500">
                <a:sym typeface="+mn-ea"/>
              </a:rPr>
              <a:t>sensitivity</a:t>
            </a:r>
            <a:r>
              <a:rPr lang="zh-CN" altLang="en-US" sz="1500">
                <a:sym typeface="+mn-ea"/>
              </a:rPr>
              <a:t>和</a:t>
            </a:r>
            <a:r>
              <a:rPr lang="en-US" altLang="zh-CN" sz="1500">
                <a:sym typeface="+mn-ea"/>
              </a:rPr>
              <a:t>soothness</a:t>
            </a:r>
            <a:r>
              <a:rPr lang="zh-CN" altLang="en-US" sz="1500">
                <a:sym typeface="+mn-ea"/>
              </a:rPr>
              <a:t>，避免</a:t>
            </a:r>
            <a:r>
              <a:rPr lang="en-US" altLang="zh-CN" sz="1500">
                <a:sym typeface="+mn-ea"/>
              </a:rPr>
              <a:t>feature collapse</a:t>
            </a:r>
            <a:endParaRPr lang="en-US" altLang="zh-CN" sz="1500" kern="100" dirty="0">
              <a:effectLst/>
              <a:latin typeface="Times New Roman" panose="02020603050405020304" pitchFamily="18" charset="0"/>
              <a:ea typeface="宋体" pitchFamily="2" charset="-122"/>
              <a:sym typeface="+mn-ea"/>
            </a:endParaRPr>
          </a:p>
        </p:txBody>
      </p:sp>
      <p:pic>
        <p:nvPicPr>
          <p:cNvPr id="20" name="图片 19"/>
          <p:cNvPicPr>
            <a:picLocks noChangeAspect="1"/>
          </p:cNvPicPr>
          <p:nvPr/>
        </p:nvPicPr>
        <p:blipFill>
          <a:blip r:embed="rId1"/>
          <a:stretch>
            <a:fillRect/>
          </a:stretch>
        </p:blipFill>
        <p:spPr>
          <a:xfrm>
            <a:off x="1576070" y="3614420"/>
            <a:ext cx="3714750" cy="723900"/>
          </a:xfrm>
          <a:prstGeom prst="rect">
            <a:avLst/>
          </a:prstGeom>
        </p:spPr>
      </p:pic>
      <p:pic>
        <p:nvPicPr>
          <p:cNvPr id="21" name="图片 20"/>
          <p:cNvPicPr>
            <a:picLocks noChangeAspect="1"/>
          </p:cNvPicPr>
          <p:nvPr/>
        </p:nvPicPr>
        <p:blipFill>
          <a:blip r:embed="rId2"/>
          <a:stretch>
            <a:fillRect/>
          </a:stretch>
        </p:blipFill>
        <p:spPr>
          <a:xfrm>
            <a:off x="1815465" y="4543425"/>
            <a:ext cx="2238375" cy="685800"/>
          </a:xfrm>
          <a:prstGeom prst="rect">
            <a:avLst/>
          </a:prstGeom>
        </p:spPr>
      </p:pic>
      <p:pic>
        <p:nvPicPr>
          <p:cNvPr id="2" name="图片 1"/>
          <p:cNvPicPr>
            <a:picLocks noChangeAspect="1"/>
          </p:cNvPicPr>
          <p:nvPr/>
        </p:nvPicPr>
        <p:blipFill>
          <a:blip r:embed="rId3"/>
          <a:stretch>
            <a:fillRect/>
          </a:stretch>
        </p:blipFill>
        <p:spPr>
          <a:xfrm>
            <a:off x="6369685" y="3109595"/>
            <a:ext cx="3848100" cy="1733550"/>
          </a:xfrm>
          <a:prstGeom prst="rect">
            <a:avLst/>
          </a:prstGeom>
        </p:spPr>
      </p:pic>
      <p:cxnSp>
        <p:nvCxnSpPr>
          <p:cNvPr id="3" name="直接箭头连接符 2"/>
          <p:cNvCxnSpPr/>
          <p:nvPr/>
        </p:nvCxnSpPr>
        <p:spPr>
          <a:xfrm flipH="1" flipV="1">
            <a:off x="4112895" y="5180965"/>
            <a:ext cx="1588770" cy="504825"/>
          </a:xfrm>
          <a:prstGeom prst="straightConnector1">
            <a:avLst/>
          </a:prstGeom>
          <a:ln w="25400">
            <a:solidFill>
              <a:srgbClr val="FF0000"/>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5701665" y="5552440"/>
            <a:ext cx="1662430" cy="368300"/>
          </a:xfrm>
          <a:prstGeom prst="rect">
            <a:avLst/>
          </a:prstGeom>
          <a:noFill/>
        </p:spPr>
        <p:txBody>
          <a:bodyPr wrap="none" rtlCol="0">
            <a:spAutoFit/>
          </a:bodyPr>
          <a:p>
            <a:r>
              <a:rPr lang="en-US" altLang="zh-CN"/>
              <a:t>gradient penalty</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大纲</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446405" y="1659890"/>
            <a:ext cx="8415020" cy="3784600"/>
          </a:xfrm>
          <a:prstGeom prst="rect">
            <a:avLst/>
          </a:prstGeom>
        </p:spPr>
        <p:txBody>
          <a:bodyPr wrap="square">
            <a:spAutoFit/>
          </a:bodyPr>
          <a:lstStyle/>
          <a:p>
            <a:pPr marL="285750" indent="-285750" algn="l">
              <a:buFont typeface="Wingdings" panose="05000000000000000000" charset="0"/>
              <a:buChar char=""/>
            </a:pPr>
            <a:r>
              <a:rPr lang="zh-CN" altLang="en-US" sz="2000" dirty="0">
                <a:sym typeface="+mn-ea"/>
              </a:rPr>
              <a:t>不确定性的介绍</a:t>
            </a:r>
            <a:endParaRPr lang="zh-CN" altLang="en-US" sz="2000" dirty="0">
              <a:sym typeface="+mn-ea"/>
            </a:endParaRPr>
          </a:p>
          <a:p>
            <a:pPr marL="285750" indent="-285750" algn="l">
              <a:buFont typeface="Wingdings" panose="05000000000000000000" charset="0"/>
              <a:buChar char=""/>
            </a:pPr>
            <a:endParaRPr lang="zh-CN" altLang="en-US" sz="2000" dirty="0">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不确定性的建模方法</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不确定性的计算和评估</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不确定性的应用</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模型校准</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en-US" alt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latin typeface="微软雅黑" charset="-122"/>
                <a:ea typeface="微软雅黑" charset="-122"/>
                <a:cs typeface="微软雅黑" charset="-122"/>
                <a:sym typeface="+mn-ea"/>
              </a:rPr>
              <a:t>研究内容的介绍</a:t>
            </a:r>
            <a:endParaRPr lang="zh-CN" altLang="en-US"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en-US" altLang="zh-CN" sz="2000" dirty="0"/>
          </a:p>
        </p:txBody>
      </p:sp>
      <p:sp>
        <p:nvSpPr>
          <p:cNvPr id="15" name="椭圆 14"/>
          <p:cNvSpPr/>
          <p:nvPr/>
        </p:nvSpPr>
        <p:spPr>
          <a:xfrm>
            <a:off x="7497445" y="2990850"/>
            <a:ext cx="914400" cy="914400"/>
          </a:xfrm>
          <a:prstGeom prst="ellipse">
            <a:avLst/>
          </a:prstGeom>
        </p:spPr>
        <p:txBody>
          <a:bodyPr wrap="none">
            <a:spAutoFit/>
          </a:bodyPr>
          <a:p>
            <a:endParaRPr lang="zh-CN" alt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10495280" cy="170688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《Uncertainty Estimation Using a Single Deep Deterministic Neural Network》</a:t>
            </a:r>
            <a:r>
              <a:rPr lang="en-US" altLang="zh-CN" sz="1500" kern="100" dirty="0">
                <a:effectLst/>
                <a:latin typeface="Times New Roman" panose="02020603050405020304" pitchFamily="18" charset="0"/>
                <a:ea typeface="宋体" pitchFamily="2" charset="-122"/>
              </a:rPr>
              <a:t>ICML 2020</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Deterministic Uncertainty Quantification(</a:t>
            </a:r>
            <a:r>
              <a:rPr lang="en-US" sz="1500" kern="100" dirty="0">
                <a:solidFill>
                  <a:srgbClr val="FF0000"/>
                </a:solidFill>
                <a:effectLst/>
                <a:latin typeface="Times New Roman" panose="02020603050405020304" pitchFamily="18" charset="0"/>
                <a:ea typeface="宋体" pitchFamily="2" charset="-122"/>
              </a:rPr>
              <a:t>DUQ</a:t>
            </a:r>
            <a:r>
              <a:rPr lang="en-US" sz="1500" kern="100" dirty="0">
                <a:effectLst/>
                <a:latin typeface="Times New Roman" panose="02020603050405020304" pitchFamily="18" charset="0"/>
                <a:ea typeface="宋体" pitchFamily="2" charset="-122"/>
              </a:rPr>
              <a:t>)</a:t>
            </a:r>
            <a:endParaRPr lang="en-US" sz="1500" kern="100" dirty="0">
              <a:effectLst/>
              <a:latin typeface="Times New Roman" panose="02020603050405020304" pitchFamily="18" charset="0"/>
              <a:ea typeface="宋体" pitchFamily="2" charset="-122"/>
            </a:endParaRPr>
          </a:p>
          <a:p>
            <a:pPr marL="742950" lvl="1" indent="-285750">
              <a:buFont typeface="Wingdings" panose="05000000000000000000" charset="0"/>
              <a:buChar char=""/>
            </a:pPr>
            <a:r>
              <a:rPr lang="en-US" altLang="zh-CN" sz="1500">
                <a:sym typeface="+mn-ea"/>
              </a:rPr>
              <a:t>DUQ</a:t>
            </a:r>
            <a:r>
              <a:rPr lang="zh-CN" altLang="en-US" sz="1500">
                <a:sym typeface="+mn-ea"/>
              </a:rPr>
              <a:t>由一个深度特征提取网络</a:t>
            </a:r>
            <a:r>
              <a:rPr lang="en-US" altLang="zh-CN" sz="1500">
                <a:sym typeface="+mn-ea"/>
              </a:rPr>
              <a:t>(</a:t>
            </a:r>
            <a:r>
              <a:rPr lang="zh-CN" altLang="en-US" sz="1500">
                <a:sym typeface="+mn-ea"/>
              </a:rPr>
              <a:t>比如去除</a:t>
            </a:r>
            <a:r>
              <a:rPr lang="en-US" altLang="zh-CN" sz="1500">
                <a:sym typeface="+mn-ea"/>
              </a:rPr>
              <a:t>softmax</a:t>
            </a:r>
            <a:r>
              <a:rPr lang="zh-CN" altLang="en-US" sz="1500">
                <a:sym typeface="+mn-ea"/>
              </a:rPr>
              <a:t>的</a:t>
            </a:r>
            <a:r>
              <a:rPr lang="en-US" altLang="zh-CN" sz="1500">
                <a:sym typeface="+mn-ea"/>
              </a:rPr>
              <a:t>ResNet)</a:t>
            </a:r>
            <a:r>
              <a:rPr lang="zh-CN" altLang="en-US" sz="1500">
                <a:sym typeface="+mn-ea"/>
              </a:rPr>
              <a:t>，</a:t>
            </a:r>
            <a:r>
              <a:rPr lang="en-US" altLang="zh-CN" sz="1500">
                <a:sym typeface="+mn-ea"/>
              </a:rPr>
              <a:t>K</a:t>
            </a:r>
            <a:r>
              <a:rPr lang="zh-CN" altLang="en-US" sz="1500">
                <a:sym typeface="+mn-ea"/>
              </a:rPr>
              <a:t>个类中心</a:t>
            </a:r>
            <a:r>
              <a:rPr lang="en-US" altLang="zh-CN" sz="1500">
                <a:sym typeface="+mn-ea"/>
              </a:rPr>
              <a:t>(centroids)</a:t>
            </a:r>
            <a:endParaRPr lang="en-US" altLang="zh-CN" sz="1500"/>
          </a:p>
          <a:p>
            <a:pPr marL="742950" lvl="1" indent="-285750">
              <a:buFont typeface="Wingdings" panose="05000000000000000000" charset="0"/>
              <a:buChar char=""/>
            </a:pPr>
            <a:r>
              <a:rPr lang="en-US" altLang="zh-CN" sz="1500">
                <a:sym typeface="+mn-ea"/>
              </a:rPr>
              <a:t>centroids</a:t>
            </a:r>
            <a:r>
              <a:rPr lang="zh-CN" altLang="en-US" sz="1500">
                <a:sym typeface="+mn-ea"/>
              </a:rPr>
              <a:t>在训练的过程中使用</a:t>
            </a:r>
            <a:r>
              <a:rPr lang="zh-CN" altLang="en-US" sz="1500" u="sng">
                <a:sym typeface="+mn-ea"/>
              </a:rPr>
              <a:t>指数滑动平均</a:t>
            </a:r>
            <a:r>
              <a:rPr lang="zh-CN" altLang="en-US" sz="1500">
                <a:sym typeface="+mn-ea"/>
              </a:rPr>
              <a:t>更新</a:t>
            </a:r>
            <a:endParaRPr lang="zh-CN" altLang="en-US" sz="1500"/>
          </a:p>
          <a:p>
            <a:pPr marL="742950" lvl="1" indent="-285750">
              <a:buFont typeface="Wingdings" panose="05000000000000000000" charset="0"/>
              <a:buChar char=""/>
            </a:pPr>
            <a:r>
              <a:rPr lang="zh-CN" altLang="en-US" sz="1500">
                <a:sym typeface="+mn-ea"/>
              </a:rPr>
              <a:t>使用双边</a:t>
            </a:r>
            <a:r>
              <a:rPr lang="en-US" altLang="zh-CN" sz="1500">
                <a:sym typeface="+mn-ea"/>
              </a:rPr>
              <a:t>gradient penalty</a:t>
            </a:r>
            <a:r>
              <a:rPr lang="zh-CN" altLang="en-US" sz="1500">
                <a:sym typeface="+mn-ea"/>
              </a:rPr>
              <a:t>，确保网络的</a:t>
            </a:r>
            <a:r>
              <a:rPr lang="en-US" altLang="zh-CN" sz="1500">
                <a:sym typeface="+mn-ea"/>
              </a:rPr>
              <a:t>sensitivity</a:t>
            </a:r>
            <a:r>
              <a:rPr lang="zh-CN" altLang="en-US" sz="1500">
                <a:sym typeface="+mn-ea"/>
              </a:rPr>
              <a:t>和</a:t>
            </a:r>
            <a:r>
              <a:rPr lang="en-US" altLang="zh-CN" sz="1500">
                <a:sym typeface="+mn-ea"/>
              </a:rPr>
              <a:t>soothness</a:t>
            </a:r>
            <a:endParaRPr lang="en-US" altLang="zh-CN" sz="1500">
              <a:sym typeface="+mn-ea"/>
            </a:endParaRPr>
          </a:p>
          <a:p>
            <a:pPr marL="742950" lvl="1" indent="-285750">
              <a:buFont typeface="Wingdings" panose="05000000000000000000" charset="0"/>
              <a:buChar char=""/>
            </a:pPr>
            <a:r>
              <a:rPr lang="zh-CN" altLang="en-US" sz="1500" kern="100" dirty="0">
                <a:effectLst/>
                <a:latin typeface="Times New Roman" panose="02020603050405020304" pitchFamily="18" charset="0"/>
                <a:ea typeface="宋体" pitchFamily="2" charset="-122"/>
              </a:rPr>
              <a:t>该方法无法区分</a:t>
            </a:r>
            <a:r>
              <a:rPr lang="en-US" altLang="zh-CN" sz="1500" kern="100" dirty="0">
                <a:effectLst/>
                <a:latin typeface="Times New Roman" panose="02020603050405020304" pitchFamily="18" charset="0"/>
                <a:ea typeface="宋体" pitchFamily="2" charset="-122"/>
              </a:rPr>
              <a:t>epistemic</a:t>
            </a:r>
            <a:r>
              <a:rPr lang="zh-CN" altLang="en-US" sz="1500" kern="100" dirty="0">
                <a:effectLst/>
                <a:latin typeface="Times New Roman" panose="02020603050405020304" pitchFamily="18" charset="0"/>
                <a:ea typeface="宋体" pitchFamily="2" charset="-122"/>
              </a:rPr>
              <a:t>和</a:t>
            </a:r>
            <a:r>
              <a:rPr lang="en-US" altLang="zh-CN" sz="1500" kern="100" dirty="0">
                <a:effectLst/>
                <a:latin typeface="Times New Roman" panose="02020603050405020304" pitchFamily="18" charset="0"/>
                <a:ea typeface="宋体" pitchFamily="2" charset="-122"/>
              </a:rPr>
              <a:t>aleatoric</a:t>
            </a:r>
            <a:endParaRPr lang="en-US" altLang="zh-CN" sz="1500" kern="100" dirty="0">
              <a:effectLst/>
              <a:latin typeface="Times New Roman" panose="02020603050405020304" pitchFamily="18" charset="0"/>
              <a:ea typeface="宋体" pitchFamily="2" charset="-122"/>
            </a:endParaRPr>
          </a:p>
        </p:txBody>
      </p:sp>
      <p:pic>
        <p:nvPicPr>
          <p:cNvPr id="20" name="图片 19"/>
          <p:cNvPicPr>
            <a:picLocks noChangeAspect="1"/>
          </p:cNvPicPr>
          <p:nvPr/>
        </p:nvPicPr>
        <p:blipFill>
          <a:blip r:embed="rId1"/>
          <a:stretch>
            <a:fillRect/>
          </a:stretch>
        </p:blipFill>
        <p:spPr>
          <a:xfrm>
            <a:off x="1576070" y="3614420"/>
            <a:ext cx="3714750" cy="723900"/>
          </a:xfrm>
          <a:prstGeom prst="rect">
            <a:avLst/>
          </a:prstGeom>
        </p:spPr>
      </p:pic>
      <p:pic>
        <p:nvPicPr>
          <p:cNvPr id="21" name="图片 20"/>
          <p:cNvPicPr>
            <a:picLocks noChangeAspect="1"/>
          </p:cNvPicPr>
          <p:nvPr/>
        </p:nvPicPr>
        <p:blipFill>
          <a:blip r:embed="rId2"/>
          <a:stretch>
            <a:fillRect/>
          </a:stretch>
        </p:blipFill>
        <p:spPr>
          <a:xfrm>
            <a:off x="1815465" y="4543425"/>
            <a:ext cx="2238375" cy="685800"/>
          </a:xfrm>
          <a:prstGeom prst="rect">
            <a:avLst/>
          </a:prstGeom>
        </p:spPr>
      </p:pic>
      <p:pic>
        <p:nvPicPr>
          <p:cNvPr id="2" name="图片 1"/>
          <p:cNvPicPr>
            <a:picLocks noChangeAspect="1"/>
          </p:cNvPicPr>
          <p:nvPr/>
        </p:nvPicPr>
        <p:blipFill>
          <a:blip r:embed="rId3"/>
          <a:stretch>
            <a:fillRect/>
          </a:stretch>
        </p:blipFill>
        <p:spPr>
          <a:xfrm>
            <a:off x="6369685" y="3109595"/>
            <a:ext cx="3848100" cy="1733550"/>
          </a:xfrm>
          <a:prstGeom prst="rect">
            <a:avLst/>
          </a:prstGeom>
        </p:spPr>
      </p:pic>
      <p:cxnSp>
        <p:nvCxnSpPr>
          <p:cNvPr id="3" name="直接箭头连接符 2"/>
          <p:cNvCxnSpPr/>
          <p:nvPr/>
        </p:nvCxnSpPr>
        <p:spPr>
          <a:xfrm flipH="1" flipV="1">
            <a:off x="4112895" y="5180965"/>
            <a:ext cx="1588770" cy="504825"/>
          </a:xfrm>
          <a:prstGeom prst="straightConnector1">
            <a:avLst/>
          </a:prstGeom>
          <a:ln w="25400">
            <a:solidFill>
              <a:srgbClr val="FF0000"/>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5701665" y="5552440"/>
            <a:ext cx="1662430" cy="368300"/>
          </a:xfrm>
          <a:prstGeom prst="rect">
            <a:avLst/>
          </a:prstGeom>
          <a:noFill/>
        </p:spPr>
        <p:txBody>
          <a:bodyPr wrap="none" rtlCol="0">
            <a:spAutoFit/>
          </a:bodyPr>
          <a:p>
            <a:r>
              <a:rPr lang="en-US" altLang="zh-CN"/>
              <a:t>gradient penalty</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72135" y="1401445"/>
            <a:ext cx="10658475" cy="286131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《Deep Deterministic Uncertainty: A New Simple Baseline》</a:t>
            </a:r>
            <a:r>
              <a:rPr lang="en-US" sz="1500" kern="100" dirty="0">
                <a:effectLst/>
                <a:latin typeface="Times New Roman" panose="02020603050405020304" pitchFamily="18" charset="0"/>
                <a:ea typeface="宋体" pitchFamily="2" charset="-122"/>
              </a:rPr>
              <a:t> CVPR2023</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Deep Deterministic Uncertainty</a:t>
            </a:r>
            <a:r>
              <a:rPr lang="en-US" sz="1500" kern="100" dirty="0">
                <a:effectLst/>
                <a:latin typeface="Times New Roman" panose="02020603050405020304" pitchFamily="18" charset="0"/>
                <a:ea typeface="宋体" pitchFamily="2" charset="-122"/>
                <a:sym typeface="+mn-ea"/>
              </a:rPr>
              <a:t>: DDU</a:t>
            </a:r>
            <a:r>
              <a:rPr lang="zh-CN" altLang="en-US" sz="1500" kern="100" dirty="0">
                <a:effectLst/>
                <a:latin typeface="Times New Roman" panose="02020603050405020304" pitchFamily="18" charset="0"/>
                <a:ea typeface="宋体" pitchFamily="2" charset="-122"/>
                <a:sym typeface="+mn-ea"/>
              </a:rPr>
              <a:t>，基于</a:t>
            </a:r>
            <a:r>
              <a:rPr lang="zh-CN" altLang="en-US" sz="1500" u="sng" kern="100" dirty="0">
                <a:effectLst/>
                <a:latin typeface="Times New Roman" panose="02020603050405020304" pitchFamily="18" charset="0"/>
                <a:ea typeface="宋体" pitchFamily="2" charset="-122"/>
                <a:sym typeface="+mn-ea"/>
              </a:rPr>
              <a:t>特征空间</a:t>
            </a:r>
            <a:r>
              <a:rPr lang="en-US" altLang="zh-CN" sz="1500" u="sng" kern="100" dirty="0">
                <a:effectLst/>
                <a:latin typeface="Times New Roman" panose="02020603050405020304" pitchFamily="18" charset="0"/>
                <a:ea typeface="宋体" pitchFamily="2" charset="-122"/>
                <a:sym typeface="+mn-ea"/>
              </a:rPr>
              <a:t>(feature space)</a:t>
            </a:r>
            <a:r>
              <a:rPr lang="zh-CN" altLang="en-US" sz="1500" kern="100" dirty="0">
                <a:effectLst/>
                <a:latin typeface="Times New Roman" panose="02020603050405020304" pitchFamily="18" charset="0"/>
                <a:ea typeface="宋体" pitchFamily="2" charset="-122"/>
                <a:sym typeface="+mn-ea"/>
              </a:rPr>
              <a:t>和</a:t>
            </a:r>
            <a:r>
              <a:rPr lang="zh-CN" altLang="en-US" sz="1500" u="sng" kern="100" dirty="0">
                <a:effectLst/>
                <a:latin typeface="Times New Roman" panose="02020603050405020304" pitchFamily="18" charset="0"/>
                <a:ea typeface="宋体" pitchFamily="2" charset="-122"/>
                <a:sym typeface="+mn-ea"/>
              </a:rPr>
              <a:t>特征空间密度</a:t>
            </a:r>
            <a:r>
              <a:rPr lang="en-US" altLang="zh-CN" sz="1500" u="sng" kern="100" dirty="0">
                <a:effectLst/>
                <a:latin typeface="Times New Roman" panose="02020603050405020304" pitchFamily="18" charset="0"/>
                <a:ea typeface="宋体" pitchFamily="2" charset="-122"/>
                <a:sym typeface="+mn-ea"/>
              </a:rPr>
              <a:t>(feature space density)</a:t>
            </a:r>
            <a:r>
              <a:rPr lang="zh-CN" altLang="en-US" sz="1500" kern="100" dirty="0">
                <a:effectLst/>
                <a:latin typeface="Times New Roman" panose="02020603050405020304" pitchFamily="18" charset="0"/>
                <a:ea typeface="宋体" pitchFamily="2" charset="-122"/>
                <a:sym typeface="+mn-ea"/>
              </a:rPr>
              <a:t>的模型</a:t>
            </a:r>
            <a:endParaRPr lang="en-US"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sym typeface="+mn-ea"/>
              </a:rPr>
              <a:t>在特征空间</a:t>
            </a:r>
            <a:r>
              <a:rPr lang="zh-CN" altLang="en-US" sz="1500" kern="100" dirty="0">
                <a:effectLst/>
                <a:latin typeface="Times New Roman" panose="02020603050405020304" pitchFamily="18" charset="0"/>
                <a:ea typeface="宋体" pitchFamily="2" charset="-122"/>
              </a:rPr>
              <a:t>拟合</a:t>
            </a:r>
            <a:r>
              <a:rPr lang="en-US" altLang="zh-CN" sz="1500" u="sng" kern="100" dirty="0">
                <a:effectLst/>
                <a:latin typeface="Times New Roman" panose="02020603050405020304" pitchFamily="18" charset="0"/>
                <a:ea typeface="宋体" pitchFamily="2" charset="-122"/>
              </a:rPr>
              <a:t>GDA</a:t>
            </a:r>
            <a:r>
              <a:rPr lang="zh-CN" altLang="en-US" sz="1500" u="sng" kern="100" dirty="0">
                <a:effectLst/>
                <a:latin typeface="Times New Roman" panose="02020603050405020304" pitchFamily="18" charset="0"/>
                <a:ea typeface="宋体" pitchFamily="2" charset="-122"/>
              </a:rPr>
              <a:t>模型</a:t>
            </a:r>
            <a:r>
              <a:rPr lang="en-US" altLang="zh-CN" sz="1500" u="sng" kern="100" dirty="0">
                <a:effectLst/>
                <a:latin typeface="Times New Roman" panose="02020603050405020304" pitchFamily="18" charset="0"/>
                <a:ea typeface="宋体" pitchFamily="2" charset="-122"/>
              </a:rPr>
              <a:t>(Gaussian Discriminant Analysis)</a:t>
            </a:r>
            <a:r>
              <a:rPr lang="zh-CN" altLang="en-US" sz="1500" kern="100" dirty="0">
                <a:effectLst/>
                <a:latin typeface="Times New Roman" panose="02020603050405020304" pitchFamily="18" charset="0"/>
                <a:ea typeface="宋体" pitchFamily="2" charset="-122"/>
              </a:rPr>
              <a:t>做概率密度估计，其中特征可以使用卷积网络最后一层的输出，在</a:t>
            </a:r>
            <a:r>
              <a:rPr lang="en-US" altLang="zh-CN" sz="1500" kern="100" dirty="0">
                <a:effectLst/>
                <a:latin typeface="Times New Roman" panose="02020603050405020304" pitchFamily="18" charset="0"/>
                <a:ea typeface="宋体" pitchFamily="2" charset="-122"/>
              </a:rPr>
              <a:t>feature space </a:t>
            </a:r>
            <a:r>
              <a:rPr lang="zh-CN" altLang="en-US" sz="1500" kern="100" dirty="0">
                <a:effectLst/>
                <a:latin typeface="Times New Roman" panose="02020603050405020304" pitchFamily="18" charset="0"/>
                <a:ea typeface="宋体" pitchFamily="2" charset="-122"/>
              </a:rPr>
              <a:t>上拟合一个</a:t>
            </a:r>
            <a:r>
              <a:rPr lang="en-US" altLang="zh-CN" sz="1500" kern="100" dirty="0">
                <a:effectLst/>
                <a:latin typeface="Times New Roman" panose="02020603050405020304" pitchFamily="18" charset="0"/>
                <a:ea typeface="宋体" pitchFamily="2" charset="-122"/>
              </a:rPr>
              <a:t>GDA</a:t>
            </a:r>
            <a:r>
              <a:rPr lang="zh-CN" altLang="en-US" sz="1500" kern="100" dirty="0">
                <a:effectLst/>
                <a:latin typeface="Times New Roman" panose="02020603050405020304" pitchFamily="18" charset="0"/>
                <a:ea typeface="宋体" pitchFamily="2" charset="-122"/>
              </a:rPr>
              <a:t>模型只需要在数据集上做一次前向计算，对于每个类别分别计算均值向量和协方差矩阵，不需要额外的训练</a:t>
            </a:r>
            <a:endParaRPr lang="zh-CN" altLang="en-US"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使用谱归一化</a:t>
            </a:r>
            <a:r>
              <a:rPr lang="en-US" altLang="zh-CN" sz="1500" kern="100" dirty="0">
                <a:effectLst/>
                <a:latin typeface="Times New Roman" panose="02020603050405020304" pitchFamily="18" charset="0"/>
                <a:ea typeface="宋体" pitchFamily="2" charset="-122"/>
              </a:rPr>
              <a:t>(</a:t>
            </a:r>
            <a:r>
              <a:rPr lang="en-US" sz="1500" kern="100" dirty="0">
                <a:effectLst/>
                <a:latin typeface="Times New Roman" panose="02020603050405020304" pitchFamily="18" charset="0"/>
                <a:ea typeface="宋体" pitchFamily="2" charset="-122"/>
              </a:rPr>
              <a:t>spectral normalization)</a:t>
            </a:r>
            <a:r>
              <a:rPr lang="zh-CN" altLang="en-US" sz="1500" kern="100" dirty="0">
                <a:effectLst/>
                <a:latin typeface="Times New Roman" panose="02020603050405020304" pitchFamily="18" charset="0"/>
                <a:ea typeface="宋体" pitchFamily="2" charset="-122"/>
              </a:rPr>
              <a:t>保证网络的</a:t>
            </a:r>
            <a:r>
              <a:rPr lang="en-US" sz="1500" kern="100" dirty="0">
                <a:solidFill>
                  <a:srgbClr val="FF0000"/>
                </a:solidFill>
                <a:effectLst/>
                <a:latin typeface="Times New Roman" panose="02020603050405020304" pitchFamily="18" charset="0"/>
                <a:ea typeface="宋体" pitchFamily="2" charset="-122"/>
              </a:rPr>
              <a:t>Smoothness &amp; Sensitivity</a:t>
            </a:r>
            <a:r>
              <a:rPr lang="zh-CN" altLang="en-US" sz="1500" kern="100" dirty="0">
                <a:solidFill>
                  <a:srgbClr val="FF0000"/>
                </a:solidFill>
                <a:effectLst/>
                <a:latin typeface="Times New Roman" panose="02020603050405020304" pitchFamily="18" charset="0"/>
                <a:ea typeface="宋体" pitchFamily="2" charset="-122"/>
              </a:rPr>
              <a:t>，</a:t>
            </a:r>
            <a:r>
              <a:rPr lang="zh-CN" altLang="en-US" sz="1500" kern="100" dirty="0">
                <a:solidFill>
                  <a:schemeClr val="tx1"/>
                </a:solidFill>
                <a:effectLst/>
                <a:latin typeface="Times New Roman" panose="02020603050405020304" pitchFamily="18" charset="0"/>
                <a:ea typeface="宋体" pitchFamily="2" charset="-122"/>
              </a:rPr>
              <a:t>避免</a:t>
            </a:r>
            <a:r>
              <a:rPr lang="en-US" altLang="zh-CN" sz="1500" kern="100" dirty="0">
                <a:solidFill>
                  <a:schemeClr val="tx1"/>
                </a:solidFill>
                <a:effectLst/>
                <a:latin typeface="Times New Roman" panose="02020603050405020304" pitchFamily="18" charset="0"/>
                <a:ea typeface="宋体" pitchFamily="2" charset="-122"/>
              </a:rPr>
              <a:t>feature collapse(</a:t>
            </a:r>
            <a:r>
              <a:rPr lang="zh-CN" altLang="en-US" sz="1500" kern="100" dirty="0">
                <a:solidFill>
                  <a:schemeClr val="tx1"/>
                </a:solidFill>
                <a:effectLst/>
                <a:latin typeface="Times New Roman" panose="02020603050405020304" pitchFamily="18" charset="0"/>
                <a:ea typeface="宋体" pitchFamily="2" charset="-122"/>
              </a:rPr>
              <a:t>即</a:t>
            </a:r>
            <a:r>
              <a:rPr lang="en-US" altLang="zh-CN" sz="1500" kern="100" dirty="0">
                <a:solidFill>
                  <a:schemeClr val="tx1"/>
                </a:solidFill>
                <a:effectLst/>
                <a:latin typeface="Times New Roman" panose="02020603050405020304" pitchFamily="18" charset="0"/>
                <a:ea typeface="宋体" pitchFamily="2" charset="-122"/>
              </a:rPr>
              <a:t>ID</a:t>
            </a:r>
            <a:r>
              <a:rPr lang="zh-CN" altLang="en-US" sz="1500" kern="100" dirty="0">
                <a:solidFill>
                  <a:schemeClr val="tx1"/>
                </a:solidFill>
                <a:effectLst/>
                <a:latin typeface="Times New Roman" panose="02020603050405020304" pitchFamily="18" charset="0"/>
                <a:ea typeface="宋体" pitchFamily="2" charset="-122"/>
              </a:rPr>
              <a:t>和</a:t>
            </a:r>
            <a:r>
              <a:rPr lang="en-US" altLang="zh-CN" sz="1500" kern="100" dirty="0">
                <a:solidFill>
                  <a:schemeClr val="tx1"/>
                </a:solidFill>
                <a:effectLst/>
                <a:latin typeface="Times New Roman" panose="02020603050405020304" pitchFamily="18" charset="0"/>
                <a:ea typeface="宋体" pitchFamily="2" charset="-122"/>
              </a:rPr>
              <a:t>OOD</a:t>
            </a:r>
            <a:r>
              <a:rPr lang="zh-CN" altLang="en-US" sz="1500" kern="100" dirty="0">
                <a:solidFill>
                  <a:schemeClr val="tx1"/>
                </a:solidFill>
                <a:effectLst/>
                <a:latin typeface="Times New Roman" panose="02020603050405020304" pitchFamily="18" charset="0"/>
                <a:ea typeface="宋体" pitchFamily="2" charset="-122"/>
              </a:rPr>
              <a:t>样本被模型映射到同一个高维特征空间</a:t>
            </a:r>
            <a:r>
              <a:rPr lang="en-US" altLang="zh-CN" sz="1500" kern="100" dirty="0">
                <a:solidFill>
                  <a:schemeClr val="tx1"/>
                </a:solidFill>
                <a:effectLst/>
                <a:latin typeface="Times New Roman" panose="02020603050405020304" pitchFamily="18" charset="0"/>
                <a:ea typeface="宋体" pitchFamily="2" charset="-122"/>
              </a:rPr>
              <a:t>)</a:t>
            </a:r>
            <a:endParaRPr lang="en-US" sz="1500" kern="100" dirty="0">
              <a:solidFill>
                <a:srgbClr val="FF0000"/>
              </a:solidFill>
              <a:effectLst/>
              <a:latin typeface="Times New Roman" panose="02020603050405020304" pitchFamily="18" charset="0"/>
              <a:ea typeface="宋体" pitchFamily="2" charset="-122"/>
            </a:endParaRPr>
          </a:p>
          <a:p>
            <a:pPr marL="457200" lvl="1" indent="0" algn="just">
              <a:lnSpc>
                <a:spcPct val="150000"/>
              </a:lnSpc>
              <a:buClrTx/>
              <a:buSzTx/>
              <a:buFont typeface="Wingdings" panose="05000000000000000000" charset="0"/>
              <a:buNone/>
            </a:pPr>
            <a:endParaRPr lang="zh-CN" altLang="en-US" sz="1500" kern="100" dirty="0">
              <a:solidFill>
                <a:srgbClr val="FF0000"/>
              </a:solidFill>
              <a:effectLst/>
              <a:latin typeface="Times New Roman" panose="02020603050405020304" pitchFamily="18" charset="0"/>
              <a:ea typeface="宋体" pitchFamily="2" charset="-122"/>
            </a:endParaRPr>
          </a:p>
        </p:txBody>
      </p:sp>
      <p:pic>
        <p:nvPicPr>
          <p:cNvPr id="4" name="图片 3"/>
          <p:cNvPicPr>
            <a:picLocks noChangeAspect="1"/>
          </p:cNvPicPr>
          <p:nvPr/>
        </p:nvPicPr>
        <p:blipFill>
          <a:blip r:embed="rId1"/>
          <a:stretch>
            <a:fillRect/>
          </a:stretch>
        </p:blipFill>
        <p:spPr>
          <a:xfrm>
            <a:off x="7949565" y="3975100"/>
            <a:ext cx="2257425" cy="1352550"/>
          </a:xfrm>
          <a:prstGeom prst="rect">
            <a:avLst/>
          </a:prstGeom>
        </p:spPr>
      </p:pic>
      <p:cxnSp>
        <p:nvCxnSpPr>
          <p:cNvPr id="5" name="直接连接符 4"/>
          <p:cNvCxnSpPr/>
          <p:nvPr/>
        </p:nvCxnSpPr>
        <p:spPr>
          <a:xfrm flipH="1">
            <a:off x="9725660" y="3975100"/>
            <a:ext cx="676275" cy="37782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10401935" y="3697605"/>
            <a:ext cx="678180" cy="368300"/>
          </a:xfrm>
          <a:prstGeom prst="rect">
            <a:avLst/>
          </a:prstGeom>
          <a:noFill/>
        </p:spPr>
        <p:txBody>
          <a:bodyPr wrap="none" rtlCol="0">
            <a:spAutoFit/>
          </a:bodyPr>
          <a:p>
            <a:r>
              <a:rPr lang="en-US" altLang="zh-CN"/>
              <a:t>GDA</a:t>
            </a:r>
            <a:endParaRPr lang="en-US" altLang="zh-CN"/>
          </a:p>
        </p:txBody>
      </p:sp>
      <p:pic>
        <p:nvPicPr>
          <p:cNvPr id="11" name="图片 10"/>
          <p:cNvPicPr>
            <a:picLocks noChangeAspect="1"/>
          </p:cNvPicPr>
          <p:nvPr/>
        </p:nvPicPr>
        <p:blipFill>
          <a:blip r:embed="rId2"/>
          <a:stretch>
            <a:fillRect/>
          </a:stretch>
        </p:blipFill>
        <p:spPr>
          <a:xfrm>
            <a:off x="3947160" y="4065905"/>
            <a:ext cx="2447925" cy="361950"/>
          </a:xfrm>
          <a:prstGeom prst="rect">
            <a:avLst/>
          </a:prstGeom>
        </p:spPr>
      </p:pic>
      <p:sp>
        <p:nvSpPr>
          <p:cNvPr id="12" name="文本框 11"/>
          <p:cNvSpPr txBox="1"/>
          <p:nvPr/>
        </p:nvSpPr>
        <p:spPr>
          <a:xfrm>
            <a:off x="944245" y="4059555"/>
            <a:ext cx="2145030" cy="368300"/>
          </a:xfrm>
          <a:prstGeom prst="rect">
            <a:avLst/>
          </a:prstGeom>
          <a:noFill/>
        </p:spPr>
        <p:txBody>
          <a:bodyPr wrap="none" rtlCol="0">
            <a:spAutoFit/>
          </a:bodyPr>
          <a:p>
            <a:r>
              <a:rPr lang="en-US" altLang="zh-CN"/>
              <a:t>epistemic uncertainty</a:t>
            </a:r>
            <a:endParaRPr lang="en-US" altLang="zh-CN"/>
          </a:p>
        </p:txBody>
      </p:sp>
      <p:cxnSp>
        <p:nvCxnSpPr>
          <p:cNvPr id="13" name="直接连接符 12"/>
          <p:cNvCxnSpPr>
            <a:endCxn id="12" idx="3"/>
          </p:cNvCxnSpPr>
          <p:nvPr/>
        </p:nvCxnSpPr>
        <p:spPr>
          <a:xfrm flipH="1" flipV="1">
            <a:off x="3089275" y="4243705"/>
            <a:ext cx="798195" cy="1016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4" name="文本框 13"/>
          <p:cNvSpPr txBox="1"/>
          <p:nvPr/>
        </p:nvSpPr>
        <p:spPr>
          <a:xfrm>
            <a:off x="3863975" y="4681855"/>
            <a:ext cx="3427730" cy="368300"/>
          </a:xfrm>
          <a:prstGeom prst="rect">
            <a:avLst/>
          </a:prstGeom>
          <a:noFill/>
        </p:spPr>
        <p:txBody>
          <a:bodyPr wrap="none" rtlCol="0">
            <a:spAutoFit/>
          </a:bodyPr>
          <a:p>
            <a:pPr algn="l"/>
            <a:r>
              <a:rPr lang="zh-CN" altLang="en-US"/>
              <a:t> entropy of the softmax distribution</a:t>
            </a:r>
            <a:endParaRPr lang="zh-CN" altLang="en-US"/>
          </a:p>
        </p:txBody>
      </p:sp>
      <p:sp>
        <p:nvSpPr>
          <p:cNvPr id="15" name="文本框 14"/>
          <p:cNvSpPr txBox="1"/>
          <p:nvPr/>
        </p:nvSpPr>
        <p:spPr>
          <a:xfrm>
            <a:off x="944245" y="4681855"/>
            <a:ext cx="2056130" cy="368300"/>
          </a:xfrm>
          <a:prstGeom prst="rect">
            <a:avLst/>
          </a:prstGeom>
          <a:noFill/>
        </p:spPr>
        <p:txBody>
          <a:bodyPr wrap="none" rtlCol="0">
            <a:spAutoFit/>
          </a:bodyPr>
          <a:p>
            <a:r>
              <a:rPr lang="en-US" altLang="zh-CN"/>
              <a:t>aleatoric uncertainty</a:t>
            </a:r>
            <a:endParaRPr lang="en-US" altLang="zh-CN"/>
          </a:p>
        </p:txBody>
      </p:sp>
      <p:cxnSp>
        <p:nvCxnSpPr>
          <p:cNvPr id="16" name="直接连接符 15"/>
          <p:cNvCxnSpPr>
            <a:stCxn id="14" idx="1"/>
            <a:endCxn id="15" idx="3"/>
          </p:cNvCxnSpPr>
          <p:nvPr/>
        </p:nvCxnSpPr>
        <p:spPr>
          <a:xfrm flipH="1">
            <a:off x="3000375" y="4866005"/>
            <a:ext cx="863600" cy="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304800" y="1143000"/>
            <a:ext cx="10658475" cy="43751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《Deep Deterministic Uncertainty: A New Simple Baseline》</a:t>
            </a:r>
            <a:r>
              <a:rPr lang="en-US" sz="1500" kern="100" dirty="0">
                <a:effectLst/>
                <a:latin typeface="Times New Roman" panose="02020603050405020304" pitchFamily="18" charset="0"/>
                <a:ea typeface="宋体" pitchFamily="2" charset="-122"/>
              </a:rPr>
              <a:t> </a:t>
            </a:r>
            <a:endParaRPr lang="zh-CN" altLang="en-US" sz="1500" kern="100" dirty="0">
              <a:solidFill>
                <a:srgbClr val="FF0000"/>
              </a:solidFill>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5478145" y="1074420"/>
            <a:ext cx="6713855" cy="5264150"/>
          </a:xfrm>
          <a:prstGeom prst="rect">
            <a:avLst/>
          </a:prstGeom>
        </p:spPr>
      </p:pic>
      <p:pic>
        <p:nvPicPr>
          <p:cNvPr id="3" name="图片 2"/>
          <p:cNvPicPr>
            <a:picLocks noChangeAspect="1"/>
          </p:cNvPicPr>
          <p:nvPr/>
        </p:nvPicPr>
        <p:blipFill>
          <a:blip r:embed="rId2"/>
          <a:stretch>
            <a:fillRect/>
          </a:stretch>
        </p:blipFill>
        <p:spPr>
          <a:xfrm>
            <a:off x="635635" y="2654935"/>
            <a:ext cx="4733925" cy="3238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01445"/>
            <a:ext cx="939609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《Direct Uncertainty Prediction for Medical Second Opinions》</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sz="1500" u="sng" kern="100" dirty="0">
                <a:effectLst/>
                <a:latin typeface="Times New Roman" panose="02020603050405020304" pitchFamily="18" charset="0"/>
                <a:ea typeface="宋体" pitchFamily="2" charset="-122"/>
              </a:rPr>
              <a:t>对神经网络多添加一个</a:t>
            </a:r>
            <a:r>
              <a:rPr lang="en-US" altLang="zh-CN" sz="1500" u="sng" kern="100" dirty="0">
                <a:effectLst/>
                <a:latin typeface="Times New Roman" panose="02020603050405020304" pitchFamily="18" charset="0"/>
                <a:ea typeface="宋体" pitchFamily="2" charset="-122"/>
              </a:rPr>
              <a:t>head</a:t>
            </a:r>
            <a:r>
              <a:rPr lang="zh-CN" altLang="en-US" sz="1500" u="sng" kern="100" dirty="0">
                <a:effectLst/>
                <a:latin typeface="Times New Roman" panose="02020603050405020304" pitchFamily="18" charset="0"/>
                <a:ea typeface="宋体" pitchFamily="2" charset="-122"/>
              </a:rPr>
              <a:t>预测不确定性</a:t>
            </a:r>
            <a:endParaRPr altLang="zh-CN" sz="1500" u="sng"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Uncertainty via Classification(UVC) vs Direct Uncertainty Prediction(DUP)</a:t>
            </a:r>
            <a:endParaRPr 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作者收集了一个数据集，对每个输入标注一个</a:t>
            </a:r>
            <a:r>
              <a:rPr lang="en-US" altLang="zh-CN" sz="1500" kern="100" dirty="0">
                <a:effectLst/>
                <a:latin typeface="Times New Roman" panose="02020603050405020304" pitchFamily="18" charset="0"/>
                <a:ea typeface="宋体" pitchFamily="2" charset="-122"/>
              </a:rPr>
              <a:t>uncertainty</a:t>
            </a:r>
            <a:r>
              <a:rPr lang="zh-CN" altLang="en-US" sz="1500" kern="100" dirty="0">
                <a:effectLst/>
                <a:latin typeface="Times New Roman" panose="02020603050405020304" pitchFamily="18" charset="0"/>
                <a:ea typeface="宋体" pitchFamily="2" charset="-122"/>
              </a:rPr>
              <a:t>值，然后训练一个网络直接去预测</a:t>
            </a:r>
            <a:r>
              <a:rPr lang="en-US" altLang="zh-CN" sz="1500" kern="100" dirty="0">
                <a:effectLst/>
                <a:latin typeface="Times New Roman" panose="02020603050405020304" pitchFamily="18" charset="0"/>
                <a:ea typeface="宋体" pitchFamily="2" charset="-122"/>
              </a:rPr>
              <a:t>uncertainty</a:t>
            </a:r>
            <a:endParaRPr lang="en-US" altLang="zh-CN"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942340" y="3700145"/>
            <a:ext cx="4324350" cy="2343150"/>
          </a:xfrm>
          <a:prstGeom prst="rect">
            <a:avLst/>
          </a:prstGeom>
        </p:spPr>
      </p:pic>
      <p:pic>
        <p:nvPicPr>
          <p:cNvPr id="3" name="图片 2"/>
          <p:cNvPicPr>
            <a:picLocks noChangeAspect="1"/>
          </p:cNvPicPr>
          <p:nvPr/>
        </p:nvPicPr>
        <p:blipFill>
          <a:blip r:embed="rId2"/>
          <a:stretch>
            <a:fillRect/>
          </a:stretch>
        </p:blipFill>
        <p:spPr>
          <a:xfrm>
            <a:off x="6425565" y="3437890"/>
            <a:ext cx="4057650" cy="2867025"/>
          </a:xfrm>
          <a:prstGeom prst="rect">
            <a:avLst/>
          </a:prstGeom>
        </p:spPr>
      </p:pic>
      <p:sp>
        <p:nvSpPr>
          <p:cNvPr id="4" name="文本框 3"/>
          <p:cNvSpPr txBox="1"/>
          <p:nvPr/>
        </p:nvSpPr>
        <p:spPr>
          <a:xfrm>
            <a:off x="8168640" y="6305550"/>
            <a:ext cx="1591945" cy="229870"/>
          </a:xfrm>
          <a:prstGeom prst="rect">
            <a:avLst/>
          </a:prstGeom>
          <a:noFill/>
        </p:spPr>
        <p:txBody>
          <a:bodyPr wrap="square" rtlCol="0">
            <a:spAutoFit/>
          </a:bodyPr>
          <a:p>
            <a:pPr algn="l"/>
            <a:r>
              <a:rPr lang="zh-CN" altLang="en-US" sz="900"/>
              <a:t> 糖尿病性视网膜病变</a:t>
            </a:r>
            <a:r>
              <a:rPr lang="en-US" altLang="zh-CN" sz="900"/>
              <a:t>(DR)</a:t>
            </a:r>
            <a:endParaRPr lang="en-US" altLang="zh-CN" sz="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9600" y="1404620"/>
            <a:ext cx="9396095" cy="182245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Bayesian </a:t>
            </a:r>
            <a:r>
              <a:rPr altLang="zh-CN" sz="1500" kern="100" dirty="0">
                <a:effectLst/>
                <a:latin typeface="Times New Roman" panose="02020603050405020304" pitchFamily="18" charset="0"/>
                <a:ea typeface="宋体" pitchFamily="2" charset="-122"/>
              </a:rPr>
              <a:t>methods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Variational inference</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Sampling approaches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Laplace approximation</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4" name="图片 3"/>
          <p:cNvPicPr>
            <a:picLocks noChangeAspect="1"/>
          </p:cNvPicPr>
          <p:nvPr/>
        </p:nvPicPr>
        <p:blipFill>
          <a:blip r:embed="rId1"/>
          <a:stretch>
            <a:fillRect/>
          </a:stretch>
        </p:blipFill>
        <p:spPr>
          <a:xfrm>
            <a:off x="6477000" y="1752600"/>
            <a:ext cx="4514850" cy="1962150"/>
          </a:xfrm>
          <a:prstGeom prst="rect">
            <a:avLst/>
          </a:prstGeom>
        </p:spPr>
      </p:pic>
      <p:pic>
        <p:nvPicPr>
          <p:cNvPr id="5" name="图片 4"/>
          <p:cNvPicPr>
            <a:picLocks noChangeAspect="1"/>
          </p:cNvPicPr>
          <p:nvPr/>
        </p:nvPicPr>
        <p:blipFill>
          <a:blip r:embed="rId2"/>
          <a:stretch>
            <a:fillRect/>
          </a:stretch>
        </p:blipFill>
        <p:spPr>
          <a:xfrm>
            <a:off x="2063115" y="3941445"/>
            <a:ext cx="6489065" cy="1780540"/>
          </a:xfrm>
          <a:prstGeom prst="rect">
            <a:avLst/>
          </a:prstGeom>
        </p:spPr>
      </p:pic>
      <p:cxnSp>
        <p:nvCxnSpPr>
          <p:cNvPr id="8" name="直接连接符 7"/>
          <p:cNvCxnSpPr/>
          <p:nvPr/>
        </p:nvCxnSpPr>
        <p:spPr>
          <a:xfrm>
            <a:off x="10013315" y="3646805"/>
            <a:ext cx="477520" cy="2984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0326370" y="3945255"/>
            <a:ext cx="665480" cy="368300"/>
          </a:xfrm>
          <a:prstGeom prst="rect">
            <a:avLst/>
          </a:prstGeom>
          <a:solidFill>
            <a:schemeClr val="accent1"/>
          </a:solidFill>
        </p:spPr>
        <p:txBody>
          <a:bodyPr wrap="none" rtlCol="0">
            <a:spAutoFit/>
          </a:bodyPr>
          <a:p>
            <a:r>
              <a:rPr lang="en-US" altLang="zh-CN"/>
              <a:t>BNN</a:t>
            </a:r>
            <a:endParaRPr lang="en-US" altLang="zh-CN"/>
          </a:p>
        </p:txBody>
      </p:sp>
      <p:sp>
        <p:nvSpPr>
          <p:cNvPr id="11" name="文本框 10"/>
          <p:cNvSpPr txBox="1"/>
          <p:nvPr/>
        </p:nvSpPr>
        <p:spPr>
          <a:xfrm>
            <a:off x="4275455" y="3227070"/>
            <a:ext cx="1682115" cy="368300"/>
          </a:xfrm>
          <a:prstGeom prst="rect">
            <a:avLst/>
          </a:prstGeom>
          <a:solidFill>
            <a:schemeClr val="accent1"/>
          </a:solidFill>
        </p:spPr>
        <p:txBody>
          <a:bodyPr wrap="square" rtlCol="0">
            <a:spAutoFit/>
          </a:bodyPr>
          <a:p>
            <a:r>
              <a:rPr lang="zh-CN" altLang="en-US"/>
              <a:t>变分分布</a:t>
            </a:r>
            <a:r>
              <a:rPr lang="en-US" altLang="zh-CN"/>
              <a:t>q(w)</a:t>
            </a:r>
            <a:endParaRPr lang="en-US" altLang="zh-CN"/>
          </a:p>
        </p:txBody>
      </p:sp>
      <p:cxnSp>
        <p:nvCxnSpPr>
          <p:cNvPr id="12" name="直接连接符 11"/>
          <p:cNvCxnSpPr/>
          <p:nvPr/>
        </p:nvCxnSpPr>
        <p:spPr>
          <a:xfrm flipV="1">
            <a:off x="4584065" y="3646805"/>
            <a:ext cx="248285" cy="32829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2" name="直接连接符 1"/>
          <p:cNvCxnSpPr/>
          <p:nvPr/>
        </p:nvCxnSpPr>
        <p:spPr>
          <a:xfrm>
            <a:off x="8601710" y="5427345"/>
            <a:ext cx="1342390" cy="27813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9944100" y="5571490"/>
            <a:ext cx="1224915" cy="368300"/>
          </a:xfrm>
          <a:prstGeom prst="rect">
            <a:avLst/>
          </a:prstGeom>
          <a:solidFill>
            <a:schemeClr val="accent1"/>
          </a:solidFill>
        </p:spPr>
        <p:txBody>
          <a:bodyPr wrap="square" rtlCol="0">
            <a:spAutoFit/>
          </a:bodyPr>
          <a:p>
            <a:r>
              <a:rPr lang="zh-CN" altLang="en-US"/>
              <a:t>优化目标</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7060" y="1415415"/>
            <a:ext cx="9396095" cy="1822450"/>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变分推断的方法</a:t>
            </a:r>
            <a:r>
              <a:rPr lang="en-US" altLang="zh-CN" sz="1500" kern="100" dirty="0">
                <a:effectLst/>
                <a:latin typeface="Times New Roman" panose="02020603050405020304" pitchFamily="18" charset="0"/>
                <a:ea typeface="宋体" pitchFamily="2" charset="-122"/>
                <a:sym typeface="+mn-ea"/>
              </a:rPr>
              <a:t>: </a:t>
            </a:r>
            <a:r>
              <a:rPr altLang="zh-CN" sz="1500" kern="100" dirty="0">
                <a:effectLst/>
                <a:latin typeface="Times New Roman" panose="02020603050405020304" pitchFamily="18" charset="0"/>
                <a:ea typeface="宋体" pitchFamily="2" charset="-122"/>
                <a:sym typeface="+mn-ea"/>
              </a:rPr>
              <a:t>Bayes by Backprop: 《Weight Uncertainty in Neural Networks》</a:t>
            </a:r>
            <a:r>
              <a:rPr lang="en-US" sz="1500" kern="100" dirty="0">
                <a:effectLst/>
                <a:latin typeface="Times New Roman" panose="02020603050405020304" pitchFamily="18" charset="0"/>
                <a:ea typeface="宋体" pitchFamily="2" charset="-122"/>
                <a:sym typeface="+mn-ea"/>
              </a:rPr>
              <a:t> </a:t>
            </a:r>
            <a:r>
              <a:rPr lang="en-US" sz="1500" kern="100" dirty="0">
                <a:effectLst/>
                <a:latin typeface="Times New Roman" panose="02020603050405020304" pitchFamily="18" charset="0"/>
                <a:ea typeface="宋体" pitchFamily="2" charset="-122"/>
              </a:rPr>
              <a:t>ICML 2015</a:t>
            </a:r>
            <a:endParaRPr lang="en-US" sz="1500" kern="100" dirty="0">
              <a:effectLst/>
              <a:latin typeface="Times New Roman" panose="02020603050405020304" pitchFamily="18" charset="0"/>
              <a:ea typeface="宋体" pitchFamily="2" charset="-122"/>
            </a:endParaRPr>
          </a:p>
          <a:p>
            <a:pPr marL="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Stochastic Gradient Variational Inference (SGVI)</a:t>
            </a:r>
            <a:r>
              <a:rPr lang="en-US" sz="1500" kern="100" dirty="0">
                <a:effectLst/>
                <a:latin typeface="Times New Roman" panose="02020603050405020304" pitchFamily="18" charset="0"/>
                <a:ea typeface="宋体" pitchFamily="2" charset="-122"/>
              </a:rPr>
              <a:t> + Reparameterization Trick</a:t>
            </a:r>
            <a:endParaRPr lang="en-US" sz="1500" kern="100" dirty="0">
              <a:effectLst/>
              <a:latin typeface="Times New Roman" panose="02020603050405020304" pitchFamily="18" charset="0"/>
              <a:ea typeface="宋体" pitchFamily="2" charset="-122"/>
            </a:endParaRPr>
          </a:p>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先验设置</a:t>
            </a:r>
            <a:r>
              <a:rPr lang="en-US" altLang="zh-CN"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rPr>
              <a:t>Scale Mixture Prior</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sp>
        <p:nvSpPr>
          <p:cNvPr id="7" name="文本框 6"/>
          <p:cNvSpPr txBox="1"/>
          <p:nvPr/>
        </p:nvSpPr>
        <p:spPr>
          <a:xfrm>
            <a:off x="5998845" y="5650865"/>
            <a:ext cx="793750" cy="368300"/>
          </a:xfrm>
          <a:prstGeom prst="rect">
            <a:avLst/>
          </a:prstGeom>
          <a:solidFill>
            <a:schemeClr val="accent5"/>
          </a:solidFill>
        </p:spPr>
        <p:txBody>
          <a:bodyPr wrap="square" rtlCol="0">
            <a:spAutoFit/>
          </a:bodyPr>
          <a:p>
            <a:r>
              <a:rPr lang="en-US" altLang="zh-CN"/>
              <a:t>SGVI</a:t>
            </a:r>
            <a:endParaRPr lang="en-US" altLang="zh-CN"/>
          </a:p>
        </p:txBody>
      </p:sp>
      <p:pic>
        <p:nvPicPr>
          <p:cNvPr id="2" name="图片 1"/>
          <p:cNvPicPr>
            <a:picLocks noChangeAspect="1"/>
          </p:cNvPicPr>
          <p:nvPr/>
        </p:nvPicPr>
        <p:blipFill>
          <a:blip r:embed="rId1"/>
          <a:stretch>
            <a:fillRect/>
          </a:stretch>
        </p:blipFill>
        <p:spPr>
          <a:xfrm>
            <a:off x="7507605" y="2082165"/>
            <a:ext cx="4295775" cy="4295775"/>
          </a:xfrm>
          <a:prstGeom prst="rect">
            <a:avLst/>
          </a:prstGeom>
        </p:spPr>
      </p:pic>
      <p:cxnSp>
        <p:nvCxnSpPr>
          <p:cNvPr id="5" name="直接连接符 4"/>
          <p:cNvCxnSpPr>
            <a:stCxn id="2" idx="1"/>
            <a:endCxn id="7" idx="3"/>
          </p:cNvCxnSpPr>
          <p:nvPr/>
        </p:nvCxnSpPr>
        <p:spPr>
          <a:xfrm flipH="1">
            <a:off x="6792595" y="4230370"/>
            <a:ext cx="715010" cy="16046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8" name="图片 7"/>
          <p:cNvPicPr>
            <a:picLocks noChangeAspect="1"/>
          </p:cNvPicPr>
          <p:nvPr/>
        </p:nvPicPr>
        <p:blipFill>
          <a:blip r:embed="rId2"/>
          <a:stretch>
            <a:fillRect/>
          </a:stretch>
        </p:blipFill>
        <p:spPr>
          <a:xfrm>
            <a:off x="508000" y="3487420"/>
            <a:ext cx="6572250" cy="1485900"/>
          </a:xfrm>
          <a:prstGeom prst="rect">
            <a:avLst/>
          </a:prstGeom>
        </p:spPr>
      </p:pic>
      <p:pic>
        <p:nvPicPr>
          <p:cNvPr id="10" name="图片 9"/>
          <p:cNvPicPr>
            <a:picLocks noChangeAspect="1"/>
          </p:cNvPicPr>
          <p:nvPr/>
        </p:nvPicPr>
        <p:blipFill>
          <a:blip r:embed="rId3"/>
          <a:stretch>
            <a:fillRect/>
          </a:stretch>
        </p:blipFill>
        <p:spPr>
          <a:xfrm>
            <a:off x="1579245" y="5121275"/>
            <a:ext cx="3981450" cy="504825"/>
          </a:xfrm>
          <a:prstGeom prst="rect">
            <a:avLst/>
          </a:prstGeom>
        </p:spPr>
      </p:pic>
      <p:sp>
        <p:nvSpPr>
          <p:cNvPr id="11" name="文本框 10"/>
          <p:cNvSpPr txBox="1"/>
          <p:nvPr/>
        </p:nvSpPr>
        <p:spPr>
          <a:xfrm>
            <a:off x="1043305" y="5874385"/>
            <a:ext cx="640080" cy="368300"/>
          </a:xfrm>
          <a:prstGeom prst="rect">
            <a:avLst/>
          </a:prstGeom>
          <a:solidFill>
            <a:schemeClr val="accent1"/>
          </a:solidFill>
        </p:spPr>
        <p:txBody>
          <a:bodyPr wrap="none" rtlCol="0">
            <a:spAutoFit/>
          </a:bodyPr>
          <a:p>
            <a:r>
              <a:rPr lang="en-US" altLang="zh-CN"/>
              <a:t>Prior</a:t>
            </a:r>
            <a:endParaRPr lang="en-US" altLang="zh-CN"/>
          </a:p>
        </p:txBody>
      </p:sp>
      <p:cxnSp>
        <p:nvCxnSpPr>
          <p:cNvPr id="12" name="直接连接符 11"/>
          <p:cNvCxnSpPr/>
          <p:nvPr/>
        </p:nvCxnSpPr>
        <p:spPr>
          <a:xfrm flipH="1">
            <a:off x="1809115" y="5626100"/>
            <a:ext cx="1054100" cy="4076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66420" y="1395730"/>
            <a:ext cx="9396095" cy="1822450"/>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sym typeface="+mn-ea"/>
              </a:rPr>
              <a:t>Dropout as a Bayesian Approximation:Representing Model Uncertainty in Deep Learning</a:t>
            </a:r>
            <a:r>
              <a:rPr lang="zh-CN" sz="1500" kern="100" dirty="0">
                <a:effectLst/>
                <a:latin typeface="Times New Roman" panose="02020603050405020304" pitchFamily="18" charset="0"/>
                <a:ea typeface="宋体" pitchFamily="2" charset="-122"/>
                <a:sym typeface="+mn-ea"/>
              </a:rPr>
              <a:t>》</a:t>
            </a:r>
            <a:endParaRPr 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sym typeface="+mn-ea"/>
              </a:rPr>
              <a:t>ICML 2016</a:t>
            </a:r>
            <a:endParaRPr 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solidFill>
                  <a:schemeClr val="tx1"/>
                </a:solidFill>
                <a:effectLst/>
                <a:latin typeface="Times New Roman" panose="02020603050405020304" pitchFamily="18" charset="0"/>
                <a:ea typeface="宋体" pitchFamily="2" charset="-122"/>
              </a:rPr>
              <a:t>MC Dropout: </a:t>
            </a:r>
            <a:r>
              <a:rPr lang="zh-CN" altLang="en-US" sz="1500" kern="100" dirty="0">
                <a:solidFill>
                  <a:schemeClr val="tx1"/>
                </a:solidFill>
                <a:effectLst/>
                <a:latin typeface="Times New Roman" panose="02020603050405020304" pitchFamily="18" charset="0"/>
                <a:ea typeface="宋体" pitchFamily="2" charset="-122"/>
              </a:rPr>
              <a:t>在测试的时候也打开</a:t>
            </a:r>
            <a:r>
              <a:rPr lang="en-US" altLang="zh-CN" sz="1500" kern="100" dirty="0">
                <a:solidFill>
                  <a:schemeClr val="tx1"/>
                </a:solidFill>
                <a:effectLst/>
                <a:latin typeface="Times New Roman" panose="02020603050405020304" pitchFamily="18" charset="0"/>
                <a:ea typeface="宋体" pitchFamily="2" charset="-122"/>
              </a:rPr>
              <a:t>dropout</a:t>
            </a:r>
            <a:endParaRPr lang="en-US" altLang="zh-CN" sz="1500" kern="100" dirty="0">
              <a:solidFill>
                <a:schemeClr val="tx1"/>
              </a:solidFill>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altLang="en-US" sz="1500" u="sng" kern="100" dirty="0">
                <a:solidFill>
                  <a:schemeClr val="tx1"/>
                </a:solidFill>
                <a:effectLst/>
                <a:latin typeface="Times New Roman" panose="02020603050405020304" pitchFamily="18" charset="0"/>
                <a:ea typeface="宋体" pitchFamily="2" charset="-122"/>
              </a:rPr>
              <a:t>作者证明了</a:t>
            </a:r>
            <a:r>
              <a:rPr lang="en-US" altLang="zh-CN" sz="1500" u="sng" kern="100" dirty="0">
                <a:solidFill>
                  <a:schemeClr val="tx1"/>
                </a:solidFill>
                <a:effectLst/>
                <a:latin typeface="Times New Roman" panose="02020603050405020304" pitchFamily="18" charset="0"/>
                <a:ea typeface="宋体" pitchFamily="2" charset="-122"/>
              </a:rPr>
              <a:t>MC Dropout</a:t>
            </a:r>
            <a:r>
              <a:rPr lang="zh-CN" altLang="en-US" sz="1500" u="sng" kern="100" dirty="0">
                <a:solidFill>
                  <a:schemeClr val="tx1"/>
                </a:solidFill>
                <a:effectLst/>
                <a:latin typeface="Times New Roman" panose="02020603050405020304" pitchFamily="18" charset="0"/>
                <a:ea typeface="宋体" pitchFamily="2" charset="-122"/>
              </a:rPr>
              <a:t>可以作为一种贝叶斯方法的近似</a:t>
            </a:r>
            <a:endParaRPr lang="zh-CN" altLang="en-US" sz="1500" u="sng" kern="100" dirty="0">
              <a:solidFill>
                <a:schemeClr val="tx1"/>
              </a:solidFill>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altLang="en-US" sz="1500" u="sng" kern="100" dirty="0">
                <a:solidFill>
                  <a:schemeClr val="tx1"/>
                </a:solidFill>
                <a:effectLst/>
                <a:latin typeface="Times New Roman" panose="02020603050405020304" pitchFamily="18" charset="0"/>
                <a:ea typeface="宋体" pitchFamily="2" charset="-122"/>
              </a:rPr>
              <a:t>这个方法也是最简单有效的方法，常常作为</a:t>
            </a:r>
            <a:r>
              <a:rPr lang="en-US" altLang="zh-CN" sz="1500" u="sng" kern="100" dirty="0">
                <a:solidFill>
                  <a:schemeClr val="tx1"/>
                </a:solidFill>
                <a:effectLst/>
                <a:latin typeface="Times New Roman" panose="02020603050405020304" pitchFamily="18" charset="0"/>
                <a:ea typeface="宋体" pitchFamily="2" charset="-122"/>
              </a:rPr>
              <a:t>baseline</a:t>
            </a:r>
            <a:endParaRPr lang="en-US" altLang="zh-CN" sz="1500" u="sng" kern="100" dirty="0">
              <a:solidFill>
                <a:schemeClr val="tx1"/>
              </a:solidFill>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1945005" y="3371850"/>
            <a:ext cx="4791075" cy="1828800"/>
          </a:xfrm>
          <a:prstGeom prst="rect">
            <a:avLst/>
          </a:prstGeom>
        </p:spPr>
      </p:pic>
      <p:pic>
        <p:nvPicPr>
          <p:cNvPr id="3" name="图片 2"/>
          <p:cNvPicPr>
            <a:picLocks noChangeAspect="1"/>
          </p:cNvPicPr>
          <p:nvPr/>
        </p:nvPicPr>
        <p:blipFill>
          <a:blip r:embed="rId2"/>
          <a:stretch>
            <a:fillRect/>
          </a:stretch>
        </p:blipFill>
        <p:spPr>
          <a:xfrm>
            <a:off x="7016750" y="3620135"/>
            <a:ext cx="4267200" cy="657225"/>
          </a:xfrm>
          <a:prstGeom prst="rect">
            <a:avLst/>
          </a:prstGeom>
        </p:spPr>
      </p:pic>
      <p:sp>
        <p:nvSpPr>
          <p:cNvPr id="5" name="文本框 4"/>
          <p:cNvSpPr txBox="1"/>
          <p:nvPr/>
        </p:nvSpPr>
        <p:spPr>
          <a:xfrm>
            <a:off x="1327785" y="5412740"/>
            <a:ext cx="1229360" cy="368300"/>
          </a:xfrm>
          <a:prstGeom prst="rect">
            <a:avLst/>
          </a:prstGeom>
          <a:solidFill>
            <a:schemeClr val="accent1"/>
          </a:solidFill>
        </p:spPr>
        <p:txBody>
          <a:bodyPr wrap="square" rtlCol="0">
            <a:spAutoFit/>
          </a:bodyPr>
          <a:p>
            <a:r>
              <a:rPr lang="en-US" altLang="zh-CN"/>
              <a:t>prediction</a:t>
            </a:r>
            <a:endParaRPr lang="en-US" altLang="zh-CN"/>
          </a:p>
        </p:txBody>
      </p:sp>
      <p:sp>
        <p:nvSpPr>
          <p:cNvPr id="8" name="文本框 7"/>
          <p:cNvSpPr txBox="1"/>
          <p:nvPr/>
        </p:nvSpPr>
        <p:spPr>
          <a:xfrm>
            <a:off x="9159240" y="2404110"/>
            <a:ext cx="2824480" cy="368300"/>
          </a:xfrm>
          <a:prstGeom prst="rect">
            <a:avLst/>
          </a:prstGeom>
          <a:solidFill>
            <a:schemeClr val="accent1"/>
          </a:solidFill>
        </p:spPr>
        <p:txBody>
          <a:bodyPr wrap="square" rtlCol="0">
            <a:spAutoFit/>
          </a:bodyPr>
          <a:p>
            <a:r>
              <a:rPr lang="en-US" altLang="zh-CN"/>
              <a:t>variational distribution q(z)</a:t>
            </a:r>
            <a:endParaRPr lang="en-US" altLang="zh-CN"/>
          </a:p>
        </p:txBody>
      </p:sp>
      <p:cxnSp>
        <p:nvCxnSpPr>
          <p:cNvPr id="10" name="直接连接符 9"/>
          <p:cNvCxnSpPr/>
          <p:nvPr/>
        </p:nvCxnSpPr>
        <p:spPr>
          <a:xfrm flipV="1">
            <a:off x="9476740" y="2801620"/>
            <a:ext cx="407670" cy="73596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2" name="图片 11"/>
          <p:cNvPicPr>
            <a:picLocks noChangeAspect="1"/>
          </p:cNvPicPr>
          <p:nvPr/>
        </p:nvPicPr>
        <p:blipFill>
          <a:blip r:embed="rId3"/>
          <a:stretch>
            <a:fillRect/>
          </a:stretch>
        </p:blipFill>
        <p:spPr>
          <a:xfrm>
            <a:off x="3608070" y="5125085"/>
            <a:ext cx="3505200" cy="571500"/>
          </a:xfrm>
          <a:prstGeom prst="rect">
            <a:avLst/>
          </a:prstGeom>
        </p:spPr>
      </p:pic>
      <p:cxnSp>
        <p:nvCxnSpPr>
          <p:cNvPr id="13" name="直接连接符 12"/>
          <p:cNvCxnSpPr>
            <a:stCxn id="12" idx="1"/>
            <a:endCxn id="5" idx="3"/>
          </p:cNvCxnSpPr>
          <p:nvPr/>
        </p:nvCxnSpPr>
        <p:spPr>
          <a:xfrm flipH="1">
            <a:off x="2557145" y="5410835"/>
            <a:ext cx="1050925" cy="18605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76580" y="1438275"/>
            <a:ext cx="9396095" cy="2515235"/>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拉普拉斯近似</a:t>
            </a:r>
            <a:r>
              <a:rPr lang="en-US" altLang="zh-CN" sz="1500" kern="100" dirty="0">
                <a:effectLst/>
                <a:latin typeface="Times New Roman" panose="02020603050405020304" pitchFamily="18" charset="0"/>
                <a:ea typeface="宋体" pitchFamily="2" charset="-122"/>
                <a:sym typeface="+mn-ea"/>
              </a:rPr>
              <a:t>(</a:t>
            </a:r>
            <a:r>
              <a:rPr altLang="zh-CN" sz="1500" kern="100" dirty="0">
                <a:effectLst/>
                <a:latin typeface="Times New Roman" panose="02020603050405020304" pitchFamily="18" charset="0"/>
                <a:ea typeface="宋体" pitchFamily="2" charset="-122"/>
                <a:sym typeface="+mn-ea"/>
              </a:rPr>
              <a:t>Laplace approximation</a:t>
            </a:r>
            <a:r>
              <a:rPr lang="en-US" sz="1500" kern="100" dirty="0">
                <a:effectLst/>
                <a:latin typeface="Times New Roman" panose="02020603050405020304" pitchFamily="18" charset="0"/>
                <a:ea typeface="宋体" pitchFamily="2" charset="-122"/>
                <a:sym typeface="+mn-ea"/>
              </a:rPr>
              <a:t>): </a:t>
            </a:r>
            <a:r>
              <a:rPr lang="zh-CN" altLang="en-US" sz="1500" u="sng" kern="100" dirty="0">
                <a:effectLst/>
                <a:latin typeface="Times New Roman" panose="02020603050405020304" pitchFamily="18" charset="0"/>
                <a:ea typeface="宋体" pitchFamily="2" charset="-122"/>
                <a:sym typeface="+mn-ea"/>
              </a:rPr>
              <a:t>关键在于求解和近似</a:t>
            </a:r>
            <a:r>
              <a:rPr lang="en-US" altLang="zh-CN" sz="1500" u="sng" kern="100" dirty="0">
                <a:effectLst/>
                <a:latin typeface="Times New Roman" panose="02020603050405020304" pitchFamily="18" charset="0"/>
                <a:ea typeface="宋体" pitchFamily="2" charset="-122"/>
                <a:sym typeface="+mn-ea"/>
              </a:rPr>
              <a:t>Hessian</a:t>
            </a:r>
            <a:r>
              <a:rPr lang="zh-CN" altLang="en-US" sz="1500" u="sng" kern="100" dirty="0">
                <a:effectLst/>
                <a:latin typeface="Times New Roman" panose="02020603050405020304" pitchFamily="18" charset="0"/>
                <a:ea typeface="宋体" pitchFamily="2" charset="-122"/>
                <a:sym typeface="+mn-ea"/>
              </a:rPr>
              <a:t>矩阵</a:t>
            </a:r>
            <a:endParaRPr altLang="zh-CN" sz="1500" u="sng"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基于</a:t>
            </a:r>
            <a:r>
              <a:rPr altLang="zh-CN" sz="1500" kern="100" dirty="0">
                <a:effectLst/>
                <a:latin typeface="Times New Roman" panose="02020603050405020304" pitchFamily="18" charset="0"/>
                <a:ea typeface="宋体" pitchFamily="2" charset="-122"/>
                <a:sym typeface="+mn-ea"/>
              </a:rPr>
              <a:t>Kronecker </a:t>
            </a:r>
            <a:r>
              <a:rPr lang="zh-CN" sz="1500" kern="100" dirty="0">
                <a:effectLst/>
                <a:latin typeface="Times New Roman" panose="02020603050405020304" pitchFamily="18" charset="0"/>
                <a:ea typeface="宋体" pitchFamily="2" charset="-122"/>
                <a:sym typeface="+mn-ea"/>
              </a:rPr>
              <a:t>分解的近似</a:t>
            </a:r>
            <a:r>
              <a:rPr altLang="zh-CN" sz="1500" kern="100" dirty="0">
                <a:effectLst/>
                <a:latin typeface="Times New Roman" panose="02020603050405020304" pitchFamily="18" charset="0"/>
                <a:ea typeface="宋体" pitchFamily="2" charset="-122"/>
                <a:sym typeface="+mn-ea"/>
              </a:rPr>
              <a:t>:《A Scalable Laplace Approximation For Neural Networks》</a:t>
            </a:r>
            <a:endParaRPr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sym typeface="+mn-ea"/>
              </a:rPr>
              <a:t>ICLR2018</a:t>
            </a:r>
            <a:r>
              <a:rPr lang="zh-CN" altLang="en-US" sz="1500" kern="100" dirty="0">
                <a:effectLst/>
                <a:latin typeface="Times New Roman" panose="02020603050405020304" pitchFamily="18" charset="0"/>
                <a:ea typeface="宋体" pitchFamily="2" charset="-122"/>
                <a:sym typeface="+mn-ea"/>
              </a:rPr>
              <a:t>，University College London Alan Turing Institute</a:t>
            </a:r>
            <a:endParaRPr lang="zh-CN" altLang="en-US"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Diagonal Laplace Approximation</a:t>
            </a:r>
            <a:endParaRPr lang="en-US"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Kronecker Factored Laplace Approximation</a:t>
            </a:r>
            <a:endParaRPr lang="en-US" sz="1500" kern="100" dirty="0">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可以在已经训练好的网络上直接使用</a:t>
            </a:r>
            <a:r>
              <a:rPr lang="en-US" sz="1500" kern="100" dirty="0">
                <a:effectLst/>
                <a:latin typeface="Times New Roman" panose="02020603050405020304" pitchFamily="18" charset="0"/>
                <a:ea typeface="宋体" pitchFamily="2" charset="-122"/>
              </a:rPr>
              <a:t> </a:t>
            </a:r>
            <a:endParaRPr lang="en-US"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14" name="图片 13"/>
          <p:cNvPicPr>
            <a:picLocks noChangeAspect="1"/>
          </p:cNvPicPr>
          <p:nvPr/>
        </p:nvPicPr>
        <p:blipFill>
          <a:blip r:embed="rId1"/>
          <a:stretch>
            <a:fillRect/>
          </a:stretch>
        </p:blipFill>
        <p:spPr>
          <a:xfrm>
            <a:off x="7089140" y="3871595"/>
            <a:ext cx="3562350" cy="428625"/>
          </a:xfrm>
          <a:prstGeom prst="rect">
            <a:avLst/>
          </a:prstGeom>
        </p:spPr>
      </p:pic>
      <p:pic>
        <p:nvPicPr>
          <p:cNvPr id="15" name="图片 14"/>
          <p:cNvPicPr>
            <a:picLocks noChangeAspect="1"/>
          </p:cNvPicPr>
          <p:nvPr/>
        </p:nvPicPr>
        <p:blipFill>
          <a:blip r:embed="rId2"/>
          <a:stretch>
            <a:fillRect/>
          </a:stretch>
        </p:blipFill>
        <p:spPr>
          <a:xfrm>
            <a:off x="7089140" y="3009265"/>
            <a:ext cx="4324350" cy="361950"/>
          </a:xfrm>
          <a:prstGeom prst="rect">
            <a:avLst/>
          </a:prstGeom>
        </p:spPr>
      </p:pic>
      <p:cxnSp>
        <p:nvCxnSpPr>
          <p:cNvPr id="16" name="直接连接符 15"/>
          <p:cNvCxnSpPr>
            <a:stCxn id="15" idx="1"/>
          </p:cNvCxnSpPr>
          <p:nvPr/>
        </p:nvCxnSpPr>
        <p:spPr>
          <a:xfrm flipH="1" flipV="1">
            <a:off x="4275455" y="2762250"/>
            <a:ext cx="2813685" cy="42799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7" name="直接连接符 16"/>
          <p:cNvCxnSpPr/>
          <p:nvPr/>
        </p:nvCxnSpPr>
        <p:spPr>
          <a:xfrm flipH="1" flipV="1">
            <a:off x="4345305" y="3229610"/>
            <a:ext cx="2794000" cy="80518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nvGrpSpPr>
          <p:cNvPr id="2" name="组合 1"/>
          <p:cNvGrpSpPr/>
          <p:nvPr/>
        </p:nvGrpSpPr>
        <p:grpSpPr>
          <a:xfrm>
            <a:off x="915670" y="4153535"/>
            <a:ext cx="6108065" cy="1028700"/>
            <a:chOff x="361" y="6416"/>
            <a:chExt cx="9619" cy="1620"/>
          </a:xfrm>
        </p:grpSpPr>
        <p:pic>
          <p:nvPicPr>
            <p:cNvPr id="12" name="图片 11"/>
            <p:cNvPicPr>
              <a:picLocks noChangeAspect="1"/>
            </p:cNvPicPr>
            <p:nvPr/>
          </p:nvPicPr>
          <p:blipFill>
            <a:blip r:embed="rId3"/>
            <a:stretch>
              <a:fillRect/>
            </a:stretch>
          </p:blipFill>
          <p:spPr>
            <a:xfrm>
              <a:off x="3366" y="6416"/>
              <a:ext cx="6615" cy="930"/>
            </a:xfrm>
            <a:prstGeom prst="rect">
              <a:avLst/>
            </a:prstGeom>
          </p:spPr>
        </p:pic>
        <p:pic>
          <p:nvPicPr>
            <p:cNvPr id="13" name="图片 12"/>
            <p:cNvPicPr>
              <a:picLocks noChangeAspect="1"/>
            </p:cNvPicPr>
            <p:nvPr/>
          </p:nvPicPr>
          <p:blipFill>
            <a:blip r:embed="rId4"/>
            <a:stretch>
              <a:fillRect/>
            </a:stretch>
          </p:blipFill>
          <p:spPr>
            <a:xfrm>
              <a:off x="4680" y="7346"/>
              <a:ext cx="2640" cy="690"/>
            </a:xfrm>
            <a:prstGeom prst="rect">
              <a:avLst/>
            </a:prstGeom>
          </p:spPr>
        </p:pic>
        <p:sp>
          <p:nvSpPr>
            <p:cNvPr id="18" name="文本框 17"/>
            <p:cNvSpPr txBox="1"/>
            <p:nvPr/>
          </p:nvSpPr>
          <p:spPr>
            <a:xfrm>
              <a:off x="361" y="7109"/>
              <a:ext cx="2616" cy="434"/>
            </a:xfrm>
            <a:prstGeom prst="rect">
              <a:avLst/>
            </a:prstGeom>
            <a:solidFill>
              <a:schemeClr val="accent1"/>
            </a:solidFill>
          </p:spPr>
          <p:txBody>
            <a:bodyPr wrap="square" rtlCol="0">
              <a:spAutoFit/>
            </a:bodyPr>
            <a:p>
              <a:pPr marL="0" lvl="3" algn="l"/>
              <a:r>
                <a:rPr lang="en-US" sz="1200" kern="100" dirty="0">
                  <a:effectLst/>
                  <a:latin typeface="Times New Roman" panose="02020603050405020304" pitchFamily="18" charset="0"/>
                  <a:ea typeface="宋体" pitchFamily="2" charset="-122"/>
                  <a:sym typeface="+mn-ea"/>
                </a:rPr>
                <a:t>Laplace Approximation</a:t>
              </a:r>
              <a:endParaRPr lang="zh-CN" altLang="en-US" sz="1200"/>
            </a:p>
          </p:txBody>
        </p:sp>
        <p:cxnSp>
          <p:nvCxnSpPr>
            <p:cNvPr id="19" name="直接连接符 18"/>
            <p:cNvCxnSpPr/>
            <p:nvPr/>
          </p:nvCxnSpPr>
          <p:spPr>
            <a:xfrm flipH="1" flipV="1">
              <a:off x="3084" y="7278"/>
              <a:ext cx="799" cy="16"/>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16585" y="1356360"/>
            <a:ext cx="10370185" cy="1476375"/>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基于采样的算法</a:t>
            </a:r>
            <a:endParaRPr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SG-MCMC:《Bayesian Learning via Stochastic Gradient Langevin Dynamics》</a:t>
            </a:r>
            <a:endParaRPr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sym typeface="+mn-ea"/>
              </a:rPr>
              <a:t>ICML, 2011</a:t>
            </a:r>
            <a:r>
              <a:rPr lang="en-US" sz="1500" kern="100" dirty="0">
                <a:effectLst/>
                <a:latin typeface="Times New Roman" panose="02020603050405020304" pitchFamily="18" charset="0"/>
                <a:ea typeface="宋体" pitchFamily="2" charset="-122"/>
              </a:rPr>
              <a:t>	</a:t>
            </a:r>
            <a:endParaRPr lang="en-US" sz="1500" kern="100" dirty="0">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作者提出了一种，将</a:t>
            </a:r>
            <a:r>
              <a:rPr lang="zh-CN" sz="1500" u="sng" kern="100" dirty="0">
                <a:effectLst/>
                <a:latin typeface="Times New Roman" panose="02020603050405020304" pitchFamily="18" charset="0"/>
                <a:ea typeface="宋体" pitchFamily="2" charset="-122"/>
              </a:rPr>
              <a:t>朗之万动力学采样和随机梯度更新统一</a:t>
            </a:r>
            <a:r>
              <a:rPr lang="zh-CN" sz="1500" kern="100" dirty="0">
                <a:effectLst/>
                <a:latin typeface="Times New Roman" panose="02020603050405020304" pitchFamily="18" charset="0"/>
                <a:ea typeface="宋体" pitchFamily="2" charset="-122"/>
              </a:rPr>
              <a:t>到一个公式里面的梯度更新算法，如下面的公式</a:t>
            </a:r>
            <a:endParaRPr lang="zh-CN" sz="1500" kern="100" dirty="0">
              <a:effectLst/>
              <a:latin typeface="Times New Roman" panose="02020603050405020304" pitchFamily="18" charset="0"/>
              <a:ea typeface="宋体" pitchFamily="2" charset="-122"/>
            </a:endParaRPr>
          </a:p>
        </p:txBody>
      </p:sp>
      <p:sp>
        <p:nvSpPr>
          <p:cNvPr id="11" name="文本框 10"/>
          <p:cNvSpPr txBox="1"/>
          <p:nvPr/>
        </p:nvSpPr>
        <p:spPr>
          <a:xfrm>
            <a:off x="873125" y="5108575"/>
            <a:ext cx="10681970" cy="1168400"/>
          </a:xfrm>
          <a:prstGeom prst="rect">
            <a:avLst/>
          </a:prstGeom>
          <a:noFill/>
        </p:spPr>
        <p:txBody>
          <a:bodyPr wrap="square" rtlCol="0" anchor="t">
            <a:spAutoFit/>
          </a:bodyPr>
          <a:p>
            <a:r>
              <a:rPr lang="en-US" altLang="zh-CN" sz="1400"/>
              <a:t>1. </a:t>
            </a:r>
            <a:r>
              <a:rPr lang="zh-CN" sz="1400"/>
              <a:t>第一阶段，</a:t>
            </a:r>
            <a:r>
              <a:rPr lang="zh-CN" altLang="en-US" sz="1400"/>
              <a:t>stochastic gradient 主导梯度更新过程，本算法和随机梯度算法一样</a:t>
            </a:r>
            <a:endParaRPr lang="zh-CN" altLang="en-US" sz="1400"/>
          </a:p>
          <a:p>
            <a:endParaRPr lang="zh-CN" altLang="en-US" sz="1400"/>
          </a:p>
          <a:p>
            <a:r>
              <a:rPr lang="en-US" altLang="zh-CN" sz="1400"/>
              <a:t>2. </a:t>
            </a:r>
            <a:r>
              <a:rPr lang="zh-CN" altLang="en-US" sz="1400"/>
              <a:t>随着参数更新，进入第二阶段，噪声项主导更新过程，本算法的行为类似于朗之万动力学采样</a:t>
            </a:r>
            <a:endParaRPr lang="zh-CN" altLang="en-US" sz="1400"/>
          </a:p>
          <a:p>
            <a:endParaRPr lang="zh-CN" altLang="en-US" sz="1400"/>
          </a:p>
          <a:p>
            <a:r>
              <a:rPr lang="en-US" altLang="zh-CN" sz="1400"/>
              <a:t>3. </a:t>
            </a:r>
            <a:r>
              <a:rPr lang="zh-CN" sz="1400"/>
              <a:t>当进入第二阶段后，模拟后验分布的采样</a:t>
            </a:r>
            <a:endParaRPr lang="zh-CN" sz="1400"/>
          </a:p>
        </p:txBody>
      </p:sp>
      <p:grpSp>
        <p:nvGrpSpPr>
          <p:cNvPr id="2" name="组合 1"/>
          <p:cNvGrpSpPr/>
          <p:nvPr/>
        </p:nvGrpSpPr>
        <p:grpSpPr>
          <a:xfrm>
            <a:off x="2049780" y="3388360"/>
            <a:ext cx="7567930" cy="952500"/>
            <a:chOff x="3463" y="6119"/>
            <a:chExt cx="11918" cy="1500"/>
          </a:xfrm>
        </p:grpSpPr>
        <p:sp>
          <p:nvSpPr>
            <p:cNvPr id="5" name="文本框 4"/>
            <p:cNvSpPr txBox="1"/>
            <p:nvPr/>
          </p:nvSpPr>
          <p:spPr>
            <a:xfrm>
              <a:off x="3463" y="6244"/>
              <a:ext cx="3717" cy="580"/>
            </a:xfrm>
            <a:prstGeom prst="rect">
              <a:avLst/>
            </a:prstGeom>
            <a:solidFill>
              <a:schemeClr val="accent1"/>
            </a:solidFill>
          </p:spPr>
          <p:txBody>
            <a:bodyPr wrap="square" rtlCol="0">
              <a:spAutoFit/>
            </a:bodyPr>
            <a:p>
              <a:r>
                <a:rPr lang="en-US" altLang="zh-CN"/>
                <a:t>inject  Gaussian noise </a:t>
              </a:r>
              <a:endParaRPr lang="en-US" altLang="zh-CN"/>
            </a:p>
          </p:txBody>
        </p:sp>
        <p:cxnSp>
          <p:nvCxnSpPr>
            <p:cNvPr id="14" name="直接连接符 13"/>
            <p:cNvCxnSpPr/>
            <p:nvPr/>
          </p:nvCxnSpPr>
          <p:spPr>
            <a:xfrm flipH="1">
              <a:off x="7244" y="6534"/>
              <a:ext cx="1253" cy="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5" name="图片 14"/>
            <p:cNvPicPr>
              <a:picLocks noChangeAspect="1"/>
            </p:cNvPicPr>
            <p:nvPr/>
          </p:nvPicPr>
          <p:blipFill>
            <a:blip r:embed="rId1"/>
            <a:stretch>
              <a:fillRect/>
            </a:stretch>
          </p:blipFill>
          <p:spPr>
            <a:xfrm>
              <a:off x="8497" y="6119"/>
              <a:ext cx="6885" cy="15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384935"/>
            <a:ext cx="9396095" cy="286131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集成方法</a:t>
            </a:r>
            <a:r>
              <a:rPr altLang="zh-CN" sz="1500" kern="100" dirty="0">
                <a:effectLst/>
                <a:latin typeface="Times New Roman" panose="02020603050405020304" pitchFamily="18" charset="0"/>
                <a:ea typeface="宋体" pitchFamily="2" charset="-122"/>
              </a:rPr>
              <a:t>Ensemble methods</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altLang="zh-CN" sz="1500" kern="100" dirty="0">
                <a:solidFill>
                  <a:srgbClr val="FF0000"/>
                </a:solidFill>
                <a:effectLst/>
                <a:latin typeface="Times New Roman" panose="02020603050405020304" pitchFamily="18" charset="0"/>
                <a:ea typeface="宋体" pitchFamily="2" charset="-122"/>
              </a:rPr>
              <a:t>Single-Mode and Multi-Mode Evaluation </a:t>
            </a:r>
            <a:r>
              <a:rPr altLang="zh-CN" sz="1500" kern="100" dirty="0">
                <a:effectLst/>
                <a:latin typeface="Times New Roman" panose="02020603050405020304" pitchFamily="18" charset="0"/>
                <a:ea typeface="宋体" pitchFamily="2" charset="-122"/>
              </a:rPr>
              <a:t>  </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难点在于如何对</a:t>
            </a:r>
            <a:r>
              <a:rPr lang="en-US" altLang="zh-CN" sz="1500" kern="100" dirty="0">
                <a:effectLst/>
                <a:latin typeface="Times New Roman" panose="02020603050405020304" pitchFamily="18" charset="0"/>
                <a:ea typeface="宋体" pitchFamily="2" charset="-122"/>
              </a:rPr>
              <a:t>ensemble</a:t>
            </a:r>
            <a:r>
              <a:rPr lang="zh-CN" altLang="en-US" sz="1500" kern="100" dirty="0">
                <a:effectLst/>
                <a:latin typeface="Times New Roman" panose="02020603050405020304" pitchFamily="18" charset="0"/>
                <a:ea typeface="宋体" pitchFamily="2" charset="-122"/>
              </a:rPr>
              <a:t>的多个模型带来多样性，有下面的几种策略</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Random Initialization and Data Shuffle</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Bagging and Boosting</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Data Augmentation</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Ensemble of different Network Architecture</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6387465" y="2422525"/>
            <a:ext cx="4867275" cy="3086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en-US" altLang="zh-CN" b="1" dirty="0">
                <a:latin typeface="Times New Roman" panose="02020603050405020304" pitchFamily="18" charset="0"/>
                <a:cs typeface="Times New Roman" panose="02020603050405020304" pitchFamily="18" charset="0"/>
                <a:sym typeface="+mn-ea"/>
              </a:rPr>
              <a:t>Introduction</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609600" y="1187450"/>
            <a:ext cx="10721975" cy="2584450"/>
          </a:xfrm>
          <a:prstGeom prst="rect">
            <a:avLst/>
          </a:prstGeom>
        </p:spPr>
        <p:txBody>
          <a:bodyPr wrap="square">
            <a:spAutoFit/>
          </a:bodyPr>
          <a:lstStyle/>
          <a:p>
            <a:pPr marL="285750" indent="-285750" algn="just">
              <a:buFont typeface="Wingdings" panose="05000000000000000000" charset="0"/>
              <a:buChar char=""/>
            </a:pPr>
            <a:r>
              <a:rPr lang="zh-CN" altLang="en-US" dirty="0">
                <a:sym typeface="+mn-ea"/>
              </a:rPr>
              <a:t>确定性，是指同一个结果经得起多次反复问询和质疑的</a:t>
            </a:r>
            <a:r>
              <a:rPr lang="en-US" altLang="zh-CN" dirty="0">
                <a:sym typeface="+mn-ea"/>
              </a:rPr>
              <a:t>;  不确定性</a:t>
            </a:r>
            <a:r>
              <a:rPr lang="zh-CN" altLang="en-US" dirty="0">
                <a:sym typeface="+mn-ea"/>
              </a:rPr>
              <a:t>，</a:t>
            </a:r>
            <a:r>
              <a:rPr lang="en-US" altLang="zh-CN" dirty="0">
                <a:sym typeface="+mn-ea"/>
              </a:rPr>
              <a:t>度量的是一个随机变量的离散程度</a:t>
            </a:r>
            <a:endParaRPr lang="en-US" altLang="zh-CN" dirty="0"/>
          </a:p>
          <a:p>
            <a:pPr marL="0" indent="0" algn="just">
              <a:buFont typeface="Wingdings" panose="05000000000000000000" charset="0"/>
              <a:buNone/>
            </a:pPr>
            <a:endParaRPr lang="zh-CN" altLang="en-US" dirty="0">
              <a:sym typeface="+mn-ea"/>
            </a:endParaRPr>
          </a:p>
          <a:p>
            <a:pPr marL="285750" indent="-285750" algn="just">
              <a:buFont typeface="Wingdings" panose="05000000000000000000" charset="0"/>
              <a:buChar char=""/>
            </a:pPr>
            <a:r>
              <a:rPr lang="zh-CN" altLang="en-US" dirty="0">
                <a:sym typeface="+mn-ea"/>
              </a:rPr>
              <a:t>神经网络不确定性</a:t>
            </a:r>
            <a:r>
              <a:rPr lang="en-US" altLang="zh-CN" dirty="0">
                <a:sym typeface="+mn-ea"/>
              </a:rPr>
              <a:t>(U</a:t>
            </a:r>
            <a:r>
              <a:rPr lang="en-US" altLang="zh-CN" kern="100" dirty="0">
                <a:latin typeface="宋体" pitchFamily="2" charset="-122"/>
                <a:ea typeface="宋体" pitchFamily="2" charset="-122"/>
                <a:sym typeface="+mn-ea"/>
              </a:rPr>
              <a:t>ncertainty)</a:t>
            </a:r>
            <a:r>
              <a:rPr lang="en-US" altLang="zh-CN" dirty="0">
                <a:sym typeface="+mn-ea"/>
              </a:rPr>
              <a:t>: Overconfident issue</a:t>
            </a:r>
            <a:r>
              <a:rPr lang="zh-CN" altLang="en-US" dirty="0">
                <a:sym typeface="+mn-ea"/>
              </a:rPr>
              <a:t>，即</a:t>
            </a:r>
            <a:r>
              <a:rPr lang="en-US" altLang="zh-CN" dirty="0">
                <a:sym typeface="+mn-ea"/>
              </a:rPr>
              <a:t>模型对于未知类别的样本，会过度自信地给出高预测值，使得未知样本错误划分到已知类别中</a:t>
            </a:r>
            <a:endParaRPr lang="en-US" altLang="zh-CN" dirty="0">
              <a:sym typeface="+mn-ea"/>
            </a:endParaRPr>
          </a:p>
          <a:p>
            <a:pPr marL="285750" indent="-285750" algn="just">
              <a:buFont typeface="Wingdings" panose="05000000000000000000" charset="0"/>
              <a:buChar char=""/>
            </a:pPr>
            <a:endParaRPr lang="en-US" altLang="zh-CN" dirty="0"/>
          </a:p>
          <a:p>
            <a:pPr marL="285750" indent="-285750" algn="just">
              <a:buFont typeface="Wingdings" panose="05000000000000000000" charset="0"/>
              <a:buChar char=""/>
            </a:pPr>
            <a:r>
              <a:rPr lang="en-US" altLang="zh-CN" dirty="0"/>
              <a:t>predict answer+ </a:t>
            </a:r>
            <a:r>
              <a:rPr lang="en-US" altLang="zh-CN" dirty="0">
                <a:highlight>
                  <a:srgbClr val="FFFF00"/>
                </a:highlight>
              </a:rPr>
              <a:t>confidence</a:t>
            </a:r>
            <a:r>
              <a:rPr lang="zh-CN" altLang="en-US" dirty="0"/>
              <a:t>（额外预测一个指标，指示本次预测结果的可信度）</a:t>
            </a:r>
            <a:endParaRPr lang="zh-CN" altLang="en-US" dirty="0"/>
          </a:p>
          <a:p>
            <a:pPr marL="285750" indent="-285750" algn="just">
              <a:buFont typeface="Wingdings" panose="05000000000000000000" charset="0"/>
              <a:buChar char=""/>
            </a:pPr>
            <a:endParaRPr lang="zh-CN" altLang="en-US" dirty="0"/>
          </a:p>
          <a:p>
            <a:pPr marL="285750" indent="-285750" algn="just">
              <a:buFont typeface="Wingdings" panose="05000000000000000000" charset="0"/>
              <a:buChar char=""/>
            </a:pPr>
            <a:r>
              <a:rPr lang="en-US" altLang="zh-CN" dirty="0"/>
              <a:t>UQ(uncertainty quantification)</a:t>
            </a:r>
            <a:endParaRPr lang="en-US" altLang="zh-CN" dirty="0"/>
          </a:p>
          <a:p>
            <a:pPr marL="285750" indent="-285750" algn="just">
              <a:buFont typeface="Wingdings" panose="05000000000000000000" charset="0"/>
              <a:buChar char=""/>
            </a:pPr>
            <a:endParaRPr lang="en-US" altLang="zh-CN" dirty="0"/>
          </a:p>
        </p:txBody>
      </p:sp>
      <p:sp>
        <p:nvSpPr>
          <p:cNvPr id="15" name="椭圆 14"/>
          <p:cNvSpPr/>
          <p:nvPr/>
        </p:nvSpPr>
        <p:spPr>
          <a:xfrm>
            <a:off x="7497445" y="2990850"/>
            <a:ext cx="914400" cy="914400"/>
          </a:xfrm>
          <a:prstGeom prst="ellipse">
            <a:avLst/>
          </a:prstGeom>
        </p:spPr>
        <p:txBody>
          <a:bodyPr wrap="none">
            <a:spAutoFit/>
          </a:bodyPr>
          <a:p>
            <a:endParaRPr lang="zh-CN" altLang="en-US" sz="2400" dirty="0"/>
          </a:p>
        </p:txBody>
      </p:sp>
      <p:grpSp>
        <p:nvGrpSpPr>
          <p:cNvPr id="6" name="组合 5"/>
          <p:cNvGrpSpPr/>
          <p:nvPr/>
        </p:nvGrpSpPr>
        <p:grpSpPr>
          <a:xfrm>
            <a:off x="1938020" y="3248025"/>
            <a:ext cx="7811711" cy="2788834"/>
            <a:chOff x="2877" y="4940"/>
            <a:chExt cx="12858" cy="5081"/>
          </a:xfrm>
        </p:grpSpPr>
        <p:grpSp>
          <p:nvGrpSpPr>
            <p:cNvPr id="14" name="组合 13"/>
            <p:cNvGrpSpPr/>
            <p:nvPr/>
          </p:nvGrpSpPr>
          <p:grpSpPr>
            <a:xfrm>
              <a:off x="2877" y="4940"/>
              <a:ext cx="12858" cy="3623"/>
              <a:chOff x="2947" y="4465"/>
              <a:chExt cx="12858" cy="3623"/>
            </a:xfrm>
          </p:grpSpPr>
          <p:pic>
            <p:nvPicPr>
              <p:cNvPr id="3" name="图片 2" descr="c9ef4275d464f7435db9bca3a8935b5a"/>
              <p:cNvPicPr>
                <a:picLocks noChangeAspect="1"/>
              </p:cNvPicPr>
              <p:nvPr/>
            </p:nvPicPr>
            <p:blipFill>
              <a:blip r:embed="rId1"/>
              <a:stretch>
                <a:fillRect/>
              </a:stretch>
            </p:blipFill>
            <p:spPr>
              <a:xfrm>
                <a:off x="7124" y="5118"/>
                <a:ext cx="4442" cy="2970"/>
              </a:xfrm>
              <a:prstGeom prst="rect">
                <a:avLst/>
              </a:prstGeom>
            </p:spPr>
          </p:pic>
          <p:pic>
            <p:nvPicPr>
              <p:cNvPr id="4" name="图片 3" descr="6488315ce02a5456cff459200631883e"/>
              <p:cNvPicPr>
                <a:picLocks noChangeAspect="1"/>
              </p:cNvPicPr>
              <p:nvPr/>
            </p:nvPicPr>
            <p:blipFill>
              <a:blip r:embed="rId2"/>
              <a:stretch>
                <a:fillRect/>
              </a:stretch>
            </p:blipFill>
            <p:spPr>
              <a:xfrm>
                <a:off x="2947" y="5881"/>
                <a:ext cx="2645" cy="1759"/>
              </a:xfrm>
              <a:prstGeom prst="rect">
                <a:avLst/>
              </a:prstGeom>
            </p:spPr>
          </p:pic>
          <p:cxnSp>
            <p:nvCxnSpPr>
              <p:cNvPr id="5" name="直接箭头连接符 4"/>
              <p:cNvCxnSpPr/>
              <p:nvPr/>
            </p:nvCxnSpPr>
            <p:spPr>
              <a:xfrm flipH="1" flipV="1">
                <a:off x="5729" y="6709"/>
                <a:ext cx="1403" cy="24"/>
              </a:xfrm>
              <a:prstGeom prst="straightConnector1">
                <a:avLst/>
              </a:prstGeom>
              <a:ln>
                <a:headEnd type="triangle" w="med" len="med"/>
                <a:tailEnd type="none" w="lg"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V="1">
                <a:off x="11885" y="6054"/>
                <a:ext cx="1296" cy="655"/>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11885" y="6709"/>
                <a:ext cx="1328" cy="889"/>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3098" y="5881"/>
                <a:ext cx="2134" cy="671"/>
              </a:xfrm>
              <a:prstGeom prst="rect">
                <a:avLst/>
              </a:prstGeom>
              <a:noFill/>
            </p:spPr>
            <p:txBody>
              <a:bodyPr wrap="square" rtlCol="0">
                <a:spAutoFit/>
              </a:bodyPr>
              <a:p>
                <a:r>
                  <a:rPr lang="en-US" altLang="zh-CN"/>
                  <a:t>P(cat|x)</a:t>
                </a:r>
                <a:endParaRPr lang="zh-CN" altLang="en-US"/>
              </a:p>
            </p:txBody>
          </p:sp>
          <p:sp>
            <p:nvSpPr>
              <p:cNvPr id="11" name="文本框 10"/>
              <p:cNvSpPr txBox="1"/>
              <p:nvPr/>
            </p:nvSpPr>
            <p:spPr>
              <a:xfrm>
                <a:off x="13098" y="7297"/>
                <a:ext cx="2386" cy="607"/>
              </a:xfrm>
              <a:prstGeom prst="rect">
                <a:avLst/>
              </a:prstGeom>
              <a:noFill/>
            </p:spPr>
            <p:txBody>
              <a:bodyPr wrap="square" rtlCol="0">
                <a:spAutoFit/>
              </a:bodyPr>
              <a:p>
                <a:r>
                  <a:rPr lang="en-US" altLang="zh-CN"/>
                  <a:t>P(dog|x)</a:t>
                </a:r>
                <a:endParaRPr lang="en-US" altLang="zh-CN"/>
              </a:p>
            </p:txBody>
          </p:sp>
          <p:cxnSp>
            <p:nvCxnSpPr>
              <p:cNvPr id="12" name="直接箭头连接符 11"/>
              <p:cNvCxnSpPr>
                <a:endCxn id="13" idx="1"/>
              </p:cNvCxnSpPr>
              <p:nvPr/>
            </p:nvCxnSpPr>
            <p:spPr>
              <a:xfrm flipV="1">
                <a:off x="11669" y="4801"/>
                <a:ext cx="2105" cy="1440"/>
              </a:xfrm>
              <a:prstGeom prst="straightConnector1">
                <a:avLst/>
              </a:prstGeom>
              <a:ln>
                <a:solidFill>
                  <a:srgbClr val="FF0000"/>
                </a:solidFill>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13774" y="4465"/>
                <a:ext cx="2031" cy="671"/>
              </a:xfrm>
              <a:prstGeom prst="rect">
                <a:avLst/>
              </a:prstGeom>
              <a:noFill/>
            </p:spPr>
            <p:txBody>
              <a:bodyPr wrap="square" rtlCol="0">
                <a:spAutoFit/>
              </a:bodyPr>
              <a:p>
                <a:r>
                  <a:rPr lang="en-US" altLang="zh-CN">
                    <a:solidFill>
                      <a:srgbClr val="FF0000"/>
                    </a:solidFill>
                  </a:rPr>
                  <a:t>confidence</a:t>
                </a:r>
                <a:endParaRPr lang="en-US" altLang="zh-CN">
                  <a:solidFill>
                    <a:srgbClr val="FF0000"/>
                  </a:solidFill>
                </a:endParaRPr>
              </a:p>
            </p:txBody>
          </p:sp>
        </p:grpSp>
        <p:grpSp>
          <p:nvGrpSpPr>
            <p:cNvPr id="19" name="组合 18"/>
            <p:cNvGrpSpPr/>
            <p:nvPr/>
          </p:nvGrpSpPr>
          <p:grpSpPr>
            <a:xfrm>
              <a:off x="6269" y="8768"/>
              <a:ext cx="6013" cy="1253"/>
              <a:chOff x="11260" y="3957"/>
              <a:chExt cx="6013" cy="1253"/>
            </a:xfrm>
          </p:grpSpPr>
          <p:sp>
            <p:nvSpPr>
              <p:cNvPr id="16" name="椭圆 15"/>
              <p:cNvSpPr/>
              <p:nvPr/>
            </p:nvSpPr>
            <p:spPr>
              <a:xfrm>
                <a:off x="11260" y="3957"/>
                <a:ext cx="6013" cy="1253"/>
              </a:xfrm>
              <a:prstGeom prst="ellipse">
                <a:avLst/>
              </a:prstGeom>
              <a:solidFill>
                <a:schemeClr val="accent1"/>
              </a:solidFill>
              <a:ln>
                <a:solidFill>
                  <a:schemeClr val="accent1"/>
                </a:solidFill>
              </a:ln>
            </p:spPr>
            <p:txBody>
              <a:bodyPr wrap="square">
                <a:spAutoFit/>
              </a:bodyPr>
              <a:p>
                <a:endParaRPr lang="zh-CN" altLang="en-US" sz="2400" dirty="0"/>
              </a:p>
            </p:txBody>
          </p:sp>
          <p:sp>
            <p:nvSpPr>
              <p:cNvPr id="18" name="文本框 17"/>
              <p:cNvSpPr txBox="1"/>
              <p:nvPr/>
            </p:nvSpPr>
            <p:spPr>
              <a:xfrm>
                <a:off x="12048" y="4278"/>
                <a:ext cx="4707" cy="614"/>
              </a:xfrm>
              <a:prstGeom prst="rect">
                <a:avLst/>
              </a:prstGeom>
              <a:noFill/>
              <a:ln>
                <a:noFill/>
              </a:ln>
            </p:spPr>
            <p:txBody>
              <a:bodyPr wrap="square" rtlCol="0">
                <a:spAutoFit/>
              </a:bodyPr>
              <a:p>
                <a:pPr algn="l"/>
                <a:r>
                  <a:rPr lang="zh-CN" altLang="en-US" sz="1600"/>
                  <a:t>Knowing What</a:t>
                </a:r>
                <a:r>
                  <a:rPr lang="en-US" altLang="zh-CN" sz="1600"/>
                  <a:t> </a:t>
                </a:r>
                <a:r>
                  <a:rPr lang="zh-CN" altLang="en-US" sz="1600"/>
                  <a:t>We Don’t Know</a:t>
                </a:r>
                <a:endParaRPr lang="zh-CN" altLang="en-US" sz="1600"/>
              </a:p>
            </p:txBody>
          </p:sp>
        </p:gr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0710" y="1368425"/>
            <a:ext cx="8582660" cy="1822450"/>
          </a:xfrm>
          <a:prstGeom prst="rect">
            <a:avLst/>
          </a:prstGeom>
          <a:solidFill>
            <a:schemeClr val="bg1"/>
          </a:solidFill>
        </p:spPr>
        <p:txBody>
          <a:bodyPr wrap="square">
            <a:spAutoFit/>
          </a:bodyPr>
          <a:lstStyle/>
          <a:p>
            <a:pPr marL="285750" lvl="0" indent="-285750" algn="l">
              <a:lnSpc>
                <a:spcPct val="150000"/>
              </a:lnSpc>
              <a:buClrTx/>
              <a:buSzTx/>
              <a:buFont typeface="Wingdings" panose="05000000000000000000" charset="0"/>
              <a:buChar char=""/>
            </a:pPr>
            <a:r>
              <a:rPr altLang="zh-CN" sz="1500" kern="100" dirty="0">
                <a:solidFill>
                  <a:schemeClr val="tx1"/>
                </a:solidFill>
                <a:effectLst/>
                <a:latin typeface="Times New Roman" panose="02020603050405020304" pitchFamily="18" charset="0"/>
                <a:ea typeface="宋体" pitchFamily="2" charset="-122"/>
              </a:rPr>
              <a:t>deep Ensemble</a:t>
            </a:r>
            <a:r>
              <a:rPr lang="en-US"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rPr>
              <a:t>《Simple and Scalable Predictive Uncertainty Estimation using Deep Ensembles》</a:t>
            </a:r>
            <a:endParaRPr altLang="zh-CN" sz="1500" kern="100" dirty="0">
              <a:effectLst/>
              <a:latin typeface="Times New Roman" panose="02020603050405020304" pitchFamily="18" charset="0"/>
              <a:ea typeface="宋体" pitchFamily="2" charset="-122"/>
            </a:endParaRPr>
          </a:p>
          <a:p>
            <a:pPr marL="285750" lvl="0" indent="-285750" algn="l">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google, NIPS2017</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利用</a:t>
            </a:r>
            <a:r>
              <a:rPr altLang="zh-CN" sz="1500" kern="100" dirty="0">
                <a:effectLst/>
                <a:latin typeface="Times New Roman" panose="02020603050405020304" pitchFamily="18" charset="0"/>
                <a:ea typeface="宋体" pitchFamily="2" charset="-122"/>
              </a:rPr>
              <a:t>Adversarial training </a:t>
            </a:r>
            <a:r>
              <a:rPr lang="zh-CN" sz="1500" kern="100" dirty="0">
                <a:effectLst/>
                <a:latin typeface="Times New Roman" panose="02020603050405020304" pitchFamily="18" charset="0"/>
                <a:ea typeface="宋体" pitchFamily="2" charset="-122"/>
              </a:rPr>
              <a:t>提高模型</a:t>
            </a:r>
            <a:r>
              <a:rPr lang="en-US" altLang="zh-CN" sz="1500" kern="100" dirty="0">
                <a:effectLst/>
                <a:latin typeface="Times New Roman" panose="02020603050405020304" pitchFamily="18" charset="0"/>
                <a:ea typeface="宋体" pitchFamily="2" charset="-122"/>
              </a:rPr>
              <a:t>robustness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Ensembles:</a:t>
            </a:r>
            <a:r>
              <a:rPr altLang="zh-CN" sz="1500" kern="100" dirty="0">
                <a:solidFill>
                  <a:srgbClr val="FF0000"/>
                </a:solidFill>
                <a:effectLst/>
                <a:latin typeface="Times New Roman" panose="02020603050405020304" pitchFamily="18" charset="0"/>
                <a:ea typeface="宋体" pitchFamily="2" charset="-122"/>
              </a:rPr>
              <a:t> </a:t>
            </a:r>
            <a:r>
              <a:rPr lang="en-US" sz="1500" kern="100" dirty="0">
                <a:solidFill>
                  <a:srgbClr val="FF0000"/>
                </a:solidFill>
                <a:effectLst/>
                <a:latin typeface="Times New Roman" panose="02020603050405020304" pitchFamily="18" charset="0"/>
                <a:ea typeface="宋体" pitchFamily="2" charset="-122"/>
              </a:rPr>
              <a:t>randomization-based</a:t>
            </a:r>
            <a:r>
              <a:rPr lang="en-US" sz="1500" kern="100" dirty="0">
                <a:effectLst/>
                <a:latin typeface="Times New Roman" panose="02020603050405020304" pitchFamily="18" charset="0"/>
                <a:ea typeface="宋体" pitchFamily="2" charset="-122"/>
              </a:rPr>
              <a:t> and  boosting-based approaches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1597025" y="3278505"/>
            <a:ext cx="7715250" cy="2362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25475" y="1424305"/>
            <a:ext cx="1007300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《BatchEnsemble: An Alternative Approach To Efficient Ensemble And Lifelong Learning》</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Google, ICLR2020</a:t>
            </a:r>
            <a:endParaRPr 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本文主要解决</a:t>
            </a:r>
            <a:r>
              <a:rPr lang="en-US" altLang="zh-CN" sz="1500" kern="100" dirty="0">
                <a:effectLst/>
                <a:latin typeface="Times New Roman" panose="02020603050405020304" pitchFamily="18" charset="0"/>
                <a:ea typeface="宋体" pitchFamily="2" charset="-122"/>
              </a:rPr>
              <a:t>ensemble</a:t>
            </a:r>
            <a:r>
              <a:rPr lang="zh-CN" altLang="en-US" sz="1500" kern="100" dirty="0">
                <a:effectLst/>
                <a:latin typeface="Times New Roman" panose="02020603050405020304" pitchFamily="18" charset="0"/>
                <a:ea typeface="宋体" pitchFamily="2" charset="-122"/>
              </a:rPr>
              <a:t>方法计算和存储瓶颈</a:t>
            </a:r>
            <a:endParaRPr lang="zh-CN" alt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作者提出了一种基于</a:t>
            </a:r>
            <a:r>
              <a:rPr lang="zh-CN" altLang="en-US" sz="1500" u="sng" kern="100" dirty="0">
                <a:effectLst/>
                <a:latin typeface="Times New Roman" panose="02020603050405020304" pitchFamily="18" charset="0"/>
                <a:ea typeface="宋体" pitchFamily="2" charset="-122"/>
              </a:rPr>
              <a:t>矩阵分解</a:t>
            </a:r>
            <a:r>
              <a:rPr lang="zh-CN" altLang="en-US" sz="1500" kern="100" dirty="0">
                <a:effectLst/>
                <a:latin typeface="Times New Roman" panose="02020603050405020304" pitchFamily="18" charset="0"/>
                <a:ea typeface="宋体" pitchFamily="2" charset="-122"/>
              </a:rPr>
              <a:t>的新算法，将每个模型的权重矩阵化为一个共享权重矩阵和秩为</a:t>
            </a:r>
            <a:r>
              <a:rPr lang="en-US" altLang="zh-CN" sz="1500" kern="100" dirty="0">
                <a:effectLst/>
                <a:latin typeface="Times New Roman" panose="02020603050405020304" pitchFamily="18" charset="0"/>
                <a:ea typeface="宋体" pitchFamily="2" charset="-122"/>
              </a:rPr>
              <a:t>1</a:t>
            </a:r>
            <a:r>
              <a:rPr lang="zh-CN" altLang="en-US" sz="1500" kern="100" dirty="0">
                <a:effectLst/>
                <a:latin typeface="Times New Roman" panose="02020603050405020304" pitchFamily="18" charset="0"/>
                <a:ea typeface="宋体" pitchFamily="2" charset="-122"/>
              </a:rPr>
              <a:t>的矩阵的哈达马积</a:t>
            </a:r>
            <a:endParaRPr lang="en-US"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6898640" y="3099435"/>
            <a:ext cx="4173220" cy="2731135"/>
          </a:xfrm>
          <a:prstGeom prst="rect">
            <a:avLst/>
          </a:prstGeom>
        </p:spPr>
      </p:pic>
      <p:pic>
        <p:nvPicPr>
          <p:cNvPr id="3" name="图片 2"/>
          <p:cNvPicPr>
            <a:picLocks noChangeAspect="1"/>
          </p:cNvPicPr>
          <p:nvPr/>
        </p:nvPicPr>
        <p:blipFill>
          <a:blip r:embed="rId2"/>
          <a:stretch>
            <a:fillRect/>
          </a:stretch>
        </p:blipFill>
        <p:spPr>
          <a:xfrm>
            <a:off x="2717800" y="3669030"/>
            <a:ext cx="2381250" cy="12382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953135"/>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Methods</a:t>
            </a:r>
            <a:endParaRPr lang="en-US" altLang="zh-CN" sz="2800" b="1" dirty="0">
              <a:solidFill>
                <a:schemeClr val="tx1"/>
              </a:solidFill>
              <a:latin typeface="微软雅黑" charset="-122"/>
              <a:ea typeface="微软雅黑" charset="-122"/>
              <a:cs typeface="微软雅黑" charset="-122"/>
            </a:endParaRPr>
          </a:p>
          <a:p>
            <a:pPr defTabSz="914400">
              <a:defRPr/>
            </a:pPr>
            <a:endParaRPr lang="zh-CN" altLang="en-US"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1676400" y="1905000"/>
            <a:ext cx="8086725" cy="3895725"/>
          </a:xfrm>
          <a:prstGeom prst="rect">
            <a:avLst/>
          </a:prstGeom>
        </p:spPr>
      </p:pic>
      <p:sp>
        <p:nvSpPr>
          <p:cNvPr id="2" name="文本框 1"/>
          <p:cNvSpPr txBox="1"/>
          <p:nvPr/>
        </p:nvSpPr>
        <p:spPr>
          <a:xfrm>
            <a:off x="740410" y="1439545"/>
            <a:ext cx="640080" cy="368300"/>
          </a:xfrm>
          <a:prstGeom prst="rect">
            <a:avLst/>
          </a:prstGeom>
          <a:noFill/>
        </p:spPr>
        <p:txBody>
          <a:bodyPr wrap="none" rtlCol="0">
            <a:spAutoFit/>
          </a:bodyPr>
          <a:p>
            <a:r>
              <a:rPr lang="zh-CN" altLang="en-US"/>
              <a:t>总结</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6120765" cy="521970"/>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Uncertainty calculation and evaluation</a:t>
            </a:r>
            <a:endParaRPr lang="zh-CN" altLang="en-US"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712470" y="1104265"/>
            <a:ext cx="9193530" cy="5631180"/>
          </a:xfrm>
          <a:prstGeom prst="rect">
            <a:avLst/>
          </a:prstGeom>
          <a:noFill/>
        </p:spPr>
        <p:txBody>
          <a:bodyPr wrap="square" rtlCol="0">
            <a:spAutoFit/>
          </a:bodyPr>
          <a:p>
            <a:pPr marL="285750" indent="-285750">
              <a:buFont typeface="Wingdings" panose="05000000000000000000" charset="0"/>
              <a:buChar char=""/>
            </a:pPr>
            <a:r>
              <a:rPr lang="zh-CN" altLang="en-US"/>
              <a:t>分类任务中不确定性的计算</a:t>
            </a:r>
            <a:endParaRPr lang="en-US" altLang="zh-CN"/>
          </a:p>
          <a:p>
            <a:pPr marL="742950" lvl="1" indent="-285750">
              <a:buFont typeface="Wingdings" panose="05000000000000000000" charset="0"/>
              <a:buChar char=""/>
            </a:pPr>
            <a:r>
              <a:rPr lang="zh-CN" altLang="en-US"/>
              <a:t>数据不确定性</a:t>
            </a:r>
            <a:r>
              <a:rPr lang="en-US" altLang="zh-CN"/>
              <a:t>:</a:t>
            </a:r>
            <a:r>
              <a:rPr lang="en-US" altLang="zh-CN">
                <a:solidFill>
                  <a:srgbClr val="FF0000"/>
                </a:solidFill>
                <a:sym typeface="+mn-ea"/>
              </a:rPr>
              <a:t>maximal class probability , entropy</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r>
              <a:rPr lang="zh-CN" altLang="en-US"/>
              <a:t>模型不确定性</a:t>
            </a:r>
            <a:r>
              <a:rPr lang="en-US" altLang="zh-CN"/>
              <a:t>: </a:t>
            </a:r>
            <a:r>
              <a:rPr lang="en-US" altLang="zh-CN">
                <a:solidFill>
                  <a:srgbClr val="FF0000"/>
                </a:solidFill>
                <a:sym typeface="+mn-ea"/>
              </a:rPr>
              <a:t>mutual information (MI), expected Kullback-Leibler</a:t>
            </a:r>
            <a:endParaRPr lang="en-US" altLang="zh-CN">
              <a:solidFill>
                <a:srgbClr val="FF0000"/>
              </a:solidFill>
            </a:endParaRPr>
          </a:p>
          <a:p>
            <a:pPr marL="457200" lvl="1" indent="0">
              <a:buFont typeface="Wingdings" panose="05000000000000000000" charset="0"/>
              <a:buNone/>
            </a:pPr>
            <a:r>
              <a:rPr lang="en-US" altLang="zh-CN">
                <a:solidFill>
                  <a:srgbClr val="FF0000"/>
                </a:solidFill>
                <a:sym typeface="+mn-ea"/>
              </a:rPr>
              <a:t>Divergence (EKL),  predictive variance</a:t>
            </a:r>
            <a:endParaRPr lang="en-US" altLang="zh-CN">
              <a:solidFill>
                <a:srgbClr val="FF0000"/>
              </a:solidFill>
            </a:endParaRPr>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p:txBody>
      </p:sp>
      <p:pic>
        <p:nvPicPr>
          <p:cNvPr id="4" name="图片 3"/>
          <p:cNvPicPr>
            <a:picLocks noChangeAspect="1"/>
          </p:cNvPicPr>
          <p:nvPr/>
        </p:nvPicPr>
        <p:blipFill>
          <a:blip r:embed="rId1"/>
          <a:stretch>
            <a:fillRect/>
          </a:stretch>
        </p:blipFill>
        <p:spPr>
          <a:xfrm>
            <a:off x="3695700" y="1983740"/>
            <a:ext cx="2594610" cy="1337310"/>
          </a:xfrm>
          <a:prstGeom prst="rect">
            <a:avLst/>
          </a:prstGeom>
        </p:spPr>
      </p:pic>
      <p:pic>
        <p:nvPicPr>
          <p:cNvPr id="5" name="图片 4"/>
          <p:cNvPicPr>
            <a:picLocks noChangeAspect="1"/>
          </p:cNvPicPr>
          <p:nvPr/>
        </p:nvPicPr>
        <p:blipFill>
          <a:blip r:embed="rId2"/>
          <a:stretch>
            <a:fillRect/>
          </a:stretch>
        </p:blipFill>
        <p:spPr>
          <a:xfrm>
            <a:off x="2308225" y="4103370"/>
            <a:ext cx="3476625" cy="1685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6120765" cy="521970"/>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Uncertainty calculation and evaluation</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3138170"/>
          </a:xfrm>
          <a:prstGeom prst="rect">
            <a:avLst/>
          </a:prstGeom>
          <a:noFill/>
        </p:spPr>
        <p:txBody>
          <a:bodyPr wrap="square" rtlCol="0">
            <a:spAutoFit/>
          </a:bodyPr>
          <a:p>
            <a:pPr marL="285750" indent="-285750">
              <a:buFont typeface="Wingdings" panose="05000000000000000000" charset="0"/>
              <a:buChar char=""/>
            </a:pPr>
            <a:r>
              <a:rPr lang="zh-CN" altLang="en-US"/>
              <a:t>回归任务中的不确定性</a:t>
            </a:r>
            <a:endParaRPr lang="en-US" altLang="zh-CN"/>
          </a:p>
          <a:p>
            <a:pPr marL="742950" lvl="1" indent="-285750">
              <a:buFont typeface="Wingdings" panose="05000000000000000000" charset="0"/>
              <a:buChar char=""/>
            </a:pPr>
            <a:r>
              <a:rPr lang="zh-CN" altLang="en-US"/>
              <a:t>数据不确定性</a:t>
            </a:r>
            <a:r>
              <a:rPr lang="en-US" altLang="zh-CN"/>
              <a:t>: </a:t>
            </a:r>
            <a:r>
              <a:rPr lang="en-US" altLang="zh-CN">
                <a:solidFill>
                  <a:srgbClr val="FF0000"/>
                </a:solidFill>
              </a:rPr>
              <a:t>STD/prediction interval</a:t>
            </a:r>
            <a:endParaRPr lang="en-US" altLang="zh-CN">
              <a:solidFill>
                <a:srgbClr val="FF0000"/>
              </a:solidFill>
            </a:endParaRPr>
          </a:p>
          <a:p>
            <a:pPr marL="742950" lvl="1" indent="-285750">
              <a:buFont typeface="Wingdings" panose="05000000000000000000" charset="0"/>
              <a:buChar char=""/>
            </a:pPr>
            <a:r>
              <a:rPr lang="zh-CN" altLang="en-US"/>
              <a:t>模型不确定性</a:t>
            </a:r>
            <a:r>
              <a:rPr lang="en-US" altLang="zh-CN"/>
              <a:t>: </a:t>
            </a:r>
            <a:r>
              <a:rPr lang="en-US" altLang="zh-CN">
                <a:solidFill>
                  <a:srgbClr val="FF0000"/>
                </a:solidFill>
              </a:rPr>
              <a:t>variance</a:t>
            </a:r>
            <a:endParaRPr lang="en-US" altLang="zh-CN">
              <a:solidFill>
                <a:srgbClr val="FF0000"/>
              </a:solidFill>
            </a:endParaRPr>
          </a:p>
          <a:p>
            <a:pPr marL="457200" lvl="1" indent="0">
              <a:buFont typeface="Wingdings" panose="05000000000000000000" charset="0"/>
              <a:buNone/>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6120765" cy="521970"/>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Uncertainty calculation and evaluation</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18490" y="1416050"/>
            <a:ext cx="10647680" cy="5908040"/>
          </a:xfrm>
          <a:prstGeom prst="rect">
            <a:avLst/>
          </a:prstGeom>
          <a:noFill/>
        </p:spPr>
        <p:txBody>
          <a:bodyPr wrap="square" rtlCol="0">
            <a:spAutoFit/>
          </a:bodyPr>
          <a:p>
            <a:pPr marL="285750" indent="-285750">
              <a:buFont typeface="Wingdings" panose="05000000000000000000" charset="0"/>
              <a:buChar char=""/>
            </a:pPr>
            <a:r>
              <a:rPr lang="zh-CN" altLang="en-US"/>
              <a:t>评估不确定性算法</a:t>
            </a:r>
            <a:r>
              <a:rPr lang="en-US" altLang="zh-CN"/>
              <a:t>:  </a:t>
            </a:r>
            <a:r>
              <a:rPr lang="zh-CN" altLang="en-US"/>
              <a:t>在</a:t>
            </a:r>
            <a:r>
              <a:rPr lang="en-US" altLang="zh-CN"/>
              <a:t>OOD</a:t>
            </a:r>
            <a:r>
              <a:rPr lang="zh-CN" altLang="en-US"/>
              <a:t>检测或者对抗样本识别上的表现</a:t>
            </a:r>
            <a:endParaRPr lang="zh-CN" altLang="en-US"/>
          </a:p>
          <a:p>
            <a:pPr marL="914400" lvl="3" indent="-285750">
              <a:buFont typeface="Wingdings" panose="05000000000000000000" charset="0"/>
              <a:buChar char=""/>
            </a:pPr>
            <a:r>
              <a:rPr lang="zh-CN" altLang="en-US">
                <a:sym typeface="+mn-ea"/>
              </a:rPr>
              <a:t>分类任务，整个数据集上</a:t>
            </a:r>
            <a:r>
              <a:rPr lang="en-US" altLang="zh-CN">
                <a:sym typeface="+mn-ea"/>
              </a:rPr>
              <a:t>: </a:t>
            </a:r>
            <a:r>
              <a:rPr lang="en-US" altLang="zh-CN" u="sng">
                <a:sym typeface="+mn-ea"/>
              </a:rPr>
              <a:t>AUROC/AUPR</a:t>
            </a:r>
            <a:endParaRPr lang="en-US" altLang="zh-CN" u="sng">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r>
              <a:rPr lang="zh-CN" altLang="en-US">
                <a:sym typeface="+mn-ea"/>
              </a:rPr>
              <a:t>回归任务，整个数据集上</a:t>
            </a:r>
            <a:r>
              <a:rPr lang="en-US" altLang="zh-CN">
                <a:sym typeface="+mn-ea"/>
              </a:rPr>
              <a:t>: </a:t>
            </a:r>
            <a:r>
              <a:rPr lang="en-US" altLang="zh-CN" u="sng">
                <a:sym typeface="+mn-ea"/>
              </a:rPr>
              <a:t> </a:t>
            </a:r>
            <a:r>
              <a:rPr lang="zh-CN" altLang="en-US" u="sng">
                <a:sym typeface="+mn-ea"/>
              </a:rPr>
              <a:t>Prediction Interval Coverage Probability (PICP) ，Mean Prediction Interval Width (MPIW) </a:t>
            </a:r>
            <a:r>
              <a:rPr lang="en-US" altLang="zh-CN" u="sng">
                <a:sym typeface="+mn-ea"/>
              </a:rPr>
              <a:t>	</a:t>
            </a:r>
            <a:endParaRPr lang="zh-CN" altLang="en-US" u="sng"/>
          </a:p>
          <a:p>
            <a:pPr marL="914400" lvl="3" indent="-285750">
              <a:buFont typeface="Wingdings" panose="05000000000000000000" charset="0"/>
              <a:buChar char=""/>
            </a:pPr>
            <a:endParaRPr lang="en-US" altLang="zh-CN"/>
          </a:p>
          <a:p>
            <a:pPr marL="285750" indent="-285750">
              <a:buFont typeface="Wingdings" panose="05000000000000000000" charset="0"/>
              <a:buChar char=""/>
            </a:pPr>
            <a:endParaRPr lang="zh-CN" altLang="en-US"/>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4128770" y="5114290"/>
            <a:ext cx="2643505" cy="1172845"/>
          </a:xfrm>
          <a:prstGeom prst="rect">
            <a:avLst/>
          </a:prstGeom>
        </p:spPr>
      </p:pic>
      <p:pic>
        <p:nvPicPr>
          <p:cNvPr id="5" name="图片 4"/>
          <p:cNvPicPr>
            <a:picLocks noChangeAspect="1"/>
          </p:cNvPicPr>
          <p:nvPr/>
        </p:nvPicPr>
        <p:blipFill>
          <a:blip r:embed="rId2"/>
          <a:stretch>
            <a:fillRect/>
          </a:stretch>
        </p:blipFill>
        <p:spPr>
          <a:xfrm>
            <a:off x="2834640" y="1997075"/>
            <a:ext cx="5885815" cy="2266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28015" y="1426210"/>
            <a:ext cx="10647680" cy="2306955"/>
          </a:xfrm>
          <a:prstGeom prst="rect">
            <a:avLst/>
          </a:prstGeom>
          <a:noFill/>
        </p:spPr>
        <p:txBody>
          <a:bodyPr wrap="square" rtlCol="0">
            <a:spAutoFit/>
          </a:bodyPr>
          <a:p>
            <a:pPr marL="285750" lvl="0" indent="-285750">
              <a:buFont typeface="Wingdings" panose="05000000000000000000" charset="0"/>
              <a:buChar char=""/>
            </a:pPr>
            <a:r>
              <a:rPr lang="zh-CN" altLang="en-US"/>
              <a:t>主动学习</a:t>
            </a:r>
            <a:r>
              <a:rPr lang="en-US" altLang="zh-CN"/>
              <a:t>(active learning): </a:t>
            </a:r>
            <a:r>
              <a:rPr lang="zh-CN" altLang="en-US"/>
              <a:t>由于深度学习的数据标注是很繁重的任务，可以先收集一小批标注数据，训练一个神经网络，然后对于大量的未标注数据，让神经网络决策从未标注样本池里选择哪些样本去标注，基于</a:t>
            </a:r>
            <a:r>
              <a:rPr lang="en-US" altLang="zh-CN"/>
              <a:t>Uncertainty</a:t>
            </a:r>
            <a:r>
              <a:rPr lang="zh-CN" altLang="en-US"/>
              <a:t>的决策可以用于主动学习筛选有价值样本，标注并加入训练集重新训练</a:t>
            </a:r>
            <a:endParaRPr lang="zh-CN" altLang="en-US"/>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2874645" y="2658745"/>
            <a:ext cx="3857625" cy="3200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1753235"/>
          </a:xfrm>
          <a:prstGeom prst="rect">
            <a:avLst/>
          </a:prstGeom>
          <a:noFill/>
        </p:spPr>
        <p:txBody>
          <a:bodyPr wrap="square" rtlCol="0">
            <a:spAutoFit/>
          </a:bodyPr>
          <a:p>
            <a:pPr marL="285750" lvl="0" indent="-285750">
              <a:buFont typeface="Wingdings" panose="05000000000000000000" charset="0"/>
              <a:buChar char=""/>
            </a:pPr>
            <a:r>
              <a:rPr lang="zh-CN" altLang="en-US"/>
              <a:t>强化学习</a:t>
            </a:r>
            <a:r>
              <a:rPr lang="en-US" altLang="zh-CN"/>
              <a:t>(reinforcement learning)</a:t>
            </a:r>
            <a:r>
              <a:rPr lang="zh-CN" altLang="en-US"/>
              <a:t>：探索和发现的平衡</a:t>
            </a:r>
            <a:r>
              <a:rPr lang="en-US" altLang="zh-CN"/>
              <a:t>(</a:t>
            </a:r>
            <a:r>
              <a:rPr lang="zh-CN" altLang="en-US"/>
              <a:t>exploration-exploitation </a:t>
            </a:r>
            <a:r>
              <a:rPr lang="en-US" altLang="zh-CN"/>
              <a:t>trade-off)</a:t>
            </a:r>
            <a:endParaRPr lang="zh-CN" altLang="en-US"/>
          </a:p>
          <a:p>
            <a:pPr marL="457200" lvl="1" indent="0">
              <a:buFont typeface="Wingdings" panose="05000000000000000000" charset="0"/>
              <a:buNone/>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2637155" y="2758440"/>
            <a:ext cx="3857625" cy="3124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1137900" cy="2584450"/>
          </a:xfrm>
          <a:prstGeom prst="rect">
            <a:avLst/>
          </a:prstGeom>
          <a:noFill/>
        </p:spPr>
        <p:txBody>
          <a:bodyPr wrap="square" rtlCol="0">
            <a:spAutoFit/>
          </a:bodyPr>
          <a:p>
            <a:pPr marL="285750" lvl="0" indent="-285750">
              <a:buFont typeface="Wingdings" panose="05000000000000000000" charset="0"/>
              <a:buChar char=""/>
            </a:pPr>
            <a:r>
              <a:rPr lang="zh-CN" altLang="en-US"/>
              <a:t>语义分割，目标检测，深度估计</a:t>
            </a:r>
            <a:r>
              <a:rPr lang="en-US" altLang="zh-CN"/>
              <a:t>...</a:t>
            </a:r>
            <a:endParaRPr lang="en-US" altLang="zh-CN"/>
          </a:p>
          <a:p>
            <a:pPr marL="285750" lvl="0" indent="-285750">
              <a:buFont typeface="Wingdings" panose="05000000000000000000" charset="0"/>
              <a:buChar char=""/>
            </a:pPr>
            <a:r>
              <a:rPr lang="zh-CN" altLang="en-US"/>
              <a:t>医疗图像分析：lesion detection , lung</a:t>
            </a:r>
            <a:r>
              <a:rPr lang="en-US" altLang="zh-CN"/>
              <a:t>  </a:t>
            </a:r>
            <a:r>
              <a:rPr lang="zh-CN" altLang="en-US"/>
              <a:t>node segmentation, brain tumor segmentation , parasite segmentation</a:t>
            </a:r>
            <a:r>
              <a:rPr lang="en-US" altLang="zh-CN"/>
              <a:t>...</a:t>
            </a:r>
            <a:endParaRPr lang="zh-CN" altLang="en-US"/>
          </a:p>
          <a:p>
            <a:pPr marL="285750" lvl="0" indent="-285750">
              <a:buFont typeface="Wingdings" panose="05000000000000000000" charset="0"/>
              <a:buChar char=""/>
            </a:pPr>
            <a:r>
              <a:rPr lang="zh-CN" altLang="en-US"/>
              <a:t>自动驾驶</a:t>
            </a:r>
            <a:r>
              <a:rPr lang="en-US" altLang="zh-CN"/>
              <a:t>: </a:t>
            </a:r>
            <a:r>
              <a:rPr lang="zh-CN" altLang="en-US"/>
              <a:t>车辆检测和道路分割</a:t>
            </a:r>
            <a:endParaRPr lang="zh-CN" altLang="en-US"/>
          </a:p>
          <a:p>
            <a:pPr marL="285750" lvl="0" indent="-285750">
              <a:buFont typeface="Wingdings" panose="05000000000000000000" charset="0"/>
              <a:buChar char=""/>
            </a:pPr>
            <a:r>
              <a:rPr lang="zh-CN" altLang="en-US"/>
              <a:t>下面介绍几篇论文关于医学图像分割和自动驾驶领域的</a:t>
            </a: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1034395" cy="1753235"/>
          </a:xfrm>
          <a:prstGeom prst="rect">
            <a:avLst/>
          </a:prstGeom>
          <a:noFill/>
        </p:spPr>
        <p:txBody>
          <a:bodyPr wrap="square" rtlCol="0">
            <a:spAutoFit/>
          </a:bodyPr>
          <a:p>
            <a:pPr marL="0" lvl="1" indent="-285750">
              <a:buFont typeface="Wingdings" panose="05000000000000000000" charset="0"/>
              <a:buChar char=""/>
            </a:pPr>
            <a:r>
              <a:rPr lang="en-US" altLang="zh-CN">
                <a:sym typeface="+mn-ea"/>
              </a:rPr>
              <a:t>《Exploring Uncertainty Measures in Deep Networks for Multiple Sclerosis Lesion Detection and Segmentation》</a:t>
            </a:r>
            <a:endParaRPr lang="en-US" altLang="zh-CN">
              <a:sym typeface="+mn-ea"/>
            </a:endParaRPr>
          </a:p>
          <a:p>
            <a:pPr marL="0" lvl="1" indent="-285750">
              <a:buFont typeface="Wingdings" panose="05000000000000000000" charset="0"/>
              <a:buChar char=""/>
            </a:pPr>
            <a:r>
              <a:rPr lang="en-US" altLang="zh-CN">
                <a:sym typeface="+mn-ea"/>
              </a:rPr>
              <a:t> MICCAI 2018</a:t>
            </a:r>
            <a:endParaRPr lang="en-US" altLang="zh-CN">
              <a:sym typeface="+mn-ea"/>
            </a:endParaRPr>
          </a:p>
          <a:p>
            <a:pPr marL="0" lvl="1" indent="-285750">
              <a:buFont typeface="Wingdings" panose="05000000000000000000" charset="0"/>
              <a:buChar char=""/>
            </a:pPr>
            <a:r>
              <a:rPr lang="en-US" altLang="zh-CN"/>
              <a:t> Network architecture: 3D FCN, </a:t>
            </a:r>
            <a:r>
              <a:rPr lang="zh-CN" altLang="en-US"/>
              <a:t>额外加了</a:t>
            </a:r>
            <a:r>
              <a:rPr lang="en-US" altLang="zh-CN"/>
              <a:t>4</a:t>
            </a:r>
            <a:r>
              <a:rPr lang="zh-CN" altLang="en-US"/>
              <a:t>个预测不确定性的</a:t>
            </a:r>
            <a:r>
              <a:rPr lang="en-US" altLang="zh-CN"/>
              <a:t>head</a:t>
            </a:r>
            <a:r>
              <a:rPr lang="zh-CN" altLang="en-US"/>
              <a:t>，</a:t>
            </a:r>
            <a:r>
              <a:rPr lang="en-US" altLang="zh-CN"/>
              <a:t>1</a:t>
            </a:r>
            <a:r>
              <a:rPr lang="zh-CN" altLang="en-US"/>
              <a:t>个预测方差的</a:t>
            </a:r>
            <a:r>
              <a:rPr lang="en-US" altLang="zh-CN"/>
              <a:t>head</a:t>
            </a:r>
            <a:r>
              <a:rPr lang="zh-CN" altLang="en-US"/>
              <a:t>和</a:t>
            </a:r>
            <a:r>
              <a:rPr lang="en-US" altLang="zh-CN"/>
              <a:t>3</a:t>
            </a:r>
            <a:r>
              <a:rPr lang="zh-CN" altLang="en-US"/>
              <a:t>个基于</a:t>
            </a:r>
            <a:endParaRPr lang="zh-CN" altLang="en-US"/>
          </a:p>
          <a:p>
            <a:pPr marL="0" lvl="1" indent="0">
              <a:buFont typeface="Wingdings" panose="05000000000000000000" charset="0"/>
              <a:buNone/>
            </a:pPr>
            <a:r>
              <a:rPr lang="en-US" altLang="zh-CN"/>
              <a:t>            dropout</a:t>
            </a:r>
            <a:r>
              <a:rPr lang="zh-CN" altLang="en-US"/>
              <a:t>的预测不确定性的</a:t>
            </a:r>
            <a:r>
              <a:rPr lang="en-US" altLang="zh-CN"/>
              <a:t>head</a:t>
            </a:r>
            <a:endParaRPr lang="en-US" altLang="zh-CN"/>
          </a:p>
          <a:p>
            <a:pPr lvl="8"/>
            <a:endParaRPr lang="en-US" altLang="zh-CN"/>
          </a:p>
          <a:p>
            <a:endParaRPr lang="en-US" altLang="zh-CN"/>
          </a:p>
        </p:txBody>
      </p:sp>
      <p:pic>
        <p:nvPicPr>
          <p:cNvPr id="3" name="图片 2"/>
          <p:cNvPicPr>
            <a:picLocks noChangeAspect="1"/>
          </p:cNvPicPr>
          <p:nvPr/>
        </p:nvPicPr>
        <p:blipFill>
          <a:blip r:embed="rId1"/>
          <a:stretch>
            <a:fillRect/>
          </a:stretch>
        </p:blipFill>
        <p:spPr>
          <a:xfrm>
            <a:off x="1241425" y="2686050"/>
            <a:ext cx="9391650" cy="3114675"/>
          </a:xfrm>
          <a:prstGeom prst="rect">
            <a:avLst/>
          </a:prstGeom>
        </p:spPr>
      </p:pic>
      <p:pic>
        <p:nvPicPr>
          <p:cNvPr id="4" name="图片 3"/>
          <p:cNvPicPr>
            <a:picLocks noChangeAspect="1"/>
          </p:cNvPicPr>
          <p:nvPr/>
        </p:nvPicPr>
        <p:blipFill>
          <a:blip r:embed="rId2"/>
          <a:stretch>
            <a:fillRect/>
          </a:stretch>
        </p:blipFill>
        <p:spPr>
          <a:xfrm>
            <a:off x="3676650" y="5688330"/>
            <a:ext cx="3924300" cy="552450"/>
          </a:xfrm>
          <a:prstGeom prst="rect">
            <a:avLst/>
          </a:prstGeom>
        </p:spPr>
      </p:pic>
      <p:cxnSp>
        <p:nvCxnSpPr>
          <p:cNvPr id="7" name="直接连接符 6"/>
          <p:cNvCxnSpPr/>
          <p:nvPr/>
        </p:nvCxnSpPr>
        <p:spPr>
          <a:xfrm flipH="1">
            <a:off x="9380855" y="2462530"/>
            <a:ext cx="1034415" cy="70675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10415270" y="2356485"/>
            <a:ext cx="474980" cy="368300"/>
          </a:xfrm>
          <a:prstGeom prst="rect">
            <a:avLst/>
          </a:prstGeom>
          <a:solidFill>
            <a:schemeClr val="accent1"/>
          </a:solidFill>
        </p:spPr>
        <p:txBody>
          <a:bodyPr wrap="none" rtlCol="0">
            <a:spAutoFit/>
          </a:bodyPr>
          <a:p>
            <a:r>
              <a:rPr lang="en-US" altLang="zh-CN"/>
              <a:t>Fw</a:t>
            </a:r>
            <a:endParaRPr lang="en-US" altLang="zh-CN"/>
          </a:p>
        </p:txBody>
      </p:sp>
      <p:cxnSp>
        <p:nvCxnSpPr>
          <p:cNvPr id="9" name="直接连接符 8"/>
          <p:cNvCxnSpPr/>
          <p:nvPr/>
        </p:nvCxnSpPr>
        <p:spPr>
          <a:xfrm flipH="1" flipV="1">
            <a:off x="7905115" y="5168265"/>
            <a:ext cx="1064260" cy="7759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8939530" y="5953125"/>
            <a:ext cx="513080" cy="368300"/>
          </a:xfrm>
          <a:prstGeom prst="rect">
            <a:avLst/>
          </a:prstGeom>
          <a:solidFill>
            <a:schemeClr val="accent1"/>
          </a:solidFill>
        </p:spPr>
        <p:txBody>
          <a:bodyPr wrap="none" rtlCol="0">
            <a:spAutoFit/>
          </a:bodyPr>
          <a:p>
            <a:r>
              <a:rPr lang="en-US" altLang="zh-CN"/>
              <a:t>Vw</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09600" y="256541"/>
            <a:ext cx="9906000" cy="685793"/>
          </a:xfrm>
        </p:spPr>
        <p:txBody>
          <a:bodyPr/>
          <a:lstStyle/>
          <a:p>
            <a:r>
              <a:rPr lang="en-US" altLang="zh-CN" b="1" dirty="0">
                <a:latin typeface="Times New Roman" panose="02020603050405020304" pitchFamily="18" charset="0"/>
                <a:cs typeface="Times New Roman" panose="02020603050405020304" pitchFamily="18" charset="0"/>
              </a:rPr>
              <a:t>Introduction</a:t>
            </a:r>
            <a:endParaRPr lang="en-US" altLang="zh-CN" b="1" dirty="0">
              <a:latin typeface="Times New Roman" panose="02020603050405020304" pitchFamily="18" charset="0"/>
              <a:cs typeface="Times New Roman" panose="02020603050405020304" pitchFamily="18" charset="0"/>
            </a:endParaRPr>
          </a:p>
        </p:txBody>
      </p:sp>
      <p:sp>
        <p:nvSpPr>
          <p:cNvPr id="2" name="矩形 1"/>
          <p:cNvSpPr/>
          <p:nvPr/>
        </p:nvSpPr>
        <p:spPr>
          <a:xfrm>
            <a:off x="609600" y="1442085"/>
            <a:ext cx="10622280" cy="922020"/>
          </a:xfrm>
          <a:prstGeom prst="rect">
            <a:avLst/>
          </a:prstGeom>
        </p:spPr>
        <p:txBody>
          <a:bodyPr wrap="square">
            <a:spAutoFit/>
          </a:bodyPr>
          <a:lstStyle/>
          <a:p>
            <a:pPr marL="0" indent="0" algn="just">
              <a:buFont typeface="Wingdings" panose="05000000000000000000" charset="0"/>
              <a:buNone/>
            </a:pPr>
            <a:endParaRPr lang="zh-CN" altLang="en-US" dirty="0"/>
          </a:p>
          <a:p>
            <a:pPr marL="285750" indent="-285750" algn="just">
              <a:buFont typeface="Wingdings" panose="05000000000000000000" charset="0"/>
              <a:buChar char=""/>
            </a:pPr>
            <a:r>
              <a:rPr lang="zh-CN" altLang="en-US" dirty="0"/>
              <a:t>对于DNN中不确定性的度量，有下面的几个问题是需要考虑的，我们如何对单一输入的单一模型，模拟多次问询，得到预测结果?我们如何计算不确定性？又如何评估建模方法的有效性？</a:t>
            </a:r>
            <a:endParaRPr lang="zh-CN" altLang="en-US" dirty="0"/>
          </a:p>
        </p:txBody>
      </p:sp>
      <p:grpSp>
        <p:nvGrpSpPr>
          <p:cNvPr id="6" name="组合 5"/>
          <p:cNvGrpSpPr/>
          <p:nvPr/>
        </p:nvGrpSpPr>
        <p:grpSpPr>
          <a:xfrm>
            <a:off x="1364615" y="3298190"/>
            <a:ext cx="9150985" cy="2282190"/>
            <a:chOff x="2469" y="5616"/>
            <a:chExt cx="14411" cy="3594"/>
          </a:xfrm>
        </p:grpSpPr>
        <p:sp>
          <p:nvSpPr>
            <p:cNvPr id="3" name="文本框 2"/>
            <p:cNvSpPr txBox="1"/>
            <p:nvPr/>
          </p:nvSpPr>
          <p:spPr>
            <a:xfrm>
              <a:off x="2469" y="6113"/>
              <a:ext cx="6080" cy="2325"/>
            </a:xfrm>
            <a:prstGeom prst="rect">
              <a:avLst/>
            </a:prstGeom>
            <a:solidFill>
              <a:schemeClr val="accent1"/>
            </a:solidFill>
          </p:spPr>
          <p:txBody>
            <a:bodyPr wrap="square" rtlCol="0">
              <a:spAutoFit/>
            </a:bodyPr>
            <a:p>
              <a:r>
                <a:rPr lang="en-US" altLang="zh-CN"/>
                <a:t>how to model uncertainty?</a:t>
              </a:r>
              <a:endParaRPr lang="en-US" altLang="zh-CN"/>
            </a:p>
            <a:p>
              <a:endParaRPr lang="en-US" altLang="zh-CN"/>
            </a:p>
            <a:p>
              <a:r>
                <a:rPr lang="en-US" altLang="zh-CN"/>
                <a:t>how to measure uncertainty?</a:t>
              </a:r>
              <a:endParaRPr lang="en-US" altLang="zh-CN"/>
            </a:p>
            <a:p>
              <a:endParaRPr lang="en-US" altLang="zh-CN"/>
            </a:p>
            <a:p>
              <a:r>
                <a:rPr lang="en-US" altLang="zh-CN"/>
                <a:t>how to evaluate uncertainty?</a:t>
              </a:r>
              <a:endParaRPr lang="en-US" altLang="zh-CN"/>
            </a:p>
          </p:txBody>
        </p:sp>
        <p:pic>
          <p:nvPicPr>
            <p:cNvPr id="4" name="图片 3"/>
            <p:cNvPicPr>
              <a:picLocks noChangeAspect="1"/>
            </p:cNvPicPr>
            <p:nvPr/>
          </p:nvPicPr>
          <p:blipFill>
            <a:blip r:embed="rId1"/>
            <a:stretch>
              <a:fillRect/>
            </a:stretch>
          </p:blipFill>
          <p:spPr>
            <a:xfrm>
              <a:off x="11620" y="5616"/>
              <a:ext cx="5260" cy="3595"/>
            </a:xfrm>
            <a:prstGeom prst="rect">
              <a:avLst/>
            </a:prstGeom>
          </p:spPr>
        </p:pic>
        <p:cxnSp>
          <p:nvCxnSpPr>
            <p:cNvPr id="5" name="直接连接符 4"/>
            <p:cNvCxnSpPr/>
            <p:nvPr/>
          </p:nvCxnSpPr>
          <p:spPr>
            <a:xfrm flipH="1" flipV="1">
              <a:off x="8597" y="7153"/>
              <a:ext cx="2975" cy="16"/>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1034395" cy="1753235"/>
          </a:xfrm>
          <a:prstGeom prst="rect">
            <a:avLst/>
          </a:prstGeom>
          <a:noFill/>
        </p:spPr>
        <p:txBody>
          <a:bodyPr wrap="square" rtlCol="0">
            <a:spAutoFit/>
          </a:bodyPr>
          <a:p>
            <a:pPr marL="0" lvl="1" indent="-285750">
              <a:buFont typeface="Wingdings" panose="05000000000000000000" charset="0"/>
              <a:buChar char=""/>
            </a:pPr>
            <a:r>
              <a:rPr lang="en-US" altLang="zh-CN">
                <a:sym typeface="+mn-ea"/>
              </a:rPr>
              <a:t>Exploring Uncertainty Measures in Deep Networks for Multiple Sclerosis Lesion Detection and Segmentation》</a:t>
            </a:r>
            <a:endParaRPr lang="en-US" altLang="zh-CN">
              <a:sym typeface="+mn-ea"/>
            </a:endParaRPr>
          </a:p>
          <a:p>
            <a:pPr marL="0" lvl="1" indent="-285750">
              <a:buFont typeface="Wingdings" panose="05000000000000000000" charset="0"/>
              <a:buChar char=""/>
            </a:pPr>
            <a:r>
              <a:rPr lang="en-US" altLang="zh-CN">
                <a:sym typeface="+mn-ea"/>
              </a:rPr>
              <a:t>Voxel level, Lesion level </a:t>
            </a:r>
            <a:endParaRPr lang="en-US" altLang="zh-CN">
              <a:sym typeface="+mn-ea"/>
            </a:endParaRPr>
          </a:p>
          <a:p>
            <a:pPr marL="457200" lvl="1" indent="0">
              <a:buFont typeface="Wingdings" panose="05000000000000000000" charset="0"/>
              <a:buNone/>
            </a:pPr>
            <a:endParaRPr lang="en-US" altLang="zh-CN"/>
          </a:p>
          <a:p>
            <a:endParaRPr lang="en-US" altLang="zh-CN"/>
          </a:p>
          <a:p>
            <a:pPr lvl="8"/>
            <a:endParaRPr lang="en-US" altLang="zh-CN"/>
          </a:p>
          <a:p>
            <a:endParaRPr lang="en-US" altLang="zh-CN"/>
          </a:p>
        </p:txBody>
      </p:sp>
      <p:pic>
        <p:nvPicPr>
          <p:cNvPr id="3" name="图片 2"/>
          <p:cNvPicPr>
            <a:picLocks noChangeAspect="1"/>
          </p:cNvPicPr>
          <p:nvPr/>
        </p:nvPicPr>
        <p:blipFill>
          <a:blip r:embed="rId1"/>
          <a:stretch>
            <a:fillRect/>
          </a:stretch>
        </p:blipFill>
        <p:spPr>
          <a:xfrm>
            <a:off x="1053465" y="2355215"/>
            <a:ext cx="9391650" cy="3114675"/>
          </a:xfrm>
          <a:prstGeom prst="rect">
            <a:avLst/>
          </a:prstGeom>
        </p:spPr>
      </p:pic>
      <p:cxnSp>
        <p:nvCxnSpPr>
          <p:cNvPr id="7" name="直接连接符 6"/>
          <p:cNvCxnSpPr/>
          <p:nvPr/>
        </p:nvCxnSpPr>
        <p:spPr>
          <a:xfrm flipH="1">
            <a:off x="8935720" y="1818005"/>
            <a:ext cx="1034415" cy="70675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9970135" y="1778635"/>
            <a:ext cx="474980" cy="368300"/>
          </a:xfrm>
          <a:prstGeom prst="rect">
            <a:avLst/>
          </a:prstGeom>
          <a:solidFill>
            <a:schemeClr val="accent1"/>
          </a:solidFill>
        </p:spPr>
        <p:txBody>
          <a:bodyPr wrap="none" rtlCol="0">
            <a:spAutoFit/>
          </a:bodyPr>
          <a:p>
            <a:r>
              <a:rPr lang="en-US" altLang="zh-CN"/>
              <a:t>Fw</a:t>
            </a:r>
            <a:endParaRPr lang="en-US" altLang="zh-CN"/>
          </a:p>
        </p:txBody>
      </p:sp>
      <p:cxnSp>
        <p:nvCxnSpPr>
          <p:cNvPr id="9" name="直接连接符 8"/>
          <p:cNvCxnSpPr/>
          <p:nvPr/>
        </p:nvCxnSpPr>
        <p:spPr>
          <a:xfrm flipH="1" flipV="1">
            <a:off x="7712075" y="4960620"/>
            <a:ext cx="1064260" cy="7759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8776335" y="5736590"/>
            <a:ext cx="513080" cy="368300"/>
          </a:xfrm>
          <a:prstGeom prst="rect">
            <a:avLst/>
          </a:prstGeom>
          <a:solidFill>
            <a:schemeClr val="accent1"/>
          </a:solidFill>
        </p:spPr>
        <p:txBody>
          <a:bodyPr wrap="none" rtlCol="0">
            <a:spAutoFit/>
          </a:bodyPr>
          <a:p>
            <a:r>
              <a:rPr lang="en-US" altLang="zh-CN"/>
              <a:t>Vw</a:t>
            </a:r>
            <a:endParaRPr lang="en-US" altLang="zh-CN"/>
          </a:p>
        </p:txBody>
      </p:sp>
      <p:pic>
        <p:nvPicPr>
          <p:cNvPr id="5" name="图片 4"/>
          <p:cNvPicPr>
            <a:picLocks noChangeAspect="1"/>
          </p:cNvPicPr>
          <p:nvPr/>
        </p:nvPicPr>
        <p:blipFill>
          <a:blip r:embed="rId2"/>
          <a:stretch>
            <a:fillRect/>
          </a:stretch>
        </p:blipFill>
        <p:spPr>
          <a:xfrm>
            <a:off x="2767965" y="5864860"/>
            <a:ext cx="2733675" cy="352425"/>
          </a:xfrm>
          <a:prstGeom prst="rect">
            <a:avLst/>
          </a:prstGeom>
        </p:spPr>
      </p:pic>
      <p:sp>
        <p:nvSpPr>
          <p:cNvPr id="11" name="文本框 10"/>
          <p:cNvSpPr txBox="1"/>
          <p:nvPr/>
        </p:nvSpPr>
        <p:spPr>
          <a:xfrm>
            <a:off x="1113155" y="5848985"/>
            <a:ext cx="1554480" cy="368300"/>
          </a:xfrm>
          <a:prstGeom prst="rect">
            <a:avLst/>
          </a:prstGeom>
          <a:noFill/>
        </p:spPr>
        <p:txBody>
          <a:bodyPr wrap="none" rtlCol="0">
            <a:spAutoFit/>
          </a:bodyPr>
          <a:p>
            <a:r>
              <a:rPr lang="zh-CN" altLang="en-US"/>
              <a:t>不确定性计算</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030095"/>
          </a:xfrm>
          <a:prstGeom prst="rect">
            <a:avLst/>
          </a:prstGeom>
          <a:noFill/>
        </p:spPr>
        <p:txBody>
          <a:bodyPr wrap="square" rtlCol="0">
            <a:spAutoFit/>
          </a:bodyPr>
          <a:p>
            <a:pPr marL="0" lvl="1" indent="-285750">
              <a:buFont typeface="Wingdings" panose="05000000000000000000" charset="0"/>
              <a:buChar char=""/>
            </a:pPr>
            <a:r>
              <a:rPr lang="en-US" altLang="zh-CN">
                <a:sym typeface="+mn-ea"/>
              </a:rPr>
              <a:t>《Cylindrical and Asymmetrical 3D Convolution Networks for LiDAR Segmentation》</a:t>
            </a:r>
            <a:endParaRPr lang="en-US" altLang="zh-CN">
              <a:sym typeface="+mn-ea"/>
            </a:endParaRPr>
          </a:p>
          <a:p>
            <a:pPr marL="0" lvl="1" indent="-285750">
              <a:buFont typeface="Wingdings" panose="05000000000000000000" charset="0"/>
              <a:buChar char=""/>
            </a:pPr>
            <a:r>
              <a:rPr lang="en-US" altLang="zh-CN"/>
              <a:t> CVPR2021</a:t>
            </a: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9" name="图片 8"/>
          <p:cNvPicPr>
            <a:picLocks noChangeAspect="1"/>
          </p:cNvPicPr>
          <p:nvPr/>
        </p:nvPicPr>
        <p:blipFill>
          <a:blip r:embed="rId1"/>
          <a:stretch>
            <a:fillRect/>
          </a:stretch>
        </p:blipFill>
        <p:spPr>
          <a:xfrm>
            <a:off x="1223645" y="2449195"/>
            <a:ext cx="8853170" cy="3305810"/>
          </a:xfrm>
          <a:prstGeom prst="rect">
            <a:avLst/>
          </a:prstGeom>
        </p:spPr>
      </p:pic>
      <p:pic>
        <p:nvPicPr>
          <p:cNvPr id="10" name="图片 9"/>
          <p:cNvPicPr>
            <a:picLocks noChangeAspect="1"/>
          </p:cNvPicPr>
          <p:nvPr/>
        </p:nvPicPr>
        <p:blipFill>
          <a:blip r:embed="rId2"/>
          <a:stretch>
            <a:fillRect/>
          </a:stretch>
        </p:blipFill>
        <p:spPr>
          <a:xfrm>
            <a:off x="9928225" y="1978660"/>
            <a:ext cx="1571625" cy="9048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030095"/>
          </a:xfrm>
          <a:prstGeom prst="rect">
            <a:avLst/>
          </a:prstGeom>
          <a:noFill/>
        </p:spPr>
        <p:txBody>
          <a:bodyPr wrap="square" rtlCol="0">
            <a:spAutoFit/>
          </a:bodyPr>
          <a:p>
            <a:pPr marL="0" lvl="1" indent="-285750">
              <a:buFont typeface="Wingdings" panose="05000000000000000000" charset="0"/>
              <a:buChar char=""/>
            </a:pPr>
            <a:r>
              <a:rPr lang="en-US" altLang="zh-CN">
                <a:sym typeface="+mn-ea"/>
              </a:rPr>
              <a:t>LiDAR </a:t>
            </a:r>
            <a:r>
              <a:rPr lang="zh-CN" altLang="en-US">
                <a:sym typeface="+mn-ea"/>
              </a:rPr>
              <a:t>点云数据具有稀疏性和变密度的性质</a:t>
            </a:r>
            <a:r>
              <a:rPr lang="en-US" altLang="zh-CN">
                <a:sym typeface="+mn-ea"/>
              </a:rPr>
              <a:t>(sparsity and varying density)</a:t>
            </a:r>
            <a:endParaRPr lang="en-US" altLang="zh-CN">
              <a:sym typeface="+mn-ea"/>
            </a:endParaRPr>
          </a:p>
          <a:p>
            <a:pPr marL="0" lvl="1" indent="-285750">
              <a:buFont typeface="Wingdings" panose="05000000000000000000" charset="0"/>
              <a:buChar char=""/>
            </a:pPr>
            <a:r>
              <a:rPr lang="zh-CN" altLang="en-US"/>
              <a:t>作者提出了柱形划分的方法</a:t>
            </a:r>
            <a:r>
              <a:rPr lang="en-US" altLang="zh-CN"/>
              <a:t>(Cylindrical Partition)：CxHxWxL</a:t>
            </a:r>
            <a:r>
              <a:rPr lang="zh-CN" altLang="en-US"/>
              <a:t>，</a:t>
            </a:r>
            <a:r>
              <a:rPr lang="en-US" altLang="zh-CN"/>
              <a:t> C</a:t>
            </a:r>
            <a:r>
              <a:rPr lang="zh-CN" altLang="en-US"/>
              <a:t>是特征维度，</a:t>
            </a:r>
            <a:r>
              <a:rPr lang="en-US" altLang="zh-CN"/>
              <a:t>H, W, L</a:t>
            </a:r>
            <a:r>
              <a:rPr lang="zh-CN" altLang="en-US"/>
              <a:t>分别是</a:t>
            </a:r>
            <a:r>
              <a:rPr lang="en-US" altLang="zh-CN"/>
              <a:t> radius,azimuth </a:t>
            </a:r>
            <a:r>
              <a:rPr lang="zh-CN" altLang="en-US"/>
              <a:t>和</a:t>
            </a:r>
            <a:r>
              <a:rPr lang="en-US" altLang="zh-CN"/>
              <a:t> height</a:t>
            </a:r>
            <a:endParaRPr lang="en-US" altLang="zh-CN"/>
          </a:p>
          <a:p>
            <a:pPr marL="0" lvl="1" indent="-285750">
              <a:buFont typeface="Wingdings" panose="05000000000000000000" charset="0"/>
              <a:buChar char=""/>
            </a:pPr>
            <a:r>
              <a:rPr lang="zh-CN" altLang="en-US"/>
              <a:t>论文中使用非对称的</a:t>
            </a:r>
            <a:r>
              <a:rPr lang="en-US" altLang="zh-CN"/>
              <a:t>3D</a:t>
            </a:r>
            <a:r>
              <a:rPr lang="zh-CN" altLang="en-US"/>
              <a:t>卷积</a:t>
            </a:r>
            <a:r>
              <a:rPr lang="en-US" altLang="zh-CN"/>
              <a:t>(Asymmetrical 3D Convolution):  Asymmetrical Residual Block,Dimension-Decomposition based Context Modeling🤔</a:t>
            </a:r>
            <a:endParaRPr lang="en-US" altLang="zh-CN"/>
          </a:p>
          <a:p>
            <a:pPr marL="0" lvl="1" indent="-285750">
              <a:buFont typeface="Wingdings" panose="05000000000000000000" charset="0"/>
              <a:buChar char=""/>
            </a:pPr>
            <a:r>
              <a:rPr lang="zh-CN" altLang="en-US"/>
              <a:t>作者使用</a:t>
            </a:r>
            <a:r>
              <a:rPr lang="en-US" altLang="zh-CN"/>
              <a:t>Point-wise Refinement Module</a:t>
            </a:r>
            <a:r>
              <a:rPr lang="zh-CN" altLang="en-US"/>
              <a:t>精修</a:t>
            </a:r>
            <a:r>
              <a:rPr lang="en-US" altLang="zh-CN"/>
              <a:t>：</a:t>
            </a:r>
            <a:r>
              <a:rPr lang="en-US" altLang="zh-CN">
                <a:solidFill>
                  <a:srgbClr val="FF0000"/>
                </a:solidFill>
              </a:rPr>
              <a:t>voxel-wise loss+point-wise loss🤔</a:t>
            </a:r>
            <a:endParaRPr lang="en-US" altLang="zh-CN">
              <a:solidFill>
                <a:srgbClr val="FF0000"/>
              </a:solidFill>
            </a:endParaRPr>
          </a:p>
          <a:p>
            <a:endParaRPr lang="en-US" altLang="zh-CN">
              <a:solidFill>
                <a:srgbClr val="FF0000"/>
              </a:solidFill>
            </a:endParaRPr>
          </a:p>
        </p:txBody>
      </p:sp>
      <p:pic>
        <p:nvPicPr>
          <p:cNvPr id="10" name="图片 9"/>
          <p:cNvPicPr>
            <a:picLocks noChangeAspect="1"/>
          </p:cNvPicPr>
          <p:nvPr/>
        </p:nvPicPr>
        <p:blipFill>
          <a:blip r:embed="rId1"/>
          <a:stretch>
            <a:fillRect/>
          </a:stretch>
        </p:blipFill>
        <p:spPr>
          <a:xfrm>
            <a:off x="1922145" y="4350385"/>
            <a:ext cx="2682875" cy="1544955"/>
          </a:xfrm>
          <a:prstGeom prst="rect">
            <a:avLst/>
          </a:prstGeom>
        </p:spPr>
      </p:pic>
      <p:pic>
        <p:nvPicPr>
          <p:cNvPr id="3" name="图片 2"/>
          <p:cNvPicPr>
            <a:picLocks noChangeAspect="1"/>
          </p:cNvPicPr>
          <p:nvPr/>
        </p:nvPicPr>
        <p:blipFill>
          <a:blip r:embed="rId2"/>
          <a:stretch>
            <a:fillRect/>
          </a:stretch>
        </p:blipFill>
        <p:spPr>
          <a:xfrm>
            <a:off x="5880735" y="4146550"/>
            <a:ext cx="4381500" cy="19526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306955"/>
          </a:xfrm>
          <a:prstGeom prst="rect">
            <a:avLst/>
          </a:prstGeom>
          <a:noFill/>
        </p:spPr>
        <p:txBody>
          <a:bodyPr wrap="square" rtlCol="0">
            <a:spAutoFit/>
          </a:bodyPr>
          <a:p>
            <a:pPr marL="0" lvl="1" indent="-285750">
              <a:buFont typeface="Wingdings" panose="05000000000000000000" charset="0"/>
              <a:buChar char=""/>
            </a:pPr>
            <a:r>
              <a:rPr lang="en-US" altLang="zh-CN">
                <a:sym typeface="+mn-ea"/>
              </a:rPr>
              <a:t>《Towards Safe Autonomous Driving: Capture Uncertainty in the Deep Neural Network For Lidar 3D Vehicle Detection》</a:t>
            </a:r>
            <a:endParaRPr lang="en-US" altLang="zh-CN">
              <a:sym typeface="+mn-ea"/>
            </a:endParaRPr>
          </a:p>
          <a:p>
            <a:pPr marL="0" lvl="1" indent="-285750">
              <a:buFont typeface="Wingdings" panose="05000000000000000000" charset="0"/>
              <a:buChar char=""/>
            </a:pPr>
            <a:r>
              <a:rPr lang="en-US" altLang="zh-CN"/>
              <a:t> ITSC</a:t>
            </a:r>
            <a:r>
              <a:rPr lang="en-US" altLang="zh-CN">
                <a:sym typeface="+mn-ea"/>
              </a:rPr>
              <a:t> 2018</a:t>
            </a: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4633595" y="2545715"/>
            <a:ext cx="6997065" cy="2592705"/>
          </a:xfrm>
          <a:prstGeom prst="rect">
            <a:avLst/>
          </a:prstGeom>
        </p:spPr>
      </p:pic>
      <p:sp>
        <p:nvSpPr>
          <p:cNvPr id="4" name="文本框 3"/>
          <p:cNvSpPr txBox="1"/>
          <p:nvPr/>
        </p:nvSpPr>
        <p:spPr>
          <a:xfrm>
            <a:off x="1929130" y="3723005"/>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a:endCxn id="4" idx="3"/>
          </p:cNvCxnSpPr>
          <p:nvPr/>
        </p:nvCxnSpPr>
        <p:spPr>
          <a:xfrm flipH="1">
            <a:off x="3572510" y="3229610"/>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3639185" y="394525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3572510" y="3945255"/>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3942715" y="1353185"/>
            <a:ext cx="6997065" cy="2592705"/>
          </a:xfrm>
          <a:prstGeom prst="rect">
            <a:avLst/>
          </a:prstGeom>
        </p:spPr>
      </p:pic>
      <p:sp>
        <p:nvSpPr>
          <p:cNvPr id="4" name="文本框 3"/>
          <p:cNvSpPr txBox="1"/>
          <p:nvPr/>
        </p:nvSpPr>
        <p:spPr>
          <a:xfrm>
            <a:off x="1312545" y="2465070"/>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p:nvPr/>
        </p:nvCxnSpPr>
        <p:spPr>
          <a:xfrm flipH="1">
            <a:off x="2963545" y="1787525"/>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2955925" y="261429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2955925" y="2726690"/>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9" name="图片 8"/>
          <p:cNvPicPr>
            <a:picLocks noChangeAspect="1"/>
          </p:cNvPicPr>
          <p:nvPr/>
        </p:nvPicPr>
        <p:blipFill>
          <a:blip r:embed="rId2"/>
          <a:stretch>
            <a:fillRect/>
          </a:stretch>
        </p:blipFill>
        <p:spPr>
          <a:xfrm>
            <a:off x="2955925" y="4044950"/>
            <a:ext cx="2714625" cy="857250"/>
          </a:xfrm>
          <a:prstGeom prst="rect">
            <a:avLst/>
          </a:prstGeom>
        </p:spPr>
      </p:pic>
      <p:pic>
        <p:nvPicPr>
          <p:cNvPr id="10" name="图片 9"/>
          <p:cNvPicPr>
            <a:picLocks noChangeAspect="1"/>
          </p:cNvPicPr>
          <p:nvPr/>
        </p:nvPicPr>
        <p:blipFill>
          <a:blip r:embed="rId3"/>
          <a:stretch>
            <a:fillRect/>
          </a:stretch>
        </p:blipFill>
        <p:spPr>
          <a:xfrm>
            <a:off x="6539230" y="3769995"/>
            <a:ext cx="4400550" cy="2495550"/>
          </a:xfrm>
          <a:prstGeom prst="rect">
            <a:avLst/>
          </a:prstGeom>
        </p:spPr>
      </p:pic>
      <p:pic>
        <p:nvPicPr>
          <p:cNvPr id="11" name="图片 10"/>
          <p:cNvPicPr>
            <a:picLocks noChangeAspect="1"/>
          </p:cNvPicPr>
          <p:nvPr/>
        </p:nvPicPr>
        <p:blipFill>
          <a:blip r:embed="rId4"/>
          <a:stretch>
            <a:fillRect/>
          </a:stretch>
        </p:blipFill>
        <p:spPr>
          <a:xfrm>
            <a:off x="1146175" y="5000625"/>
            <a:ext cx="4695825" cy="1371600"/>
          </a:xfrm>
          <a:prstGeom prst="rect">
            <a:avLst/>
          </a:prstGeom>
        </p:spPr>
      </p:pic>
      <p:sp>
        <p:nvSpPr>
          <p:cNvPr id="13" name="文本框 12"/>
          <p:cNvSpPr txBox="1"/>
          <p:nvPr/>
        </p:nvSpPr>
        <p:spPr>
          <a:xfrm>
            <a:off x="490220" y="1270000"/>
            <a:ext cx="3646805" cy="368300"/>
          </a:xfrm>
          <a:prstGeom prst="rect">
            <a:avLst/>
          </a:prstGeom>
          <a:noFill/>
        </p:spPr>
        <p:txBody>
          <a:bodyPr wrap="square" rtlCol="0">
            <a:spAutoFit/>
          </a:bodyPr>
          <a:p>
            <a:r>
              <a:rPr lang="zh-CN" altLang="en-US"/>
              <a:t>Capturing Epistemic Uncertainty</a:t>
            </a:r>
            <a:endParaRPr lang="zh-CN" altLang="en-US"/>
          </a:p>
        </p:txBody>
      </p:sp>
      <p:sp>
        <p:nvSpPr>
          <p:cNvPr id="14" name="文本框 13"/>
          <p:cNvSpPr txBox="1"/>
          <p:nvPr/>
        </p:nvSpPr>
        <p:spPr>
          <a:xfrm>
            <a:off x="385445" y="4252595"/>
            <a:ext cx="1863090" cy="368300"/>
          </a:xfrm>
          <a:prstGeom prst="rect">
            <a:avLst/>
          </a:prstGeom>
          <a:solidFill>
            <a:schemeClr val="accent1"/>
          </a:solidFill>
        </p:spPr>
        <p:txBody>
          <a:bodyPr wrap="square" rtlCol="0">
            <a:spAutoFit/>
          </a:bodyPr>
          <a:p>
            <a:r>
              <a:rPr lang="en-US" altLang="zh-CN"/>
              <a:t>For classification</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3942715" y="1353185"/>
            <a:ext cx="6997065" cy="2592705"/>
          </a:xfrm>
          <a:prstGeom prst="rect">
            <a:avLst/>
          </a:prstGeom>
        </p:spPr>
      </p:pic>
      <p:sp>
        <p:nvSpPr>
          <p:cNvPr id="4" name="文本框 3"/>
          <p:cNvSpPr txBox="1"/>
          <p:nvPr/>
        </p:nvSpPr>
        <p:spPr>
          <a:xfrm>
            <a:off x="1312545" y="2465070"/>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p:nvPr/>
        </p:nvCxnSpPr>
        <p:spPr>
          <a:xfrm flipH="1">
            <a:off x="2963545" y="1787525"/>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2955925" y="261429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2955925" y="2726690"/>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490220" y="1270000"/>
            <a:ext cx="3646805" cy="368300"/>
          </a:xfrm>
          <a:prstGeom prst="rect">
            <a:avLst/>
          </a:prstGeom>
          <a:noFill/>
        </p:spPr>
        <p:txBody>
          <a:bodyPr wrap="square" rtlCol="0">
            <a:spAutoFit/>
          </a:bodyPr>
          <a:p>
            <a:r>
              <a:rPr lang="zh-CN" altLang="en-US"/>
              <a:t>Capturing Epistemic Uncertainty</a:t>
            </a:r>
            <a:endParaRPr lang="zh-CN" altLang="en-US"/>
          </a:p>
        </p:txBody>
      </p:sp>
      <p:pic>
        <p:nvPicPr>
          <p:cNvPr id="2" name="图片 1"/>
          <p:cNvPicPr>
            <a:picLocks noChangeAspect="1"/>
          </p:cNvPicPr>
          <p:nvPr/>
        </p:nvPicPr>
        <p:blipFill>
          <a:blip r:embed="rId2"/>
          <a:stretch>
            <a:fillRect/>
          </a:stretch>
        </p:blipFill>
        <p:spPr>
          <a:xfrm>
            <a:off x="4137025" y="4319905"/>
            <a:ext cx="1266825" cy="590550"/>
          </a:xfrm>
          <a:prstGeom prst="rect">
            <a:avLst/>
          </a:prstGeom>
        </p:spPr>
      </p:pic>
      <p:pic>
        <p:nvPicPr>
          <p:cNvPr id="12" name="图片 11"/>
          <p:cNvPicPr>
            <a:picLocks noChangeAspect="1"/>
          </p:cNvPicPr>
          <p:nvPr/>
        </p:nvPicPr>
        <p:blipFill>
          <a:blip r:embed="rId3"/>
          <a:stretch>
            <a:fillRect/>
          </a:stretch>
        </p:blipFill>
        <p:spPr>
          <a:xfrm>
            <a:off x="3942715" y="5095875"/>
            <a:ext cx="2266950" cy="285750"/>
          </a:xfrm>
          <a:prstGeom prst="rect">
            <a:avLst/>
          </a:prstGeom>
        </p:spPr>
      </p:pic>
      <p:pic>
        <p:nvPicPr>
          <p:cNvPr id="14" name="图片 13"/>
          <p:cNvPicPr>
            <a:picLocks noChangeAspect="1"/>
          </p:cNvPicPr>
          <p:nvPr/>
        </p:nvPicPr>
        <p:blipFill>
          <a:blip r:embed="rId4"/>
          <a:stretch>
            <a:fillRect/>
          </a:stretch>
        </p:blipFill>
        <p:spPr>
          <a:xfrm>
            <a:off x="3942715" y="5685790"/>
            <a:ext cx="1952625" cy="295275"/>
          </a:xfrm>
          <a:prstGeom prst="rect">
            <a:avLst/>
          </a:prstGeom>
        </p:spPr>
      </p:pic>
      <p:sp>
        <p:nvSpPr>
          <p:cNvPr id="15" name="文本框 14"/>
          <p:cNvSpPr txBox="1"/>
          <p:nvPr/>
        </p:nvSpPr>
        <p:spPr>
          <a:xfrm>
            <a:off x="1466215" y="5013325"/>
            <a:ext cx="1497330" cy="368300"/>
          </a:xfrm>
          <a:prstGeom prst="rect">
            <a:avLst/>
          </a:prstGeom>
          <a:solidFill>
            <a:schemeClr val="accent1"/>
          </a:solidFill>
        </p:spPr>
        <p:txBody>
          <a:bodyPr wrap="none" rtlCol="0">
            <a:spAutoFit/>
          </a:bodyPr>
          <a:p>
            <a:r>
              <a:rPr lang="en-US" altLang="zh-CN"/>
              <a:t>For regression</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3942715" y="1353185"/>
            <a:ext cx="6997065" cy="2592705"/>
          </a:xfrm>
          <a:prstGeom prst="rect">
            <a:avLst/>
          </a:prstGeom>
        </p:spPr>
      </p:pic>
      <p:sp>
        <p:nvSpPr>
          <p:cNvPr id="4" name="文本框 3"/>
          <p:cNvSpPr txBox="1"/>
          <p:nvPr/>
        </p:nvSpPr>
        <p:spPr>
          <a:xfrm>
            <a:off x="1312545" y="2465070"/>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p:nvPr/>
        </p:nvCxnSpPr>
        <p:spPr>
          <a:xfrm flipH="1">
            <a:off x="2963545" y="1787525"/>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2955925" y="261429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2955925" y="2726690"/>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490220" y="1270000"/>
            <a:ext cx="3646805" cy="368300"/>
          </a:xfrm>
          <a:prstGeom prst="rect">
            <a:avLst/>
          </a:prstGeom>
          <a:noFill/>
        </p:spPr>
        <p:txBody>
          <a:bodyPr wrap="square" rtlCol="0">
            <a:spAutoFit/>
          </a:bodyPr>
          <a:p>
            <a:r>
              <a:rPr lang="zh-CN" altLang="en-US"/>
              <a:t>Capturing Aleatoric</a:t>
            </a:r>
            <a:r>
              <a:rPr lang="en-US" altLang="zh-CN"/>
              <a:t> </a:t>
            </a:r>
            <a:r>
              <a:rPr lang="zh-CN" altLang="en-US"/>
              <a:t>Uncertainty</a:t>
            </a:r>
            <a:endParaRPr lang="zh-CN" altLang="en-US"/>
          </a:p>
        </p:txBody>
      </p:sp>
      <p:pic>
        <p:nvPicPr>
          <p:cNvPr id="9" name="图片 8"/>
          <p:cNvPicPr>
            <a:picLocks noChangeAspect="1"/>
          </p:cNvPicPr>
          <p:nvPr/>
        </p:nvPicPr>
        <p:blipFill>
          <a:blip r:embed="rId2"/>
          <a:stretch>
            <a:fillRect/>
          </a:stretch>
        </p:blipFill>
        <p:spPr>
          <a:xfrm>
            <a:off x="1416685" y="5274945"/>
            <a:ext cx="3124200" cy="276225"/>
          </a:xfrm>
          <a:prstGeom prst="rect">
            <a:avLst/>
          </a:prstGeom>
        </p:spPr>
      </p:pic>
      <p:pic>
        <p:nvPicPr>
          <p:cNvPr id="10" name="图片 9"/>
          <p:cNvPicPr>
            <a:picLocks noChangeAspect="1"/>
          </p:cNvPicPr>
          <p:nvPr/>
        </p:nvPicPr>
        <p:blipFill>
          <a:blip r:embed="rId3"/>
          <a:stretch>
            <a:fillRect/>
          </a:stretch>
        </p:blipFill>
        <p:spPr>
          <a:xfrm>
            <a:off x="7478395" y="4674870"/>
            <a:ext cx="2847975" cy="600075"/>
          </a:xfrm>
          <a:prstGeom prst="rect">
            <a:avLst/>
          </a:prstGeom>
        </p:spPr>
      </p:pic>
      <p:sp>
        <p:nvSpPr>
          <p:cNvPr id="15" name="文本框 14"/>
          <p:cNvSpPr txBox="1"/>
          <p:nvPr/>
        </p:nvSpPr>
        <p:spPr>
          <a:xfrm>
            <a:off x="647700" y="4624070"/>
            <a:ext cx="1764030" cy="368300"/>
          </a:xfrm>
          <a:prstGeom prst="rect">
            <a:avLst/>
          </a:prstGeom>
          <a:solidFill>
            <a:schemeClr val="accent1"/>
          </a:solidFill>
        </p:spPr>
        <p:txBody>
          <a:bodyPr wrap="none" rtlCol="0">
            <a:spAutoFit/>
          </a:bodyPr>
          <a:p>
            <a:r>
              <a:rPr lang="en-US" altLang="zh-CN"/>
              <a:t>For classification</a:t>
            </a:r>
            <a:endParaRPr lang="en-US" altLang="zh-CN"/>
          </a:p>
        </p:txBody>
      </p:sp>
      <p:sp>
        <p:nvSpPr>
          <p:cNvPr id="16" name="文本框 15"/>
          <p:cNvSpPr txBox="1"/>
          <p:nvPr/>
        </p:nvSpPr>
        <p:spPr>
          <a:xfrm>
            <a:off x="5078730" y="4624070"/>
            <a:ext cx="2012950" cy="368300"/>
          </a:xfrm>
          <a:prstGeom prst="rect">
            <a:avLst/>
          </a:prstGeom>
          <a:solidFill>
            <a:schemeClr val="accent1"/>
          </a:solidFill>
        </p:spPr>
        <p:txBody>
          <a:bodyPr wrap="square" rtlCol="0">
            <a:spAutoFit/>
          </a:bodyPr>
          <a:p>
            <a:r>
              <a:rPr lang="en-US" altLang="zh-CN"/>
              <a:t>For regresssion</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030095"/>
          </a:xfrm>
          <a:prstGeom prst="rect">
            <a:avLst/>
          </a:prstGeom>
          <a:noFill/>
        </p:spPr>
        <p:txBody>
          <a:bodyPr wrap="square" rtlCol="0">
            <a:spAutoFit/>
          </a:bodyPr>
          <a:p>
            <a:pPr marL="0" lvl="1" indent="-285750">
              <a:buFont typeface="Wingdings" panose="05000000000000000000" charset="0"/>
              <a:buChar char=""/>
            </a:pPr>
            <a:r>
              <a:rPr lang="en-US" altLang="zh-CN">
                <a:sym typeface="+mn-ea"/>
              </a:rPr>
              <a:t>《Gaussian YOLOv3: An Accurate and Fast Object Detector Using Localization Uncertainty for Autonomous Driving》</a:t>
            </a:r>
            <a:endParaRPr lang="en-US" altLang="zh-CN">
              <a:sym typeface="+mn-ea"/>
            </a:endParaRPr>
          </a:p>
          <a:p>
            <a:pPr marL="742950" lvl="1" indent="-285750">
              <a:buFont typeface="Wingdings" panose="05000000000000000000" charset="0"/>
              <a:buChar char=""/>
            </a:pPr>
            <a:r>
              <a:rPr lang="en-US" altLang="zh-CN"/>
              <a:t>ICCV 2019</a:t>
            </a:r>
            <a:endParaRPr lang="en-US" altLang="zh-CN"/>
          </a:p>
          <a:p>
            <a:pPr marL="742950" lvl="1" indent="-285750">
              <a:buFont typeface="Wingdings" panose="05000000000000000000" charset="0"/>
              <a:buChar char=""/>
            </a:pPr>
            <a:r>
              <a:rPr lang="zh-CN" altLang="en-US"/>
              <a:t>为了预测不确定性，每个预测的坐标改为预测均值和方差，其余不变，和</a:t>
            </a:r>
            <a:r>
              <a:rPr lang="en-US" altLang="zh-CN"/>
              <a:t>YOLOv3</a:t>
            </a:r>
            <a:r>
              <a:rPr lang="zh-CN" altLang="en-US"/>
              <a:t>一样</a:t>
            </a:r>
            <a:endParaRPr lang="en-US" altLang="zh-CN"/>
          </a:p>
          <a:p>
            <a:endParaRPr lang="en-US" altLang="zh-CN"/>
          </a:p>
          <a:p>
            <a:endParaRPr lang="en-US" altLang="zh-CN"/>
          </a:p>
          <a:p>
            <a:endParaRPr lang="en-US" altLang="zh-CN"/>
          </a:p>
        </p:txBody>
      </p:sp>
      <p:pic>
        <p:nvPicPr>
          <p:cNvPr id="9" name="图片 8"/>
          <p:cNvPicPr>
            <a:picLocks noChangeAspect="1"/>
          </p:cNvPicPr>
          <p:nvPr/>
        </p:nvPicPr>
        <p:blipFill>
          <a:blip r:embed="rId1"/>
          <a:stretch>
            <a:fillRect/>
          </a:stretch>
        </p:blipFill>
        <p:spPr>
          <a:xfrm>
            <a:off x="7228840" y="2740660"/>
            <a:ext cx="3467100" cy="2781300"/>
          </a:xfrm>
          <a:prstGeom prst="rect">
            <a:avLst/>
          </a:prstGeom>
        </p:spPr>
      </p:pic>
      <p:pic>
        <p:nvPicPr>
          <p:cNvPr id="3" name="图片 2"/>
          <p:cNvPicPr>
            <a:picLocks noChangeAspect="1"/>
          </p:cNvPicPr>
          <p:nvPr/>
        </p:nvPicPr>
        <p:blipFill>
          <a:blip r:embed="rId2"/>
          <a:stretch>
            <a:fillRect/>
          </a:stretch>
        </p:blipFill>
        <p:spPr>
          <a:xfrm>
            <a:off x="1153795" y="2740660"/>
            <a:ext cx="4895850" cy="30956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1198880"/>
          </a:xfrm>
          <a:prstGeom prst="rect">
            <a:avLst/>
          </a:prstGeom>
          <a:noFill/>
        </p:spPr>
        <p:txBody>
          <a:bodyPr wrap="square" rtlCol="0">
            <a:spAutoFit/>
          </a:bodyPr>
          <a:p>
            <a:pPr marL="0" lvl="1" indent="-285750">
              <a:buFont typeface="Wingdings" panose="05000000000000000000" charset="0"/>
              <a:buChar char=""/>
            </a:pPr>
            <a:r>
              <a:rPr lang="en-US" altLang="zh-CN">
                <a:sym typeface="+mn-ea"/>
              </a:rPr>
              <a:t>《Gaussian YOLOv3: An Accurate and Fast Object Detector Using Localization Uncertainty for Autonomous Driving》</a:t>
            </a:r>
            <a:endParaRPr lang="en-US" altLang="zh-CN"/>
          </a:p>
          <a:p>
            <a:endParaRPr lang="en-US" altLang="zh-CN"/>
          </a:p>
          <a:p>
            <a:endParaRPr lang="en-US" altLang="zh-CN"/>
          </a:p>
        </p:txBody>
      </p:sp>
      <p:pic>
        <p:nvPicPr>
          <p:cNvPr id="10" name="图片 9"/>
          <p:cNvPicPr>
            <a:picLocks noChangeAspect="1"/>
          </p:cNvPicPr>
          <p:nvPr/>
        </p:nvPicPr>
        <p:blipFill>
          <a:blip r:embed="rId1"/>
          <a:stretch>
            <a:fillRect/>
          </a:stretch>
        </p:blipFill>
        <p:spPr>
          <a:xfrm>
            <a:off x="1489710" y="2865120"/>
            <a:ext cx="4562475" cy="2314575"/>
          </a:xfrm>
          <a:prstGeom prst="rect">
            <a:avLst/>
          </a:prstGeom>
        </p:spPr>
      </p:pic>
      <p:pic>
        <p:nvPicPr>
          <p:cNvPr id="3" name="图片 2"/>
          <p:cNvPicPr>
            <a:picLocks noChangeAspect="1"/>
          </p:cNvPicPr>
          <p:nvPr/>
        </p:nvPicPr>
        <p:blipFill>
          <a:blip r:embed="rId2"/>
          <a:stretch>
            <a:fillRect/>
          </a:stretch>
        </p:blipFill>
        <p:spPr>
          <a:xfrm>
            <a:off x="7256145" y="3853815"/>
            <a:ext cx="3571875" cy="952500"/>
          </a:xfrm>
          <a:prstGeom prst="rect">
            <a:avLst/>
          </a:prstGeom>
        </p:spPr>
      </p:pic>
      <p:sp>
        <p:nvSpPr>
          <p:cNvPr id="4" name="文本框 3"/>
          <p:cNvSpPr txBox="1"/>
          <p:nvPr/>
        </p:nvSpPr>
        <p:spPr>
          <a:xfrm>
            <a:off x="6577965" y="4022725"/>
            <a:ext cx="678180" cy="368300"/>
          </a:xfrm>
          <a:prstGeom prst="rect">
            <a:avLst/>
          </a:prstGeom>
          <a:noFill/>
        </p:spPr>
        <p:txBody>
          <a:bodyPr wrap="none" rtlCol="0">
            <a:spAutoFit/>
          </a:bodyPr>
          <a:p>
            <a:r>
              <a:rPr lang="en-US" altLang="zh-CN"/>
              <a:t>Loss:</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defTabSz="914400">
              <a:defRPr/>
            </a:pPr>
            <a:r>
              <a:rPr lang="zh-CN" altLang="en-US" sz="2800" b="1" dirty="0">
                <a:solidFill>
                  <a:schemeClr val="tx1"/>
                </a:solidFill>
                <a:latin typeface="微软雅黑" charset="-122"/>
                <a:ea typeface="微软雅黑" charset="-122"/>
                <a:cs typeface="微软雅黑" charset="-122"/>
              </a:rPr>
              <a:t>模型校准</a:t>
            </a:r>
            <a:endParaRPr lang="zh-CN" altLang="en-US"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558800" y="1435735"/>
            <a:ext cx="10647680" cy="4246245"/>
          </a:xfrm>
          <a:prstGeom prst="rect">
            <a:avLst/>
          </a:prstGeom>
          <a:noFill/>
        </p:spPr>
        <p:txBody>
          <a:bodyPr wrap="square" rtlCol="0">
            <a:spAutoFit/>
          </a:bodyPr>
          <a:p>
            <a:pPr marL="0" lvl="1" indent="-285750">
              <a:buFont typeface="Wingdings" panose="05000000000000000000" charset="0"/>
              <a:buChar char=""/>
            </a:pPr>
            <a:r>
              <a:rPr lang="en-US" altLang="zh-CN">
                <a:sym typeface="+mn-ea"/>
              </a:rPr>
              <a:t>什么是calibrated network</a:t>
            </a:r>
            <a:endParaRPr lang="en-US" altLang="zh-CN">
              <a:sym typeface="+mn-ea"/>
            </a:endParaRPr>
          </a:p>
          <a:p>
            <a:pPr marL="457200" lvl="2" indent="-285750">
              <a:buFont typeface="Wingdings" panose="05000000000000000000" charset="0"/>
              <a:buChar char=""/>
            </a:pPr>
            <a:r>
              <a:rPr lang="en-US" altLang="zh-CN">
                <a:sym typeface="+mn-ea"/>
              </a:rPr>
              <a:t>for classification:</a:t>
            </a: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r>
              <a:rPr lang="en-US" altLang="zh-CN">
                <a:sym typeface="+mn-ea"/>
              </a:rPr>
              <a:t>for regression:</a:t>
            </a: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3266440" y="2199005"/>
            <a:ext cx="3514725" cy="714375"/>
          </a:xfrm>
          <a:prstGeom prst="rect">
            <a:avLst/>
          </a:prstGeom>
        </p:spPr>
      </p:pic>
      <p:pic>
        <p:nvPicPr>
          <p:cNvPr id="4" name="图片 3"/>
          <p:cNvPicPr>
            <a:picLocks noChangeAspect="1"/>
          </p:cNvPicPr>
          <p:nvPr/>
        </p:nvPicPr>
        <p:blipFill>
          <a:blip r:embed="rId2"/>
          <a:stretch>
            <a:fillRect/>
          </a:stretch>
        </p:blipFill>
        <p:spPr>
          <a:xfrm>
            <a:off x="3266440" y="3614420"/>
            <a:ext cx="3295650" cy="609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0385" y="244476"/>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1345565"/>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Aleatoric/data uncertainty</a:t>
            </a:r>
            <a:endParaRPr lang="en-US" altLang="zh-CN"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Epistemic/model uncertainty</a:t>
            </a:r>
            <a:endParaRPr lang="en-US" altLang="zh-CN" kern="100" dirty="0">
              <a:latin typeface="宋体" pitchFamily="2" charset="-122"/>
              <a:ea typeface="宋体" pitchFamily="2" charset="-122"/>
              <a:sym typeface="+mn-ea"/>
            </a:endParaRPr>
          </a:p>
        </p:txBody>
      </p:sp>
      <p:pic>
        <p:nvPicPr>
          <p:cNvPr id="6" name="图片 5"/>
          <p:cNvPicPr>
            <a:picLocks noChangeAspect="1"/>
          </p:cNvPicPr>
          <p:nvPr/>
        </p:nvPicPr>
        <p:blipFill>
          <a:blip r:embed="rId1"/>
          <a:stretch>
            <a:fillRect/>
          </a:stretch>
        </p:blipFill>
        <p:spPr>
          <a:xfrm>
            <a:off x="3148330" y="3244850"/>
            <a:ext cx="4114800" cy="260985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模型校准</a:t>
            </a:r>
            <a:endParaRPr lang="zh-CN" altLang="en-US"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588645" y="1416050"/>
            <a:ext cx="10647680" cy="2306955"/>
          </a:xfrm>
          <a:prstGeom prst="rect">
            <a:avLst/>
          </a:prstGeom>
          <a:noFill/>
        </p:spPr>
        <p:txBody>
          <a:bodyPr wrap="square" rtlCol="0">
            <a:spAutoFit/>
          </a:bodyPr>
          <a:p>
            <a:pPr marL="0" lvl="1" indent="-285750">
              <a:buFont typeface="Wingdings" panose="05000000000000000000" charset="0"/>
              <a:buChar char=""/>
            </a:pPr>
            <a:r>
              <a:rPr lang="en-US" altLang="zh-CN">
                <a:sym typeface="+mn-ea"/>
              </a:rPr>
              <a:t>什么是calibrated network</a:t>
            </a:r>
            <a:endParaRPr lang="en-US" altLang="zh-CN">
              <a:sym typeface="+mn-ea"/>
            </a:endParaRPr>
          </a:p>
          <a:p>
            <a:pPr marL="457200" lvl="2" indent="-285750">
              <a:buFont typeface="Wingdings" panose="05000000000000000000" charset="0"/>
              <a:buChar char=""/>
            </a:pPr>
            <a:r>
              <a:rPr lang="en-US" altLang="zh-CN">
                <a:solidFill>
                  <a:srgbClr val="FF0000"/>
                </a:solidFill>
                <a:sym typeface="+mn-ea"/>
              </a:rPr>
              <a:t>reliability diagram</a:t>
            </a:r>
            <a:r>
              <a:rPr lang="en-US" altLang="zh-CN">
                <a:sym typeface="+mn-ea"/>
              </a:rPr>
              <a:t>: accuracy versus confidence</a:t>
            </a: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r>
              <a:rPr lang="en-US" altLang="zh-CN">
                <a:sym typeface="+mn-ea"/>
              </a:rPr>
              <a:t>Evaluating Calibration Quality</a:t>
            </a:r>
            <a:endParaRPr lang="en-US" altLang="zh-CN">
              <a:sym typeface="+mn-ea"/>
            </a:endParaRPr>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5" name="图片 4"/>
          <p:cNvPicPr>
            <a:picLocks noChangeAspect="1"/>
          </p:cNvPicPr>
          <p:nvPr/>
        </p:nvPicPr>
        <p:blipFill>
          <a:blip r:embed="rId1"/>
          <a:srcRect b="3542"/>
          <a:stretch>
            <a:fillRect/>
          </a:stretch>
        </p:blipFill>
        <p:spPr>
          <a:xfrm>
            <a:off x="1226820" y="3411220"/>
            <a:ext cx="7934325" cy="2421255"/>
          </a:xfrm>
          <a:prstGeom prst="rect">
            <a:avLst/>
          </a:prstGeom>
        </p:spPr>
      </p:pic>
      <p:pic>
        <p:nvPicPr>
          <p:cNvPr id="7" name="图片 6"/>
          <p:cNvPicPr>
            <a:picLocks noChangeAspect="1"/>
          </p:cNvPicPr>
          <p:nvPr/>
        </p:nvPicPr>
        <p:blipFill>
          <a:blip r:embed="rId2"/>
          <a:stretch>
            <a:fillRect/>
          </a:stretch>
        </p:blipFill>
        <p:spPr>
          <a:xfrm>
            <a:off x="5119370" y="2197735"/>
            <a:ext cx="3305175" cy="742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模型校准</a:t>
            </a:r>
            <a:endParaRPr lang="zh-CN" altLang="en-US"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26415" y="1132840"/>
            <a:ext cx="10657840" cy="2515235"/>
          </a:xfrm>
          <a:prstGeom prst="rect">
            <a:avLst/>
          </a:prstGeom>
          <a:noFill/>
        </p:spPr>
        <p:txBody>
          <a:bodyPr wrap="square">
            <a:spAutoFit/>
          </a:bodyPr>
          <a:lstStyle/>
          <a:p>
            <a:pPr marL="285750" indent="-285750" algn="just">
              <a:lnSpc>
                <a:spcPct val="150000"/>
              </a:lnSpc>
              <a:buFont typeface="Wingdings" panose="05000000000000000000" charset="0"/>
              <a:buChar char=""/>
            </a:pPr>
            <a:r>
              <a:rPr lang="zh-CN" altLang="zh-CN" sz="1500" b="1" kern="100" dirty="0">
                <a:latin typeface="Times New Roman" panose="02020603050405020304" pitchFamily="18" charset="0"/>
                <a:ea typeface="宋体" pitchFamily="2" charset="-122"/>
              </a:rPr>
              <a:t>模型校准</a:t>
            </a:r>
            <a:endParaRPr lang="zh-CN" altLang="zh-CN" sz="1500" b="1" kern="100" dirty="0">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《On Calibration of Modern Neural Networks》</a:t>
            </a:r>
            <a:r>
              <a:rPr lang="en-US" sz="1500" kern="100" dirty="0">
                <a:effectLst/>
                <a:latin typeface="Times New Roman" panose="02020603050405020304" pitchFamily="18" charset="0"/>
                <a:ea typeface="宋体" pitchFamily="2" charset="-122"/>
                <a:sym typeface="+mn-ea"/>
              </a:rPr>
              <a:t> ICML 2017</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作者观察到模型校准和网络结构的关系，如下图，得出如下结论</a:t>
            </a:r>
            <a:endParaRPr lang="en-US" altLang="zh-CN"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zh-CN" sz="1500" kern="100" dirty="0">
                <a:latin typeface="Times New Roman" panose="02020603050405020304" pitchFamily="18" charset="0"/>
                <a:ea typeface="宋体" pitchFamily="2" charset="-122"/>
              </a:rPr>
              <a:t>尽管提高模型</a:t>
            </a:r>
            <a:r>
              <a:rPr lang="en-US" altLang="zh-CN" sz="1500" kern="100" dirty="0">
                <a:latin typeface="Times New Roman" panose="02020603050405020304" pitchFamily="18" charset="0"/>
                <a:ea typeface="宋体" pitchFamily="2" charset="-122"/>
              </a:rPr>
              <a:t>depth</a:t>
            </a:r>
            <a:r>
              <a:rPr lang="zh-CN" altLang="en-US" sz="1500" kern="100" dirty="0">
                <a:latin typeface="Times New Roman" panose="02020603050405020304" pitchFamily="18" charset="0"/>
                <a:ea typeface="宋体" pitchFamily="2" charset="-122"/>
              </a:rPr>
              <a:t>和</a:t>
            </a:r>
            <a:r>
              <a:rPr lang="en-US" altLang="zh-CN" sz="1500" kern="100" dirty="0">
                <a:latin typeface="Times New Roman" panose="02020603050405020304" pitchFamily="18" charset="0"/>
                <a:ea typeface="宋体" pitchFamily="2" charset="-122"/>
              </a:rPr>
              <a:t>width</a:t>
            </a:r>
            <a:r>
              <a:rPr lang="zh-CN" altLang="en-US" sz="1500" kern="100" dirty="0">
                <a:latin typeface="Times New Roman" panose="02020603050405020304" pitchFamily="18" charset="0"/>
                <a:ea typeface="宋体" pitchFamily="2" charset="-122"/>
              </a:rPr>
              <a:t>可以提高准确率，但是模型校准下降</a:t>
            </a:r>
            <a:endParaRPr lang="zh-CN" altLang="en-US"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加入</a:t>
            </a:r>
            <a:r>
              <a:rPr lang="en-US" altLang="zh-CN" sz="1500" kern="100" dirty="0">
                <a:latin typeface="Times New Roman" panose="02020603050405020304" pitchFamily="18" charset="0"/>
                <a:ea typeface="宋体" pitchFamily="2" charset="-122"/>
              </a:rPr>
              <a:t>batchNorm</a:t>
            </a:r>
            <a:r>
              <a:rPr lang="zh-CN" altLang="en-US" sz="1500" kern="100" dirty="0">
                <a:latin typeface="Times New Roman" panose="02020603050405020304" pitchFamily="18" charset="0"/>
                <a:ea typeface="宋体" pitchFamily="2" charset="-122"/>
              </a:rPr>
              <a:t>层后，模型校准下降</a:t>
            </a:r>
            <a:endParaRPr lang="zh-CN" altLang="en-US"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使用较小的</a:t>
            </a:r>
            <a:r>
              <a:rPr lang="en-US" altLang="zh-CN" sz="1500" kern="100" dirty="0">
                <a:latin typeface="Times New Roman" panose="02020603050405020304" pitchFamily="18" charset="0"/>
                <a:ea typeface="宋体" pitchFamily="2" charset="-122"/>
              </a:rPr>
              <a:t>weight decay</a:t>
            </a:r>
            <a:r>
              <a:rPr lang="zh-CN" altLang="en-US" sz="1500" kern="100" dirty="0">
                <a:latin typeface="Times New Roman" panose="02020603050405020304" pitchFamily="18" charset="0"/>
                <a:ea typeface="宋体" pitchFamily="2" charset="-122"/>
              </a:rPr>
              <a:t>，模型校准下降</a:t>
            </a:r>
            <a:endParaRPr lang="zh-CN" altLang="en-US"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lang="zh-CN" altLang="en-US" sz="1500" kern="100" dirty="0">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1569085" y="3481070"/>
            <a:ext cx="8572500" cy="2657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模型校准</a:t>
            </a:r>
            <a:endParaRPr lang="zh-CN" altLang="en-US"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26415" y="1132840"/>
            <a:ext cx="10657840" cy="1129665"/>
          </a:xfrm>
          <a:prstGeom prst="rect">
            <a:avLst/>
          </a:prstGeom>
          <a:noFill/>
        </p:spPr>
        <p:txBody>
          <a:bodyPr wrap="square">
            <a:spAutoFit/>
          </a:bodyPr>
          <a:lstStyle/>
          <a:p>
            <a:pPr marL="285750" indent="-285750" algn="just">
              <a:lnSpc>
                <a:spcPct val="150000"/>
              </a:lnSpc>
              <a:buFont typeface="Wingdings" panose="05000000000000000000" charset="0"/>
              <a:buChar char=""/>
            </a:pPr>
            <a:r>
              <a:rPr lang="zh-CN" altLang="zh-CN" sz="1500" b="1" kern="100" dirty="0">
                <a:latin typeface="Times New Roman" panose="02020603050405020304" pitchFamily="18" charset="0"/>
                <a:ea typeface="宋体" pitchFamily="2" charset="-122"/>
              </a:rPr>
              <a:t>模型校准</a:t>
            </a:r>
            <a:endParaRPr lang="zh-CN" altLang="zh-CN" sz="1500" b="1" kern="100" dirty="0">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《On Calibration of Modern Neural Networks》</a:t>
            </a:r>
            <a:r>
              <a:rPr lang="en-US" sz="1500" kern="100" dirty="0">
                <a:effectLst/>
                <a:latin typeface="Times New Roman" panose="02020603050405020304" pitchFamily="18" charset="0"/>
                <a:ea typeface="宋体" pitchFamily="2" charset="-122"/>
                <a:sym typeface="+mn-ea"/>
              </a:rPr>
              <a:t> ICML 2017</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作者评估了一些后处理的校准方法，发现</a:t>
            </a:r>
            <a:r>
              <a:rPr lang="en-US" altLang="zh-CN" sz="1500" kern="100" dirty="0">
                <a:latin typeface="Times New Roman" panose="02020603050405020304" pitchFamily="18" charset="0"/>
                <a:ea typeface="宋体" pitchFamily="2" charset="-122"/>
              </a:rPr>
              <a:t>Temperature scaling </a:t>
            </a:r>
            <a:r>
              <a:rPr lang="zh-CN" altLang="en-US" sz="1500" kern="100" dirty="0">
                <a:latin typeface="Times New Roman" panose="02020603050405020304" pitchFamily="18" charset="0"/>
                <a:ea typeface="宋体" pitchFamily="2" charset="-122"/>
              </a:rPr>
              <a:t>进行网络模型校准表现最好</a:t>
            </a:r>
            <a:endParaRPr lang="zh-CN" altLang="en-US" sz="1500" kern="100" dirty="0">
              <a:latin typeface="Times New Roman" panose="02020603050405020304" pitchFamily="18" charset="0"/>
              <a:ea typeface="宋体" pitchFamily="2" charset="-122"/>
            </a:endParaRPr>
          </a:p>
        </p:txBody>
      </p:sp>
      <p:grpSp>
        <p:nvGrpSpPr>
          <p:cNvPr id="5" name="组合 4"/>
          <p:cNvGrpSpPr/>
          <p:nvPr/>
        </p:nvGrpSpPr>
        <p:grpSpPr>
          <a:xfrm>
            <a:off x="2576830" y="2780665"/>
            <a:ext cx="3562350" cy="1262380"/>
            <a:chOff x="2117" y="4216"/>
            <a:chExt cx="5610" cy="1988"/>
          </a:xfrm>
        </p:grpSpPr>
        <p:pic>
          <p:nvPicPr>
            <p:cNvPr id="3" name="图片 2"/>
            <p:cNvPicPr>
              <a:picLocks noChangeAspect="1"/>
            </p:cNvPicPr>
            <p:nvPr/>
          </p:nvPicPr>
          <p:blipFill>
            <a:blip r:embed="rId1"/>
            <a:stretch>
              <a:fillRect/>
            </a:stretch>
          </p:blipFill>
          <p:spPr>
            <a:xfrm>
              <a:off x="2117" y="5694"/>
              <a:ext cx="2670" cy="510"/>
            </a:xfrm>
            <a:prstGeom prst="rect">
              <a:avLst/>
            </a:prstGeom>
          </p:spPr>
        </p:pic>
        <p:pic>
          <p:nvPicPr>
            <p:cNvPr id="4" name="图片 3"/>
            <p:cNvPicPr>
              <a:picLocks noChangeAspect="1"/>
            </p:cNvPicPr>
            <p:nvPr/>
          </p:nvPicPr>
          <p:blipFill>
            <a:blip r:embed="rId2"/>
            <a:stretch>
              <a:fillRect/>
            </a:stretch>
          </p:blipFill>
          <p:spPr>
            <a:xfrm>
              <a:off x="2117" y="4216"/>
              <a:ext cx="5610" cy="82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970405"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总结和展望</a:t>
            </a:r>
            <a:endParaRPr lang="zh-CN" altLang="en-US" sz="2800" b="1" dirty="0">
              <a:latin typeface="微软雅黑" charset="-122"/>
              <a:ea typeface="微软雅黑" charset="-122"/>
              <a:cs typeface="微软雅黑" charset="-122"/>
              <a:sym typeface="+mn-ea"/>
            </a:endParaRPr>
          </a:p>
        </p:txBody>
      </p:sp>
      <p:sp>
        <p:nvSpPr>
          <p:cNvPr id="2" name="文本框 1"/>
          <p:cNvSpPr txBox="1"/>
          <p:nvPr/>
        </p:nvSpPr>
        <p:spPr>
          <a:xfrm>
            <a:off x="588645" y="1416050"/>
            <a:ext cx="10647680" cy="3138170"/>
          </a:xfrm>
          <a:prstGeom prst="rect">
            <a:avLst/>
          </a:prstGeom>
          <a:noFill/>
        </p:spPr>
        <p:txBody>
          <a:bodyPr wrap="square" rtlCol="0">
            <a:spAutoFit/>
          </a:bodyPr>
          <a:p>
            <a:pPr marL="457200" lvl="2" indent="-285750">
              <a:buFont typeface="Wingdings" panose="05000000000000000000" charset="0"/>
              <a:buChar char=""/>
            </a:pPr>
            <a:r>
              <a:rPr lang="zh-CN" altLang="en-US"/>
              <a:t>对于不确定性，缺少标准的评估方法，目前对不确定性建模方法的评估还仅局限于通过对比网络校准和在</a:t>
            </a:r>
            <a:r>
              <a:rPr lang="en-US" altLang="zh-CN"/>
              <a:t>OOD</a:t>
            </a:r>
            <a:r>
              <a:rPr lang="zh-CN" altLang="en-US"/>
              <a:t>任务上的表现，不同论文中实验设置各有不同，缺乏一个清晰标准的评估不确定性建模的方法</a:t>
            </a:r>
            <a:endParaRPr lang="zh-CN" altLang="en-US"/>
          </a:p>
          <a:p>
            <a:pPr marL="457200" lvl="2" indent="-285750">
              <a:buFont typeface="Wingdings" panose="05000000000000000000" charset="0"/>
              <a:buChar char=""/>
            </a:pPr>
            <a:r>
              <a:rPr lang="zh-CN" altLang="en-US"/>
              <a:t>由于对单个样本缺少</a:t>
            </a:r>
            <a:r>
              <a:rPr lang="en-US" altLang="zh-CN"/>
              <a:t>uncertainty</a:t>
            </a:r>
            <a:r>
              <a:rPr lang="zh-CN" altLang="en-US"/>
              <a:t>标注，没有</a:t>
            </a:r>
            <a:r>
              <a:rPr lang="en-US" altLang="zh-CN"/>
              <a:t>ground truth</a:t>
            </a:r>
            <a:r>
              <a:rPr lang="zh-CN" altLang="en-US"/>
              <a:t>，无法评估单个样本上不确定性计算的好坏</a:t>
            </a:r>
            <a:endParaRPr lang="zh-CN" altLang="en-US"/>
          </a:p>
          <a:p>
            <a:pPr marL="457200" lvl="2" indent="-285750">
              <a:buFont typeface="Wingdings" panose="05000000000000000000" charset="0"/>
              <a:buChar char=""/>
            </a:pPr>
            <a:r>
              <a:rPr lang="zh-CN" altLang="en-US"/>
              <a:t>可解释性的问题，目前的一些不确定性建模方法缺乏</a:t>
            </a:r>
            <a:r>
              <a:rPr lang="en-US" altLang="zh-CN"/>
              <a:t>high-level</a:t>
            </a:r>
            <a:r>
              <a:rPr lang="zh-CN" altLang="en-US"/>
              <a:t>上的解释</a:t>
            </a:r>
            <a:endParaRPr lang="zh-CN" altLang="en-US"/>
          </a:p>
          <a:p>
            <a:pPr marL="457200" lvl="2" indent="-285750">
              <a:buFont typeface="Wingdings" panose="05000000000000000000" charset="0"/>
              <a:buChar char=""/>
            </a:pPr>
            <a:r>
              <a:rPr lang="zh-CN" altLang="en-US"/>
              <a:t>在实际应用上，缺少对这些不确定性建模和计算方法的验证，大多数论文中提出的方法只在标准数据集如</a:t>
            </a:r>
            <a:r>
              <a:rPr lang="en-US" altLang="zh-CN"/>
              <a:t>Cifar10/100</a:t>
            </a:r>
            <a:r>
              <a:rPr lang="zh-CN" altLang="en-US"/>
              <a:t>，</a:t>
            </a:r>
            <a:r>
              <a:rPr lang="en-US" altLang="zh-CN"/>
              <a:t>ImageNet</a:t>
            </a:r>
            <a:r>
              <a:rPr lang="zh-CN" altLang="en-US"/>
              <a:t>上验证效果，对于复杂现实世界里的应用，没有评估和验证</a:t>
            </a:r>
            <a:endParaRPr lang="zh-CN" altLang="en-US"/>
          </a:p>
          <a:p>
            <a:pPr marL="457200" lvl="2" indent="-285750">
              <a:buFont typeface="Wingdings" panose="05000000000000000000" charset="0"/>
              <a:buChar char=""/>
            </a:pPr>
            <a:r>
              <a:rPr lang="zh-CN" altLang="en-US"/>
              <a:t>基于以上总结的展望：建立通用的不确定性评估框架，系统的对比各种方法，解释不确定性评估背后的原因，可解释的</a:t>
            </a:r>
            <a:r>
              <a:rPr lang="en-US" altLang="zh-CN"/>
              <a:t>AI</a:t>
            </a:r>
            <a:endParaRPr lang="en-US" altLang="zh-CN"/>
          </a:p>
          <a:p>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685415"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研究目标和意义</a:t>
            </a:r>
            <a:endParaRPr lang="en-US" altLang="zh-CN"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642620" y="1104265"/>
            <a:ext cx="11233785" cy="2676525"/>
          </a:xfrm>
          <a:prstGeom prst="rect">
            <a:avLst/>
          </a:prstGeom>
          <a:noFill/>
        </p:spPr>
        <p:txBody>
          <a:bodyPr wrap="square" rtlCol="0">
            <a:spAutoFit/>
          </a:bodyPr>
          <a:p>
            <a:pPr marL="285750" indent="-285750">
              <a:buFont typeface="Wingdings" panose="05000000000000000000" charset="0"/>
              <a:buChar char=""/>
            </a:pPr>
            <a:endParaRPr lang="zh-CN" altLang="en-US" b="1"/>
          </a:p>
          <a:p>
            <a:pPr marL="285750" indent="-285750">
              <a:buFont typeface="Wingdings" panose="05000000000000000000" charset="0"/>
              <a:buChar char=""/>
            </a:pPr>
            <a:r>
              <a:rPr lang="zh-CN" altLang="en-US" b="1"/>
              <a:t>研究动机和创新</a:t>
            </a:r>
            <a:r>
              <a:rPr lang="en-US" altLang="zh-CN" b="1"/>
              <a:t>: </a:t>
            </a:r>
            <a:r>
              <a:rPr lang="zh-CN" altLang="en-US" sz="1600"/>
              <a:t>过去，有关神经网络结构的设计以及训练方式的研究主要从提高模型准确率的角度，本选题针对单一确定神经网络，从</a:t>
            </a:r>
            <a:r>
              <a:rPr lang="zh-CN" altLang="en-US" sz="1600" u="sng"/>
              <a:t>不确定性预测的角度</a:t>
            </a:r>
            <a:r>
              <a:rPr lang="zh-CN" altLang="en-US" sz="1600"/>
              <a:t>研究神经网络结构和训练方式，我们希望训练好的神经网络模型所提取的高维特征</a:t>
            </a:r>
            <a:r>
              <a:rPr lang="en-US" altLang="zh-CN" sz="1600"/>
              <a:t>(</a:t>
            </a:r>
            <a:r>
              <a:rPr lang="zh-CN" altLang="en-US" sz="1600"/>
              <a:t>最后一层的高维特征</a:t>
            </a:r>
            <a:r>
              <a:rPr lang="en-US" altLang="zh-CN" sz="1600"/>
              <a:t>)</a:t>
            </a:r>
            <a:r>
              <a:rPr lang="zh-CN" altLang="en-US" sz="1600"/>
              <a:t>，在不确定性预测上具有较好的表示能力</a:t>
            </a:r>
            <a:endParaRPr lang="zh-CN" altLang="en-US" sz="1600"/>
          </a:p>
          <a:p>
            <a:pPr marL="285750" indent="-285750">
              <a:buFont typeface="Wingdings" panose="05000000000000000000" charset="0"/>
              <a:buChar char=""/>
            </a:pPr>
            <a:endParaRPr lang="zh-CN" altLang="en-US" sz="1600" b="1"/>
          </a:p>
          <a:p>
            <a:pPr marL="285750" indent="-285750">
              <a:buFont typeface="Wingdings" panose="05000000000000000000" charset="0"/>
              <a:buChar char=""/>
            </a:pPr>
            <a:endParaRPr lang="zh-CN" altLang="en-US" sz="1600" b="1"/>
          </a:p>
          <a:p>
            <a:pPr marL="285750" indent="-285750">
              <a:buFont typeface="Wingdings" panose="05000000000000000000" charset="0"/>
              <a:buChar char=""/>
            </a:pPr>
            <a:r>
              <a:rPr lang="zh-CN" altLang="en-US" b="1"/>
              <a:t>研究目标</a:t>
            </a:r>
            <a:r>
              <a:rPr lang="en-US" altLang="zh-CN" b="1"/>
              <a:t>:  </a:t>
            </a:r>
            <a:r>
              <a:rPr lang="zh-CN" altLang="en-US" sz="1600"/>
              <a:t>研究</a:t>
            </a:r>
            <a:r>
              <a:rPr lang="zh-CN" altLang="en-US" sz="1600">
                <a:sym typeface="+mn-ea"/>
              </a:rPr>
              <a:t>神经</a:t>
            </a:r>
            <a:r>
              <a:rPr lang="zh-CN" altLang="en-US" sz="1600">
                <a:sym typeface="+mn-ea"/>
              </a:rPr>
              <a:t>网络结构设计和训练方式，提高神经网络高层特征向量的表示能力，探究和神经网络不确定性的关系</a:t>
            </a:r>
            <a:endParaRPr lang="zh-CN" altLang="en-US" sz="1600">
              <a:sym typeface="+mn-ea"/>
            </a:endParaRPr>
          </a:p>
          <a:p>
            <a:pPr marL="285750" indent="-285750">
              <a:buFont typeface="Wingdings" panose="05000000000000000000" charset="0"/>
              <a:buChar char=""/>
            </a:pPr>
            <a:endParaRPr lang="en-US" altLang="zh-CN" b="1"/>
          </a:p>
          <a:p>
            <a:pPr marL="285750" indent="-285750">
              <a:buFont typeface="Wingdings" panose="05000000000000000000" charset="0"/>
              <a:buChar char=""/>
            </a:pP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685415" cy="953135"/>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研究目标</a:t>
            </a:r>
            <a:r>
              <a:rPr lang="zh-CN" altLang="en-US" sz="2800" b="1" dirty="0">
                <a:latin typeface="微软雅黑" charset="-122"/>
                <a:ea typeface="微软雅黑" charset="-122"/>
                <a:cs typeface="微软雅黑" charset="-122"/>
                <a:sym typeface="+mn-ea"/>
              </a:rPr>
              <a:t>和意义</a:t>
            </a:r>
            <a:endParaRPr lang="en-US" altLang="zh-CN" sz="2800" b="1" dirty="0">
              <a:solidFill>
                <a:schemeClr val="tx1"/>
              </a:solidFill>
              <a:latin typeface="微软雅黑" charset="-122"/>
              <a:ea typeface="微软雅黑" charset="-122"/>
              <a:cs typeface="微软雅黑" charset="-122"/>
              <a:sym typeface="+mn-ea"/>
            </a:endParaRPr>
          </a:p>
          <a:p>
            <a:pPr algn="l" defTabSz="914400">
              <a:defRPr/>
            </a:pPr>
            <a:endParaRPr lang="en-US" altLang="zh-CN"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642620" y="1104265"/>
            <a:ext cx="11233785" cy="2122805"/>
          </a:xfrm>
          <a:prstGeom prst="rect">
            <a:avLst/>
          </a:prstGeom>
          <a:noFill/>
        </p:spPr>
        <p:txBody>
          <a:bodyPr wrap="square" rtlCol="0">
            <a:spAutoFit/>
          </a:bodyPr>
          <a:p>
            <a:pPr marL="0" indent="0">
              <a:buFont typeface="Wingdings" panose="05000000000000000000" charset="0"/>
              <a:buNone/>
            </a:pPr>
            <a:endParaRPr lang="en-US" altLang="zh-CN" b="1"/>
          </a:p>
          <a:p>
            <a:pPr marL="285750" indent="-285750">
              <a:buFont typeface="Wingdings" panose="05000000000000000000" charset="0"/>
              <a:buChar char=""/>
            </a:pPr>
            <a:r>
              <a:rPr lang="zh-CN" altLang="en-US" b="1"/>
              <a:t>研究意义</a:t>
            </a:r>
            <a:r>
              <a:rPr lang="en-US" altLang="zh-CN" b="1"/>
              <a:t>: </a:t>
            </a:r>
            <a:endParaRPr lang="zh-CN" altLang="en-US" sz="1600"/>
          </a:p>
          <a:p>
            <a:pPr marL="742950" lvl="1" indent="-285750">
              <a:buFont typeface="Wingdings" panose="05000000000000000000" charset="0"/>
              <a:buChar char=""/>
            </a:pPr>
            <a:r>
              <a:rPr lang="zh-CN" altLang="en-US" sz="1600">
                <a:sym typeface="+mn-ea"/>
              </a:rPr>
              <a:t>通过研究</a:t>
            </a:r>
            <a:r>
              <a:rPr lang="en-US" altLang="zh-CN" sz="1600">
                <a:sym typeface="+mn-ea"/>
              </a:rPr>
              <a:t>Uncertainty</a:t>
            </a:r>
            <a:r>
              <a:rPr lang="zh-CN" altLang="en-US" sz="1600">
                <a:sym typeface="+mn-ea"/>
              </a:rPr>
              <a:t>和神经网络结构的关系，</a:t>
            </a:r>
            <a:r>
              <a:rPr lang="zh-CN" altLang="en-US" sz="1600"/>
              <a:t>指导神经网络的设计和训练，进而提高神经网络对不确定性建模能力</a:t>
            </a:r>
            <a:endParaRPr lang="zh-CN" altLang="en-US" sz="1600"/>
          </a:p>
          <a:p>
            <a:pPr marL="742950" lvl="1" indent="-285750">
              <a:buFont typeface="Wingdings" panose="05000000000000000000" charset="0"/>
              <a:buChar char=""/>
            </a:pPr>
            <a:r>
              <a:rPr lang="zh-CN" altLang="en-US" sz="1600"/>
              <a:t>通过不确定性和神经网络结构关系的解释，有助于更深入地了解神经网络的决策过程</a:t>
            </a:r>
            <a:endParaRPr lang="zh-CN" altLang="en-US" sz="1600"/>
          </a:p>
          <a:p>
            <a:pPr marL="742950" lvl="1" indent="-285750">
              <a:buFont typeface="Wingdings" panose="05000000000000000000" charset="0"/>
              <a:buChar char=""/>
            </a:pPr>
            <a:r>
              <a:rPr lang="zh-CN" altLang="en-US" sz="1600"/>
              <a:t>应用于</a:t>
            </a:r>
            <a:r>
              <a:rPr lang="en-US" altLang="zh-CN" sz="1600"/>
              <a:t>OOD</a:t>
            </a:r>
            <a:r>
              <a:rPr lang="zh-CN" altLang="en-US" sz="1600"/>
              <a:t>检测，主动学习，增强学习等具体任务</a:t>
            </a:r>
            <a:endParaRPr lang="zh-CN" altLang="en-US" sz="1600"/>
          </a:p>
          <a:p>
            <a:pPr marL="742950" lvl="1" indent="-285750">
              <a:buFont typeface="Wingdings" panose="05000000000000000000" charset="0"/>
              <a:buChar char=""/>
            </a:pPr>
            <a:endParaRPr lang="zh-CN" altLang="en-US" sz="1600"/>
          </a:p>
          <a:p>
            <a:pPr marL="742950" lvl="1" indent="-285750">
              <a:buFont typeface="Wingdings" panose="05000000000000000000" charset="0"/>
              <a:buChar char=""/>
            </a:pPr>
            <a:endParaRPr lang="zh-CN" altLang="en-US" sz="1600"/>
          </a:p>
          <a:p>
            <a:pPr lvl="0" indent="-285750" algn="l">
              <a:buClrTx/>
              <a:buSzTx/>
              <a:buFont typeface="Wingdings" panose="05000000000000000000" charset="0"/>
              <a:buChar char=""/>
            </a:pPr>
            <a:r>
              <a:rPr lang="zh-CN" altLang="en-US" sz="1600" b="1">
                <a:sym typeface="+mn-ea"/>
              </a:rPr>
              <a:t>预期成果</a:t>
            </a:r>
            <a:r>
              <a:rPr lang="en-US" altLang="zh-CN" sz="1600" b="1">
                <a:sym typeface="+mn-ea"/>
              </a:rPr>
              <a:t>:  </a:t>
            </a:r>
            <a:r>
              <a:rPr lang="zh-CN" altLang="en-US" sz="1600">
                <a:sym typeface="+mn-ea"/>
              </a:rPr>
              <a:t>总结实验结果，构建新的</a:t>
            </a:r>
            <a:r>
              <a:rPr lang="zh-CN" altLang="en-US" sz="1600">
                <a:sym typeface="+mn-ea"/>
              </a:rPr>
              <a:t>神</a:t>
            </a:r>
            <a:r>
              <a:rPr lang="zh-CN" altLang="en-US" sz="1600">
                <a:sym typeface="+mn-ea"/>
              </a:rPr>
              <a:t>经网络结构和训练方式，能具备良好的不确定性建模能力</a:t>
            </a: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30695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sym typeface="+mn-ea"/>
              </a:rPr>
              <a:t>不确定性建模方法</a:t>
            </a:r>
            <a:r>
              <a:rPr lang="en-US" altLang="zh-CN" sz="1600">
                <a:sym typeface="+mn-ea"/>
              </a:rPr>
              <a:t>:</a:t>
            </a:r>
            <a:r>
              <a:rPr lang="zh-CN" altLang="en-US" sz="1600">
                <a:sym typeface="+mn-ea"/>
              </a:rPr>
              <a:t>在研究中统一使用</a:t>
            </a:r>
            <a:r>
              <a:rPr lang="en-US" altLang="zh-CN" sz="1600">
                <a:sym typeface="+mn-ea"/>
              </a:rPr>
              <a:t> </a:t>
            </a:r>
            <a:r>
              <a:rPr lang="en-US" sz="1600" u="sng" kern="100" dirty="0">
                <a:effectLst/>
                <a:latin typeface="Times New Roman" panose="02020603050405020304" pitchFamily="18" charset="0"/>
                <a:ea typeface="宋体" pitchFamily="2" charset="-122"/>
                <a:sym typeface="+mn-ea"/>
              </a:rPr>
              <a:t>DDU</a:t>
            </a:r>
            <a:r>
              <a:rPr lang="zh-CN" altLang="en-US" sz="1600" u="sng" kern="100" dirty="0">
                <a:effectLst/>
                <a:latin typeface="Times New Roman" panose="02020603050405020304" pitchFamily="18" charset="0"/>
                <a:ea typeface="宋体" pitchFamily="2" charset="-122"/>
                <a:sym typeface="+mn-ea"/>
              </a:rPr>
              <a:t>算法</a:t>
            </a:r>
            <a:r>
              <a:rPr lang="zh-CN" altLang="en-US" sz="1600" kern="100" dirty="0">
                <a:effectLst/>
                <a:latin typeface="Times New Roman" panose="02020603050405020304" pitchFamily="18" charset="0"/>
                <a:ea typeface="宋体" pitchFamily="2" charset="-122"/>
                <a:sym typeface="+mn-ea"/>
              </a:rPr>
              <a:t>建模不确定性，该算法使用神经网络最后一层的高维特征，对每一个类别建立一个多维高斯分布，然后通过建立的概率模型去预测概率密度，作为不确定性的表示</a:t>
            </a: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r>
              <a:rPr lang="zh-CN" altLang="en-US" sz="1600">
                <a:sym typeface="+mn-ea"/>
              </a:rPr>
              <a:t>《</a:t>
            </a:r>
            <a:r>
              <a:rPr lang="en-US" altLang="zh-CN" sz="1600">
                <a:sym typeface="+mn-ea"/>
              </a:rPr>
              <a:t>Deep Deterministic Uncertainty: A Simple Baseline</a:t>
            </a:r>
            <a:r>
              <a:rPr lang="zh-CN" altLang="en-US" sz="1600">
                <a:sym typeface="+mn-ea"/>
              </a:rPr>
              <a:t>》</a:t>
            </a:r>
            <a:r>
              <a:rPr lang="en-US" altLang="zh-CN" sz="1600">
                <a:sym typeface="+mn-ea"/>
              </a:rPr>
              <a:t> CVPR2023</a:t>
            </a:r>
            <a:endParaRPr lang="en-US" altLang="zh-CN" sz="1600">
              <a:sym typeface="+mn-ea"/>
            </a:endParaRPr>
          </a:p>
          <a:p>
            <a:pPr marL="0" indent="0">
              <a:buFont typeface="Wingdings" panose="05000000000000000000" charset="0"/>
              <a:buNone/>
            </a:pP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r>
              <a:rPr lang="zh-CN" altLang="en-US" sz="1600" kern="100" dirty="0">
                <a:effectLst/>
                <a:latin typeface="Times New Roman" panose="02020603050405020304" pitchFamily="18" charset="0"/>
                <a:ea typeface="宋体" pitchFamily="2" charset="-122"/>
                <a:sym typeface="+mn-ea"/>
              </a:rPr>
              <a:t>寻找有效的单一确定的</a:t>
            </a:r>
            <a:r>
              <a:rPr lang="en-US" altLang="zh-CN" sz="1600" kern="100" dirty="0">
                <a:effectLst/>
                <a:latin typeface="Times New Roman" panose="02020603050405020304" pitchFamily="18" charset="0"/>
                <a:ea typeface="宋体" pitchFamily="2" charset="-122"/>
                <a:sym typeface="+mn-ea"/>
              </a:rPr>
              <a:t>Uncertainty</a:t>
            </a:r>
            <a:r>
              <a:rPr lang="zh-CN" altLang="en-US" sz="1600" kern="100" dirty="0">
                <a:effectLst/>
                <a:latin typeface="Times New Roman" panose="02020603050405020304" pitchFamily="18" charset="0"/>
                <a:ea typeface="宋体" pitchFamily="2" charset="-122"/>
                <a:sym typeface="+mn-ea"/>
              </a:rPr>
              <a:t>建模方式：因为传统的方法计算代价太高</a:t>
            </a: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zh-CN" altLang="en-US" sz="1600" kern="100" dirty="0">
              <a:effectLst/>
              <a:latin typeface="Times New Roman" panose="02020603050405020304" pitchFamily="18" charset="0"/>
              <a:ea typeface="宋体" pitchFamily="2" charset="-122"/>
              <a:sym typeface="+mn-ea"/>
            </a:endParaRPr>
          </a:p>
          <a:p>
            <a:pPr marL="742950" lvl="1" indent="-285750">
              <a:buFont typeface="Wingdings" panose="05000000000000000000" charset="0"/>
              <a:buChar char=""/>
            </a:pP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829945"/>
          </a:xfrm>
          <a:prstGeom prst="rect">
            <a:avLst/>
          </a:prstGeom>
          <a:noFill/>
        </p:spPr>
        <p:txBody>
          <a:bodyPr wrap="square" rtlCol="0">
            <a:spAutoFit/>
          </a:bodyPr>
          <a:p>
            <a:pPr marL="285750" indent="-285750">
              <a:buFont typeface="Wingdings" panose="05000000000000000000" charset="0"/>
              <a:buChar char=""/>
            </a:pPr>
            <a:r>
              <a:rPr lang="en-US" altLang="zh-CN" sz="1600"/>
              <a:t>Introduction</a:t>
            </a:r>
            <a:endParaRPr lang="en-US" altLang="zh-CN" sz="1600"/>
          </a:p>
          <a:p>
            <a:pPr marL="285750" lvl="0" indent="-285750">
              <a:buFont typeface="Wingdings" panose="05000000000000000000" charset="0"/>
              <a:buChar char=""/>
            </a:pPr>
            <a:r>
              <a:rPr lang="en-US" altLang="zh-CN" sz="1600"/>
              <a:t>DUQ &amp; SNGP</a:t>
            </a:r>
            <a:endParaRPr lang="en-US" altLang="zh-CN" sz="1600"/>
          </a:p>
          <a:p>
            <a:pPr marL="285750" lvl="0" indent="-285750">
              <a:buFont typeface="Wingdings" panose="05000000000000000000" charset="0"/>
              <a:buChar char=""/>
            </a:pPr>
            <a:endParaRPr lang="en-US" altLang="zh-CN"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1322070"/>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Introduction</a:t>
            </a:r>
            <a:endParaRPr lang="zh-CN" altLang="en-US" sz="1600"/>
          </a:p>
          <a:p>
            <a:pPr marL="285750" indent="-285750">
              <a:buFont typeface="Wingdings" panose="05000000000000000000" charset="0"/>
              <a:buChar char=""/>
            </a:pPr>
            <a:r>
              <a:rPr lang="en-US" altLang="zh-CN" sz="1600">
                <a:sym typeface="+mn-ea"/>
              </a:rPr>
              <a:t>DUQ</a:t>
            </a:r>
            <a:endParaRPr lang="en-US" altLang="zh-CN" sz="1600">
              <a:sym typeface="+mn-ea"/>
            </a:endParaRPr>
          </a:p>
          <a:p>
            <a:pPr marL="285750" indent="-285750">
              <a:buFont typeface="Wingdings" panose="05000000000000000000" charset="0"/>
              <a:buChar char=""/>
            </a:pPr>
            <a:r>
              <a:rPr lang="zh-CN" altLang="en-US" sz="1600">
                <a:sym typeface="+mn-ea"/>
              </a:rPr>
              <a:t>《Uncertainty Estimation Using a Single Deep Deterministic Neural Network》</a:t>
            </a:r>
            <a:r>
              <a:rPr lang="en-US" altLang="zh-CN" sz="1600">
                <a:sym typeface="+mn-ea"/>
              </a:rPr>
              <a:t> ICLR2020</a:t>
            </a:r>
            <a:endParaRPr lang="en-US" altLang="zh-CN" sz="1600">
              <a:sym typeface="+mn-ea"/>
            </a:endParaRPr>
          </a:p>
          <a:p>
            <a:pPr marL="285750" indent="-285750">
              <a:buFont typeface="Wingdings" panose="05000000000000000000" charset="0"/>
              <a:buChar char=""/>
            </a:pPr>
            <a:r>
              <a:rPr lang="zh-CN" altLang="en-US" sz="1600">
                <a:sym typeface="+mn-ea"/>
              </a:rPr>
              <a:t>指数滑动平均的方式更新</a:t>
            </a:r>
            <a:r>
              <a:rPr lang="en-US" altLang="zh-CN" sz="1600">
                <a:sym typeface="+mn-ea"/>
              </a:rPr>
              <a:t>K</a:t>
            </a:r>
            <a:r>
              <a:rPr lang="zh-CN" altLang="en-US" sz="1600">
                <a:sym typeface="+mn-ea"/>
              </a:rPr>
              <a:t>个</a:t>
            </a:r>
            <a:r>
              <a:rPr lang="en-US" altLang="zh-CN" sz="1600">
                <a:sym typeface="+mn-ea"/>
              </a:rPr>
              <a:t>centroids</a:t>
            </a:r>
            <a:r>
              <a:rPr lang="zh-CN" altLang="en-US" sz="1600">
                <a:sym typeface="+mn-ea"/>
              </a:rPr>
              <a:t>，Radial Basis Function</a:t>
            </a:r>
            <a:r>
              <a:rPr lang="en-US" altLang="zh-CN" sz="1600">
                <a:sym typeface="+mn-ea"/>
              </a:rPr>
              <a:t>(RBF) kernel</a:t>
            </a:r>
            <a:r>
              <a:rPr lang="zh-CN" altLang="en-US" sz="1600">
                <a:sym typeface="+mn-ea"/>
              </a:rPr>
              <a:t>计算属于哪个类别</a:t>
            </a:r>
            <a:endParaRPr lang="en-US" altLang="zh-CN" sz="1600">
              <a:sym typeface="+mn-ea"/>
            </a:endParaRPr>
          </a:p>
          <a:p>
            <a:pPr marL="285750" indent="-285750">
              <a:buFont typeface="Wingdings" panose="05000000000000000000" charset="0"/>
              <a:buChar char=""/>
            </a:pPr>
            <a:r>
              <a:rPr lang="en-US" altLang="zh-CN" sz="1600">
                <a:sym typeface="+mn-ea"/>
              </a:rPr>
              <a:t>two-sided gradient penalty</a:t>
            </a:r>
            <a:endParaRPr lang="en-US" altLang="zh-CN" sz="1600">
              <a:sym typeface="+mn-ea"/>
            </a:endParaRPr>
          </a:p>
        </p:txBody>
      </p:sp>
      <p:pic>
        <p:nvPicPr>
          <p:cNvPr id="3" name="图片 2"/>
          <p:cNvPicPr>
            <a:picLocks noChangeAspect="1"/>
          </p:cNvPicPr>
          <p:nvPr/>
        </p:nvPicPr>
        <p:blipFill>
          <a:blip r:embed="rId1"/>
          <a:stretch>
            <a:fillRect/>
          </a:stretch>
        </p:blipFill>
        <p:spPr>
          <a:xfrm>
            <a:off x="6271895" y="2759075"/>
            <a:ext cx="4333875" cy="1990725"/>
          </a:xfrm>
          <a:prstGeom prst="rect">
            <a:avLst/>
          </a:prstGeom>
        </p:spPr>
      </p:pic>
      <p:pic>
        <p:nvPicPr>
          <p:cNvPr id="4" name="图片 3"/>
          <p:cNvPicPr>
            <a:picLocks noChangeAspect="1"/>
          </p:cNvPicPr>
          <p:nvPr/>
        </p:nvPicPr>
        <p:blipFill>
          <a:blip r:embed="rId2"/>
          <a:stretch>
            <a:fillRect/>
          </a:stretch>
        </p:blipFill>
        <p:spPr>
          <a:xfrm>
            <a:off x="2175510" y="3612515"/>
            <a:ext cx="2019300" cy="762000"/>
          </a:xfrm>
          <a:prstGeom prst="rect">
            <a:avLst/>
          </a:prstGeom>
        </p:spPr>
      </p:pic>
      <p:pic>
        <p:nvPicPr>
          <p:cNvPr id="5" name="图片 4"/>
          <p:cNvPicPr>
            <a:picLocks noChangeAspect="1"/>
          </p:cNvPicPr>
          <p:nvPr/>
        </p:nvPicPr>
        <p:blipFill>
          <a:blip r:embed="rId3"/>
          <a:stretch>
            <a:fillRect/>
          </a:stretch>
        </p:blipFill>
        <p:spPr>
          <a:xfrm>
            <a:off x="1917700" y="2638425"/>
            <a:ext cx="3571875" cy="762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061210"/>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Introduction</a:t>
            </a:r>
            <a:endParaRPr lang="en-US" altLang="zh-CN" sz="1600">
              <a:sym typeface="+mn-ea"/>
            </a:endParaRPr>
          </a:p>
          <a:p>
            <a:pPr marL="285750" indent="-285750">
              <a:buFont typeface="Wingdings" panose="05000000000000000000" charset="0"/>
              <a:buChar char=""/>
            </a:pPr>
            <a:r>
              <a:rPr lang="en-US" altLang="zh-CN" sz="1600">
                <a:sym typeface="+mn-ea"/>
              </a:rPr>
              <a:t>SNGP: Spectral-normalized Neural Gaussian Processes</a:t>
            </a:r>
            <a:endParaRPr lang="en-US" altLang="zh-CN" sz="1600">
              <a:sym typeface="+mn-ea"/>
            </a:endParaRPr>
          </a:p>
          <a:p>
            <a:pPr marL="285750" indent="-285750">
              <a:buFont typeface="Wingdings" panose="05000000000000000000" charset="0"/>
              <a:buChar char=""/>
            </a:pPr>
            <a:r>
              <a:rPr lang="en-US" altLang="zh-CN" sz="1600">
                <a:sym typeface="+mn-ea"/>
              </a:rPr>
              <a:t>Simple and Principled Uncertainty Estimation with Deterministic Deep Learning via Distance Awareness (NeurIPS 2020)</a:t>
            </a:r>
            <a:endParaRPr lang="en-US" altLang="zh-CN" sz="1600">
              <a:sym typeface="+mn-ea"/>
            </a:endParaRPr>
          </a:p>
          <a:p>
            <a:pPr marL="285750" indent="-285750">
              <a:buFont typeface="Wingdings" panose="05000000000000000000" charset="0"/>
              <a:buChar char=""/>
            </a:pPr>
            <a:r>
              <a:rPr lang="zh-CN" altLang="en-US" sz="1600">
                <a:sym typeface="+mn-ea"/>
              </a:rPr>
              <a:t>一个深度模型包括</a:t>
            </a:r>
            <a:r>
              <a:rPr lang="en-US" altLang="zh-CN" sz="1600">
                <a:sym typeface="+mn-ea"/>
              </a:rPr>
              <a:t>hidden mapping</a:t>
            </a:r>
            <a:r>
              <a:rPr lang="en-US" altLang="zh-CN" sz="1600" b="1">
                <a:sym typeface="+mn-ea"/>
              </a:rPr>
              <a:t> h</a:t>
            </a:r>
            <a:r>
              <a:rPr lang="zh-CN" altLang="en-US" sz="1600">
                <a:sym typeface="+mn-ea"/>
              </a:rPr>
              <a:t>和</a:t>
            </a:r>
            <a:r>
              <a:rPr lang="en-US" altLang="zh-CN" sz="1600">
                <a:sym typeface="+mn-ea"/>
              </a:rPr>
              <a:t>output layer </a:t>
            </a:r>
            <a:r>
              <a:rPr lang="en-US" altLang="zh-CN" sz="1600" b="1">
                <a:sym typeface="+mn-ea"/>
              </a:rPr>
              <a:t>g</a:t>
            </a:r>
            <a:r>
              <a:rPr lang="zh-CN" altLang="en-US" sz="1600">
                <a:sym typeface="+mn-ea"/>
              </a:rPr>
              <a:t>，作者在论文中利用</a:t>
            </a:r>
            <a:r>
              <a:rPr lang="en-US" altLang="zh-CN" sz="1600">
                <a:sym typeface="+mn-ea"/>
              </a:rPr>
              <a:t>Spectral Normalization</a:t>
            </a:r>
            <a:r>
              <a:rPr lang="zh-CN" altLang="en-US" sz="1600">
                <a:sym typeface="+mn-ea"/>
              </a:rPr>
              <a:t>让</a:t>
            </a:r>
            <a:r>
              <a:rPr lang="en-US" altLang="zh-CN" sz="1600" b="1">
                <a:sym typeface="+mn-ea"/>
              </a:rPr>
              <a:t>h</a:t>
            </a:r>
            <a:r>
              <a:rPr lang="zh-CN" altLang="en-US" sz="1600">
                <a:sym typeface="+mn-ea"/>
              </a:rPr>
              <a:t>满足</a:t>
            </a:r>
            <a:r>
              <a:rPr lang="en-US" altLang="zh-CN" sz="1600">
                <a:sym typeface="+mn-ea"/>
              </a:rPr>
              <a:t>Bi-Lipshcitz</a:t>
            </a:r>
            <a:r>
              <a:rPr lang="zh-CN" altLang="en-US" sz="1600">
                <a:sym typeface="+mn-ea"/>
              </a:rPr>
              <a:t>条件，利用 Laplace-approximated Neural Gaussian Process来实现</a:t>
            </a:r>
            <a:r>
              <a:rPr lang="en-US" altLang="zh-CN" sz="1600" b="1">
                <a:sym typeface="+mn-ea"/>
              </a:rPr>
              <a:t>g</a:t>
            </a:r>
            <a:endParaRPr lang="en-US" altLang="zh-CN" sz="1600" b="1">
              <a:sym typeface="+mn-ea"/>
            </a:endParaRPr>
          </a:p>
          <a:p>
            <a:pPr marL="285750" indent="-285750">
              <a:buFont typeface="Wingdings" panose="05000000000000000000" charset="0"/>
              <a:buChar char=""/>
            </a:pPr>
            <a:r>
              <a:rPr lang="en-US" altLang="zh-CN" sz="1600">
                <a:sym typeface="+mn-ea"/>
              </a:rPr>
              <a:t>Spectral Normalization:</a:t>
            </a:r>
            <a:r>
              <a:rPr lang="zh-CN" altLang="en-US" sz="1600">
                <a:sym typeface="+mn-ea"/>
              </a:rPr>
              <a:t>在训练阶段，首先计算每一层权重矩阵的谱范数</a:t>
            </a:r>
            <a:r>
              <a:rPr lang="en-US" altLang="zh-CN" sz="1600">
                <a:sym typeface="+mn-ea"/>
              </a:rPr>
              <a:t>(</a:t>
            </a:r>
            <a:r>
              <a:rPr lang="zh-CN" altLang="en-US" sz="1600">
                <a:sym typeface="+mn-ea"/>
              </a:rPr>
              <a:t>即最大奇异值</a:t>
            </a:r>
            <a:r>
              <a:rPr lang="en-US" altLang="zh-CN" sz="1600">
                <a:sym typeface="+mn-ea"/>
              </a:rPr>
              <a:t>)</a:t>
            </a:r>
            <a:r>
              <a:rPr lang="zh-CN" altLang="en-US" sz="1600">
                <a:sym typeface="+mn-ea"/>
              </a:rPr>
              <a:t>，然后归一化权重矩阵</a:t>
            </a:r>
            <a:endParaRPr lang="zh-CN" altLang="en-US" sz="1600">
              <a:sym typeface="+mn-ea"/>
            </a:endParaRPr>
          </a:p>
          <a:p>
            <a:pPr marL="285750" indent="-285750">
              <a:buFont typeface="Wingdings" panose="05000000000000000000" charset="0"/>
              <a:buChar char=""/>
            </a:pPr>
            <a:endParaRPr lang="zh-CN" altLang="en-US" sz="1600">
              <a:sym typeface="+mn-ea"/>
            </a:endParaRPr>
          </a:p>
          <a:p>
            <a:pPr marL="285750" indent="-285750">
              <a:buFont typeface="Wingdings" panose="05000000000000000000" charset="0"/>
              <a:buChar char=""/>
            </a:pPr>
            <a:endParaRPr lang="zh-CN" altLang="en-US" sz="1600" b="1">
              <a:sym typeface="+mn-ea"/>
            </a:endParaRPr>
          </a:p>
        </p:txBody>
      </p:sp>
      <p:pic>
        <p:nvPicPr>
          <p:cNvPr id="3" name="图片 2"/>
          <p:cNvPicPr>
            <a:picLocks noChangeAspect="1"/>
          </p:cNvPicPr>
          <p:nvPr/>
        </p:nvPicPr>
        <p:blipFill>
          <a:blip r:embed="rId1"/>
          <a:stretch>
            <a:fillRect/>
          </a:stretch>
        </p:blipFill>
        <p:spPr>
          <a:xfrm>
            <a:off x="3347720" y="2878455"/>
            <a:ext cx="2257425" cy="7143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910" y="311151"/>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1345565"/>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Aleatoric/data uncertainty</a:t>
            </a:r>
            <a:r>
              <a:rPr lang="zh-CN" altLang="en-US" kern="100" dirty="0">
                <a:latin typeface="宋体" pitchFamily="2" charset="-122"/>
                <a:ea typeface="宋体" pitchFamily="2" charset="-122"/>
                <a:sym typeface="+mn-ea"/>
              </a:rPr>
              <a:t>：来源于数据，不可减少</a:t>
            </a:r>
            <a:endParaRPr lang="zh-CN" altLang="en-US" kern="100" dirty="0">
              <a:latin typeface="宋体" pitchFamily="2" charset="-122"/>
              <a:ea typeface="宋体" pitchFamily="2" charset="-122"/>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Epistemic/model uncertainty</a:t>
            </a:r>
            <a:r>
              <a:rPr lang="zh-CN" altLang="en-US" kern="100" dirty="0">
                <a:latin typeface="宋体" pitchFamily="2" charset="-122"/>
                <a:ea typeface="宋体" pitchFamily="2" charset="-122"/>
                <a:sym typeface="+mn-ea"/>
              </a:rPr>
              <a:t>：</a:t>
            </a:r>
            <a:r>
              <a:rPr lang="zh-CN" kern="100" dirty="0">
                <a:latin typeface="宋体" pitchFamily="2" charset="-122"/>
                <a:ea typeface="宋体" pitchFamily="2" charset="-122"/>
                <a:sym typeface="+mn-ea"/>
              </a:rPr>
              <a:t>来源于模型，可以通过增加数据减少</a:t>
            </a:r>
            <a:endParaRPr lang="en-US" altLang="zh-CN" kern="100" dirty="0">
              <a:latin typeface="宋体" pitchFamily="2" charset="-122"/>
              <a:ea typeface="宋体" pitchFamily="2" charset="-122"/>
              <a:sym typeface="+mn-ea"/>
            </a:endParaRPr>
          </a:p>
        </p:txBody>
      </p:sp>
      <p:pic>
        <p:nvPicPr>
          <p:cNvPr id="5" name="图片 4"/>
          <p:cNvPicPr>
            <a:picLocks noChangeAspect="1"/>
          </p:cNvPicPr>
          <p:nvPr/>
        </p:nvPicPr>
        <p:blipFill>
          <a:blip r:embed="rId1"/>
          <a:stretch>
            <a:fillRect/>
          </a:stretch>
        </p:blipFill>
        <p:spPr>
          <a:xfrm>
            <a:off x="2139950" y="3061970"/>
            <a:ext cx="5766435" cy="304419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79971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en-US" altLang="zh-CN" sz="1600">
                <a:sym typeface="+mn-ea"/>
              </a:rPr>
              <a:t>Introduction</a:t>
            </a:r>
            <a:endParaRPr lang="en-US" altLang="zh-CN" sz="1600">
              <a:sym typeface="+mn-ea"/>
            </a:endParaRPr>
          </a:p>
          <a:p>
            <a:pPr marL="742950" lvl="1" indent="-285750">
              <a:buFont typeface="Wingdings" panose="05000000000000000000" charset="0"/>
              <a:buChar char=""/>
            </a:pPr>
            <a:r>
              <a:rPr lang="en-US" altLang="zh-CN" sz="1600">
                <a:sym typeface="+mn-ea"/>
              </a:rPr>
              <a:t>DDU</a:t>
            </a:r>
            <a:endParaRPr lang="en-US" altLang="zh-CN" sz="1600">
              <a:sym typeface="+mn-ea"/>
            </a:endParaRPr>
          </a:p>
          <a:p>
            <a:pPr marL="742950" lvl="1" indent="-285750">
              <a:buFont typeface="Wingdings" panose="05000000000000000000" charset="0"/>
              <a:buChar char=""/>
            </a:pPr>
            <a:r>
              <a:rPr lang="en-US" altLang="zh-CN" sz="1600">
                <a:sym typeface="+mn-ea"/>
              </a:rPr>
              <a:t>Feature-Space Regularization</a:t>
            </a:r>
            <a:endParaRPr lang="en-US" altLang="zh-CN" sz="1600">
              <a:sym typeface="+mn-ea"/>
            </a:endParaRPr>
          </a:p>
          <a:p>
            <a:pPr marL="1200150" lvl="2" indent="-285750">
              <a:buFont typeface="Wingdings" panose="05000000000000000000" charset="0"/>
              <a:buChar char=""/>
            </a:pPr>
            <a:r>
              <a:rPr lang="zh-CN" altLang="en-US" sz="1600">
                <a:sym typeface="+mn-ea"/>
              </a:rPr>
              <a:t>特征空间的概率密度可以作为建模模型不确定性的方法，关键是，特征空间需要是</a:t>
            </a:r>
            <a:r>
              <a:rPr lang="en-US" altLang="zh-CN" sz="1600">
                <a:sym typeface="+mn-ea"/>
              </a:rPr>
              <a:t>well-regularized</a:t>
            </a:r>
            <a:endParaRPr lang="en-US" altLang="zh-CN" sz="1600">
              <a:sym typeface="+mn-ea"/>
            </a:endParaRPr>
          </a:p>
          <a:p>
            <a:pPr marL="1200150" lvl="2" indent="-285750">
              <a:buFont typeface="Wingdings" panose="05000000000000000000" charset="0"/>
              <a:buChar char=""/>
            </a:pPr>
            <a:r>
              <a:rPr lang="zh-CN" altLang="en-US" sz="1600">
                <a:sym typeface="+mn-ea"/>
              </a:rPr>
              <a:t>论文在残差网络结构上加上</a:t>
            </a:r>
            <a:r>
              <a:rPr lang="en-US" altLang="zh-CN" sz="1600">
                <a:sym typeface="+mn-ea"/>
              </a:rPr>
              <a:t>Spectral Normalization</a:t>
            </a:r>
            <a:r>
              <a:rPr lang="zh-CN" altLang="en-US" sz="1600">
                <a:sym typeface="+mn-ea"/>
              </a:rPr>
              <a:t>，获得</a:t>
            </a:r>
            <a:r>
              <a:rPr lang="en-US" altLang="zh-CN" sz="1600">
                <a:sym typeface="+mn-ea"/>
              </a:rPr>
              <a:t>well-regularized</a:t>
            </a:r>
            <a:r>
              <a:rPr lang="zh-CN" altLang="en-US" sz="1600">
                <a:sym typeface="+mn-ea"/>
              </a:rPr>
              <a:t>特征空间</a:t>
            </a:r>
            <a:endParaRPr lang="zh-CN" altLang="en-US" sz="1600">
              <a:sym typeface="+mn-ea"/>
            </a:endParaRPr>
          </a:p>
          <a:p>
            <a:pPr marL="1200150" lvl="2" indent="-285750">
              <a:buFont typeface="Wingdings" panose="05000000000000000000" charset="0"/>
              <a:buChar char=""/>
            </a:pPr>
            <a:r>
              <a:rPr lang="zh-CN" altLang="en-US" sz="1600">
                <a:sym typeface="+mn-ea"/>
              </a:rPr>
              <a:t>通过使用对比学习</a:t>
            </a:r>
            <a:r>
              <a:rPr lang="en-US" altLang="zh-CN" sz="1600">
                <a:sym typeface="+mn-ea"/>
              </a:rPr>
              <a:t>(contrastive learning)</a:t>
            </a:r>
            <a:r>
              <a:rPr lang="zh-CN" altLang="en-US" sz="1600">
                <a:sym typeface="+mn-ea"/>
              </a:rPr>
              <a:t>的方法，得到</a:t>
            </a:r>
            <a:r>
              <a:rPr lang="en-US" altLang="zh-CN" sz="1600">
                <a:sym typeface="+mn-ea"/>
              </a:rPr>
              <a:t>well-regularized</a:t>
            </a:r>
            <a:r>
              <a:rPr lang="zh-CN" altLang="en-US" sz="1600">
                <a:sym typeface="+mn-ea"/>
              </a:rPr>
              <a:t>特征空间，但是需要在大数据集上训练，代价昂贵</a:t>
            </a:r>
            <a:endParaRPr lang="zh-CN" altLang="en-US" sz="1600">
              <a:sym typeface="+mn-ea"/>
            </a:endParaRPr>
          </a:p>
          <a:p>
            <a:pPr marL="1200150" lvl="2" indent="-285750">
              <a:buFont typeface="Wingdings" panose="05000000000000000000" charset="0"/>
              <a:buChar char=""/>
            </a:pPr>
            <a:r>
              <a:rPr lang="en-US" altLang="zh-CN" sz="1600">
                <a:sym typeface="+mn-ea"/>
              </a:rPr>
              <a:t>Density Estimator: </a:t>
            </a:r>
            <a:r>
              <a:rPr lang="zh-CN" altLang="en-US" sz="1600">
                <a:sym typeface="+mn-ea"/>
              </a:rPr>
              <a:t>论文使用</a:t>
            </a:r>
            <a:r>
              <a:rPr lang="en-US" altLang="zh-CN" sz="1600">
                <a:sym typeface="+mn-ea"/>
              </a:rPr>
              <a:t>GDA</a:t>
            </a:r>
            <a:r>
              <a:rPr lang="zh-CN" altLang="en-US" sz="1600">
                <a:sym typeface="+mn-ea"/>
              </a:rPr>
              <a:t>作为密度估计器，原因是简单有效，而没有使用复杂的</a:t>
            </a:r>
            <a:r>
              <a:rPr lang="zh-CN" altLang="en-US" sz="1600">
                <a:sym typeface="+mn-ea"/>
              </a:rPr>
              <a:t>密度估计器</a:t>
            </a:r>
            <a:r>
              <a:rPr lang="zh-CN" altLang="en-US" sz="1600">
                <a:sym typeface="+mn-ea"/>
              </a:rPr>
              <a:t>，比如</a:t>
            </a:r>
            <a:r>
              <a:rPr lang="en-US" altLang="zh-CN" sz="1600">
                <a:sym typeface="+mn-ea"/>
              </a:rPr>
              <a:t>Normalizing flows</a:t>
            </a:r>
            <a:endParaRPr lang="en-US" altLang="zh-CN" sz="1600">
              <a:sym typeface="+mn-ea"/>
            </a:endParaRPr>
          </a:p>
          <a:p>
            <a:pPr marL="285750" lvl="0" indent="-285750">
              <a:buFont typeface="Wingdings" panose="05000000000000000000" charset="0"/>
              <a:buChar char=""/>
            </a:pPr>
            <a:endParaRPr lang="en-US" altLang="zh-CN" sz="16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55333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en-US" altLang="zh-CN" sz="1600">
                <a:sym typeface="+mn-ea"/>
              </a:rPr>
              <a:t>Background</a:t>
            </a:r>
            <a:endParaRPr lang="en-US" altLang="zh-CN" sz="1600">
              <a:sym typeface="+mn-ea"/>
            </a:endParaRPr>
          </a:p>
          <a:p>
            <a:pPr marL="742950" lvl="1" indent="-285750">
              <a:buFont typeface="Wingdings" panose="05000000000000000000" charset="0"/>
              <a:buChar char=""/>
            </a:pPr>
            <a:r>
              <a:rPr lang="en-US" altLang="zh-CN" sz="1600">
                <a:sym typeface="+mn-ea"/>
              </a:rPr>
              <a:t>Epistemic Uncertainty</a:t>
            </a:r>
            <a:r>
              <a:rPr lang="zh-CN" altLang="en-US" sz="1600">
                <a:sym typeface="+mn-ea"/>
              </a:rPr>
              <a:t>：对于未见过的数据表现较高，随着加入到训练集重新训练后会降低</a:t>
            </a:r>
            <a:endParaRPr lang="en-US" altLang="zh-CN" sz="1600">
              <a:sym typeface="+mn-ea"/>
            </a:endParaRPr>
          </a:p>
          <a:p>
            <a:pPr marL="742950" lvl="1" indent="-285750">
              <a:buFont typeface="Wingdings" panose="05000000000000000000" charset="0"/>
              <a:buChar char=""/>
            </a:pPr>
            <a:r>
              <a:rPr lang="en-US" altLang="zh-CN" sz="1600">
                <a:sym typeface="+mn-ea"/>
              </a:rPr>
              <a:t>Aleatoric Uncertainty</a:t>
            </a:r>
            <a:r>
              <a:rPr lang="zh-CN" altLang="en-US" sz="1600">
                <a:sym typeface="+mn-ea"/>
              </a:rPr>
              <a:t>：对于带噪声或者模糊的数据表现较高</a:t>
            </a:r>
            <a:endParaRPr lang="zh-CN" altLang="en-US" sz="1600">
              <a:sym typeface="+mn-ea"/>
            </a:endParaRPr>
          </a:p>
          <a:p>
            <a:pPr marL="742950" lvl="1" indent="-285750">
              <a:buFont typeface="Wingdings" panose="05000000000000000000" charset="0"/>
              <a:buChar char=""/>
            </a:pPr>
            <a:r>
              <a:rPr lang="en-US" altLang="zh-CN" sz="1600">
                <a:sym typeface="+mn-ea"/>
              </a:rPr>
              <a:t>Bayesian Models </a:t>
            </a:r>
            <a:r>
              <a:rPr lang="zh-CN" altLang="en-US" sz="1600">
                <a:sym typeface="+mn-ea"/>
              </a:rPr>
              <a:t>，</a:t>
            </a:r>
            <a:r>
              <a:rPr lang="en-US" altLang="zh-CN" sz="1600">
                <a:sym typeface="+mn-ea"/>
              </a:rPr>
              <a:t> Deep Ensembles</a:t>
            </a:r>
            <a:r>
              <a:rPr lang="zh-CN" altLang="en-US" sz="1600">
                <a:sym typeface="+mn-ea"/>
              </a:rPr>
              <a:t>，</a:t>
            </a:r>
            <a:r>
              <a:rPr lang="en-US" altLang="zh-CN" sz="1600">
                <a:sym typeface="+mn-ea"/>
              </a:rPr>
              <a:t>Deterministic Models</a:t>
            </a:r>
            <a:endParaRPr lang="zh-CN" altLang="en-US" sz="1600">
              <a:sym typeface="+mn-ea"/>
            </a:endParaRPr>
          </a:p>
          <a:p>
            <a:pPr marL="742950" lvl="1" indent="-285750">
              <a:buFont typeface="Wingdings" panose="05000000000000000000" charset="0"/>
              <a:buChar char=""/>
            </a:pPr>
            <a:r>
              <a:rPr lang="zh-CN" altLang="en-US" sz="1600">
                <a:sym typeface="+mn-ea"/>
              </a:rPr>
              <a:t>基于</a:t>
            </a:r>
            <a:r>
              <a:rPr lang="en-US" altLang="zh-CN" sz="1600">
                <a:sym typeface="+mn-ea"/>
              </a:rPr>
              <a:t>Feature-Space Distences</a:t>
            </a:r>
            <a:r>
              <a:rPr lang="zh-CN" altLang="en-US" sz="1600">
                <a:sym typeface="+mn-ea"/>
              </a:rPr>
              <a:t>，</a:t>
            </a:r>
            <a:r>
              <a:rPr lang="en-US" altLang="zh-CN" sz="1600">
                <a:sym typeface="+mn-ea"/>
              </a:rPr>
              <a:t>Feature-Space Density</a:t>
            </a:r>
            <a:endParaRPr lang="en-US" altLang="zh-CN" sz="1600">
              <a:sym typeface="+mn-ea"/>
            </a:endParaRPr>
          </a:p>
          <a:p>
            <a:pPr marL="1200150" lvl="2" indent="-285750">
              <a:buFont typeface="Wingdings" panose="05000000000000000000" charset="0"/>
              <a:buChar char=""/>
            </a:pPr>
            <a:r>
              <a:rPr sz="1600">
                <a:sym typeface="+mn-ea"/>
              </a:rPr>
              <a:t>Feature Collapse</a:t>
            </a:r>
            <a:r>
              <a:rPr lang="zh-CN" sz="1600">
                <a:sym typeface="+mn-ea"/>
              </a:rPr>
              <a:t>问题</a:t>
            </a:r>
            <a:endParaRPr sz="1600">
              <a:sym typeface="+mn-ea"/>
            </a:endParaRPr>
          </a:p>
          <a:p>
            <a:pPr marL="1200150" lvl="2" indent="-285750">
              <a:buFont typeface="Wingdings" panose="05000000000000000000" charset="0"/>
              <a:buChar char=""/>
            </a:pPr>
            <a:r>
              <a:rPr sz="1600">
                <a:sym typeface="+mn-ea"/>
              </a:rPr>
              <a:t>Smoothness &amp; Sensitivity </a:t>
            </a:r>
            <a:r>
              <a:rPr lang="zh-CN" sz="1600">
                <a:sym typeface="+mn-ea"/>
              </a:rPr>
              <a:t>可以防止</a:t>
            </a:r>
            <a:r>
              <a:rPr sz="1600">
                <a:sym typeface="+mn-ea"/>
              </a:rPr>
              <a:t>feature collapse </a:t>
            </a:r>
            <a:endParaRPr sz="1600">
              <a:sym typeface="+mn-ea"/>
            </a:endParaRPr>
          </a:p>
          <a:p>
            <a:pPr marL="1200150" lvl="2" indent="-285750">
              <a:buFont typeface="Wingdings" panose="05000000000000000000" charset="0"/>
              <a:buChar char=""/>
            </a:pPr>
            <a:r>
              <a:rPr lang="en-US" sz="1600">
                <a:sym typeface="+mn-ea"/>
              </a:rPr>
              <a:t>B</a:t>
            </a:r>
            <a:r>
              <a:rPr sz="1600">
                <a:sym typeface="+mn-ea"/>
              </a:rPr>
              <a:t>i-Lipschitz constrain</a:t>
            </a:r>
            <a:r>
              <a:rPr lang="en-US" sz="1600">
                <a:sym typeface="+mn-ea"/>
              </a:rPr>
              <a:t>t</a:t>
            </a:r>
            <a:r>
              <a:rPr lang="zh-CN" altLang="en-US" sz="1600">
                <a:sym typeface="+mn-ea"/>
              </a:rPr>
              <a:t>：</a:t>
            </a:r>
            <a:r>
              <a:rPr lang="en-US" altLang="zh-CN" sz="1600">
                <a:sym typeface="+mn-ea"/>
              </a:rPr>
              <a:t>1. gradient penalty 2. spectral normalization</a:t>
            </a:r>
            <a:endParaRPr sz="1600">
              <a:sym typeface="+mn-ea"/>
            </a:endParaRPr>
          </a:p>
          <a:p>
            <a:pPr marL="742950" lvl="1" indent="-285750">
              <a:buFont typeface="Wingdings" panose="05000000000000000000" charset="0"/>
              <a:buChar char=""/>
            </a:pPr>
            <a:endParaRPr lang="en-US" altLang="zh-CN" sz="1600">
              <a:sym typeface="+mn-ea"/>
            </a:endParaRPr>
          </a:p>
        </p:txBody>
      </p:sp>
      <p:pic>
        <p:nvPicPr>
          <p:cNvPr id="3" name="图片 2"/>
          <p:cNvPicPr>
            <a:picLocks noChangeAspect="1"/>
          </p:cNvPicPr>
          <p:nvPr/>
        </p:nvPicPr>
        <p:blipFill>
          <a:blip r:embed="rId1"/>
          <a:stretch>
            <a:fillRect/>
          </a:stretch>
        </p:blipFill>
        <p:spPr>
          <a:xfrm>
            <a:off x="2016125" y="3472180"/>
            <a:ext cx="4181475" cy="419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1322070"/>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Method:Deep Deterministic Uncertainty</a:t>
            </a:r>
            <a:endParaRPr lang="en-US" altLang="zh-CN" sz="1600">
              <a:sym typeface="+mn-ea"/>
            </a:endParaRPr>
          </a:p>
          <a:p>
            <a:pPr marL="742950" lvl="1" indent="-285750">
              <a:buFont typeface="Wingdings" panose="05000000000000000000" charset="0"/>
              <a:buChar char=""/>
            </a:pPr>
            <a:r>
              <a:rPr sz="1600">
                <a:sym typeface="+mn-ea"/>
              </a:rPr>
              <a:t>Ensuring Sensitivity &amp; Smoothness</a:t>
            </a:r>
            <a:r>
              <a:rPr lang="zh-CN" sz="1600">
                <a:sym typeface="+mn-ea"/>
              </a:rPr>
              <a:t>： 残差网络</a:t>
            </a:r>
            <a:r>
              <a:rPr lang="en-US" altLang="zh-CN" sz="1600">
                <a:sym typeface="+mn-ea"/>
              </a:rPr>
              <a:t>+</a:t>
            </a:r>
            <a:r>
              <a:rPr lang="zh-CN" sz="1600">
                <a:sym typeface="+mn-ea"/>
              </a:rPr>
              <a:t>spectral normalisation </a:t>
            </a:r>
            <a:endParaRPr lang="zh-CN" sz="1600">
              <a:sym typeface="+mn-ea"/>
            </a:endParaRPr>
          </a:p>
          <a:p>
            <a:pPr marL="742950" lvl="1" indent="-285750">
              <a:buFont typeface="Wingdings" panose="05000000000000000000" charset="0"/>
              <a:buChar char=""/>
            </a:pPr>
            <a:r>
              <a:rPr lang="zh-CN" sz="1600">
                <a:sym typeface="+mn-ea"/>
              </a:rPr>
              <a:t>Disentangling Epistemic &amp; Aleatoric Uncertainty：使用</a:t>
            </a:r>
            <a:r>
              <a:rPr lang="en-US" altLang="zh-CN" sz="1600">
                <a:sym typeface="+mn-ea"/>
              </a:rPr>
              <a:t>GDA</a:t>
            </a:r>
            <a:r>
              <a:rPr lang="zh-CN" altLang="en-US" sz="1600">
                <a:sym typeface="+mn-ea"/>
              </a:rPr>
              <a:t>对网络最后一层的高维向量建立密度估计器，然后用概率密度表示</a:t>
            </a:r>
            <a:r>
              <a:rPr lang="en-US" altLang="zh-CN" sz="1600">
                <a:sym typeface="+mn-ea"/>
              </a:rPr>
              <a:t>epistemic uncertainty</a:t>
            </a:r>
            <a:r>
              <a:rPr lang="zh-CN" altLang="en-US" sz="1600">
                <a:sym typeface="+mn-ea"/>
              </a:rPr>
              <a:t>，使用</a:t>
            </a:r>
            <a:r>
              <a:rPr lang="en-US" altLang="zh-CN" sz="1600">
                <a:sym typeface="+mn-ea"/>
              </a:rPr>
              <a:t>softmax</a:t>
            </a:r>
            <a:r>
              <a:rPr lang="zh-CN" altLang="en-US" sz="1600">
                <a:sym typeface="+mn-ea"/>
              </a:rPr>
              <a:t>概率的熵表示</a:t>
            </a:r>
            <a:r>
              <a:rPr lang="en-US" altLang="zh-CN" sz="1600">
                <a:sym typeface="+mn-ea"/>
              </a:rPr>
              <a:t>aleatoric uncertainty</a:t>
            </a:r>
            <a:endParaRPr lang="en-US" altLang="zh-CN" sz="1600">
              <a:sym typeface="+mn-ea"/>
            </a:endParaRPr>
          </a:p>
          <a:p>
            <a:pPr marL="742950" lvl="1" indent="-285750">
              <a:buFont typeface="Wingdings" panose="05000000000000000000" charset="0"/>
              <a:buChar char=""/>
            </a:pPr>
            <a:endParaRPr lang="en-US" altLang="zh-CN" sz="1600">
              <a:sym typeface="+mn-ea"/>
            </a:endParaRPr>
          </a:p>
        </p:txBody>
      </p:sp>
      <p:grpSp>
        <p:nvGrpSpPr>
          <p:cNvPr id="11" name="组合 10"/>
          <p:cNvGrpSpPr/>
          <p:nvPr/>
        </p:nvGrpSpPr>
        <p:grpSpPr>
          <a:xfrm>
            <a:off x="1531620" y="2426335"/>
            <a:ext cx="8592820" cy="2383155"/>
            <a:chOff x="2412" y="3821"/>
            <a:chExt cx="13532" cy="3753"/>
          </a:xfrm>
        </p:grpSpPr>
        <p:sp>
          <p:nvSpPr>
            <p:cNvPr id="4" name="左中括号 3"/>
            <p:cNvSpPr/>
            <p:nvPr/>
          </p:nvSpPr>
          <p:spPr>
            <a:xfrm>
              <a:off x="2412" y="4786"/>
              <a:ext cx="162" cy="2620"/>
            </a:xfrm>
            <a:prstGeom prst="leftBracket">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txBody>
            <a:bodyPr/>
            <a:p>
              <a:endParaRPr lang="zh-CN" altLang="en-US"/>
            </a:p>
          </p:txBody>
        </p:sp>
        <p:sp>
          <p:nvSpPr>
            <p:cNvPr id="5" name="文本框 4"/>
            <p:cNvSpPr txBox="1"/>
            <p:nvPr/>
          </p:nvSpPr>
          <p:spPr>
            <a:xfrm>
              <a:off x="2574" y="4534"/>
              <a:ext cx="7081" cy="580"/>
            </a:xfrm>
            <a:prstGeom prst="rect">
              <a:avLst/>
            </a:prstGeom>
            <a:noFill/>
          </p:spPr>
          <p:txBody>
            <a:bodyPr wrap="none" rtlCol="0">
              <a:spAutoFit/>
            </a:bodyPr>
            <a:p>
              <a:r>
                <a:rPr lang="en-US" altLang="zh-CN"/>
                <a:t>high density----&gt;low epistemic uncertainty(ID)</a:t>
              </a:r>
              <a:endParaRPr lang="en-US" altLang="zh-CN"/>
            </a:p>
          </p:txBody>
        </p:sp>
        <p:sp>
          <p:nvSpPr>
            <p:cNvPr id="7" name="文本框 6"/>
            <p:cNvSpPr txBox="1"/>
            <p:nvPr/>
          </p:nvSpPr>
          <p:spPr>
            <a:xfrm>
              <a:off x="2574" y="6994"/>
              <a:ext cx="7481" cy="580"/>
            </a:xfrm>
            <a:prstGeom prst="rect">
              <a:avLst/>
            </a:prstGeom>
            <a:noFill/>
          </p:spPr>
          <p:txBody>
            <a:bodyPr wrap="none" rtlCol="0">
              <a:spAutoFit/>
            </a:bodyPr>
            <a:p>
              <a:r>
                <a:rPr lang="en-US" altLang="zh-CN"/>
                <a:t>low density----&gt;high epistemic uncertainty(OOD)</a:t>
              </a:r>
              <a:endParaRPr lang="en-US" altLang="zh-CN"/>
            </a:p>
          </p:txBody>
        </p:sp>
        <p:sp>
          <p:nvSpPr>
            <p:cNvPr id="8" name="左大括号 7"/>
            <p:cNvSpPr/>
            <p:nvPr/>
          </p:nvSpPr>
          <p:spPr>
            <a:xfrm>
              <a:off x="9655" y="4064"/>
              <a:ext cx="281" cy="1520"/>
            </a:xfrm>
            <a:prstGeom prst="leftBrac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txBody>
            <a:bodyPr/>
            <a:p>
              <a:endParaRPr lang="zh-CN" altLang="en-US"/>
            </a:p>
          </p:txBody>
        </p:sp>
        <p:sp>
          <p:nvSpPr>
            <p:cNvPr id="9" name="文本框 8"/>
            <p:cNvSpPr txBox="1"/>
            <p:nvPr/>
          </p:nvSpPr>
          <p:spPr>
            <a:xfrm>
              <a:off x="10054" y="3821"/>
              <a:ext cx="5891" cy="580"/>
            </a:xfrm>
            <a:prstGeom prst="rect">
              <a:avLst/>
            </a:prstGeom>
            <a:noFill/>
          </p:spPr>
          <p:txBody>
            <a:bodyPr wrap="none" rtlCol="0">
              <a:spAutoFit/>
            </a:bodyPr>
            <a:p>
              <a:r>
                <a:rPr lang="en-US" altLang="zh-CN"/>
                <a:t>low softmax entropy----&gt;unambiguous</a:t>
              </a:r>
              <a:endParaRPr lang="en-US" altLang="zh-CN"/>
            </a:p>
          </p:txBody>
        </p:sp>
        <p:sp>
          <p:nvSpPr>
            <p:cNvPr id="10" name="文本框 9"/>
            <p:cNvSpPr txBox="1"/>
            <p:nvPr/>
          </p:nvSpPr>
          <p:spPr>
            <a:xfrm>
              <a:off x="10055" y="5330"/>
              <a:ext cx="5631" cy="580"/>
            </a:xfrm>
            <a:prstGeom prst="rect">
              <a:avLst/>
            </a:prstGeom>
            <a:noFill/>
          </p:spPr>
          <p:txBody>
            <a:bodyPr wrap="none" rtlCol="0">
              <a:spAutoFit/>
            </a:bodyPr>
            <a:p>
              <a:r>
                <a:rPr lang="en-US" altLang="zh-CN"/>
                <a:t>high softmax entropy----&gt;ambiguous</a:t>
              </a:r>
              <a:endParaRPr lang="en-US" altLang="zh-CN"/>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58356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Method:Deep Deterministic Uncertainty</a:t>
            </a:r>
            <a:endParaRPr lang="en-US" altLang="zh-CN" sz="1600">
              <a:sym typeface="+mn-ea"/>
            </a:endParaRPr>
          </a:p>
          <a:p>
            <a:pPr marL="742950" lvl="1" indent="-285750">
              <a:buFont typeface="Wingdings" panose="05000000000000000000" charset="0"/>
              <a:buChar char=""/>
            </a:pPr>
            <a:endParaRPr lang="en-US" altLang="zh-CN" sz="1600">
              <a:sym typeface="+mn-ea"/>
            </a:endParaRPr>
          </a:p>
        </p:txBody>
      </p:sp>
      <p:pic>
        <p:nvPicPr>
          <p:cNvPr id="3" name="图片 2"/>
          <p:cNvPicPr>
            <a:picLocks noChangeAspect="1"/>
          </p:cNvPicPr>
          <p:nvPr/>
        </p:nvPicPr>
        <p:blipFill>
          <a:blip r:embed="rId1"/>
          <a:stretch>
            <a:fillRect/>
          </a:stretch>
        </p:blipFill>
        <p:spPr>
          <a:xfrm>
            <a:off x="0" y="1929130"/>
            <a:ext cx="4629150" cy="3743325"/>
          </a:xfrm>
          <a:prstGeom prst="rect">
            <a:avLst/>
          </a:prstGeom>
        </p:spPr>
      </p:pic>
      <p:pic>
        <p:nvPicPr>
          <p:cNvPr id="12" name="图片 11"/>
          <p:cNvPicPr>
            <a:picLocks noChangeAspect="1"/>
          </p:cNvPicPr>
          <p:nvPr/>
        </p:nvPicPr>
        <p:blipFill>
          <a:blip r:embed="rId2"/>
          <a:stretch>
            <a:fillRect/>
          </a:stretch>
        </p:blipFill>
        <p:spPr>
          <a:xfrm>
            <a:off x="4543425" y="2105660"/>
            <a:ext cx="7648575" cy="3390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58356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Method:Deep Deterministic Uncertainty</a:t>
            </a:r>
            <a:endParaRPr lang="en-US" altLang="zh-CN" sz="1600">
              <a:sym typeface="+mn-ea"/>
            </a:endParaRPr>
          </a:p>
          <a:p>
            <a:pPr marL="742950" lvl="1" indent="-285750">
              <a:buFont typeface="Wingdings" panose="05000000000000000000" charset="0"/>
              <a:buChar char=""/>
            </a:pPr>
            <a:endParaRPr lang="en-US" altLang="zh-CN" sz="1600">
              <a:sym typeface="+mn-ea"/>
            </a:endParaRPr>
          </a:p>
        </p:txBody>
      </p:sp>
      <p:pic>
        <p:nvPicPr>
          <p:cNvPr id="4" name="图片 3"/>
          <p:cNvPicPr>
            <a:picLocks noChangeAspect="1"/>
          </p:cNvPicPr>
          <p:nvPr/>
        </p:nvPicPr>
        <p:blipFill>
          <a:blip r:embed="rId1"/>
          <a:stretch>
            <a:fillRect/>
          </a:stretch>
        </p:blipFill>
        <p:spPr>
          <a:xfrm>
            <a:off x="1114425" y="1783715"/>
            <a:ext cx="5862320" cy="39998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58356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Experiments</a:t>
            </a:r>
            <a:endParaRPr lang="en-US" altLang="zh-CN" sz="1600">
              <a:sym typeface="+mn-ea"/>
            </a:endParaRPr>
          </a:p>
          <a:p>
            <a:pPr marL="285750" indent="-285750">
              <a:buFont typeface="Wingdings" panose="05000000000000000000" charset="0"/>
              <a:buChar char=""/>
            </a:pPr>
            <a:r>
              <a:rPr lang="en-US" altLang="zh-CN" sz="1600">
                <a:sym typeface="+mn-ea"/>
              </a:rPr>
              <a:t>Active Learning</a:t>
            </a:r>
            <a:endParaRPr lang="en-US" altLang="zh-CN" sz="1600">
              <a:sym typeface="+mn-ea"/>
            </a:endParaRPr>
          </a:p>
        </p:txBody>
      </p:sp>
      <p:pic>
        <p:nvPicPr>
          <p:cNvPr id="3" name="图片 2"/>
          <p:cNvPicPr>
            <a:picLocks noChangeAspect="1"/>
          </p:cNvPicPr>
          <p:nvPr/>
        </p:nvPicPr>
        <p:blipFill>
          <a:blip r:embed="rId1"/>
          <a:stretch>
            <a:fillRect/>
          </a:stretch>
        </p:blipFill>
        <p:spPr>
          <a:xfrm>
            <a:off x="1365250" y="2357755"/>
            <a:ext cx="4591050" cy="29146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58356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Experiments</a:t>
            </a:r>
            <a:endParaRPr lang="en-US" altLang="zh-CN" sz="1600">
              <a:sym typeface="+mn-ea"/>
            </a:endParaRPr>
          </a:p>
          <a:p>
            <a:pPr marL="285750" indent="-285750">
              <a:buFont typeface="Wingdings" panose="05000000000000000000" charset="0"/>
              <a:buChar char=""/>
            </a:pPr>
            <a:r>
              <a:rPr lang="en-US" altLang="zh-CN" sz="1600">
                <a:sym typeface="+mn-ea"/>
              </a:rPr>
              <a:t>OoD Detection</a:t>
            </a:r>
            <a:endParaRPr lang="en-US" altLang="zh-CN" sz="1600">
              <a:sym typeface="+mn-ea"/>
            </a:endParaRPr>
          </a:p>
        </p:txBody>
      </p:sp>
      <p:pic>
        <p:nvPicPr>
          <p:cNvPr id="3" name="图片 2"/>
          <p:cNvPicPr>
            <a:picLocks noChangeAspect="1"/>
          </p:cNvPicPr>
          <p:nvPr/>
        </p:nvPicPr>
        <p:blipFill>
          <a:blip r:embed="rId1"/>
          <a:stretch>
            <a:fillRect/>
          </a:stretch>
        </p:blipFill>
        <p:spPr>
          <a:xfrm>
            <a:off x="1495425" y="4831080"/>
            <a:ext cx="9201150" cy="1562100"/>
          </a:xfrm>
          <a:prstGeom prst="rect">
            <a:avLst/>
          </a:prstGeom>
        </p:spPr>
      </p:pic>
      <p:pic>
        <p:nvPicPr>
          <p:cNvPr id="4" name="图片 3"/>
          <p:cNvPicPr>
            <a:picLocks noChangeAspect="1"/>
          </p:cNvPicPr>
          <p:nvPr/>
        </p:nvPicPr>
        <p:blipFill>
          <a:blip r:embed="rId2"/>
          <a:stretch>
            <a:fillRect/>
          </a:stretch>
        </p:blipFill>
        <p:spPr>
          <a:xfrm>
            <a:off x="1409700" y="1687830"/>
            <a:ext cx="9372600" cy="2905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82994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Additional Insights</a:t>
            </a:r>
            <a:endParaRPr lang="en-US" altLang="zh-CN" sz="1600">
              <a:sym typeface="+mn-ea"/>
            </a:endParaRPr>
          </a:p>
          <a:p>
            <a:pPr marL="285750" indent="-285750">
              <a:buFont typeface="Wingdings" panose="05000000000000000000" charset="0"/>
              <a:buChar char=""/>
            </a:pPr>
            <a:r>
              <a:rPr lang="en-US" altLang="zh-CN" sz="1600">
                <a:sym typeface="+mn-ea"/>
              </a:rPr>
              <a:t>Potential Pitfalls of Predictive Entropy</a:t>
            </a:r>
            <a:endParaRPr lang="en-US" altLang="zh-CN" sz="1600">
              <a:sym typeface="+mn-ea"/>
            </a:endParaRPr>
          </a:p>
          <a:p>
            <a:pPr marL="285750" indent="-285750">
              <a:buFont typeface="Wingdings" panose="05000000000000000000" charset="0"/>
              <a:buChar char=""/>
            </a:pPr>
            <a:r>
              <a:rPr lang="en-US" altLang="zh-CN" sz="1600">
                <a:sym typeface="+mn-ea"/>
              </a:rPr>
              <a:t>Potential Pitfalls of Softmax Entropy</a:t>
            </a:r>
            <a:endParaRPr lang="en-US" altLang="zh-CN" sz="16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1322070"/>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sym typeface="+mn-ea"/>
              </a:rPr>
              <a:t>不确定性建模方法</a:t>
            </a:r>
            <a:r>
              <a:rPr lang="en-US" altLang="zh-CN" sz="1600">
                <a:sym typeface="+mn-ea"/>
              </a:rPr>
              <a:t>:</a:t>
            </a:r>
            <a:r>
              <a:rPr lang="zh-CN" altLang="en-US" sz="1600">
                <a:sym typeface="+mn-ea"/>
              </a:rPr>
              <a:t>在研究中统一使用</a:t>
            </a:r>
            <a:r>
              <a:rPr lang="en-US" altLang="zh-CN" sz="1600">
                <a:sym typeface="+mn-ea"/>
              </a:rPr>
              <a:t> </a:t>
            </a:r>
            <a:r>
              <a:rPr lang="en-US" sz="1600" u="sng" kern="100" dirty="0">
                <a:effectLst/>
                <a:latin typeface="Times New Roman" panose="02020603050405020304" pitchFamily="18" charset="0"/>
                <a:ea typeface="宋体" pitchFamily="2" charset="-122"/>
                <a:sym typeface="+mn-ea"/>
              </a:rPr>
              <a:t>DDU</a:t>
            </a:r>
            <a:r>
              <a:rPr lang="zh-CN" altLang="en-US" sz="1600" u="sng" kern="100" dirty="0">
                <a:effectLst/>
                <a:latin typeface="Times New Roman" panose="02020603050405020304" pitchFamily="18" charset="0"/>
                <a:ea typeface="宋体" pitchFamily="2" charset="-122"/>
                <a:sym typeface="+mn-ea"/>
              </a:rPr>
              <a:t>算法</a:t>
            </a:r>
            <a:r>
              <a:rPr lang="zh-CN" altLang="en-US" sz="1600" kern="100" dirty="0">
                <a:effectLst/>
                <a:latin typeface="Times New Roman" panose="02020603050405020304" pitchFamily="18" charset="0"/>
                <a:ea typeface="宋体" pitchFamily="2" charset="-122"/>
                <a:sym typeface="+mn-ea"/>
              </a:rPr>
              <a:t>建模不确定性，该算法使用神经网络最后一层的高维特征，对每一个类别建立一个多维高斯分布，然后通过建立的概率模型去预测概率密度，作为不确定性的表示</a:t>
            </a:r>
            <a:endParaRPr lang="zh-CN" altLang="en-US" sz="1600"/>
          </a:p>
          <a:p>
            <a:pPr marL="0" indent="0">
              <a:buFont typeface="Wingdings" panose="05000000000000000000" charset="0"/>
              <a:buNone/>
            </a:pPr>
            <a:endParaRPr lang="zh-CN" altLang="en-US" sz="1600"/>
          </a:p>
          <a:p>
            <a:pPr marL="742950" lvl="1" indent="-285750">
              <a:buFont typeface="Wingdings" panose="05000000000000000000" charset="0"/>
              <a:buChar char=""/>
            </a:pPr>
            <a:endParaRPr lang="zh-CN" altLang="en-US" sz="1600"/>
          </a:p>
        </p:txBody>
      </p:sp>
      <p:pic>
        <p:nvPicPr>
          <p:cNvPr id="4" name="图片 3"/>
          <p:cNvPicPr>
            <a:picLocks noChangeAspect="1"/>
          </p:cNvPicPr>
          <p:nvPr/>
        </p:nvPicPr>
        <p:blipFill>
          <a:blip r:embed="rId1"/>
          <a:stretch>
            <a:fillRect/>
          </a:stretch>
        </p:blipFill>
        <p:spPr>
          <a:xfrm>
            <a:off x="927735" y="2672715"/>
            <a:ext cx="4276725" cy="3295650"/>
          </a:xfrm>
          <a:prstGeom prst="rect">
            <a:avLst/>
          </a:prstGeom>
        </p:spPr>
      </p:pic>
      <p:pic>
        <p:nvPicPr>
          <p:cNvPr id="7" name="图片 6"/>
          <p:cNvPicPr>
            <a:picLocks noChangeAspect="1"/>
          </p:cNvPicPr>
          <p:nvPr/>
        </p:nvPicPr>
        <p:blipFill>
          <a:blip r:embed="rId2"/>
          <a:stretch>
            <a:fillRect/>
          </a:stretch>
        </p:blipFill>
        <p:spPr>
          <a:xfrm>
            <a:off x="5061585" y="2797810"/>
            <a:ext cx="6702425" cy="3044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79971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t>改变网络结构和训练方式，研究对神经网络不确定性的影响，通过在</a:t>
            </a:r>
            <a:r>
              <a:rPr lang="en-US" altLang="zh-CN" sz="1600"/>
              <a:t>OOD</a:t>
            </a:r>
            <a:r>
              <a:rPr lang="zh-CN" altLang="en-US" sz="1600"/>
              <a:t>检测，对抗样本识别等任务上的表现，间接评估对不确定性建模的好坏</a:t>
            </a:r>
            <a:endParaRPr lang="zh-CN" altLang="en-US" sz="1600"/>
          </a:p>
          <a:p>
            <a:pPr marL="742950" lvl="1" indent="-285750">
              <a:buFont typeface="Wingdings" panose="05000000000000000000" charset="0"/>
              <a:buChar char=""/>
            </a:pPr>
            <a:r>
              <a:rPr lang="zh-CN" altLang="en-US" sz="1600"/>
              <a:t>研究</a:t>
            </a:r>
            <a:r>
              <a:rPr lang="en-US" altLang="zh-CN" sz="1600"/>
              <a:t>Model capacity</a:t>
            </a:r>
            <a:r>
              <a:rPr lang="zh-CN" altLang="en-US" sz="1600"/>
              <a:t>对不确定性的影响</a:t>
            </a:r>
            <a:r>
              <a:rPr lang="en-US" altLang="zh-CN" sz="1600"/>
              <a:t>: ResNet18/ResNet34/ResNet50/ResNet101/ResNet152</a:t>
            </a:r>
            <a:endParaRPr lang="en-US" altLang="zh-CN" sz="1600"/>
          </a:p>
          <a:p>
            <a:pPr marL="742950" lvl="1" indent="-285750">
              <a:buFont typeface="Wingdings" panose="05000000000000000000" charset="0"/>
              <a:buChar char=""/>
            </a:pPr>
            <a:r>
              <a:rPr lang="zh-CN" altLang="en-US" sz="1600"/>
              <a:t>研究</a:t>
            </a:r>
            <a:r>
              <a:rPr lang="en-US" altLang="zh-CN" sz="1600"/>
              <a:t>Spectral Normalization</a:t>
            </a:r>
            <a:r>
              <a:rPr lang="zh-CN" altLang="en-US" sz="1600"/>
              <a:t>对不确定性的影响</a:t>
            </a:r>
            <a:endParaRPr lang="en-US" altLang="zh-CN" sz="1600"/>
          </a:p>
          <a:p>
            <a:pPr marL="742950" lvl="1" indent="-285750">
              <a:buFont typeface="Wingdings" panose="05000000000000000000" charset="0"/>
              <a:buChar char=""/>
            </a:pPr>
            <a:r>
              <a:rPr lang="zh-CN" altLang="en-US" sz="1600"/>
              <a:t>研究对抗训练对不确定性的影响</a:t>
            </a:r>
            <a:endParaRPr lang="zh-CN" altLang="en-US" sz="1600"/>
          </a:p>
          <a:p>
            <a:pPr marL="742950" lvl="1" indent="-285750">
              <a:buFont typeface="Wingdings" panose="05000000000000000000" charset="0"/>
              <a:buChar char=""/>
            </a:pPr>
            <a:r>
              <a:rPr lang="zh-CN" altLang="en-US" sz="1600"/>
              <a:t>contrastive learning训练对不确定性的影响</a:t>
            </a:r>
            <a:endParaRPr lang="zh-CN" altLang="en-US" sz="1600"/>
          </a:p>
          <a:p>
            <a:pPr marL="285750" lvl="0" indent="-285750">
              <a:buFont typeface="Wingdings" panose="05000000000000000000" charset="0"/>
              <a:buChar char=""/>
            </a:pPr>
            <a:r>
              <a:rPr lang="en-US" altLang="zh-CN" sz="1600"/>
              <a:t>OOD</a:t>
            </a:r>
            <a:r>
              <a:rPr lang="zh-CN" altLang="en-US" sz="1600"/>
              <a:t>检测任务上评估</a:t>
            </a:r>
            <a:r>
              <a:rPr lang="en-US" altLang="zh-CN" sz="1600"/>
              <a:t>:  CIFAR-10/100 vs SVHN/Tiny-ImageNet, ImageNet vs  ImageNet-O</a:t>
            </a:r>
            <a:r>
              <a:rPr lang="zh-CN" altLang="en-US" sz="1600"/>
              <a:t>，根据</a:t>
            </a:r>
            <a:r>
              <a:rPr lang="en-US" altLang="zh-CN" sz="1600"/>
              <a:t>DDU</a:t>
            </a:r>
            <a:r>
              <a:rPr lang="zh-CN" altLang="en-US" sz="1600"/>
              <a:t>算法计算出的不确定性作为</a:t>
            </a:r>
            <a:r>
              <a:rPr lang="en-US" altLang="zh-CN" sz="1600"/>
              <a:t>OOD</a:t>
            </a:r>
            <a:r>
              <a:rPr lang="zh-CN" altLang="en-US" sz="1600"/>
              <a:t>检测指标</a:t>
            </a:r>
            <a:endParaRPr lang="en-US" altLang="zh-CN" sz="1600"/>
          </a:p>
          <a:p>
            <a:pPr marL="285750" lvl="0" indent="-285750">
              <a:buFont typeface="Wingdings" panose="05000000000000000000" charset="0"/>
              <a:buChar char=""/>
            </a:pPr>
            <a:r>
              <a:rPr lang="zh-CN" altLang="en-US" sz="1600"/>
              <a:t>对抗样本识别任务上评估</a:t>
            </a:r>
            <a:r>
              <a:rPr lang="en-US" altLang="zh-CN" sz="1600"/>
              <a:t>:  </a:t>
            </a:r>
            <a:r>
              <a:rPr lang="zh-CN" altLang="en-US" sz="1600"/>
              <a:t>利用</a:t>
            </a:r>
            <a:r>
              <a:rPr lang="en-US" altLang="zh-CN" sz="1600"/>
              <a:t>FGSM/PGD</a:t>
            </a:r>
            <a:r>
              <a:rPr lang="zh-CN" altLang="en-US" sz="1600"/>
              <a:t>等攻击算法生成对抗样本，</a:t>
            </a:r>
            <a:r>
              <a:rPr lang="en-US" altLang="zh-CN" sz="1600"/>
              <a:t>DDU</a:t>
            </a:r>
            <a:r>
              <a:rPr lang="zh-CN" altLang="en-US" sz="1600"/>
              <a:t>算法计算出的不确定性作为对抗样本识别的指标</a:t>
            </a:r>
            <a:endParaRPr lang="zh-CN" altLang="en-US" sz="1600"/>
          </a:p>
        </p:txBody>
      </p:sp>
      <p:grpSp>
        <p:nvGrpSpPr>
          <p:cNvPr id="23" name="组合 22"/>
          <p:cNvGrpSpPr/>
          <p:nvPr/>
        </p:nvGrpSpPr>
        <p:grpSpPr>
          <a:xfrm>
            <a:off x="2131060" y="4396105"/>
            <a:ext cx="7383780" cy="1885950"/>
            <a:chOff x="3263" y="6364"/>
            <a:chExt cx="11628" cy="2970"/>
          </a:xfrm>
        </p:grpSpPr>
        <p:grpSp>
          <p:nvGrpSpPr>
            <p:cNvPr id="20" name="组合 19"/>
            <p:cNvGrpSpPr/>
            <p:nvPr/>
          </p:nvGrpSpPr>
          <p:grpSpPr>
            <a:xfrm>
              <a:off x="3263" y="6651"/>
              <a:ext cx="11629" cy="2286"/>
              <a:chOff x="1815" y="6553"/>
              <a:chExt cx="11629" cy="2286"/>
            </a:xfrm>
          </p:grpSpPr>
          <p:sp>
            <p:nvSpPr>
              <p:cNvPr id="12" name="矩形 11"/>
              <p:cNvSpPr/>
              <p:nvPr/>
            </p:nvSpPr>
            <p:spPr>
              <a:xfrm>
                <a:off x="10998" y="6553"/>
                <a:ext cx="2446" cy="725"/>
              </a:xfrm>
              <a:prstGeom prst="rect">
                <a:avLst/>
              </a:prstGeom>
              <a:solidFill>
                <a:srgbClr val="E5E9EC"/>
              </a:solidFill>
              <a:ln>
                <a:solidFill>
                  <a:schemeClr val="bg2">
                    <a:lumMod val="90000"/>
                  </a:schemeClr>
                </a:solidFill>
              </a:ln>
            </p:spPr>
            <p:txBody>
              <a:bodyPr wrap="none">
                <a:spAutoFit/>
              </a:bodyPr>
              <a:p>
                <a:r>
                  <a:rPr lang="en-US" altLang="zh-CN" sz="2400" dirty="0"/>
                  <a:t>uncertainty</a:t>
                </a:r>
                <a:endParaRPr lang="en-US" altLang="zh-CN" sz="2400" dirty="0"/>
              </a:p>
            </p:txBody>
          </p:sp>
          <p:sp>
            <p:nvSpPr>
              <p:cNvPr id="14" name="矩形 13"/>
              <p:cNvSpPr/>
              <p:nvPr/>
            </p:nvSpPr>
            <p:spPr>
              <a:xfrm flipH="1">
                <a:off x="11245" y="8114"/>
                <a:ext cx="1170" cy="725"/>
              </a:xfrm>
              <a:prstGeom prst="rect">
                <a:avLst/>
              </a:prstGeom>
              <a:solidFill>
                <a:srgbClr val="E5E9EC"/>
              </a:solidFill>
              <a:ln>
                <a:solidFill>
                  <a:schemeClr val="bg2">
                    <a:lumMod val="90000"/>
                  </a:schemeClr>
                </a:solidFill>
              </a:ln>
            </p:spPr>
            <p:txBody>
              <a:bodyPr wrap="square">
                <a:spAutoFit/>
              </a:bodyPr>
              <a:p>
                <a:r>
                  <a:rPr lang="en-US" altLang="zh-CN" sz="2400" dirty="0"/>
                  <a:t>prob</a:t>
                </a:r>
                <a:endParaRPr lang="en-US" altLang="zh-CN" sz="2400" dirty="0"/>
              </a:p>
            </p:txBody>
          </p:sp>
          <p:sp>
            <p:nvSpPr>
              <p:cNvPr id="15" name="矩形 14"/>
              <p:cNvSpPr/>
              <p:nvPr/>
            </p:nvSpPr>
            <p:spPr>
              <a:xfrm>
                <a:off x="1815" y="7751"/>
                <a:ext cx="1274" cy="725"/>
              </a:xfrm>
              <a:prstGeom prst="rect">
                <a:avLst/>
              </a:prstGeom>
              <a:solidFill>
                <a:srgbClr val="E5E9EC"/>
              </a:solidFill>
              <a:ln>
                <a:solidFill>
                  <a:schemeClr val="bg2">
                    <a:lumMod val="90000"/>
                  </a:schemeClr>
                </a:solidFill>
              </a:ln>
            </p:spPr>
            <p:txBody>
              <a:bodyPr wrap="none">
                <a:spAutoFit/>
              </a:bodyPr>
              <a:p>
                <a:r>
                  <a:rPr lang="en-US" altLang="zh-CN" sz="2400" dirty="0"/>
                  <a:t>input</a:t>
                </a:r>
                <a:endParaRPr lang="en-US" altLang="zh-CN" sz="2400" dirty="0"/>
              </a:p>
            </p:txBody>
          </p:sp>
          <p:cxnSp>
            <p:nvCxnSpPr>
              <p:cNvPr id="16" name="直接连接符 15"/>
              <p:cNvCxnSpPr/>
              <p:nvPr/>
            </p:nvCxnSpPr>
            <p:spPr>
              <a:xfrm>
                <a:off x="3140" y="8113"/>
                <a:ext cx="1514" cy="0"/>
              </a:xfrm>
              <a:prstGeom prst="line">
                <a:avLst/>
              </a:prstGeom>
              <a:ln w="25400">
                <a:solidFill>
                  <a:srgbClr val="FF0000"/>
                </a:solidFill>
                <a:headEnd type="none" w="lg" len="med"/>
                <a:tailEnd type="arrow" w="med" len="med"/>
              </a:ln>
            </p:spPr>
            <p:style>
              <a:lnRef idx="1">
                <a:schemeClr val="accent2"/>
              </a:lnRef>
              <a:fillRef idx="0">
                <a:schemeClr val="accent2"/>
              </a:fillRef>
              <a:effectRef idx="0">
                <a:schemeClr val="accent2"/>
              </a:effectRef>
              <a:fontRef idx="minor">
                <a:schemeClr val="tx1"/>
              </a:fontRef>
            </p:style>
          </p:cxnSp>
          <p:cxnSp>
            <p:nvCxnSpPr>
              <p:cNvPr id="17" name="直接连接符 16"/>
              <p:cNvCxnSpPr>
                <a:stCxn id="12" idx="1"/>
              </p:cNvCxnSpPr>
              <p:nvPr/>
            </p:nvCxnSpPr>
            <p:spPr>
              <a:xfrm flipH="1">
                <a:off x="6031" y="6916"/>
                <a:ext cx="4967" cy="16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8" name="直接连接符 17"/>
              <p:cNvCxnSpPr>
                <a:stCxn id="14" idx="3"/>
              </p:cNvCxnSpPr>
              <p:nvPr/>
            </p:nvCxnSpPr>
            <p:spPr>
              <a:xfrm flipH="1" flipV="1">
                <a:off x="9057" y="8476"/>
                <a:ext cx="2188" cy="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9" name="文本框 18"/>
              <p:cNvSpPr txBox="1"/>
              <p:nvPr/>
            </p:nvSpPr>
            <p:spPr>
              <a:xfrm>
                <a:off x="9852" y="7171"/>
                <a:ext cx="1068" cy="580"/>
              </a:xfrm>
              <a:prstGeom prst="rect">
                <a:avLst/>
              </a:prstGeom>
              <a:noFill/>
            </p:spPr>
            <p:txBody>
              <a:bodyPr wrap="none" rtlCol="0">
                <a:spAutoFit/>
              </a:bodyPr>
              <a:p>
                <a:r>
                  <a:rPr lang="en-US" altLang="zh-CN"/>
                  <a:t>DDU</a:t>
                </a:r>
                <a:endParaRPr lang="en-US" altLang="zh-CN"/>
              </a:p>
            </p:txBody>
          </p:sp>
        </p:grpSp>
        <p:pic>
          <p:nvPicPr>
            <p:cNvPr id="22" name="图片 21" descr="c9ef4275d464f7435db9bca3a8935b5a"/>
            <p:cNvPicPr>
              <a:picLocks noChangeAspect="1"/>
            </p:cNvPicPr>
            <p:nvPr/>
          </p:nvPicPr>
          <p:blipFill>
            <a:blip r:embed="rId1"/>
            <a:stretch>
              <a:fillRect/>
            </a:stretch>
          </p:blipFill>
          <p:spPr>
            <a:xfrm>
              <a:off x="6480" y="6364"/>
              <a:ext cx="4442" cy="297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09905" y="301626"/>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406400"/>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kern="100" dirty="0">
                <a:latin typeface="宋体" pitchFamily="2" charset="-122"/>
                <a:ea typeface="宋体" pitchFamily="2" charset="-122"/>
                <a:sym typeface="+mn-ea"/>
              </a:rPr>
              <a:t>对</a:t>
            </a:r>
            <a:r>
              <a:rPr lang="en-US" altLang="zh-CN" kern="100" dirty="0">
                <a:latin typeface="宋体" pitchFamily="2" charset="-122"/>
                <a:ea typeface="宋体" pitchFamily="2" charset="-122"/>
                <a:sym typeface="+mn-ea"/>
              </a:rPr>
              <a:t>epistemic uncertainty </a:t>
            </a:r>
            <a:r>
              <a:rPr lang="zh-CN" altLang="en-US" kern="100" dirty="0">
                <a:latin typeface="宋体" pitchFamily="2" charset="-122"/>
                <a:ea typeface="宋体" pitchFamily="2" charset="-122"/>
                <a:sym typeface="+mn-ea"/>
              </a:rPr>
              <a:t>的解释</a:t>
            </a:r>
            <a:r>
              <a:rPr lang="en-US" altLang="zh-CN" kern="100" dirty="0">
                <a:latin typeface="宋体" pitchFamily="2" charset="-122"/>
                <a:ea typeface="宋体" pitchFamily="2" charset="-122"/>
                <a:sym typeface="+mn-ea"/>
              </a:rPr>
              <a:t>: </a:t>
            </a:r>
            <a:r>
              <a:rPr lang="zh-CN" altLang="en-US" kern="100" dirty="0">
                <a:latin typeface="宋体" pitchFamily="2" charset="-122"/>
                <a:ea typeface="宋体" pitchFamily="2" charset="-122"/>
                <a:sym typeface="+mn-ea"/>
              </a:rPr>
              <a:t>从监督学习</a:t>
            </a:r>
            <a:r>
              <a:rPr lang="en-US" altLang="zh-CN" kern="100" dirty="0">
                <a:latin typeface="宋体" pitchFamily="2" charset="-122"/>
                <a:ea typeface="宋体" pitchFamily="2" charset="-122"/>
                <a:sym typeface="+mn-ea"/>
              </a:rPr>
              <a:t>(supervised learning)</a:t>
            </a:r>
            <a:r>
              <a:rPr lang="zh-CN" altLang="en-US" kern="100" dirty="0">
                <a:latin typeface="宋体" pitchFamily="2" charset="-122"/>
                <a:ea typeface="宋体" pitchFamily="2" charset="-122"/>
                <a:sym typeface="+mn-ea"/>
              </a:rPr>
              <a:t>的角度</a:t>
            </a:r>
            <a:endParaRPr lang="zh-CN" altLang="en-US" kern="100" dirty="0">
              <a:latin typeface="宋体" pitchFamily="2" charset="-122"/>
              <a:ea typeface="宋体" pitchFamily="2" charset="-122"/>
              <a:sym typeface="+mn-ea"/>
            </a:endParaRPr>
          </a:p>
        </p:txBody>
      </p:sp>
      <p:pic>
        <p:nvPicPr>
          <p:cNvPr id="2" name="图片 1"/>
          <p:cNvPicPr>
            <a:picLocks noChangeAspect="1"/>
          </p:cNvPicPr>
          <p:nvPr/>
        </p:nvPicPr>
        <p:blipFill>
          <a:blip r:embed="rId1"/>
          <a:stretch>
            <a:fillRect/>
          </a:stretch>
        </p:blipFill>
        <p:spPr>
          <a:xfrm>
            <a:off x="1051560" y="2640965"/>
            <a:ext cx="2590800" cy="2447925"/>
          </a:xfrm>
          <a:prstGeom prst="rect">
            <a:avLst/>
          </a:prstGeom>
        </p:spPr>
      </p:pic>
      <p:sp>
        <p:nvSpPr>
          <p:cNvPr id="4" name="文本框 3"/>
          <p:cNvSpPr txBox="1"/>
          <p:nvPr/>
        </p:nvSpPr>
        <p:spPr>
          <a:xfrm>
            <a:off x="3758565" y="3089910"/>
            <a:ext cx="7606030" cy="922020"/>
          </a:xfrm>
          <a:prstGeom prst="rect">
            <a:avLst/>
          </a:prstGeom>
          <a:noFill/>
        </p:spPr>
        <p:txBody>
          <a:bodyPr wrap="none" rtlCol="0">
            <a:spAutoFit/>
          </a:bodyPr>
          <a:p>
            <a:pPr algn="l"/>
            <a:r>
              <a:rPr lang="en-US" altLang="zh-CN"/>
              <a:t>approximation uncertainty</a:t>
            </a:r>
            <a:r>
              <a:rPr lang="zh-CN" altLang="en-US"/>
              <a:t>源于监督学习中empirical risk minimizer的训练偏差</a:t>
            </a:r>
            <a:endParaRPr lang="zh-CN" altLang="en-US"/>
          </a:p>
          <a:p>
            <a:pPr algn="l"/>
            <a:endParaRPr lang="zh-CN" altLang="en-US"/>
          </a:p>
          <a:p>
            <a:pPr algn="l"/>
            <a:r>
              <a:rPr lang="en-US" altLang="zh-CN"/>
              <a:t>model uncertainty</a:t>
            </a:r>
            <a:r>
              <a:rPr lang="zh-CN" altLang="en-US"/>
              <a:t>源于假设空间与真正的模型的偏差</a:t>
            </a:r>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82994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t>总结实验结果，根据所得的实验结论，改进神经网络结构的设计和训练，在</a:t>
            </a:r>
            <a:r>
              <a:rPr lang="en-US" altLang="zh-CN" sz="1600" u="sng"/>
              <a:t>OOD</a:t>
            </a:r>
            <a:r>
              <a:rPr lang="zh-CN" altLang="en-US" sz="1600" u="sng"/>
              <a:t>检测，对抗样本检测</a:t>
            </a:r>
            <a:r>
              <a:rPr lang="zh-CN" altLang="en-US" sz="1600"/>
              <a:t>等任务上验证</a:t>
            </a:r>
            <a:endParaRPr lang="zh-CN" altLang="en-US" sz="1600"/>
          </a:p>
          <a:p>
            <a:pPr marL="742950" lvl="1" indent="-285750">
              <a:buFont typeface="Wingdings" panose="05000000000000000000" charset="0"/>
              <a:buChar char=""/>
            </a:pPr>
            <a:endParaRPr lang="zh-CN" altLang="en-US" sz="1600"/>
          </a:p>
        </p:txBody>
      </p:sp>
      <p:pic>
        <p:nvPicPr>
          <p:cNvPr id="4" name="图片 3"/>
          <p:cNvPicPr>
            <a:picLocks noChangeAspect="1"/>
          </p:cNvPicPr>
          <p:nvPr/>
        </p:nvPicPr>
        <p:blipFill>
          <a:blip r:embed="rId1"/>
          <a:stretch>
            <a:fillRect/>
          </a:stretch>
        </p:blipFill>
        <p:spPr>
          <a:xfrm>
            <a:off x="1196340" y="2786380"/>
            <a:ext cx="9906000" cy="26384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defTabSz="914400">
              <a:defRPr/>
            </a:pPr>
            <a:r>
              <a:rPr lang="zh-CN" altLang="en-US" sz="2800" b="1" dirty="0">
                <a:solidFill>
                  <a:schemeClr val="tx1"/>
                </a:solidFill>
                <a:latin typeface="微软雅黑" charset="-122"/>
                <a:ea typeface="微软雅黑" charset="-122"/>
                <a:cs typeface="微软雅黑" charset="-122"/>
              </a:rPr>
              <a:t>研究规划</a:t>
            </a:r>
            <a:endParaRPr lang="zh-CN" altLang="en-US" sz="2800" b="1" dirty="0">
              <a:solidFill>
                <a:schemeClr val="tx1"/>
              </a:solidFill>
              <a:latin typeface="微软雅黑" charset="-122"/>
              <a:ea typeface="微软雅黑" charset="-122"/>
              <a:cs typeface="微软雅黑" charset="-122"/>
            </a:endParaRPr>
          </a:p>
        </p:txBody>
      </p:sp>
      <p:graphicFrame>
        <p:nvGraphicFramePr>
          <p:cNvPr id="3" name="表格 2"/>
          <p:cNvGraphicFramePr/>
          <p:nvPr/>
        </p:nvGraphicFramePr>
        <p:xfrm>
          <a:off x="1176020" y="1748155"/>
          <a:ext cx="10170795" cy="4250690"/>
        </p:xfrm>
        <a:graphic>
          <a:graphicData uri="http://schemas.openxmlformats.org/drawingml/2006/table">
            <a:tbl>
              <a:tblPr firstRow="1" bandRow="1">
                <a:tableStyleId>{5C22544A-7EE6-4342-B048-85BDC9FD1C3A}</a:tableStyleId>
              </a:tblPr>
              <a:tblGrid>
                <a:gridCol w="2141220"/>
                <a:gridCol w="4107180"/>
                <a:gridCol w="3922395"/>
              </a:tblGrid>
              <a:tr h="649605">
                <a:tc>
                  <a:txBody>
                    <a:bodyPr/>
                    <a:p>
                      <a:pPr>
                        <a:buNone/>
                      </a:pPr>
                      <a:r>
                        <a:rPr lang="zh-CN" altLang="en-US"/>
                        <a:t>时间</a:t>
                      </a:r>
                      <a:endParaRPr lang="zh-CN" altLang="en-US"/>
                    </a:p>
                  </a:txBody>
                  <a:tcPr/>
                </a:tc>
                <a:tc>
                  <a:txBody>
                    <a:bodyPr/>
                    <a:p>
                      <a:pPr>
                        <a:buNone/>
                      </a:pPr>
                      <a:r>
                        <a:rPr lang="zh-CN" altLang="en-US"/>
                        <a:t>计划</a:t>
                      </a:r>
                      <a:endParaRPr lang="zh-CN" altLang="en-US"/>
                    </a:p>
                  </a:txBody>
                  <a:tcPr/>
                </a:tc>
                <a:tc>
                  <a:txBody>
                    <a:bodyPr/>
                    <a:p>
                      <a:pPr>
                        <a:buNone/>
                      </a:pPr>
                      <a:r>
                        <a:rPr lang="zh-CN" altLang="en-US"/>
                        <a:t>备注</a:t>
                      </a:r>
                      <a:endParaRPr lang="zh-CN" altLang="en-US"/>
                    </a:p>
                  </a:txBody>
                  <a:tcPr/>
                </a:tc>
              </a:tr>
              <a:tr h="649605">
                <a:tc>
                  <a:txBody>
                    <a:bodyPr/>
                    <a:p>
                      <a:pPr>
                        <a:buNone/>
                      </a:pPr>
                      <a:r>
                        <a:rPr lang="en-US" altLang="zh-CN"/>
                        <a:t>2023.9-2023.11</a:t>
                      </a:r>
                      <a:endParaRPr lang="zh-CN" altLang="en-US"/>
                    </a:p>
                  </a:txBody>
                  <a:tcPr/>
                </a:tc>
                <a:tc>
                  <a:txBody>
                    <a:bodyPr/>
                    <a:p>
                      <a:pPr>
                        <a:buNone/>
                      </a:pPr>
                      <a:r>
                        <a:rPr lang="zh-CN" altLang="en-US"/>
                        <a:t>调研关于</a:t>
                      </a:r>
                      <a:r>
                        <a:rPr lang="en-US" altLang="zh-CN"/>
                        <a:t>uncertainty</a:t>
                      </a:r>
                      <a:r>
                        <a:rPr lang="zh-CN" altLang="en-US"/>
                        <a:t>的论文</a:t>
                      </a:r>
                      <a:endParaRPr lang="zh-CN" altLang="en-US"/>
                    </a:p>
                  </a:txBody>
                  <a:tcPr/>
                </a:tc>
                <a:tc>
                  <a:txBody>
                    <a:bodyPr/>
                    <a:p>
                      <a:pPr>
                        <a:buNone/>
                      </a:pPr>
                      <a:r>
                        <a:rPr lang="zh-CN" altLang="en-US"/>
                        <a:t>完成</a:t>
                      </a:r>
                      <a:endParaRPr lang="zh-CN" altLang="en-US"/>
                    </a:p>
                  </a:txBody>
                  <a:tcPr/>
                </a:tc>
              </a:tr>
              <a:tr h="958850">
                <a:tc>
                  <a:txBody>
                    <a:bodyPr/>
                    <a:p>
                      <a:pPr>
                        <a:buNone/>
                      </a:pPr>
                      <a:r>
                        <a:rPr lang="en-US" altLang="zh-CN"/>
                        <a:t>2023.11-2024.2</a:t>
                      </a:r>
                      <a:endParaRPr lang="en-US" altLang="zh-CN"/>
                    </a:p>
                  </a:txBody>
                  <a:tcPr/>
                </a:tc>
                <a:tc>
                  <a:txBody>
                    <a:bodyPr/>
                    <a:p>
                      <a:pPr>
                        <a:buNone/>
                      </a:pPr>
                      <a:r>
                        <a:rPr lang="zh-CN" altLang="en-US"/>
                        <a:t>训练神经网络，实现相关算法和评估标准</a:t>
                      </a:r>
                      <a:endParaRPr lang="en-US" altLang="zh-CN"/>
                    </a:p>
                  </a:txBody>
                  <a:tcPr/>
                </a:tc>
                <a:tc>
                  <a:txBody>
                    <a:bodyPr/>
                    <a:p>
                      <a:pPr>
                        <a:buNone/>
                      </a:pPr>
                      <a:r>
                        <a:rPr lang="en-US" altLang="zh-CN">
                          <a:sym typeface="+mn-ea"/>
                        </a:rPr>
                        <a:t>DDU</a:t>
                      </a:r>
                      <a:r>
                        <a:rPr lang="zh-CN" altLang="en-US">
                          <a:sym typeface="+mn-ea"/>
                        </a:rPr>
                        <a:t>算法建模不确定性</a:t>
                      </a:r>
                      <a:endParaRPr lang="zh-CN" altLang="en-US">
                        <a:sym typeface="+mn-ea"/>
                      </a:endParaRPr>
                    </a:p>
                  </a:txBody>
                  <a:tcPr/>
                </a:tc>
              </a:tr>
              <a:tr h="671830">
                <a:tc>
                  <a:txBody>
                    <a:bodyPr/>
                    <a:p>
                      <a:pPr>
                        <a:buNone/>
                      </a:pPr>
                      <a:r>
                        <a:rPr lang="en-US" altLang="zh-CN"/>
                        <a:t>2024.2-2024.9</a:t>
                      </a:r>
                      <a:endParaRPr lang="en-US" altLang="zh-CN"/>
                    </a:p>
                  </a:txBody>
                  <a:tcPr/>
                </a:tc>
                <a:tc>
                  <a:txBody>
                    <a:bodyPr/>
                    <a:p>
                      <a:pPr>
                        <a:buNone/>
                      </a:pPr>
                      <a:r>
                        <a:rPr lang="zh-CN" altLang="en-US">
                          <a:sym typeface="+mn-ea"/>
                        </a:rPr>
                        <a:t>消融实验，探究和神经网络结构的关系</a:t>
                      </a:r>
                      <a:endParaRPr lang="en-US" altLang="zh-CN"/>
                    </a:p>
                  </a:txBody>
                  <a:tcPr/>
                </a:tc>
                <a:tc>
                  <a:txBody>
                    <a:bodyPr/>
                    <a:p>
                      <a:pPr>
                        <a:buNone/>
                      </a:pPr>
                      <a:r>
                        <a:rPr lang="en-US" altLang="zh-CN">
                          <a:sym typeface="+mn-ea"/>
                        </a:rPr>
                        <a:t>depth/width/speical layers.......</a:t>
                      </a:r>
                      <a:endParaRPr lang="en-US" altLang="zh-CN"/>
                    </a:p>
                    <a:p>
                      <a:pPr>
                        <a:buNone/>
                      </a:pPr>
                      <a:r>
                        <a:rPr lang="en-US" altLang="zh-CN">
                          <a:highlight>
                            <a:srgbClr val="FFFF00"/>
                          </a:highlight>
                          <a:sym typeface="+mn-ea"/>
                        </a:rPr>
                        <a:t>TODO</a:t>
                      </a:r>
                      <a:endParaRPr lang="en-US" altLang="zh-CN">
                        <a:solidFill>
                          <a:schemeClr val="tx1"/>
                        </a:solidFill>
                        <a:highlight>
                          <a:srgbClr val="FFFF00"/>
                        </a:highlight>
                      </a:endParaRPr>
                    </a:p>
                  </a:txBody>
                  <a:tcPr/>
                </a:tc>
              </a:tr>
              <a:tr h="671195">
                <a:tc>
                  <a:txBody>
                    <a:bodyPr/>
                    <a:p>
                      <a:pPr>
                        <a:buNone/>
                      </a:pPr>
                      <a:r>
                        <a:rPr lang="en-US" altLang="zh-CN"/>
                        <a:t>2024.9-2025.1</a:t>
                      </a:r>
                      <a:endParaRPr lang="en-US" altLang="zh-CN"/>
                    </a:p>
                  </a:txBody>
                  <a:tcPr/>
                </a:tc>
                <a:tc>
                  <a:txBody>
                    <a:bodyPr/>
                    <a:p>
                      <a:pPr>
                        <a:buNone/>
                      </a:pPr>
                      <a:r>
                        <a:rPr lang="zh-CN" altLang="en-US"/>
                        <a:t>在误分类识别，</a:t>
                      </a:r>
                      <a:r>
                        <a:rPr lang="en-US" altLang="zh-CN"/>
                        <a:t>OOD</a:t>
                      </a:r>
                      <a:r>
                        <a:rPr lang="zh-CN" altLang="en-US"/>
                        <a:t>检测，对抗样本识别任务上验证结果</a:t>
                      </a:r>
                      <a:endParaRPr lang="zh-CN" altLang="en-US"/>
                    </a:p>
                  </a:txBody>
                  <a:tcPr/>
                </a:tc>
                <a:tc>
                  <a:txBody>
                    <a:bodyPr/>
                    <a:p>
                      <a:pPr>
                        <a:buNone/>
                      </a:pPr>
                      <a:r>
                        <a:rPr lang="en-US" altLang="zh-CN">
                          <a:highlight>
                            <a:srgbClr val="FFFF00"/>
                          </a:highlight>
                          <a:sym typeface="+mn-ea"/>
                        </a:rPr>
                        <a:t>TODO</a:t>
                      </a:r>
                      <a:endParaRPr lang="en-US" altLang="zh-CN">
                        <a:highlight>
                          <a:srgbClr val="FFFF00"/>
                        </a:highlight>
                      </a:endParaRPr>
                    </a:p>
                    <a:p>
                      <a:pPr>
                        <a:buNone/>
                      </a:pPr>
                      <a:endParaRPr lang="en-US" altLang="zh-CN">
                        <a:highlight>
                          <a:srgbClr val="FFFF00"/>
                        </a:highlight>
                      </a:endParaRPr>
                    </a:p>
                  </a:txBody>
                  <a:tcPr/>
                </a:tc>
              </a:tr>
              <a:tr h="649605">
                <a:tc>
                  <a:txBody>
                    <a:bodyPr/>
                    <a:p>
                      <a:pPr>
                        <a:buNone/>
                      </a:pPr>
                      <a:r>
                        <a:rPr lang="en-US" altLang="zh-CN"/>
                        <a:t>2025.1-2025.5</a:t>
                      </a:r>
                      <a:endParaRPr lang="en-US" altLang="zh-CN"/>
                    </a:p>
                  </a:txBody>
                  <a:tcPr/>
                </a:tc>
                <a:tc>
                  <a:txBody>
                    <a:bodyPr/>
                    <a:p>
                      <a:pPr>
                        <a:buNone/>
                      </a:pPr>
                      <a:r>
                        <a:rPr lang="zh-CN" altLang="en-US"/>
                        <a:t>分析实验结果，撰写论文</a:t>
                      </a:r>
                      <a:endParaRPr lang="zh-CN" altLang="en-US"/>
                    </a:p>
                  </a:txBody>
                  <a:tcPr/>
                </a:tc>
                <a:tc>
                  <a:txBody>
                    <a:bodyPr/>
                    <a:p>
                      <a:pPr>
                        <a:buNone/>
                      </a:pPr>
                      <a:r>
                        <a:rPr lang="en-US" altLang="zh-CN">
                          <a:highlight>
                            <a:srgbClr val="FFFF00"/>
                          </a:highlight>
                        </a:rPr>
                        <a:t>TODO</a:t>
                      </a:r>
                      <a:endParaRPr lang="en-US" altLang="zh-CN">
                        <a:highlight>
                          <a:srgbClr val="FFFF00"/>
                        </a:highlight>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8700" y="2209800"/>
            <a:ext cx="25146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2"/>
          <a:stretch>
            <a:fillRect/>
          </a:stretch>
        </p:blipFill>
        <p:spPr>
          <a:xfrm>
            <a:off x="10948314" y="5971075"/>
            <a:ext cx="1217930" cy="942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09905" y="261621"/>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2291715"/>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en-US" altLang="zh-CN" dirty="0">
                <a:sym typeface="+mn-ea"/>
              </a:rPr>
              <a:t>aleatoric</a:t>
            </a:r>
            <a:r>
              <a:rPr lang="zh-CN" altLang="en-US" dirty="0">
                <a:sym typeface="+mn-ea"/>
              </a:rPr>
              <a:t>和</a:t>
            </a:r>
            <a:r>
              <a:rPr lang="en-US" altLang="zh-CN" dirty="0">
                <a:sym typeface="+mn-ea"/>
              </a:rPr>
              <a:t>epistemic</a:t>
            </a:r>
            <a:r>
              <a:rPr lang="zh-CN" altLang="en-US" dirty="0">
                <a:sym typeface="+mn-ea"/>
              </a:rPr>
              <a:t>并不总是可以区分</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zh-CN" altLang="en-US" kern="100" dirty="0">
                <a:latin typeface="Times New Roman" panose="02020603050405020304" pitchFamily="18" charset="0"/>
                <a:ea typeface="宋体" pitchFamily="2" charset="-122"/>
                <a:cs typeface="Times New Roman" panose="02020603050405020304" pitchFamily="18" charset="0"/>
                <a:sym typeface="+mn-ea"/>
              </a:rPr>
              <a:t>低维特征空间嵌入到高维空间，将会减少</a:t>
            </a: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a:t>
            </a:r>
            <a:r>
              <a:rPr lang="zh-CN" altLang="en-US" kern="100" dirty="0">
                <a:latin typeface="Times New Roman" panose="02020603050405020304" pitchFamily="18" charset="0"/>
                <a:ea typeface="宋体" pitchFamily="2" charset="-122"/>
                <a:cs typeface="Times New Roman" panose="02020603050405020304" pitchFamily="18" charset="0"/>
                <a:sym typeface="+mn-ea"/>
              </a:rPr>
              <a:t>，提高</a:t>
            </a: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，如下图，在一维的时候存在</a:t>
            </a:r>
            <a:r>
              <a:rPr lang="en-US" altLang="zh-CN" kern="100" dirty="0">
                <a:latin typeface="Times New Roman" panose="02020603050405020304" pitchFamily="18" charset="0"/>
                <a:ea typeface="宋体" pitchFamily="2" charset="-122"/>
                <a:cs typeface="Times New Roman" panose="02020603050405020304" pitchFamily="18" charset="0"/>
                <a:sym typeface="+mn-ea"/>
              </a:rPr>
              <a:t>class overlap</a:t>
            </a:r>
            <a:r>
              <a:rPr lang="zh-CN" altLang="en-US" kern="100" dirty="0">
                <a:latin typeface="Times New Roman" panose="02020603050405020304" pitchFamily="18" charset="0"/>
                <a:ea typeface="宋体" pitchFamily="2" charset="-122"/>
                <a:cs typeface="Times New Roman" panose="02020603050405020304" pitchFamily="18" charset="0"/>
                <a:sym typeface="+mn-ea"/>
              </a:rPr>
              <a:t>引起的</a:t>
            </a: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 uncertainty</a:t>
            </a:r>
            <a:r>
              <a:rPr lang="zh-CN" altLang="en-US" kern="100" dirty="0">
                <a:latin typeface="Times New Roman" panose="02020603050405020304" pitchFamily="18" charset="0"/>
                <a:ea typeface="宋体" pitchFamily="2" charset="-122"/>
                <a:cs typeface="Times New Roman" panose="02020603050405020304" pitchFamily="18" charset="0"/>
                <a:sym typeface="+mn-ea"/>
              </a:rPr>
              <a:t>，但是在二维中</a:t>
            </a: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减少，</a:t>
            </a: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增加，因为对高维数据拟合一个模型将会更加困难，需要更多数据</a:t>
            </a:r>
            <a:endParaRPr lang="zh-CN" altLang="en-US"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和</a:t>
            </a: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a:t>
            </a:r>
            <a:r>
              <a:rPr lang="zh-CN" altLang="en-US" kern="100" dirty="0">
                <a:latin typeface="Times New Roman" panose="02020603050405020304" pitchFamily="18" charset="0"/>
                <a:ea typeface="宋体" pitchFamily="2" charset="-122"/>
                <a:cs typeface="Times New Roman" panose="02020603050405020304" pitchFamily="18" charset="0"/>
                <a:sym typeface="+mn-ea"/>
              </a:rPr>
              <a:t>不是绝对可区分的，他们上下文依赖于模型设置</a:t>
            </a:r>
            <a:r>
              <a:rPr lang="en-US" altLang="zh-CN" kern="100" dirty="0">
                <a:latin typeface="Times New Roman" panose="02020603050405020304" pitchFamily="18" charset="0"/>
                <a:ea typeface="宋体" pitchFamily="2" charset="-122"/>
                <a:cs typeface="Times New Roman" panose="02020603050405020304" pitchFamily="18" charset="0"/>
                <a:sym typeface="+mn-ea"/>
              </a:rPr>
              <a:t>{</a:t>
            </a:r>
            <a:r>
              <a:rPr lang="zh-CN" altLang="en-US" kern="100" dirty="0">
                <a:latin typeface="Times New Roman" panose="02020603050405020304" pitchFamily="18" charset="0"/>
                <a:ea typeface="宋体" pitchFamily="2" charset="-122"/>
                <a:cs typeface="Times New Roman" panose="02020603050405020304" pitchFamily="18" charset="0"/>
                <a:sym typeface="+mn-ea"/>
              </a:rPr>
              <a:t>样本空间</a:t>
            </a:r>
            <a:r>
              <a:rPr lang="en-US" altLang="zh-CN" kern="100" dirty="0">
                <a:latin typeface="Times New Roman" panose="02020603050405020304" pitchFamily="18" charset="0"/>
                <a:ea typeface="宋体" pitchFamily="2" charset="-122"/>
                <a:cs typeface="Times New Roman" panose="02020603050405020304" pitchFamily="18" charset="0"/>
                <a:sym typeface="+mn-ea"/>
              </a:rPr>
              <a:t>X/Y,</a:t>
            </a:r>
            <a:r>
              <a:rPr lang="zh-CN" altLang="en-US" kern="100" dirty="0">
                <a:latin typeface="Times New Roman" panose="02020603050405020304" pitchFamily="18" charset="0"/>
                <a:ea typeface="宋体" pitchFamily="2" charset="-122"/>
                <a:cs typeface="Times New Roman" panose="02020603050405020304" pitchFamily="18" charset="0"/>
                <a:sym typeface="+mn-ea"/>
              </a:rPr>
              <a:t>假设空间</a:t>
            </a:r>
            <a:r>
              <a:rPr lang="en-US" altLang="zh-CN" kern="100" dirty="0">
                <a:latin typeface="Times New Roman" panose="02020603050405020304" pitchFamily="18" charset="0"/>
                <a:ea typeface="宋体" pitchFamily="2" charset="-122"/>
                <a:cs typeface="Times New Roman" panose="02020603050405020304" pitchFamily="18" charset="0"/>
                <a:sym typeface="+mn-ea"/>
              </a:rPr>
              <a:t>H,</a:t>
            </a:r>
            <a:r>
              <a:rPr lang="zh-CN" altLang="en-US" kern="100" dirty="0">
                <a:latin typeface="Times New Roman" panose="02020603050405020304" pitchFamily="18" charset="0"/>
                <a:ea typeface="宋体" pitchFamily="2" charset="-122"/>
                <a:cs typeface="Times New Roman" panose="02020603050405020304" pitchFamily="18" charset="0"/>
                <a:sym typeface="+mn-ea"/>
              </a:rPr>
              <a:t>概率分布</a:t>
            </a:r>
            <a:r>
              <a:rPr lang="en-US" altLang="zh-CN" kern="100" dirty="0">
                <a:latin typeface="Times New Roman" panose="02020603050405020304" pitchFamily="18" charset="0"/>
                <a:ea typeface="宋体" pitchFamily="2" charset="-122"/>
                <a:cs typeface="Times New Roman" panose="02020603050405020304" pitchFamily="18" charset="0"/>
                <a:sym typeface="+mn-ea"/>
              </a:rPr>
              <a:t>P}</a:t>
            </a:r>
            <a:r>
              <a:rPr lang="zh-CN" altLang="en-US" kern="100" dirty="0">
                <a:latin typeface="Times New Roman" panose="02020603050405020304" pitchFamily="18" charset="0"/>
                <a:ea typeface="宋体" pitchFamily="2" charset="-122"/>
                <a:cs typeface="Times New Roman" panose="02020603050405020304" pitchFamily="18" charset="0"/>
                <a:sym typeface="+mn-ea"/>
              </a:rPr>
              <a:t>，可以相互转化</a:t>
            </a:r>
            <a:endParaRPr lang="en-US" altLang="zh-CN" kern="100" dirty="0">
              <a:latin typeface="Times New Roman" panose="02020603050405020304" pitchFamily="18" charset="0"/>
              <a:ea typeface="宋体" pitchFamily="2" charset="-122"/>
              <a:cs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1606550" y="3920490"/>
            <a:ext cx="6657975" cy="20288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39750" y="281941"/>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378585"/>
            <a:ext cx="10509250" cy="1814830"/>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kern="100" dirty="0">
                <a:latin typeface="Times New Roman" panose="02020603050405020304" pitchFamily="18" charset="0"/>
                <a:ea typeface="宋体" pitchFamily="2" charset="-122"/>
                <a:cs typeface="Times New Roman" panose="02020603050405020304" pitchFamily="18" charset="0"/>
                <a:sym typeface="+mn-ea"/>
              </a:rPr>
              <a:t>根据输入数据的分布，预测</a:t>
            </a:r>
            <a:r>
              <a:rPr lang="en-US" altLang="zh-CN" kern="100" dirty="0">
                <a:latin typeface="Times New Roman" panose="02020603050405020304" pitchFamily="18" charset="0"/>
                <a:ea typeface="宋体" pitchFamily="2" charset="-122"/>
                <a:cs typeface="Times New Roman" panose="02020603050405020304" pitchFamily="18" charset="0"/>
                <a:sym typeface="+mn-ea"/>
              </a:rPr>
              <a:t>uncertainty</a:t>
            </a:r>
            <a:r>
              <a:rPr lang="zh-CN" altLang="en-US" kern="100" dirty="0">
                <a:latin typeface="Times New Roman" panose="02020603050405020304" pitchFamily="18" charset="0"/>
                <a:ea typeface="宋体" pitchFamily="2" charset="-122"/>
                <a:cs typeface="Times New Roman" panose="02020603050405020304" pitchFamily="18" charset="0"/>
                <a:sym typeface="+mn-ea"/>
              </a:rPr>
              <a:t>可以分为三类</a:t>
            </a:r>
            <a:endParaRPr lang="en-US" altLang="zh-CN"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kern="100" dirty="0">
                <a:latin typeface="Times New Roman" panose="02020603050405020304" pitchFamily="18" charset="0"/>
                <a:ea typeface="宋体" pitchFamily="2" charset="-122"/>
                <a:cs typeface="Times New Roman" panose="02020603050405020304" pitchFamily="18" charset="0"/>
                <a:sym typeface="+mn-ea"/>
              </a:rPr>
              <a:t>in-domain uncertainty:</a:t>
            </a:r>
            <a:r>
              <a:rPr lang="zh-CN" altLang="en-US" kern="100" dirty="0">
                <a:latin typeface="Times New Roman" panose="02020603050405020304" pitchFamily="18" charset="0"/>
                <a:ea typeface="宋体" pitchFamily="2" charset="-122"/>
                <a:cs typeface="Times New Roman" panose="02020603050405020304" pitchFamily="18" charset="0"/>
                <a:sym typeface="+mn-ea"/>
              </a:rPr>
              <a:t>和训练数据分布一致的分布</a:t>
            </a:r>
            <a:endParaRPr lang="zh-CN" altLang="en-US"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a:t>domain-shift uncertainty:</a:t>
            </a:r>
            <a:r>
              <a:rPr lang="zh-CN" altLang="en-US"/>
              <a:t>与训练数据分布有偏移，比如数据增强，对抗攻击</a:t>
            </a:r>
            <a:endParaRPr lang="zh-CN" altLang="en-US"/>
          </a:p>
          <a:p>
            <a:pPr marL="742950" lvl="1" indent="-285750" algn="just">
              <a:lnSpc>
                <a:spcPts val="2460"/>
              </a:lnSpc>
              <a:spcAft>
                <a:spcPts val="1200"/>
              </a:spcAft>
              <a:buFont typeface="Wingdings" panose="05000000000000000000" charset="0"/>
              <a:buChar char=""/>
            </a:pPr>
            <a:r>
              <a:rPr lang="en-US" altLang="zh-CN"/>
              <a:t>out-of-domain uncertainty: 来自未知数据子空间</a:t>
            </a:r>
            <a:r>
              <a:rPr lang="zh-CN" altLang="en-US"/>
              <a:t>的样本，比如</a:t>
            </a:r>
            <a:r>
              <a:rPr lang="en-US" altLang="zh-CN"/>
              <a:t>OOD</a:t>
            </a:r>
            <a:r>
              <a:rPr lang="zh-CN" altLang="en-US"/>
              <a:t>样本</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y-tutori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Helvetica"/>
        <a:ea typeface="微软雅黑"/>
        <a:cs typeface=""/>
      </a:majorFont>
      <a:minorFont>
        <a:latin typeface="Cambria"/>
        <a:ea typeface="微软雅黑"/>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lnDef>
      <a:spPr>
        <a:ln w="25400">
          <a:solidFill>
            <a:srgbClr val="FF0000"/>
          </a:solidFill>
          <a:headEnd type="stealth" w="lg" len="med"/>
          <a:tailEnd type="none" w="lg" len="med"/>
        </a:ln>
      </a:spPr>
      <a:bodyPr/>
      <a:lstStyle/>
      <a:style>
        <a:lnRef idx="1">
          <a:schemeClr val="accent2"/>
        </a:lnRef>
        <a:fillRef idx="0">
          <a:schemeClr val="accent2"/>
        </a:fillRef>
        <a:effectRef idx="0">
          <a:schemeClr val="accent2"/>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my-tutorial</Template>
  <TotalTime>0</TotalTime>
  <Words>12524</Words>
  <Application>WPS 演示</Application>
  <PresentationFormat>宽屏</PresentationFormat>
  <Paragraphs>735</Paragraphs>
  <Slides>72</Slides>
  <Notes>34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72</vt:i4>
      </vt:variant>
    </vt:vector>
  </HeadingPairs>
  <TitlesOfParts>
    <vt:vector size="93" baseType="lpstr">
      <vt:lpstr>Arial</vt:lpstr>
      <vt:lpstr>宋体</vt:lpstr>
      <vt:lpstr>Wingdings</vt:lpstr>
      <vt:lpstr>Nimbus Roman No9 L</vt:lpstr>
      <vt:lpstr>Cambria</vt:lpstr>
      <vt:lpstr>Caladea</vt:lpstr>
      <vt:lpstr>Calibri</vt:lpstr>
      <vt:lpstr>Wingdings 3</vt:lpstr>
      <vt:lpstr>Wingdings 3</vt:lpstr>
      <vt:lpstr>华文楷体</vt:lpstr>
      <vt:lpstr>Droid Sans Fallback</vt:lpstr>
      <vt:lpstr>Times New Roman</vt:lpstr>
      <vt:lpstr>DejaVu Sans</vt:lpstr>
      <vt:lpstr>微软雅黑</vt:lpstr>
      <vt:lpstr>Wingdings</vt:lpstr>
      <vt:lpstr>宋体</vt:lpstr>
      <vt:lpstr>Arial Unicode MS</vt:lpstr>
      <vt:lpstr>Helvetica</vt:lpstr>
      <vt:lpstr>Comfortaa Light</vt:lpstr>
      <vt:lpstr>微软雅黑</vt:lpstr>
      <vt:lpstr>my-tutorial</vt:lpstr>
      <vt:lpstr>基于不确定性分析的神经网络结构的研究</vt:lpstr>
      <vt:lpstr>大纲</vt:lpstr>
      <vt:lpstr>Introduction</vt:lpstr>
      <vt:lpstr>Introduction</vt:lpstr>
      <vt:lpstr>Introduction</vt:lpstr>
      <vt:lpstr>Introduction</vt:lpstr>
      <vt:lpstr>Introduction</vt:lpstr>
      <vt:lpstr>Introduction</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buyizhiyou</cp:lastModifiedBy>
  <cp:revision>4002</cp:revision>
  <dcterms:created xsi:type="dcterms:W3CDTF">2024-01-22T12:39:17Z</dcterms:created>
  <dcterms:modified xsi:type="dcterms:W3CDTF">2024-01-22T12:39:17Z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