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1571" r:id="rId5"/>
    <p:sldId id="1665" r:id="rId6"/>
    <p:sldId id="1671" r:id="rId7"/>
    <p:sldId id="1681" r:id="rId8"/>
    <p:sldId id="1823" r:id="rId9"/>
    <p:sldId id="1663" r:id="rId10"/>
    <p:sldId id="1730" r:id="rId11"/>
    <p:sldId id="1731" r:id="rId12"/>
    <p:sldId id="1818" r:id="rId13"/>
    <p:sldId id="1822" r:id="rId14"/>
    <p:sldId id="1824" r:id="rId15"/>
    <p:sldId id="447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1pPr>
    <a:lvl2pPr marL="1714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2pPr>
    <a:lvl3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3pPr>
    <a:lvl4pPr marL="514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4pPr>
    <a:lvl5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5pPr>
    <a:lvl6pPr marL="8572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6pPr>
    <a:lvl7pPr marL="10287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7pPr>
    <a:lvl8pPr marL="120015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8pPr>
    <a:lvl9pPr marL="1371600" algn="l" defTabSz="342900" rtl="0" eaLnBrk="1" latinLnBrk="0" hangingPunct="1">
      <a:defRPr kern="1200">
        <a:solidFill>
          <a:schemeClr val="tx1"/>
        </a:solidFill>
        <a:latin typeface="Arial" panose="02080604020202020204" pitchFamily="34" charset="0"/>
        <a:ea typeface="+mn-ea"/>
        <a:cs typeface="Arial" panose="0208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 Xiangyang" initials="X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F4E3"/>
    <a:srgbClr val="E5E9EC"/>
    <a:srgbClr val="EB641B"/>
    <a:srgbClr val="EB651C"/>
    <a:srgbClr val="3366FF"/>
    <a:srgbClr val="00B050"/>
    <a:srgbClr val="2250A2"/>
    <a:srgbClr val="303030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6362" autoAdjust="0"/>
  </p:normalViewPr>
  <p:slideViewPr>
    <p:cSldViewPr snapToGrid="0">
      <p:cViewPr varScale="1">
        <p:scale>
          <a:sx n="63" d="100"/>
          <a:sy n="63" d="100"/>
        </p:scale>
        <p:origin x="1666" y="43"/>
      </p:cViewPr>
      <p:guideLst>
        <p:guide orient="horz" pos="2469"/>
        <p:guide pos="3737"/>
      </p:guideLst>
    </p:cSldViewPr>
  </p:slideViewPr>
  <p:outlineViewPr>
    <p:cViewPr>
      <p:scale>
        <a:sx n="33" d="100"/>
        <a:sy n="33" d="100"/>
      </p:scale>
      <p:origin x="0" y="-5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8" y="48"/>
      </p:cViewPr>
      <p:guideLst/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1E356-9D5B-4B74-84E5-CDBD6B09C9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1FBA7-F6F2-4F09-A963-26524D6B4A2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190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6" y="575779"/>
            <a:ext cx="4502562" cy="629565"/>
          </a:xfrm>
          <a:ln w="9525">
            <a:solidFill>
              <a:srgbClr val="EB641B"/>
            </a:solidFill>
          </a:ln>
        </p:spPr>
        <p:txBody>
          <a:bodyPr wrap="square"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j-cs"/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pic>
        <p:nvPicPr>
          <p:cNvPr id="13" name="图片 1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372905" y="665099"/>
            <a:ext cx="1630883" cy="71962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2946403" y="4800600"/>
            <a:ext cx="6737351" cy="1600200"/>
          </a:xfrm>
        </p:spPr>
        <p:txBody>
          <a:bodyPr/>
          <a:lstStyle>
            <a:lvl1pPr marL="0" indent="0" algn="ctr">
              <a:buNone/>
              <a:defRPr sz="1865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9067" y="2438404"/>
            <a:ext cx="9753600" cy="1956197"/>
          </a:xfrm>
          <a:prstGeom prst="rect">
            <a:avLst/>
          </a:prstGeom>
          <a:noFill/>
          <a:ln w="6350" cap="rnd" cmpd="sng" algn="ctr">
            <a:solidFill>
              <a:srgbClr val="EB641B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999067" y="2438404"/>
            <a:ext cx="304800" cy="1956197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60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3" name="Title 7"/>
          <p:cNvSpPr>
            <a:spLocks noGrp="1"/>
          </p:cNvSpPr>
          <p:nvPr>
            <p:ph type="ctrTitle"/>
          </p:nvPr>
        </p:nvSpPr>
        <p:spPr>
          <a:xfrm>
            <a:off x="1418167" y="2676528"/>
            <a:ext cx="9144000" cy="1514475"/>
          </a:xfrm>
        </p:spPr>
        <p:txBody>
          <a:bodyPr anchor="ctr"/>
          <a:lstStyle>
            <a:lvl1pPr algn="ctr">
              <a:defRPr sz="3200" b="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546678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990600"/>
            <a:ext cx="10972800" cy="5091752"/>
          </a:xfrm>
        </p:spPr>
        <p:txBody>
          <a:bodyPr/>
          <a:lstStyle>
            <a:lvl1pPr>
              <a:defRPr baseline="0">
                <a:latin typeface="+mn-lt"/>
                <a:ea typeface="华文楷体" panose="02010600040101010101" pitchFamily="2" charset="-122"/>
              </a:defRPr>
            </a:lvl1pPr>
            <a:lvl2pPr>
              <a:defRPr baseline="0">
                <a:latin typeface="+mn-lt"/>
                <a:ea typeface="华文楷体" panose="02010600040101010101" pitchFamily="2" charset="-122"/>
              </a:defRPr>
            </a:lvl2pPr>
            <a:lvl3pPr>
              <a:defRPr baseline="0">
                <a:latin typeface="+mn-lt"/>
                <a:ea typeface="华文楷体" panose="02010600040101010101" pitchFamily="2" charset="-122"/>
              </a:defRPr>
            </a:lvl3pPr>
            <a:lvl4pPr>
              <a:defRPr baseline="0">
                <a:latin typeface="+mn-lt"/>
                <a:ea typeface="华文楷体" panose="02010600040101010101" pitchFamily="2" charset="-122"/>
              </a:defRPr>
            </a:lvl4pPr>
            <a:lvl5pPr>
              <a:defRPr baseline="0">
                <a:latin typeface="+mn-lt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2" y="6200633"/>
            <a:ext cx="10896591" cy="369630"/>
          </a:xfrm>
        </p:spPr>
        <p:txBody>
          <a:bodyPr anchor="ctr"/>
          <a:lstStyle>
            <a:lvl1pPr marL="0" indent="0">
              <a:buNone/>
              <a:defRPr sz="1400" i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Click to edit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-re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77188" y="229440"/>
            <a:ext cx="10914823" cy="466063"/>
          </a:xfrm>
          <a:prstGeom prst="rect">
            <a:avLst/>
          </a:prstGeom>
        </p:spPr>
        <p:txBody>
          <a:bodyPr vert="horz" lIns="91334" tIns="45666" rIns="91334" bIns="45666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6BFC-2A1B-4612-A49A-7EA37C3284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0C8A0-7216-4533-B390-5BB94554BC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9906000" cy="685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73821"/>
            <a:ext cx="10972800" cy="5552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000000"/>
              </a:solidFill>
            </a:endParaRPr>
          </a:p>
        </p:txBody>
      </p:sp>
      <p:pic>
        <p:nvPicPr>
          <p:cNvPr id="11" name="图片 3"/>
          <p:cNvPicPr>
            <a:picLocks noChangeAspect="1"/>
          </p:cNvPicPr>
          <p:nvPr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10896600" y="178374"/>
            <a:ext cx="609600" cy="593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traight Connector 27"/>
          <p:cNvSpPr>
            <a:spLocks noChangeShapeType="1"/>
          </p:cNvSpPr>
          <p:nvPr/>
        </p:nvSpPr>
        <p:spPr bwMode="auto">
          <a:xfrm>
            <a:off x="609600" y="6602508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119102" y="6591391"/>
            <a:ext cx="429855" cy="1846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defRPr/>
            </a:pPr>
            <a:fld id="{7A0AC270-0923-4589-A51D-6091E7C5371F}" type="slidenum">
              <a:rPr lang="zh-CN" altLang="en-US" sz="1200" kern="1200" smtClean="0">
                <a:solidFill>
                  <a:srgbClr val="000000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rPr>
            </a:fld>
            <a:endParaRPr lang="en-US" altLang="zh-CN" sz="12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rial" panose="02080604020202020204" pitchFamily="34" charset="0"/>
            </a:endParaRPr>
          </a:p>
        </p:txBody>
      </p:sp>
      <p:sp>
        <p:nvSpPr>
          <p:cNvPr id="10" name="Straight Connector 28"/>
          <p:cNvSpPr>
            <a:spLocks noChangeShapeType="1"/>
          </p:cNvSpPr>
          <p:nvPr userDrawn="1"/>
        </p:nvSpPr>
        <p:spPr bwMode="auto">
          <a:xfrm>
            <a:off x="609600" y="9144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2600">
              <a:solidFill>
                <a:srgbClr val="303030"/>
              </a:solidFill>
            </a:endParaRPr>
          </a:p>
        </p:txBody>
      </p:sp>
      <p:sp>
        <p:nvSpPr>
          <p:cNvPr id="13" name="Footer Placeholder 2"/>
          <p:cNvSpPr txBox="1"/>
          <p:nvPr userDrawn="1"/>
        </p:nvSpPr>
        <p:spPr>
          <a:xfrm>
            <a:off x="3042776" y="6616939"/>
            <a:ext cx="5588000" cy="184666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2"/>
                </a:solidFill>
                <a:latin typeface="Cambria" panose="02040503050406030204" pitchFamily="18" charset="0"/>
                <a:ea typeface="+mn-ea"/>
                <a:cs typeface="Arial" panose="0208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80604020202020204" pitchFamily="34" charset="0"/>
                <a:ea typeface="+mn-ea"/>
                <a:cs typeface="Arial" panose="02080604020202020204" pitchFamily="34" charset="0"/>
              </a:defRPr>
            </a:lvl9pPr>
          </a:lstStyle>
          <a:p>
            <a:pPr algn="ctr">
              <a:defRPr/>
            </a:pPr>
            <a:r>
              <a:rPr lang="zh-CN" altLang="en-US" sz="1200" dirty="0">
                <a:solidFill>
                  <a:srgbClr val="494949"/>
                </a:solidFill>
                <a:latin typeface="+mn-ea"/>
                <a:ea typeface="+mn-ea"/>
              </a:rPr>
              <a:t>认知智能算法研发进展</a:t>
            </a:r>
            <a:endParaRPr lang="zh-CN" altLang="zh-CN" sz="1200" dirty="0">
              <a:solidFill>
                <a:srgbClr val="494949"/>
              </a:solidFill>
              <a:latin typeface="+mn-ea"/>
              <a:ea typeface="+mn-ea"/>
            </a:endParaRPr>
          </a:p>
        </p:txBody>
      </p:sp>
      <p:sp>
        <p:nvSpPr>
          <p:cNvPr id="14" name="Rectangle 16"/>
          <p:cNvSpPr/>
          <p:nvPr userDrawn="1"/>
        </p:nvSpPr>
        <p:spPr>
          <a:xfrm>
            <a:off x="629791" y="6616939"/>
            <a:ext cx="184082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算法团队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@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FDU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&amp;</a:t>
            </a:r>
            <a:r>
              <a:rPr lang="zh-CN" altLang="en-US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 </a:t>
            </a:r>
            <a:r>
              <a:rPr lang="en-US" altLang="zh-CN" sz="1200" kern="1200" dirty="0">
                <a:solidFill>
                  <a:srgbClr val="494949"/>
                </a:solidFill>
                <a:latin typeface="+mn-ea"/>
                <a:ea typeface="+mn-ea"/>
                <a:cs typeface="Arial" panose="02080604020202020204" pitchFamily="34" charset="0"/>
              </a:rPr>
              <a:t>UNIDT</a:t>
            </a:r>
            <a:endParaRPr lang="zh-CN" altLang="zh-CN" sz="1200" kern="1200" dirty="0">
              <a:solidFill>
                <a:srgbClr val="494949"/>
              </a:solidFill>
              <a:latin typeface="+mn-ea"/>
              <a:ea typeface="+mn-ea"/>
              <a:cs typeface="Arial" panose="0208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Calibri" panose="020F0502020204030204" pitchFamily="34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04470" indent="-204470" algn="l" rtl="0" eaLnBrk="1" fontAlgn="base" hangingPunct="1">
        <a:spcBef>
          <a:spcPts val="450"/>
        </a:spcBef>
        <a:spcAft>
          <a:spcPts val="60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410845" indent="-204470" algn="l" rtl="0" eaLnBrk="1" fontAlgn="base" hangingPunct="1">
        <a:spcBef>
          <a:spcPts val="375"/>
        </a:spcBef>
        <a:spcAft>
          <a:spcPts val="60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135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ts val="375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1600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30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emf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524000" y="2647953"/>
            <a:ext cx="9144000" cy="1514475"/>
          </a:xfrm>
        </p:spPr>
        <p:txBody>
          <a:bodyPr/>
          <a:lstStyle/>
          <a:p>
            <a:r>
              <a:rPr lang="en-US" altLang="zh-CN" sz="3600" b="1" dirty="0"/>
              <a:t>Methods Comparison for Uncertainty Quantificaiton and Evaluation</a:t>
            </a:r>
            <a:endParaRPr lang="en-US" altLang="zh-CN" sz="3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师清</a:t>
            </a:r>
            <a:endParaRPr lang="en-US" altLang="zh-CN" dirty="0"/>
          </a:p>
          <a:p>
            <a:r>
              <a:rPr lang="en-US" altLang="zh-CN" dirty="0"/>
              <a:t>2023.11.06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Experiments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96265" y="1375410"/>
            <a:ext cx="10644505" cy="2515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zh-CN" altLang="en-US" sz="1500" b="1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回归任务</a:t>
            </a:r>
            <a:endParaRPr lang="zh-CN" altLang="en-US" sz="1500" b="1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MLP</a:t>
            </a:r>
            <a:endParaRPr lang="en-US" altLang="zh-CN" sz="1500" b="1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"/>
            </a:pP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toy Dataset: sin</a:t>
            </a:r>
            <a:r>
              <a:rPr lang="zh-CN" altLang="en-US" sz="1500" b="1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曲线生成一批数据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	</a:t>
            </a:r>
            <a:endParaRPr lang="zh-CN" altLang="en-US" sz="1500" b="1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分类任务</a:t>
            </a:r>
            <a:endParaRPr lang="en-US" altLang="zh-CN" sz="1500" b="1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CNN: VGG , ResNet</a:t>
            </a:r>
            <a:endParaRPr lang="en-US" altLang="zh-CN" sz="1500" b="1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Transformer: VIT , SWIN-Transformer</a:t>
            </a:r>
            <a:endParaRPr lang="en-US" altLang="zh-CN" sz="1500" b="1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Datasets: Cifar10,Cifar100, Mnist, ImageNet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Experiments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330" y="1416050"/>
            <a:ext cx="106476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实现</a:t>
            </a:r>
            <a:r>
              <a:rPr lang="en-US" altLang="zh-CN"/>
              <a:t>uncertainty</a:t>
            </a:r>
            <a:r>
              <a:rPr lang="zh-CN" altLang="en-US"/>
              <a:t>建模方法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Baseline(max softmax)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BNN+SVI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MC Dropout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Ensemble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TestTimeAugmentation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在</a:t>
            </a:r>
            <a:r>
              <a:rPr lang="en-US" altLang="zh-CN"/>
              <a:t>misclassified, advasarial samples, ood datasets</a:t>
            </a:r>
            <a:r>
              <a:rPr lang="zh-CN" altLang="en-US"/>
              <a:t>等任务上评估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对比分析各种方法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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Experiments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0" y="2051050"/>
            <a:ext cx="9963150" cy="3321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0585" y="1498600"/>
            <a:ext cx="3850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MC Dropout regression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209800"/>
            <a:ext cx="25146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948314" y="5971075"/>
            <a:ext cx="1217930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442085"/>
            <a:ext cx="841502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确定性，是指同一个结果经得起多次反复问询和质疑的</a:t>
            </a: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en-US" altLang="zh-CN" dirty="0">
                <a:sym typeface="+mn-ea"/>
              </a:rPr>
              <a:t>不确定性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度量的是一个随机变量的离散程度</a:t>
            </a:r>
            <a:endParaRPr lang="en-US" altLang="zh-CN" dirty="0"/>
          </a:p>
          <a:p>
            <a:pPr marL="285750" indent="-285750" algn="just">
              <a:buFont typeface="Wingdings" panose="05000000000000000000" charset="0"/>
              <a:buChar char=""/>
            </a:pPr>
            <a:endParaRPr lang="zh-CN" altLang="en-US" dirty="0"/>
          </a:p>
          <a:p>
            <a:pPr marL="285750" indent="-285750" algn="just">
              <a:buFont typeface="Wingdings" panose="05000000000000000000" charset="0"/>
              <a:buChar char=""/>
            </a:pPr>
            <a:r>
              <a:rPr lang="zh-CN" altLang="en-US" dirty="0"/>
              <a:t>对于DNN中不确定性的度量，我们如何对单一输入，模拟得到多次问询的结果?我们如何计算不确定性？又如何评估方法的有效性？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433830" y="3969385"/>
            <a:ext cx="3860800" cy="14763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r>
              <a:rPr lang="en-US" altLang="zh-CN"/>
              <a:t>how to model uncertainty?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how to measure uncertainty?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how to evaluate uncertainty?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0" y="3566160"/>
            <a:ext cx="3340100" cy="228282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 flipV="1">
            <a:off x="5294630" y="4542155"/>
            <a:ext cx="1889125" cy="10160"/>
          </a:xfrm>
          <a:prstGeom prst="line">
            <a:avLst/>
          </a:prstGeom>
          <a:ln w="25400">
            <a:solidFill>
              <a:srgbClr val="FF0000"/>
            </a:solidFill>
            <a:headEnd type="stealth" w="lg" len="med"/>
            <a:tailEnd type="none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1414780"/>
            <a:ext cx="10133965" cy="1345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sym typeface="+mn-ea"/>
              </a:rPr>
              <a:t>不确定性分类</a:t>
            </a:r>
            <a:endParaRPr lang="en-US" altLang="zh-CN" b="1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Aleatoric/data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：来源于数据</a:t>
            </a:r>
            <a:endParaRPr lang="zh-CN" altLang="en-US" kern="100" dirty="0">
              <a:latin typeface="宋体" pitchFamily="2" charset="-122"/>
              <a:ea typeface="宋体" pitchFamily="2" charset="-122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Epistemic/model uncertainty</a:t>
            </a:r>
            <a:r>
              <a:rPr lang="zh-CN" altLang="en-US" kern="100" dirty="0">
                <a:latin typeface="宋体" pitchFamily="2" charset="-122"/>
                <a:ea typeface="宋体" pitchFamily="2" charset="-122"/>
                <a:sym typeface="+mn-ea"/>
              </a:rPr>
              <a:t>：</a:t>
            </a:r>
            <a:r>
              <a:rPr lang="zh-CN" kern="100" dirty="0">
                <a:latin typeface="宋体" pitchFamily="2" charset="-122"/>
                <a:ea typeface="宋体" pitchFamily="2" charset="-122"/>
                <a:sym typeface="+mn-ea"/>
              </a:rPr>
              <a:t>来源于模型</a:t>
            </a:r>
            <a:endParaRPr lang="zh-CN" kern="100" dirty="0">
              <a:latin typeface="宋体" pitchFamily="2" charset="-122"/>
              <a:ea typeface="宋体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9660" y="2880995"/>
            <a:ext cx="5760085" cy="332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609600" y="1378585"/>
            <a:ext cx="105092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根据输入数据的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domain,</a:t>
            </a: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预测</a:t>
            </a:r>
            <a:r>
              <a:rPr lang="en-US" altLang="zh-CN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uncertainty</a:t>
            </a: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可以分为三类</a:t>
            </a:r>
            <a:endParaRPr lang="en-US" altLang="zh-CN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in-domain:</a:t>
            </a:r>
            <a:r>
              <a:rPr lang="zh-CN" altLang="en-US" kern="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  <a:sym typeface="+mn-ea"/>
              </a:rPr>
              <a:t>和训练数据分布一致的分布</a:t>
            </a:r>
            <a:endParaRPr lang="zh-CN" altLang="en-US" kern="1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  <a:sym typeface="+mn-ea"/>
            </a:endParaRPr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/>
              <a:t>domain-shift:</a:t>
            </a:r>
            <a:r>
              <a:rPr lang="zh-CN" altLang="en-US"/>
              <a:t>与训练数据分布有偏移，比如数据增强，攻击</a:t>
            </a:r>
            <a:endParaRPr lang="zh-CN" altLang="en-US"/>
          </a:p>
          <a:p>
            <a:pPr marL="742950" lvl="1" indent="-285750" algn="just">
              <a:lnSpc>
                <a:spcPts val="2460"/>
              </a:lnSpc>
              <a:spcAft>
                <a:spcPts val="1200"/>
              </a:spcAft>
              <a:buFont typeface="Wingdings" panose="05000000000000000000" charset="0"/>
              <a:buChar char=""/>
            </a:pPr>
            <a:r>
              <a:rPr lang="en-US" altLang="zh-CN"/>
              <a:t>out-of-domain: 来自未知数据子空间</a:t>
            </a:r>
            <a:r>
              <a:rPr lang="zh-CN" altLang="en-US"/>
              <a:t>的样本，比如</a:t>
            </a:r>
            <a:r>
              <a:rPr lang="en-US" altLang="zh-CN"/>
              <a:t>OOD</a:t>
            </a:r>
            <a:r>
              <a:rPr lang="zh-CN" altLang="en-US"/>
              <a:t>样本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21259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Introduction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96265" y="1375410"/>
            <a:ext cx="9396095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认识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uncertainty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，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 aleatoric&amp;epistemic</a:t>
            </a:r>
            <a:endParaRPr lang="en-US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en-US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对比</a:t>
            </a: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uncertainty</a:t>
            </a:r>
            <a:r>
              <a:rPr lang="zh-CN" alt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的几种建模方法，度量方式，在不同任务上分析</a:t>
            </a:r>
            <a:endParaRPr lang="zh-CN" altLang="en-US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en-US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探究和网络结构的关系</a:t>
            </a:r>
            <a:endParaRPr lang="en-US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			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596265" y="1375410"/>
            <a:ext cx="9396095" cy="3553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贝叶斯方法（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Bayesian methods</a:t>
            </a: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：</a:t>
            </a:r>
            <a:r>
              <a:rPr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在BNN网络中，认为每一个权重不再是某个具体的数值，而是一个概率分布</a:t>
            </a:r>
            <a:endParaRPr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集成方法（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Ensemble methods</a:t>
            </a: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：推理时结合了几个不同的确定性网络的预测</a:t>
            </a:r>
            <a:endParaRPr lang="en-US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单一确定性方法（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Single deterministic methods</a:t>
            </a: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：给出基于确定性网络中单次前向传播的预测。不确定性量化可以通过使用额外的（外部）方法获得，也可以由网络直接预测。</a:t>
            </a:r>
            <a:endParaRPr lang="en-US" altLang="zh-CN" sz="1500" kern="100" dirty="0"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测试增强方法（</a:t>
            </a:r>
            <a:r>
              <a:rPr lang="en-US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Test-time augmentation methods</a:t>
            </a:r>
            <a:r>
              <a:rPr lang="zh-CN" altLang="zh-CN" sz="1500" b="1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）</a:t>
            </a:r>
            <a:r>
              <a:rPr lang="zh-CN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：基于单个确定性网络的预测，但在测试时增强输入数据，以生成几个预测，用于评估预测的确定性。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285750" lvl="0" indent="-285750" algn="just">
              <a:lnSpc>
                <a:spcPct val="150000"/>
              </a:lnSpc>
              <a:buFont typeface="Wingdings" panose="05000000000000000000" charset="0"/>
              <a:buChar char=""/>
            </a:pPr>
            <a:endParaRPr lang="zh-CN" altLang="zh-CN" sz="1500" b="1" kern="1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宋体" pitchFamily="2" charset="-122"/>
            </a:endParaRPr>
          </a:p>
          <a:p>
            <a:pPr marL="0" lvl="0" indent="0" algn="just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1500" kern="100" dirty="0">
                <a:effectLst/>
                <a:latin typeface="Times New Roman" panose="02020603050405020304" pitchFamily="18" charset="0"/>
                <a:ea typeface="宋体" pitchFamily="2" charset="-122"/>
              </a:rPr>
              <a:t>			</a:t>
            </a:r>
            <a:endParaRPr lang="zh-CN" altLang="zh-CN" sz="1500" kern="100" dirty="0">
              <a:effectLst/>
              <a:latin typeface="Times New Roman" panose="02020603050405020304" pitchFamily="18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15465" y="4622165"/>
            <a:ext cx="7137400" cy="4235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single or multiple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 ?  </a:t>
            </a:r>
            <a:r>
              <a:rPr lang="zh-CN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deterministic and stochastic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宋体" pitchFamily="2" charset="-122"/>
                <a:sym typeface="+mn-ea"/>
              </a:rPr>
              <a:t>?</a:t>
            </a:r>
            <a:endParaRPr lang="en-US" altLang="zh-CN" kern="100" dirty="0">
              <a:effectLst/>
              <a:latin typeface="Times New Roman" panose="02020603050405020304" pitchFamily="18" charset="0"/>
              <a:ea typeface="宋体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1510665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Methods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defTabSz="914400">
              <a:defRPr/>
            </a:pP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1734820"/>
            <a:ext cx="8502650" cy="4096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33902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400">
              <a:defRPr/>
            </a:pPr>
            <a:r>
              <a:rPr lang="en-US" altLang="zh-CN" sz="2800" b="1" dirty="0">
                <a:latin typeface="微软雅黑" charset="-122"/>
                <a:ea typeface="微软雅黑" charset="-122"/>
                <a:cs typeface="微软雅黑" charset="-122"/>
                <a:sym typeface="+mn-ea"/>
              </a:rPr>
              <a:t>Uncertainty measure</a:t>
            </a:r>
            <a:endParaRPr lang="zh-CN" altLang="en-US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2470" y="1104265"/>
            <a:ext cx="942467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 Classification tasks</a:t>
            </a:r>
            <a:endParaRPr lang="en-US" altLang="zh-CN" b="1"/>
          </a:p>
          <a:p>
            <a:pPr marL="285750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measure  data uncertainty: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maximal class probability , entropy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measure model uncertainty: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mutual information (MI), expected Kullback-Leibler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Divergence (EKL),  predictive variance</a:t>
            </a:r>
            <a:endParaRPr lang="en-US" altLang="zh-CN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performance measure on complete dataset:AUROC/AUPR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5065" y="1949450"/>
            <a:ext cx="2594610" cy="13373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290" y="4020820"/>
            <a:ext cx="3923030" cy="1902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43" y="486560"/>
            <a:ext cx="339026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微软雅黑" charset="-122"/>
                <a:ea typeface="微软雅黑" charset="-122"/>
                <a:cs typeface="微软雅黑" charset="-122"/>
              </a:rPr>
              <a:t>Uncertainty measure</a:t>
            </a:r>
            <a:endParaRPr lang="en-US" altLang="zh-CN" sz="2800" b="1" dirty="0">
              <a:solidFill>
                <a:schemeClr val="tx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330" y="1416050"/>
            <a:ext cx="106476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en-US" altLang="zh-CN"/>
              <a:t>Regression Tasks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measure  data uncertainty: </a:t>
            </a:r>
            <a:r>
              <a:rPr lang="en-US" altLang="zh-CN">
                <a:solidFill>
                  <a:srgbClr val="FF0000"/>
                </a:solidFill>
              </a:rPr>
              <a:t>STD/prediction interval/MPIW/PICP</a:t>
            </a:r>
            <a:endParaRPr lang="en-US" altLang="zh-CN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>
              <a:solidFill>
                <a:srgbClr val="FF0000"/>
              </a:solidFill>
            </a:endParaRPr>
          </a:p>
          <a:p>
            <a:pPr marL="742950" lvl="1" indent="-285750">
              <a:buFont typeface="Wingdings" panose="05000000000000000000" charset="0"/>
              <a:buChar char=""/>
            </a:pPr>
            <a:r>
              <a:rPr lang="en-US" altLang="zh-CN"/>
              <a:t>measure model uncertainty: </a:t>
            </a:r>
            <a:r>
              <a:rPr lang="en-US" altLang="zh-CN">
                <a:solidFill>
                  <a:srgbClr val="FF0000"/>
                </a:solidFill>
              </a:rPr>
              <a:t>approximating an average prediction and measuring the</a:t>
            </a:r>
            <a:endParaRPr lang="en-US" altLang="zh-CN">
              <a:solidFill>
                <a:srgbClr val="FF0000"/>
              </a:solidFill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>
                <a:solidFill>
                  <a:srgbClr val="FF0000"/>
                </a:solidFill>
              </a:rPr>
              <a:t>divergence among the single predictions 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pPr marL="742950" lvl="1" indent="-285750">
              <a:buFont typeface="Wingdings" panose="05000000000000000000" charset="0"/>
              <a:buChar char=""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advTm="16301">
        <p159:morph option="byObject"/>
      </p:transition>
    </mc:Choice>
    <mc:Fallback>
      <p:transition spd="med" advTm="16301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-tutor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Helvetica"/>
        <a:ea typeface="微软雅黑"/>
        <a:cs typeface=""/>
      </a:majorFont>
      <a:minorFont>
        <a:latin typeface="Cambria"/>
        <a:ea typeface="微软雅黑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  <a:lnDef>
      <a:spPr>
        <a:ln w="25400">
          <a:solidFill>
            <a:srgbClr val="FF0000"/>
          </a:solidFill>
          <a:headEnd type="stealth" w="lg" len="med"/>
          <a:tailEnd type="none" w="lg" len="med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my-tutorial</Template>
  <TotalTime>0</TotalTime>
  <Words>1737</Words>
  <Application>WPS 演示</Application>
  <PresentationFormat>宽屏</PresentationFormat>
  <Paragraphs>129</Paragraphs>
  <Slides>13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宋体</vt:lpstr>
      <vt:lpstr>Wingdings</vt:lpstr>
      <vt:lpstr>Nimbus Roman No9 L</vt:lpstr>
      <vt:lpstr>Cambria</vt:lpstr>
      <vt:lpstr>Caladea</vt:lpstr>
      <vt:lpstr>Calibri</vt:lpstr>
      <vt:lpstr>Wingdings 3</vt:lpstr>
      <vt:lpstr>Wingdings 3</vt:lpstr>
      <vt:lpstr>华文楷体</vt:lpstr>
      <vt:lpstr>Droid Sans Fallback</vt:lpstr>
      <vt:lpstr>Times New Roman</vt:lpstr>
      <vt:lpstr>DejaVu Sans</vt:lpstr>
      <vt:lpstr>Wingdings</vt:lpstr>
      <vt:lpstr>微软雅黑</vt:lpstr>
      <vt:lpstr>宋体</vt:lpstr>
      <vt:lpstr>Arial Unicode MS</vt:lpstr>
      <vt:lpstr>Helvetica</vt:lpstr>
      <vt:lpstr>Comfortaa Light</vt:lpstr>
      <vt:lpstr>微软雅黑</vt:lpstr>
      <vt:lpstr>my-tutorial</vt:lpstr>
      <vt:lpstr>Uncertainty Quantificaiton and Network Architecutre</vt:lpstr>
      <vt:lpstr>Introduction</vt:lpstr>
      <vt:lpstr>Introduction</vt:lpstr>
      <vt:lpstr>Introduction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Xipeng Qiu</dc:creator>
  <cp:lastModifiedBy>buyizhiyou</cp:lastModifiedBy>
  <cp:revision>3680</cp:revision>
  <dcterms:created xsi:type="dcterms:W3CDTF">2023-12-13T10:52:03Z</dcterms:created>
  <dcterms:modified xsi:type="dcterms:W3CDTF">2023-12-13T10:52:03Z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