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1817" r:id="rId5"/>
    <p:sldId id="1923" r:id="rId6"/>
    <p:sldId id="1926" r:id="rId7"/>
    <p:sldId id="1930" r:id="rId8"/>
    <p:sldId id="1908" r:id="rId9"/>
    <p:sldId id="1912" r:id="rId10"/>
    <p:sldId id="1913" r:id="rId11"/>
    <p:sldId id="1922" r:id="rId12"/>
    <p:sldId id="1978" r:id="rId13"/>
    <p:sldId id="1964" r:id="rId14"/>
    <p:sldId id="1986" r:id="rId15"/>
    <p:sldId id="1962" r:id="rId16"/>
    <p:sldId id="1988" r:id="rId17"/>
    <p:sldId id="1976" r:id="rId18"/>
    <p:sldId id="1979" r:id="rId19"/>
    <p:sldId id="1989" r:id="rId20"/>
    <p:sldId id="1996" r:id="rId21"/>
    <p:sldId id="1987" r:id="rId22"/>
    <p:sldId id="1980" r:id="rId23"/>
    <p:sldId id="2000" r:id="rId24"/>
    <p:sldId id="1954" r:id="rId25"/>
    <p:sldId id="1828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26"/>
        <p:guide pos="3615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fld id="{65499DD5-3EF4-474C-B6A4-E39F86EC676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defRPr/>
            </a:pPr>
            <a:fld id="{0F593931-9137-4EFD-893E-5F4014C401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3.emf"/><Relationship Id="rId1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149350" y="2671445"/>
            <a:ext cx="9673590" cy="1514475"/>
          </a:xfrm>
        </p:spPr>
        <p:txBody>
          <a:bodyPr/>
          <a:lstStyle/>
          <a:p>
            <a:r>
              <a:rPr lang="zh-CN" altLang="en-US" sz="3600" b="1" dirty="0"/>
              <a:t>基于高维特征概率密度建模的模型不确定性的研究</a:t>
            </a:r>
            <a:endParaRPr lang="zh-CN" altLang="en-US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师清</a:t>
            </a:r>
            <a:endParaRPr lang="en-US" altLang="zh-CN" dirty="0"/>
          </a:p>
          <a:p>
            <a:pPr algn="ctr"/>
            <a:r>
              <a:rPr lang="en-US" altLang="zh-CN" dirty="0"/>
              <a:t>22210240262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4800" y="1516380"/>
            <a:ext cx="107803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研究域内样本和</a:t>
            </a:r>
            <a:r>
              <a:rPr lang="en-US" altLang="zh-CN">
                <a:solidFill>
                  <a:schemeClr val="tx1"/>
                </a:solidFill>
                <a:latin typeface="+mn-ea"/>
                <a:cs typeface="+mn-ea"/>
              </a:rPr>
              <a:t>OOD</a:t>
            </a: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样本在梯度空间上分布的差异</a:t>
            </a:r>
            <a:endParaRPr lang="zh-CN" altLang="en-US">
              <a:solidFill>
                <a:schemeClr val="tx1"/>
              </a:solidFill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>
              <a:solidFill>
                <a:schemeClr val="tx2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312545" y="2713990"/>
            <a:ext cx="8910320" cy="2533650"/>
            <a:chOff x="1699" y="3157"/>
            <a:chExt cx="14032" cy="399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3157"/>
              <a:ext cx="14033" cy="3991"/>
              <a:chOff x="1797" y="2229"/>
              <a:chExt cx="14033" cy="3991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4033" cy="2492"/>
                <a:chOff x="1753" y="3378"/>
                <a:chExt cx="14033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166" y="3579"/>
                  <a:ext cx="9620" cy="1794"/>
                  <a:chOff x="5704" y="5864"/>
                  <a:chExt cx="9516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704" y="6086"/>
                    <a:ext cx="6429" cy="1511"/>
                    <a:chOff x="5642" y="6008"/>
                    <a:chExt cx="6429" cy="1511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642" y="6008"/>
                      <a:ext cx="2812" cy="110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3" y="7246"/>
                    <a:ext cx="1877" cy="14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4097" y="6966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肘形连接符 46"/>
              <p:cNvCxnSpPr>
                <a:stCxn id="45" idx="0"/>
              </p:cNvCxnSpPr>
              <p:nvPr/>
            </p:nvCxnSpPr>
            <p:spPr>
              <a:xfrm rot="16200000">
                <a:off x="8568" y="-2922"/>
                <a:ext cx="944" cy="12356"/>
              </a:xfrm>
              <a:prstGeom prst="bentConnector2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9083" y="4208"/>
                <a:ext cx="1621" cy="34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08"/>
                <a:ext cx="1899" cy="33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1" name="文本框 50"/>
              <p:cNvSpPr txBox="1"/>
              <p:nvPr/>
            </p:nvSpPr>
            <p:spPr>
              <a:xfrm>
                <a:off x="7604" y="2229"/>
                <a:ext cx="38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backward/gradient</a:t>
                </a:r>
                <a:endParaRPr lang="en-US" altLang="zh-CN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4579" y="4936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en-US" altLang="zh-CN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15074" y="3742"/>
              <a:ext cx="21" cy="1194"/>
            </a:xfrm>
            <a:prstGeom prst="line">
              <a:avLst/>
            </a:prstGeom>
            <a:ln w="25400">
              <a:solidFill>
                <a:srgbClr val="FF0000"/>
              </a:solidFill>
              <a:headEnd type="stealth" w="lg" len="med"/>
              <a:tailEnd type="non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统计关于输入的梯度响应图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resnet50 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1709420" y="2431415"/>
            <a:ext cx="8089900" cy="3429000"/>
            <a:chOff x="1710" y="5400"/>
            <a:chExt cx="12740" cy="5400"/>
          </a:xfrm>
        </p:grpSpPr>
        <p:pic>
          <p:nvPicPr>
            <p:cNvPr id="9" name="图片 8" descr="layer3_grad_wrt_input_activ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48" y="6109"/>
              <a:ext cx="3402" cy="4691"/>
            </a:xfrm>
            <a:prstGeom prst="rect">
              <a:avLst/>
            </a:prstGeom>
          </p:spPr>
        </p:pic>
        <p:pic>
          <p:nvPicPr>
            <p:cNvPr id="16" name="图片 15" descr="image_grad_wrt_input_activati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0" y="5400"/>
              <a:ext cx="3402" cy="5400"/>
            </a:xfrm>
            <a:prstGeom prst="rect">
              <a:avLst/>
            </a:prstGeom>
          </p:spPr>
        </p:pic>
        <p:pic>
          <p:nvPicPr>
            <p:cNvPr id="19" name="图片 18" descr="layer2_grad_wrt_input_activati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3" y="5840"/>
              <a:ext cx="3402" cy="49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统计关于输入的梯度响应图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vit</a:t>
            </a:r>
            <a:r>
              <a:rPr lang="en-US" altLang="zh-CN">
                <a:latin typeface="+mn-ea"/>
                <a:cs typeface="+mn-ea"/>
              </a:rPr>
              <a:t>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1866265" y="2354580"/>
            <a:ext cx="7893685" cy="3337560"/>
            <a:chOff x="2939" y="3708"/>
            <a:chExt cx="12431" cy="525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39" y="3708"/>
              <a:ext cx="3768" cy="525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6" y="3869"/>
              <a:ext cx="3313" cy="48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86" y="3870"/>
              <a:ext cx="3384" cy="493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统计关于输入的梯度范数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gradient_norms = torch.norm(gradient, p=norm)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直接使用梯度范数作为模型不确定性的度量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 ResNet50,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23240" y="3150235"/>
            <a:ext cx="10819130" cy="2321560"/>
            <a:chOff x="1094" y="0"/>
            <a:chExt cx="17038" cy="3656"/>
          </a:xfrm>
        </p:grpSpPr>
        <p:pic>
          <p:nvPicPr>
            <p:cNvPr id="2" name="图片 1" descr="image_grad_wrt_input_dis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94" y="0"/>
              <a:ext cx="5102" cy="3656"/>
            </a:xfrm>
            <a:prstGeom prst="rect">
              <a:avLst/>
            </a:prstGeom>
          </p:spPr>
        </p:pic>
        <p:pic>
          <p:nvPicPr>
            <p:cNvPr id="7" name="图片 6" descr="layer2_grad_wrt_input_d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64" y="0"/>
              <a:ext cx="5102" cy="3449"/>
            </a:xfrm>
            <a:prstGeom prst="rect">
              <a:avLst/>
            </a:prstGeom>
          </p:spPr>
        </p:pic>
        <p:pic>
          <p:nvPicPr>
            <p:cNvPr id="14" name="图片 13" descr="layer3_grad_wrt_input_dis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4" y="0"/>
              <a:ext cx="4828" cy="340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</a:t>
            </a:r>
            <a:r>
              <a:rPr lang="en-US" altLang="zh-CN">
                <a:latin typeface="+mn-ea"/>
                <a:cs typeface="+mn-ea"/>
              </a:rPr>
              <a:t>: </a:t>
            </a:r>
            <a:r>
              <a:rPr lang="zh-CN" altLang="en-US">
                <a:latin typeface="+mn-ea"/>
                <a:cs typeface="+mn-ea"/>
              </a:rPr>
              <a:t>统计关于输入的梯度范数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gradient_norms = torch.norm(gradient, p=norm)</a:t>
            </a:r>
            <a:endParaRPr lang="zh-CN" altLang="en-US">
              <a:latin typeface="+mn-ea"/>
              <a:cs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zh-CN" altLang="en-US">
                <a:latin typeface="+mn-ea"/>
                <a:cs typeface="+mn-ea"/>
              </a:rPr>
              <a:t>直接使用梯度范数作为模型不确定性的度量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实验设置：</a:t>
            </a:r>
            <a:r>
              <a:rPr lang="en-US" altLang="zh-CN">
                <a:latin typeface="+mn-ea"/>
                <a:cs typeface="+mn-ea"/>
              </a:rPr>
              <a:t> vit,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46505" y="3150235"/>
            <a:ext cx="10398760" cy="2319655"/>
            <a:chOff x="1963" y="4961"/>
            <a:chExt cx="16376" cy="365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78" y="4961"/>
              <a:ext cx="5197" cy="3613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3" y="4961"/>
              <a:ext cx="4936" cy="353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41" y="5022"/>
              <a:ext cx="5098" cy="35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对输入的图片添加输入扰动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8055" y="2233295"/>
            <a:ext cx="6457950" cy="295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加入</a:t>
            </a:r>
            <a:r>
              <a:rPr lang="en-US" altLang="zh-CN">
                <a:latin typeface="+mn-ea"/>
                <a:cs typeface="+mn-ea"/>
              </a:rPr>
              <a:t>input purturbation</a:t>
            </a:r>
            <a:r>
              <a:rPr lang="zh-CN" altLang="en-US">
                <a:latin typeface="+mn-ea"/>
                <a:cs typeface="+mn-ea"/>
              </a:rPr>
              <a:t>，对比</a:t>
            </a:r>
            <a:r>
              <a:rPr lang="en-US" altLang="zh-CN">
                <a:latin typeface="+mn-ea"/>
                <a:cs typeface="+mn-ea"/>
              </a:rPr>
              <a:t>uncertainty</a:t>
            </a:r>
            <a:r>
              <a:rPr lang="zh-CN" altLang="en-US">
                <a:latin typeface="+mn-ea"/>
                <a:cs typeface="+mn-ea"/>
              </a:rPr>
              <a:t>的分布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</a:t>
            </a:r>
            <a:r>
              <a:rPr lang="en-US" altLang="zh-CN">
                <a:latin typeface="+mn-ea"/>
                <a:cs typeface="+mn-ea"/>
              </a:rPr>
              <a:t>: ResNet50,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977265" y="2470785"/>
            <a:ext cx="9819005" cy="2898140"/>
            <a:chOff x="1915" y="6235"/>
            <a:chExt cx="15463" cy="4564"/>
          </a:xfrm>
        </p:grpSpPr>
        <p:pic>
          <p:nvPicPr>
            <p:cNvPr id="3" name="图片 2" descr="logdensity_hist_purturba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94" y="6235"/>
              <a:ext cx="6984" cy="4565"/>
            </a:xfrm>
            <a:prstGeom prst="rect">
              <a:avLst/>
            </a:prstGeom>
          </p:spPr>
        </p:pic>
        <p:pic>
          <p:nvPicPr>
            <p:cNvPr id="7" name="图片 6" descr="logdensity_his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5" y="6235"/>
              <a:ext cx="6984" cy="456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加入</a:t>
            </a:r>
            <a:r>
              <a:rPr lang="en-US" altLang="zh-CN">
                <a:latin typeface="+mn-ea"/>
                <a:cs typeface="+mn-ea"/>
              </a:rPr>
              <a:t>input purturbation</a:t>
            </a:r>
            <a:r>
              <a:rPr lang="zh-CN" altLang="en-US">
                <a:latin typeface="+mn-ea"/>
                <a:cs typeface="+mn-ea"/>
              </a:rPr>
              <a:t>，对比</a:t>
            </a:r>
            <a:r>
              <a:rPr lang="en-US" altLang="zh-CN">
                <a:latin typeface="+mn-ea"/>
                <a:cs typeface="+mn-ea"/>
              </a:rPr>
              <a:t>uncertainty</a:t>
            </a:r>
            <a:r>
              <a:rPr lang="zh-CN" altLang="en-US">
                <a:latin typeface="+mn-ea"/>
                <a:cs typeface="+mn-ea"/>
              </a:rPr>
              <a:t>的分布</a:t>
            </a:r>
            <a:endParaRPr lang="zh-CN" altLang="en-US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latin typeface="+mn-ea"/>
                <a:cs typeface="+mn-ea"/>
              </a:rPr>
              <a:t>实验设置</a:t>
            </a:r>
            <a:r>
              <a:rPr lang="en-US" altLang="zh-CN">
                <a:latin typeface="+mn-ea"/>
                <a:cs typeface="+mn-ea"/>
              </a:rPr>
              <a:t>: vit, cifar10 vs svhn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819150" y="2531745"/>
            <a:ext cx="9734550" cy="3018790"/>
            <a:chOff x="1290" y="3987"/>
            <a:chExt cx="15330" cy="47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346" y="3987"/>
              <a:ext cx="7275" cy="475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0" y="3987"/>
              <a:ext cx="7395" cy="475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后，在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检测任务上评估</a:t>
            </a:r>
            <a:r>
              <a:rPr lang="en-US" altLang="zh-CN"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702310" y="2893695"/>
            <a:ext cx="10879455" cy="2400300"/>
            <a:chOff x="1106" y="4557"/>
            <a:chExt cx="17133" cy="378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06" y="4557"/>
              <a:ext cx="5595" cy="375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3" y="4557"/>
              <a:ext cx="5490" cy="376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5" y="4557"/>
              <a:ext cx="5445" cy="378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后，在</a:t>
            </a:r>
            <a:r>
              <a:rPr lang="en-US" altLang="zh-CN">
                <a:sym typeface="+mn-ea"/>
              </a:rPr>
              <a:t>OOD</a:t>
            </a:r>
            <a:r>
              <a:rPr lang="zh-CN" altLang="en-US">
                <a:sym typeface="+mn-ea"/>
              </a:rPr>
              <a:t>检测任务上评估</a:t>
            </a:r>
            <a:r>
              <a:rPr lang="en-US" altLang="zh-CN"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710" y="2255520"/>
            <a:ext cx="574357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大纲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6405" y="1659890"/>
            <a:ext cx="8415020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ym typeface="+mn-ea"/>
              </a:rPr>
              <a:t>Introduction</a:t>
            </a:r>
            <a:endParaRPr lang="en-US" altLang="zh-CN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Background</a:t>
            </a:r>
            <a:endParaRPr lang="en-US" altLang="zh-CN" sz="2000" dirty="0"/>
          </a:p>
          <a:p>
            <a:pPr marL="285750" indent="-285750" algn="l">
              <a:buFont typeface="Wingdings" panose="05000000000000000000" charset="0"/>
              <a:buChar char=""/>
            </a:pPr>
            <a:endParaRPr lang="en-US" altLang="zh-CN" sz="2000" b="1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</a:t>
            </a:r>
            <a:endParaRPr lang="zh-CN" altLang="en-US" sz="2000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endParaRPr lang="zh-CN" altLang="en-US" sz="2000" dirty="0"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"/>
            </a:pPr>
            <a:r>
              <a:rPr lang="en-US" altLang="zh-CN" sz="2000" dirty="0"/>
              <a:t>Experiments</a:t>
            </a:r>
            <a:endParaRPr lang="en-US" altLang="zh-CN" sz="2000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后，在对抗样本检测任务上评估</a:t>
            </a:r>
            <a:r>
              <a:rPr lang="en-US" altLang="zh-CN"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145" y="2378710"/>
            <a:ext cx="6617335" cy="3043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加入</a:t>
            </a:r>
            <a:r>
              <a:rPr lang="en-US" altLang="zh-CN"/>
              <a:t>input purturbation</a:t>
            </a:r>
            <a:r>
              <a:rPr lang="zh-CN" altLang="en-US">
                <a:sym typeface="+mn-ea"/>
              </a:rPr>
              <a:t>后，在主动学习任务上评估</a:t>
            </a:r>
            <a:r>
              <a:rPr lang="en-US" altLang="zh-CN">
                <a:sym typeface="+mn-ea"/>
              </a:rPr>
              <a:t>uncertainty</a:t>
            </a:r>
            <a:r>
              <a:rPr lang="zh-CN" altLang="en-US">
                <a:sym typeface="+mn-ea"/>
              </a:rPr>
              <a:t>建模的效果</a:t>
            </a:r>
            <a:endParaRPr lang="zh-CN" altLang="en-US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2042160"/>
            <a:ext cx="5067935" cy="4061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595" y="1341120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后续实验计划</a:t>
            </a:r>
            <a:endParaRPr lang="zh-CN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在对抗样本检测和主动学习等任务上评估</a:t>
            </a:r>
            <a:r>
              <a:rPr lang="en-US" altLang="zh-CN">
                <a:sym typeface="+mn-ea"/>
              </a:rPr>
              <a:t>uncertainty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添加一个</a:t>
            </a:r>
            <a:r>
              <a:rPr lang="en-US" altLang="zh-CN">
                <a:sym typeface="+mn-ea"/>
              </a:rPr>
              <a:t>head</a:t>
            </a:r>
            <a:r>
              <a:rPr lang="zh-CN" altLang="en-US">
                <a:sym typeface="+mn-ea"/>
              </a:rPr>
              <a:t>直接预测</a:t>
            </a:r>
            <a:r>
              <a:rPr lang="en-US" altLang="zh-CN">
                <a:sym typeface="+mn-ea"/>
              </a:rPr>
              <a:t>uncertainty</a:t>
            </a:r>
            <a:endParaRPr lang="en-US" altLang="zh-CN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/>
              <a:t>3. </a:t>
            </a:r>
            <a:r>
              <a:rPr lang="zh-CN" altLang="en-US"/>
              <a:t>在</a:t>
            </a:r>
            <a:r>
              <a:rPr lang="en-US"/>
              <a:t>LLM</a:t>
            </a:r>
            <a:r>
              <a:rPr lang="zh-CN" altLang="en-US"/>
              <a:t>上评估扰动的效果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4800" y="3279140"/>
            <a:ext cx="1173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446405" y="345441"/>
            <a:ext cx="9906000" cy="685793"/>
          </a:xfrm>
        </p:spPr>
        <p:txBody>
          <a:bodyPr/>
          <a:lstStyle/>
          <a:p>
            <a:pPr algn="l" eaLnBrk="0" hangingPunct="0">
              <a:buClrTx/>
              <a:buSzTx/>
              <a:buFontTx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187450"/>
            <a:ext cx="1072197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神经网络不确定性</a:t>
            </a:r>
            <a:r>
              <a:rPr lang="en-US" altLang="zh-CN" dirty="0">
                <a:sym typeface="+mn-ea"/>
              </a:rPr>
              <a:t>(U</a:t>
            </a:r>
            <a:r>
              <a:rPr lang="en-US" altLang="zh-CN" kern="100" dirty="0">
                <a:latin typeface="宋体" pitchFamily="2" charset="-122"/>
                <a:ea typeface="宋体" pitchFamily="2" charset="-122"/>
                <a:sym typeface="+mn-ea"/>
              </a:rPr>
              <a:t>ncertainty)</a:t>
            </a:r>
            <a:r>
              <a:rPr lang="en-US" altLang="zh-CN" dirty="0">
                <a:sym typeface="+mn-ea"/>
              </a:rPr>
              <a:t>: Overconfident issue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模型对于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域外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样本</a:t>
            </a:r>
            <a:r>
              <a:rPr lang="en-US" altLang="zh-CN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依然</a:t>
            </a:r>
            <a:r>
              <a:rPr lang="en-US" altLang="zh-CN" dirty="0">
                <a:sym typeface="+mn-ea"/>
              </a:rPr>
              <a:t>会过度自信地给出</a:t>
            </a:r>
            <a:r>
              <a:rPr lang="zh-CN" altLang="en-US" dirty="0">
                <a:sym typeface="+mn-ea"/>
              </a:rPr>
              <a:t>很</a:t>
            </a:r>
            <a:r>
              <a:rPr lang="en-US" altLang="zh-CN" dirty="0">
                <a:sym typeface="+mn-ea"/>
              </a:rPr>
              <a:t>高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预测</a:t>
            </a:r>
            <a:r>
              <a:rPr lang="zh-CN" altLang="en-US" dirty="0">
                <a:sym typeface="+mn-ea"/>
              </a:rPr>
              <a:t>概率</a:t>
            </a:r>
            <a:endParaRPr lang="en-US" altLang="zh-CN" dirty="0">
              <a:sym typeface="+mn-ea"/>
            </a:endParaRPr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/>
              <a:t>predict answer+ </a:t>
            </a:r>
            <a:r>
              <a:rPr lang="en-US" altLang="zh-CN" dirty="0">
                <a:solidFill>
                  <a:srgbClr val="FF0000"/>
                </a:solidFill>
              </a:rPr>
              <a:t>uncertainty</a:t>
            </a:r>
            <a:r>
              <a:rPr lang="zh-CN" altLang="en-US" dirty="0"/>
              <a:t>（额外预测一个指标，指示本次预测结果的可信度）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主要应用于模型部署阶段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All models are wrong, but some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models that know when they are wrong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 are useful.</a:t>
            </a:r>
            <a:endParaRPr lang="zh-CN" altLang="en-US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</p:txBody>
      </p:sp>
      <p:sp>
        <p:nvSpPr>
          <p:cNvPr id="15" name="椭圆 14"/>
          <p:cNvSpPr/>
          <p:nvPr/>
        </p:nvSpPr>
        <p:spPr>
          <a:xfrm>
            <a:off x="7497445" y="2990850"/>
            <a:ext cx="914400" cy="914400"/>
          </a:xfrm>
          <a:prstGeom prst="ellipse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2083435" y="3481705"/>
            <a:ext cx="7811711" cy="2788834"/>
            <a:chOff x="2877" y="4940"/>
            <a:chExt cx="12858" cy="5081"/>
          </a:xfrm>
        </p:grpSpPr>
        <p:grpSp>
          <p:nvGrpSpPr>
            <p:cNvPr id="14" name="组合 13"/>
            <p:cNvGrpSpPr/>
            <p:nvPr/>
          </p:nvGrpSpPr>
          <p:grpSpPr>
            <a:xfrm>
              <a:off x="2877" y="4940"/>
              <a:ext cx="12858" cy="3623"/>
              <a:chOff x="2947" y="4465"/>
              <a:chExt cx="12858" cy="3623"/>
            </a:xfrm>
          </p:grpSpPr>
          <p:pic>
            <p:nvPicPr>
              <p:cNvPr id="3" name="图片 2" descr="c9ef4275d464f7435db9bca3a8935b5a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7124" y="5118"/>
                <a:ext cx="4442" cy="2970"/>
              </a:xfrm>
              <a:prstGeom prst="rect">
                <a:avLst/>
              </a:prstGeom>
            </p:spPr>
          </p:pic>
          <p:pic>
            <p:nvPicPr>
              <p:cNvPr id="4" name="图片 3" descr="6488315ce02a5456cff459200631883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47" y="5881"/>
                <a:ext cx="2645" cy="1759"/>
              </a:xfrm>
              <a:prstGeom prst="rect">
                <a:avLst/>
              </a:prstGeom>
            </p:spPr>
          </p:pic>
          <p:cxnSp>
            <p:nvCxnSpPr>
              <p:cNvPr id="5" name="直接箭头连接符 4"/>
              <p:cNvCxnSpPr/>
              <p:nvPr/>
            </p:nvCxnSpPr>
            <p:spPr>
              <a:xfrm flipH="1" flipV="1">
                <a:off x="5729" y="6709"/>
                <a:ext cx="1403" cy="24"/>
              </a:xfrm>
              <a:prstGeom prst="straightConnector1">
                <a:avLst/>
              </a:prstGeom>
              <a:ln>
                <a:headEnd type="triangle" w="med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1885" y="6054"/>
                <a:ext cx="1296" cy="655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1885" y="6709"/>
                <a:ext cx="1328" cy="889"/>
              </a:xfrm>
              <a:prstGeom prst="straightConnector1">
                <a:avLst/>
              </a:prstGeom>
              <a:ln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13174" y="5851"/>
                <a:ext cx="2134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P(cat|x)</a:t>
                </a:r>
                <a:endParaRPr lang="zh-CN" altLang="en-US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3098" y="7297"/>
                <a:ext cx="2386" cy="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P(dog|x)</a:t>
                </a:r>
                <a:endParaRPr lang="en-US" altLang="zh-CN"/>
              </a:p>
            </p:txBody>
          </p:sp>
          <p:cxnSp>
            <p:nvCxnSpPr>
              <p:cNvPr id="12" name="直接箭头连接符 11"/>
              <p:cNvCxnSpPr>
                <a:endCxn id="13" idx="1"/>
              </p:cNvCxnSpPr>
              <p:nvPr/>
            </p:nvCxnSpPr>
            <p:spPr>
              <a:xfrm flipV="1">
                <a:off x="11669" y="4801"/>
                <a:ext cx="2105" cy="144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lg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13774" y="4465"/>
                <a:ext cx="2031" cy="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uncertainty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269" y="8768"/>
              <a:ext cx="6013" cy="1253"/>
              <a:chOff x="11260" y="3957"/>
              <a:chExt cx="6013" cy="1253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1260" y="3957"/>
                <a:ext cx="6013" cy="1253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p>
                <a:endParaRPr lang="zh-CN" altLang="en-US" sz="2400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2048" y="4278"/>
                <a:ext cx="4707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600"/>
                  <a:t>Knowing What</a:t>
                </a:r>
                <a:r>
                  <a:rPr lang="en-US" altLang="zh-CN" sz="1600"/>
                  <a:t> </a:t>
                </a:r>
                <a:r>
                  <a:rPr lang="zh-CN" altLang="en-US" sz="1600"/>
                  <a:t>We Don’t Know</a:t>
                </a:r>
                <a:endParaRPr lang="zh-CN" altLang="en-US" sz="1600"/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549910" y="311151"/>
            <a:ext cx="9906000" cy="68579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14780"/>
            <a:ext cx="1013396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不确定性的分类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：来源于数据噪声，无法消除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来源于模型和训练方式，可以通过增加训练数据或者改进模型减少</a:t>
            </a:r>
            <a:endParaRPr lang="en-US" alt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6575" y="3178175"/>
            <a:ext cx="5766435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3395345"/>
            <a:ext cx="4114800" cy="2609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02920" y="1174115"/>
            <a:ext cx="10752455" cy="4453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800" kern="100" dirty="0">
                <a:effectLst/>
                <a:latin typeface="+mn-ea"/>
                <a:cs typeface="+mn-ea"/>
              </a:rPr>
              <a:t>对于不确定性的建模，根据是单个网络模型还是多个网络模型，是确定性的网络还是随机的网络模型，主要可以分类下面四类方法</a:t>
            </a:r>
            <a:r>
              <a:rPr lang="en-US" altLang="zh-CN" sz="1800" kern="100" dirty="0">
                <a:effectLst/>
                <a:latin typeface="+mn-ea"/>
                <a:cs typeface="+mn-ea"/>
              </a:rPr>
              <a:t>:</a:t>
            </a:r>
            <a:endParaRPr lang="zh-CN" altLang="zh-CN" sz="1800" b="1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贝叶斯方法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(Bayesian methods):</a:t>
            </a:r>
            <a:r>
              <a:rPr altLang="zh-CN" sz="1800" kern="100" dirty="0">
                <a:effectLst/>
                <a:latin typeface="+mn-ea"/>
                <a:cs typeface="+mn-ea"/>
              </a:rPr>
              <a:t>在BNN网络中，认为每一个权重不再是某个具体的数值，而是一个概率分布</a:t>
            </a:r>
            <a:endParaRPr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集成方法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(Ensemble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推理时结合了几个不同的确定性网络的预测</a:t>
            </a:r>
            <a:endParaRPr lang="en-US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单一确定性方法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(Single deterministic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给出基于确定性网络中单次前向传播的预测。</a:t>
            </a:r>
            <a:endParaRPr lang="zh-CN" altLang="zh-CN" sz="18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zh-CN" sz="1800" b="1" kern="100" dirty="0">
                <a:effectLst/>
                <a:latin typeface="+mn-ea"/>
                <a:cs typeface="+mn-ea"/>
              </a:rPr>
              <a:t>测试增强方法</a:t>
            </a:r>
            <a:r>
              <a:rPr lang="en-US" altLang="zh-CN" sz="1800" b="1" kern="100" dirty="0">
                <a:effectLst/>
                <a:latin typeface="+mn-ea"/>
                <a:cs typeface="+mn-ea"/>
              </a:rPr>
              <a:t>(Test-time augmentation methods):</a:t>
            </a:r>
            <a:r>
              <a:rPr lang="zh-CN" altLang="zh-CN" sz="1800" kern="100" dirty="0">
                <a:effectLst/>
                <a:latin typeface="+mn-ea"/>
                <a:cs typeface="+mn-ea"/>
              </a:rPr>
              <a:t>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+mn-ea"/>
              <a:cs typeface="+mn-ea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+mn-ea"/>
              <a:cs typeface="+mn-ea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605" y="4791710"/>
            <a:ext cx="3581400" cy="164782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/>
        </p:nvGraphicFramePr>
        <p:xfrm>
          <a:off x="6649720" y="4408805"/>
          <a:ext cx="513524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/>
                <a:gridCol w="1758315"/>
                <a:gridCol w="171196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Single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Multiple Networks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Deterministic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DDU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Ensemble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ym typeface="+mn-ea"/>
                        </a:rPr>
                        <a:t>Stochastic Network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BNN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830" y="1287145"/>
            <a:ext cx="10592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问题来源</a:t>
            </a:r>
            <a:r>
              <a:rPr lang="en-US" altLang="zh-CN"/>
              <a:t>: </a:t>
            </a:r>
            <a:r>
              <a:rPr lang="zh-CN" altLang="en-US"/>
              <a:t>对于</a:t>
            </a:r>
            <a:r>
              <a:rPr lang="en-US" altLang="zh-CN"/>
              <a:t>Uncertainty</a:t>
            </a:r>
            <a:r>
              <a:rPr lang="zh-CN" altLang="en-US"/>
              <a:t>建模目前</a:t>
            </a:r>
            <a:r>
              <a:rPr lang="en-US" altLang="zh-CN"/>
              <a:t>Ensemble</a:t>
            </a:r>
            <a:r>
              <a:rPr lang="zh-CN" altLang="en-US"/>
              <a:t>方法效果最好，但是多个模型对于计算和存储要求比较高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/>
              <a:t>研究基于单一确定网络模型的</a:t>
            </a:r>
            <a:r>
              <a:rPr lang="en-US" altLang="zh-CN"/>
              <a:t>Uncertainty</a:t>
            </a:r>
            <a:r>
              <a:rPr lang="zh-CN"/>
              <a:t>建模方法</a:t>
            </a:r>
            <a:r>
              <a:rPr lang="en-US" altLang="zh-CN"/>
              <a:t>: </a:t>
            </a:r>
            <a:r>
              <a:rPr lang="zh-CN"/>
              <a:t>基于高维特征概率密度建模的不确定性估计</a:t>
            </a:r>
            <a:endParaRPr lang="en-US"/>
          </a:p>
        </p:txBody>
      </p:sp>
      <p:grpSp>
        <p:nvGrpSpPr>
          <p:cNvPr id="2" name="组合 1"/>
          <p:cNvGrpSpPr/>
          <p:nvPr/>
        </p:nvGrpSpPr>
        <p:grpSpPr>
          <a:xfrm>
            <a:off x="700405" y="4022725"/>
            <a:ext cx="10812780" cy="2014220"/>
            <a:chOff x="1103" y="6542"/>
            <a:chExt cx="17028" cy="317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40" y="7368"/>
              <a:ext cx="8700" cy="1065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1103" y="6542"/>
              <a:ext cx="170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对每一类的高维特征</a:t>
              </a:r>
              <a:r>
                <a:rPr lang="en-US" altLang="zh-CN"/>
                <a:t>(</a:t>
              </a:r>
              <a:r>
                <a:rPr lang="zh-CN" altLang="en-US"/>
                <a:t>例如</a:t>
              </a:r>
              <a:r>
                <a:rPr lang="en-US" altLang="zh-CN"/>
                <a:t>: CNN</a:t>
              </a:r>
              <a:r>
                <a:rPr lang="zh-CN" altLang="en-US"/>
                <a:t>的倒数第二层</a:t>
              </a:r>
              <a:r>
                <a:rPr lang="en-US" altLang="zh-CN"/>
                <a:t>)</a:t>
              </a:r>
              <a:r>
                <a:rPr lang="zh-CN" altLang="en-US"/>
                <a:t>建模一个多元高斯分布，然后使用</a:t>
              </a:r>
              <a:r>
                <a:rPr lang="en-US" altLang="zh-CN"/>
                <a:t>log p(x)</a:t>
              </a:r>
              <a:r>
                <a:rPr lang="zh-CN" altLang="en-US"/>
                <a:t>度量模型不确定性</a:t>
              </a:r>
              <a:endParaRPr lang="zh-CN" altLang="en-US"/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6" y="8679"/>
              <a:ext cx="4328" cy="1035"/>
            </a:xfrm>
            <a:prstGeom prst="rect">
              <a:avLst/>
            </a:prstGeom>
          </p:spPr>
        </p:pic>
      </p:grpSp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810" y="4768215"/>
            <a:ext cx="1453515" cy="1410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42150" y="5513705"/>
            <a:ext cx="359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如何提高高维特征的表示能力？</a:t>
            </a:r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1419860" y="2268220"/>
            <a:ext cx="8281212" cy="1582420"/>
            <a:chOff x="1699" y="4656"/>
            <a:chExt cx="13041" cy="2492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" y="4656"/>
              <a:ext cx="13041" cy="2492"/>
              <a:chOff x="1797" y="3728"/>
              <a:chExt cx="13041" cy="249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1797" y="3728"/>
                <a:ext cx="13041" cy="2492"/>
                <a:chOff x="1753" y="3378"/>
                <a:chExt cx="13041" cy="2492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6166" y="3579"/>
                  <a:ext cx="8628" cy="1794"/>
                  <a:chOff x="5704" y="5864"/>
                  <a:chExt cx="8535" cy="1733"/>
                </a:xfrm>
              </p:grpSpPr>
              <p:grpSp>
                <p:nvGrpSpPr>
                  <p:cNvPr id="38" name="组合 37"/>
                  <p:cNvGrpSpPr/>
                  <p:nvPr/>
                </p:nvGrpSpPr>
                <p:grpSpPr>
                  <a:xfrm>
                    <a:off x="5704" y="6086"/>
                    <a:ext cx="6429" cy="1511"/>
                    <a:chOff x="5642" y="6008"/>
                    <a:chExt cx="6429" cy="1511"/>
                  </a:xfrm>
                </p:grpSpPr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5642" y="6008"/>
                      <a:ext cx="2812" cy="110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41" name="直接连接符 40"/>
                    <p:cNvCxnSpPr>
                      <a:stCxn id="40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文本框 41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43" name="直接连接符 42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45" name="图片 4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46" name="直接连接符 45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endCxn id="42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9735" y="1270635"/>
            <a:ext cx="10873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>
                <a:sym typeface="+mn-ea"/>
              </a:rPr>
              <a:t>基于高维特征概率密度建模的模型不确定性估计</a:t>
            </a: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382270" y="4405630"/>
            <a:ext cx="851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Feature Collapse</a:t>
            </a:r>
            <a:r>
              <a:rPr lang="zh-CN" altLang="en-US" b="1"/>
              <a:t>问题</a:t>
            </a:r>
            <a:r>
              <a:rPr lang="en-US" altLang="zh-CN"/>
              <a:t>: </a:t>
            </a:r>
            <a:r>
              <a:rPr lang="en-US" altLang="zh-CN" u="sng"/>
              <a:t>feature extractor map features of OOD samples to InD regions </a:t>
            </a:r>
            <a:endParaRPr lang="en-US" altLang="zh-CN" u="sng"/>
          </a:p>
        </p:txBody>
      </p:sp>
      <p:grpSp>
        <p:nvGrpSpPr>
          <p:cNvPr id="17" name="组合 16"/>
          <p:cNvGrpSpPr/>
          <p:nvPr/>
        </p:nvGrpSpPr>
        <p:grpSpPr>
          <a:xfrm>
            <a:off x="381635" y="5277485"/>
            <a:ext cx="8516620" cy="740410"/>
            <a:chOff x="818" y="6872"/>
            <a:chExt cx="13412" cy="1166"/>
          </a:xfrm>
        </p:grpSpPr>
        <p:sp>
          <p:nvSpPr>
            <p:cNvPr id="9" name="文本框 8"/>
            <p:cNvSpPr txBox="1"/>
            <p:nvPr/>
          </p:nvSpPr>
          <p:spPr>
            <a:xfrm>
              <a:off x="818" y="7165"/>
              <a:ext cx="43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Smoothness &amp; Sensitivity</a:t>
              </a:r>
              <a:endParaRPr lang="en-US" altLang="zh-CN" b="1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72" y="6872"/>
              <a:ext cx="9258" cy="1166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905" y="3824605"/>
            <a:ext cx="3427095" cy="25139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98280" y="6176010"/>
            <a:ext cx="309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t-sne</a:t>
            </a:r>
            <a:r>
              <a:rPr lang="zh-CN" altLang="en-US"/>
              <a:t>可视化</a:t>
            </a:r>
            <a:r>
              <a:rPr lang="en-US" altLang="zh-CN"/>
              <a:t>resnet50+cifar10</a:t>
            </a:r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419860" y="2268220"/>
            <a:ext cx="8281212" cy="1582420"/>
            <a:chOff x="1699" y="4656"/>
            <a:chExt cx="13041" cy="2492"/>
          </a:xfrm>
        </p:grpSpPr>
        <p:grpSp>
          <p:nvGrpSpPr>
            <p:cNvPr id="4" name="组合 3"/>
            <p:cNvGrpSpPr/>
            <p:nvPr/>
          </p:nvGrpSpPr>
          <p:grpSpPr>
            <a:xfrm>
              <a:off x="1699" y="4656"/>
              <a:ext cx="13041" cy="2492"/>
              <a:chOff x="1797" y="3728"/>
              <a:chExt cx="13041" cy="249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97" y="3728"/>
                <a:ext cx="13041" cy="2492"/>
                <a:chOff x="1753" y="3378"/>
                <a:chExt cx="13041" cy="2492"/>
              </a:xfrm>
            </p:grpSpPr>
            <p:grpSp>
              <p:nvGrpSpPr>
                <p:cNvPr id="8" name="组合 7"/>
                <p:cNvGrpSpPr/>
                <p:nvPr/>
              </p:nvGrpSpPr>
              <p:grpSpPr>
                <a:xfrm>
                  <a:off x="6166" y="3579"/>
                  <a:ext cx="8628" cy="1794"/>
                  <a:chOff x="5704" y="5864"/>
                  <a:chExt cx="8535" cy="1733"/>
                </a:xfrm>
              </p:grpSpPr>
              <p:grpSp>
                <p:nvGrpSpPr>
                  <p:cNvPr id="12" name="组合 11"/>
                  <p:cNvGrpSpPr/>
                  <p:nvPr/>
                </p:nvGrpSpPr>
                <p:grpSpPr>
                  <a:xfrm>
                    <a:off x="5704" y="6086"/>
                    <a:ext cx="6429" cy="1511"/>
                    <a:chOff x="5642" y="6008"/>
                    <a:chExt cx="6429" cy="1511"/>
                  </a:xfrm>
                </p:grpSpPr>
                <p:sp>
                  <p:nvSpPr>
                    <p:cNvPr id="14" name="矩形 13"/>
                    <p:cNvSpPr/>
                    <p:nvPr/>
                  </p:nvSpPr>
                  <p:spPr>
                    <a:xfrm>
                      <a:off x="5642" y="6008"/>
                      <a:ext cx="2812" cy="1105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txBody>
                    <a:bodyPr wrap="square">
                      <a:spAutoFit/>
                    </a:bodyPr>
                    <a:p>
                      <a:pPr algn="ctr"/>
                      <a:r>
                        <a:rPr lang="en-US" altLang="zh-CN" sz="2400" dirty="0"/>
                        <a:t>feature extractor</a:t>
                      </a:r>
                      <a:endParaRPr lang="en-US" altLang="zh-CN" sz="2400" dirty="0"/>
                    </a:p>
                  </p:txBody>
                </p: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10108" y="6818"/>
                      <a:ext cx="1963" cy="70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</p:spPr>
                  <p:txBody>
                    <a:bodyPr wrap="square">
                      <a:spAutoFit/>
                    </a:bodyPr>
                    <a:p>
                      <a:r>
                        <a:rPr lang="en-US" altLang="zh-CN" sz="2400" dirty="0"/>
                        <a:t>softmax</a:t>
                      </a:r>
                      <a:endParaRPr lang="en-US" altLang="zh-CN" sz="2400" dirty="0"/>
                    </a:p>
                  </p:txBody>
                </p:sp>
                <p:cxnSp>
                  <p:nvCxnSpPr>
                    <p:cNvPr id="16" name="直接连接符 15"/>
                    <p:cNvCxnSpPr>
                      <a:stCxn id="15" idx="1"/>
                    </p:cNvCxnSpPr>
                    <p:nvPr/>
                  </p:nvCxnSpPr>
                  <p:spPr>
                    <a:xfrm flipH="1" flipV="1">
                      <a:off x="8458" y="6540"/>
                      <a:ext cx="1650" cy="62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stealth" w="lg" len="med"/>
                      <a:tailEnd type="none" w="lg" len="med"/>
                    </a:ln>
                  </p:spPr>
                  <p:style>
                    <a:lnRef idx="1">
                      <a:schemeClr val="accent2"/>
                    </a:lnRef>
                    <a:fillRef idx="0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10179" y="5864"/>
                    <a:ext cx="1963" cy="602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txBody>
                  <a:bodyPr wrap="square" rtlCol="0">
                    <a:spAutoFit/>
                  </a:bodyPr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/>
                      <a:t>GMM</a:t>
                    </a:r>
                    <a:endParaRPr lang="en-US" altLang="zh-CN"/>
                  </a:p>
                </p:txBody>
              </p:sp>
              <p:cxnSp>
                <p:nvCxnSpPr>
                  <p:cNvPr id="19" name="直接连接符 18"/>
                  <p:cNvCxnSpPr/>
                  <p:nvPr/>
                </p:nvCxnSpPr>
                <p:spPr>
                  <a:xfrm flipH="1" flipV="1">
                    <a:off x="12134" y="7246"/>
                    <a:ext cx="981" cy="11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  <a:headEnd type="stealth" w="lg" len="med"/>
                    <a:tailEnd type="none" w="lg" len="med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3116" y="6989"/>
                    <a:ext cx="1123" cy="5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/>
                      <a:t>probs</a:t>
                    </a:r>
                    <a:endParaRPr lang="en-US" altLang="zh-CN"/>
                  </a:p>
                </p:txBody>
              </p:sp>
            </p:grpSp>
            <p:pic>
              <p:nvPicPr>
                <p:cNvPr id="21" name="图片 2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3" y="3378"/>
                  <a:ext cx="2129" cy="2492"/>
                </a:xfrm>
                <a:prstGeom prst="rect">
                  <a:avLst/>
                </a:prstGeom>
              </p:spPr>
            </p:pic>
            <p:cxnSp>
              <p:nvCxnSpPr>
                <p:cNvPr id="22" name="直接连接符 21"/>
                <p:cNvCxnSpPr/>
                <p:nvPr/>
              </p:nvCxnSpPr>
              <p:spPr>
                <a:xfrm flipH="1" flipV="1">
                  <a:off x="3981" y="4354"/>
                  <a:ext cx="2180" cy="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med"/>
                  <a:tailEnd type="none" w="lg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直接连接符 22"/>
              <p:cNvCxnSpPr/>
              <p:nvPr/>
            </p:nvCxnSpPr>
            <p:spPr>
              <a:xfrm rot="21180000" flipH="1">
                <a:off x="9083" y="4208"/>
                <a:ext cx="1621" cy="397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endCxn id="18" idx="3"/>
              </p:cNvCxnSpPr>
              <p:nvPr/>
            </p:nvCxnSpPr>
            <p:spPr>
              <a:xfrm flipH="1">
                <a:off x="12718" y="4217"/>
                <a:ext cx="1008" cy="24"/>
              </a:xfrm>
              <a:prstGeom prst="line">
                <a:avLst/>
              </a:prstGeom>
              <a:ln w="25400">
                <a:solidFill>
                  <a:srgbClr val="FF0000"/>
                </a:solidFill>
                <a:headEnd type="stealth" w="lg" len="med"/>
                <a:tailEnd type="none" w="lg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5" name="文本框 24"/>
            <p:cNvSpPr txBox="1"/>
            <p:nvPr/>
          </p:nvSpPr>
          <p:spPr>
            <a:xfrm>
              <a:off x="13670" y="4857"/>
              <a:ext cx="1012" cy="5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logP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815465" y="3850640"/>
            <a:ext cx="473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807585" y="3412490"/>
            <a:ext cx="63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f(x)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0405" y="1270635"/>
            <a:ext cx="10592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《Deep Deterministic Uncertainty: A New Simple Baseline》</a:t>
            </a:r>
            <a:r>
              <a:rPr lang="en-US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</a:t>
            </a:r>
            <a:endParaRPr lang="en-US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>
              <a:buFont typeface="Wingdings" panose="05000000000000000000" charset="0"/>
              <a:buChar char=""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提出使用谱归一化</a:t>
            </a:r>
            <a:r>
              <a:rPr lang="en-US" altLang="zh-CN" kern="100" dirty="0">
                <a:effectLst/>
                <a:latin typeface="+mn-ea"/>
                <a:cs typeface="+mn-ea"/>
                <a:sym typeface="+mn-ea"/>
              </a:rPr>
              <a:t>(S</a:t>
            </a:r>
            <a:r>
              <a:rPr lang="en-US" kern="100" dirty="0">
                <a:effectLst/>
                <a:latin typeface="+mn-ea"/>
                <a:cs typeface="+mn-ea"/>
                <a:sym typeface="+mn-ea"/>
              </a:rPr>
              <a:t>pectral Normalization)</a:t>
            </a:r>
            <a:endParaRPr lang="en-US" kern="100" dirty="0">
              <a:effectLst/>
              <a:latin typeface="+mn-ea"/>
              <a:cs typeface="+mn-ea"/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保证网络的</a:t>
            </a:r>
            <a:r>
              <a:rPr lang="en-US" kern="1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Smoothness &amp; Sensitivity</a:t>
            </a:r>
            <a:r>
              <a:rPr lang="zh-CN" altLang="en-US" kern="1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，</a:t>
            </a:r>
            <a:r>
              <a:rPr lang="zh-CN" altLang="en-US" kern="100" dirty="0">
                <a:effectLst/>
                <a:latin typeface="+mn-ea"/>
                <a:cs typeface="+mn-ea"/>
                <a:sym typeface="+mn-ea"/>
              </a:rPr>
              <a:t>避免</a:t>
            </a:r>
            <a:r>
              <a:rPr lang="en-US" altLang="zh-CN" kern="100" dirty="0">
                <a:effectLst/>
                <a:latin typeface="+mn-ea"/>
                <a:cs typeface="+mn-ea"/>
                <a:sym typeface="+mn-ea"/>
              </a:rPr>
              <a:t>Feature Collapse</a:t>
            </a:r>
            <a:endParaRPr lang="en-US">
              <a:latin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2565" y="3138805"/>
            <a:ext cx="3419475" cy="819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65" y="1722755"/>
            <a:ext cx="5132070" cy="4599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1197610"/>
            <a:ext cx="105778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endParaRPr 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《</a:t>
            </a:r>
            <a:r>
              <a:rPr lang="zh-CN"/>
              <a:t>E</a:t>
            </a:r>
            <a:r>
              <a:rPr lang="en-US" altLang="zh-CN"/>
              <a:t>nhancing</a:t>
            </a:r>
            <a:r>
              <a:rPr lang="zh-CN"/>
              <a:t> </a:t>
            </a:r>
            <a:r>
              <a:rPr lang="en-US" altLang="zh-CN"/>
              <a:t>the reliability of out-of-distribution image detection in neural networks</a:t>
            </a:r>
            <a:r>
              <a:rPr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》</a:t>
            </a:r>
            <a:endParaRPr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>
                <a:latin typeface="+mn-ea"/>
                <a:cs typeface="+mn-ea"/>
              </a:rPr>
              <a:t>  </a:t>
            </a:r>
            <a:r>
              <a:rPr lang="zh-CN" altLang="en-US">
                <a:latin typeface="+mn-ea"/>
                <a:cs typeface="+mn-ea"/>
              </a:rPr>
              <a:t>论文使用</a:t>
            </a:r>
            <a:r>
              <a:rPr lang="zh-CN" altLang="en-US" b="1">
                <a:latin typeface="+mn-ea"/>
                <a:cs typeface="+mn-ea"/>
              </a:rPr>
              <a:t>最大预测概率</a:t>
            </a:r>
            <a:r>
              <a:rPr lang="zh-CN" altLang="en-US">
                <a:latin typeface="+mn-ea"/>
                <a:cs typeface="+mn-ea"/>
              </a:rPr>
              <a:t>表示不确定性，作者发现对输入图片添加噪声扰动，可以进一步提升区分</a:t>
            </a:r>
            <a:r>
              <a:rPr lang="en-US" altLang="zh-CN">
                <a:latin typeface="+mn-ea"/>
                <a:cs typeface="+mn-ea"/>
              </a:rPr>
              <a:t>OOD</a:t>
            </a:r>
            <a:r>
              <a:rPr lang="zh-CN" altLang="en-US">
                <a:latin typeface="+mn-ea"/>
                <a:cs typeface="+mn-ea"/>
              </a:rPr>
              <a:t>样本和</a:t>
            </a:r>
            <a:r>
              <a:rPr lang="en-US" altLang="zh-CN">
                <a:latin typeface="+mn-ea"/>
                <a:cs typeface="+mn-ea"/>
              </a:rPr>
              <a:t>inD</a:t>
            </a:r>
            <a:r>
              <a:rPr lang="zh-CN" altLang="en-US">
                <a:latin typeface="+mn-ea"/>
                <a:cs typeface="+mn-ea"/>
              </a:rPr>
              <a:t>样本的表现</a:t>
            </a:r>
            <a:endParaRPr lang="zh-CN">
              <a:latin typeface="+mn-ea"/>
              <a:cs typeface="+mn-ea"/>
            </a:endParaRPr>
          </a:p>
          <a:p>
            <a:pPr marL="628650" lvl="2" indent="-285750">
              <a:buFont typeface="Wingdings" panose="05000000000000000000" charset="0"/>
              <a:buChar char=""/>
            </a:pPr>
            <a:endParaRPr lang="en-US">
              <a:latin typeface="+mn-ea"/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12870" y="3140075"/>
            <a:ext cx="2942590" cy="1483360"/>
            <a:chOff x="5234" y="4534"/>
            <a:chExt cx="4634" cy="23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234" y="4534"/>
              <a:ext cx="4605" cy="10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" y="6286"/>
              <a:ext cx="4635" cy="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EB641B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2531</Words>
  <Application>WPS 演示</Application>
  <PresentationFormat>宽屏</PresentationFormat>
  <Paragraphs>235</Paragraphs>
  <Slides>23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Wingdings</vt:lpstr>
      <vt:lpstr>宋体</vt:lpstr>
      <vt:lpstr>Arial Unicode MS</vt:lpstr>
      <vt:lpstr>Helvetica</vt:lpstr>
      <vt:lpstr>Comfortaa Light</vt:lpstr>
      <vt:lpstr>微软雅黑</vt:lpstr>
      <vt:lpstr>my-tutorial</vt:lpstr>
      <vt:lpstr>基于高维特征概率密度建模的模型不确定性的研究</vt:lpstr>
      <vt:lpstr>大纲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4088</cp:revision>
  <dcterms:created xsi:type="dcterms:W3CDTF">2024-10-05T13:53:45Z</dcterms:created>
  <dcterms:modified xsi:type="dcterms:W3CDTF">2024-10-05T13:53:45Z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