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1817" r:id="rId5"/>
    <p:sldId id="1923" r:id="rId6"/>
    <p:sldId id="1926" r:id="rId7"/>
    <p:sldId id="1930" r:id="rId8"/>
    <p:sldId id="1908" r:id="rId9"/>
    <p:sldId id="1912" r:id="rId10"/>
    <p:sldId id="1913" r:id="rId11"/>
    <p:sldId id="1922" r:id="rId12"/>
    <p:sldId id="1978" r:id="rId13"/>
    <p:sldId id="1964" r:id="rId14"/>
    <p:sldId id="1986" r:id="rId15"/>
    <p:sldId id="1962" r:id="rId16"/>
    <p:sldId id="1988" r:id="rId17"/>
    <p:sldId id="1976" r:id="rId18"/>
    <p:sldId id="2003" r:id="rId19"/>
    <p:sldId id="1979" r:id="rId20"/>
    <p:sldId id="1989" r:id="rId21"/>
    <p:sldId id="1996" r:id="rId22"/>
    <p:sldId id="1987" r:id="rId23"/>
    <p:sldId id="1980" r:id="rId24"/>
    <p:sldId id="2000" r:id="rId25"/>
    <p:sldId id="1954" r:id="rId26"/>
    <p:sldId id="2020" r:id="rId27"/>
    <p:sldId id="2012" r:id="rId28"/>
    <p:sldId id="2016" r:id="rId29"/>
    <p:sldId id="2013" r:id="rId30"/>
    <p:sldId id="2014" r:id="rId31"/>
    <p:sldId id="2029" r:id="rId32"/>
    <p:sldId id="2028" r:id="rId33"/>
    <p:sldId id="2027" r:id="rId34"/>
    <p:sldId id="2026" r:id="rId35"/>
    <p:sldId id="1828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>
        <p:guide orient="horz" pos="2406"/>
        <p:guide pos="3562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扰动前后的</a:t>
            </a:r>
            <a:r>
              <a:rPr lang="en-US" altLang="zh-CN" dirty="0"/>
              <a:t>uncertainty</a:t>
            </a:r>
            <a:r>
              <a:rPr lang="zh-CN" altLang="en-US" dirty="0"/>
              <a:t>差值</a:t>
            </a:r>
            <a:r>
              <a:rPr lang="en-US" altLang="zh-CN" dirty="0"/>
              <a:t>, </a:t>
            </a:r>
            <a:r>
              <a:rPr lang="zh-CN" altLang="en-US" dirty="0"/>
              <a:t>（组合）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网络结构</a:t>
            </a:r>
            <a:r>
              <a:rPr lang="en-US" altLang="zh-CN" dirty="0"/>
              <a:t>Norm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密度估计的方式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网络容量和不确定性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高维特征的维度  样本量和特征维度</a:t>
            </a:r>
            <a:r>
              <a:rPr lang="en-US" altLang="zh-CN"/>
              <a:t>		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3.jpe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0.jpeg"/><Relationship Id="rId1" Type="http://schemas.openxmlformats.org/officeDocument/2006/relationships/image" Target="../media/image5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4.emf"/><Relationship Id="rId1" Type="http://schemas.openxmlformats.org/officeDocument/2006/relationships/image" Target="../media/image6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940" y="1132205"/>
            <a:ext cx="107803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Motivation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：域内样本和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OOD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样本在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</a:rPr>
              <a:t>梯度空间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上分布的差异</a:t>
            </a: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梯度空间：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</a:rPr>
              <a:t>对数概率密度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关于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</a:rPr>
              <a:t>输入图片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的梯度</a:t>
            </a: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12545" y="2570480"/>
            <a:ext cx="8910320" cy="2677795"/>
            <a:chOff x="1699" y="2931"/>
            <a:chExt cx="14032" cy="4217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2931"/>
              <a:ext cx="14032" cy="4217"/>
              <a:chOff x="1797" y="2003"/>
              <a:chExt cx="14032" cy="4217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032" cy="2492"/>
                <a:chOff x="1753" y="3378"/>
                <a:chExt cx="14032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038" y="3579"/>
                  <a:ext cx="9747" cy="1794"/>
                  <a:chOff x="5578" y="5864"/>
                  <a:chExt cx="9642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578" y="6086"/>
                    <a:ext cx="6555" cy="1511"/>
                    <a:chOff x="5516" y="6008"/>
                    <a:chExt cx="6555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516" y="6008"/>
                      <a:ext cx="2938" cy="126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08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6223" y="2003"/>
                <a:ext cx="73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backward/</a:t>
                </a:r>
                <a:r>
                  <a:rPr lang="zh-CN" altLang="en-US"/>
                  <a:t>计算关于输入的</a:t>
                </a:r>
                <a:r>
                  <a:rPr lang="en-US" altLang="zh-CN"/>
                  <a:t>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6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</a:t>
              </a:r>
              <a:endParaRPr lang="en-US" altLang="zh-CN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390" y="112268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ResNet50 ,</a:t>
            </a:r>
            <a:r>
              <a:rPr lang="zh-CN" altLang="en-US">
                <a:latin typeface="+mn-ea"/>
                <a:cs typeface="+mn-ea"/>
              </a:rPr>
              <a:t>训练集</a:t>
            </a:r>
            <a:r>
              <a:rPr lang="en-US" altLang="zh-CN">
                <a:latin typeface="+mn-ea"/>
                <a:cs typeface="+mn-ea"/>
              </a:rPr>
              <a:t> CIFAR10 vs OOD</a:t>
            </a:r>
            <a:r>
              <a:rPr lang="zh-CN" altLang="en-US">
                <a:latin typeface="+mn-ea"/>
                <a:cs typeface="+mn-ea"/>
              </a:rPr>
              <a:t>数据集</a:t>
            </a:r>
            <a:r>
              <a:rPr lang="en-US" altLang="zh-CN">
                <a:latin typeface="+mn-ea"/>
                <a:cs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709420" y="2431415"/>
            <a:ext cx="8089900" cy="3429000"/>
            <a:chOff x="1710" y="5400"/>
            <a:chExt cx="12740" cy="5400"/>
          </a:xfrm>
        </p:grpSpPr>
        <p:pic>
          <p:nvPicPr>
            <p:cNvPr id="9" name="图片 8" descr="layer3_grad_wrt_input_activ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8" y="6109"/>
              <a:ext cx="3402" cy="4691"/>
            </a:xfrm>
            <a:prstGeom prst="rect">
              <a:avLst/>
            </a:prstGeom>
          </p:spPr>
        </p:pic>
        <p:pic>
          <p:nvPicPr>
            <p:cNvPr id="16" name="图片 15" descr="image_grad_wrt_input_activ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" y="5400"/>
              <a:ext cx="3402" cy="5400"/>
            </a:xfrm>
            <a:prstGeom prst="rect">
              <a:avLst/>
            </a:prstGeom>
          </p:spPr>
        </p:pic>
        <p:pic>
          <p:nvPicPr>
            <p:cNvPr id="19" name="图片 18" descr="layer2_grad_wrt_input_activ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" y="5840"/>
              <a:ext cx="3402" cy="49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710" y="110236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  <a:sym typeface="+mn-ea"/>
              </a:rPr>
              <a:t>VIT,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866265" y="2354580"/>
            <a:ext cx="7893685" cy="3337560"/>
            <a:chOff x="2939" y="3708"/>
            <a:chExt cx="12431" cy="525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9" y="3708"/>
              <a:ext cx="3768" cy="525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6" y="3869"/>
              <a:ext cx="3313" cy="48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6" y="3870"/>
              <a:ext cx="3384" cy="49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00" y="486410"/>
            <a:ext cx="16910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" y="115443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ResNet50 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9895" y="4021455"/>
            <a:ext cx="10819130" cy="2321560"/>
            <a:chOff x="1094" y="0"/>
            <a:chExt cx="17038" cy="3656"/>
          </a:xfrm>
        </p:grpSpPr>
        <p:pic>
          <p:nvPicPr>
            <p:cNvPr id="2" name="图片 1" descr="image_grad_wrt_input_dis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4" y="0"/>
              <a:ext cx="5102" cy="3656"/>
            </a:xfrm>
            <a:prstGeom prst="rect">
              <a:avLst/>
            </a:prstGeom>
          </p:spPr>
        </p:pic>
        <p:pic>
          <p:nvPicPr>
            <p:cNvPr id="7" name="图片 6" descr="layer2_grad_wrt_input_d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4" y="0"/>
              <a:ext cx="5102" cy="3449"/>
            </a:xfrm>
            <a:prstGeom prst="rect">
              <a:avLst/>
            </a:prstGeom>
          </p:spPr>
        </p:pic>
        <p:pic>
          <p:nvPicPr>
            <p:cNvPr id="14" name="图片 13" descr="layer3_grad_wrt_input_dis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4" y="0"/>
              <a:ext cx="4828" cy="3402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28955" y="2800350"/>
            <a:ext cx="793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结论：浅层相比深层，域内样本和域外样本在梯度空间上的分布差异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更显著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1087755"/>
            <a:ext cx="5153025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755" y="11125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VIT,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1820" y="4189095"/>
            <a:ext cx="10398760" cy="2319655"/>
            <a:chOff x="1963" y="4961"/>
            <a:chExt cx="16376" cy="365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78" y="4961"/>
              <a:ext cx="5197" cy="361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" y="4961"/>
              <a:ext cx="4936" cy="35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1" y="5022"/>
              <a:ext cx="5098" cy="359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52755" y="2910205"/>
            <a:ext cx="7084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结论：浅层相比深层，域内样本和域外样本在梯度空间上的分布差异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更显著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835" y="1112520"/>
            <a:ext cx="5067300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035" y="112331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通过可视化关于输入的梯度，观察到域内样本和</a:t>
            </a:r>
            <a:r>
              <a:rPr lang="en-US" altLang="zh-CN">
                <a:latin typeface="+mn-ea"/>
                <a:cs typeface="+mn-ea"/>
                <a:sym typeface="+mn-ea"/>
              </a:rPr>
              <a:t>OOD</a:t>
            </a:r>
            <a:r>
              <a:rPr lang="zh-CN" altLang="en-US">
                <a:latin typeface="+mn-ea"/>
                <a:cs typeface="+mn-ea"/>
                <a:sym typeface="+mn-ea"/>
              </a:rPr>
              <a:t>样本在梯度空间上分布的显著差异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进而提出以下改进算法</a:t>
            </a:r>
            <a:r>
              <a:rPr lang="zh-CN" altLang="en-US"/>
              <a:t>：通过对输入的图片添加关于输入梯度的噪声扰动，改进</a:t>
            </a:r>
            <a:r>
              <a:rPr lang="zh-CN">
                <a:sym typeface="+mn-ea"/>
              </a:rPr>
              <a:t>基于高维特征概率密度建模的不确定性估计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665" y="4086860"/>
            <a:ext cx="5377180" cy="245872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1510665" y="1840865"/>
            <a:ext cx="8871470" cy="2131827"/>
            <a:chOff x="1699" y="3157"/>
            <a:chExt cx="14875" cy="3991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3157"/>
              <a:ext cx="14257" cy="3991"/>
              <a:chOff x="1797" y="2229"/>
              <a:chExt cx="14257" cy="399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257" cy="2492"/>
                <a:chOff x="1753" y="3378"/>
                <a:chExt cx="14257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9844" cy="2153"/>
                  <a:chOff x="5704" y="5864"/>
                  <a:chExt cx="9738" cy="2080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858"/>
                    <a:chOff x="5642" y="6008"/>
                    <a:chExt cx="6429" cy="1858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501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7033"/>
                      <a:ext cx="1963" cy="83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821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71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345" cy="66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9" y="4267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6205" y="2229"/>
                <a:ext cx="7335" cy="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backward/</a:t>
                </a:r>
                <a:r>
                  <a:rPr lang="zh-CN" altLang="en-US"/>
                  <a:t>计算关于输入的</a:t>
                </a:r>
                <a:r>
                  <a:rPr lang="en-US" altLang="zh-CN"/>
                  <a:t>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5"/>
              <a:ext cx="1995" cy="6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logP(x)</a:t>
              </a:r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035" y="1123315"/>
            <a:ext cx="5951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latin typeface="+mn-ea"/>
                <a:cs typeface="+mn-ea"/>
                <a:sym typeface="+mn-ea"/>
              </a:rPr>
              <a:t>通过可视化关于输入的梯度，观察到域内样本和</a:t>
            </a:r>
            <a:r>
              <a:rPr lang="en-US" altLang="zh-CN" dirty="0">
                <a:latin typeface="+mn-ea"/>
                <a:cs typeface="+mn-ea"/>
                <a:sym typeface="+mn-ea"/>
              </a:rPr>
              <a:t>OOD</a:t>
            </a:r>
            <a:r>
              <a:rPr lang="zh-CN" altLang="en-US" dirty="0">
                <a:latin typeface="+mn-ea"/>
                <a:cs typeface="+mn-ea"/>
                <a:sym typeface="+mn-ea"/>
              </a:rPr>
              <a:t>样本在梯度空间上分布的显著差异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进而提出以下算法：通过对输入的图片添加关于输入梯度的噪声扰动，改进</a:t>
            </a:r>
            <a:r>
              <a:rPr lang="zh-CN" dirty="0">
                <a:sym typeface="+mn-ea"/>
              </a:rPr>
              <a:t>基于高维特征概率密度建模的不确定性估计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1186180"/>
            <a:ext cx="4733925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</a:t>
            </a:r>
            <a:r>
              <a:rPr lang="en-US" altLang="zh-CN">
                <a:latin typeface="+mn-ea"/>
                <a:cs typeface="+mn-ea"/>
                <a:sym typeface="+mn-ea"/>
              </a:rPr>
              <a:t> ResNet50 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977265" y="2470785"/>
            <a:ext cx="9819005" cy="2898140"/>
            <a:chOff x="1915" y="6235"/>
            <a:chExt cx="15463" cy="4564"/>
          </a:xfrm>
        </p:grpSpPr>
        <p:pic>
          <p:nvPicPr>
            <p:cNvPr id="3" name="图片 2" descr="logdensity_hist_purturb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94" y="6235"/>
              <a:ext cx="6984" cy="4565"/>
            </a:xfrm>
            <a:prstGeom prst="rect">
              <a:avLst/>
            </a:prstGeom>
          </p:spPr>
        </p:pic>
        <p:pic>
          <p:nvPicPr>
            <p:cNvPr id="7" name="图片 6" descr="logdensity_h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" y="6235"/>
              <a:ext cx="6984" cy="4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en-US" altLang="zh-CN">
                <a:latin typeface="+mn-ea"/>
                <a:cs typeface="+mn-ea"/>
                <a:sym typeface="+mn-ea"/>
              </a:rPr>
              <a:t> VIT,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819150" y="2531745"/>
            <a:ext cx="9734550" cy="3018790"/>
            <a:chOff x="1290" y="3987"/>
            <a:chExt cx="15330" cy="47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46" y="3987"/>
              <a:ext cx="7275" cy="47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" y="3987"/>
              <a:ext cx="7395" cy="4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dirty="0"/>
              <a:t>加入</a:t>
            </a:r>
            <a:r>
              <a:rPr lang="zh-CN" altLang="en-US" dirty="0">
                <a:sym typeface="+mn-ea"/>
              </a:rPr>
              <a:t>输入扰动后，在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检测任务上评估</a:t>
            </a:r>
            <a:r>
              <a:rPr lang="en-US" altLang="zh-CN" dirty="0">
                <a:latin typeface="+mn-ea"/>
                <a:cs typeface="+mn-ea"/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建模的效果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分别在</a:t>
            </a:r>
            <a:r>
              <a:rPr lang="en-US" altLang="zh-CN" dirty="0">
                <a:sym typeface="+mn-ea"/>
              </a:rPr>
              <a:t>VGG/</a:t>
            </a:r>
            <a:r>
              <a:rPr lang="en-US" altLang="zh-CN" dirty="0" err="1">
                <a:sym typeface="+mn-ea"/>
              </a:rPr>
              <a:t>ResNet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wideResNet</a:t>
            </a:r>
            <a:r>
              <a:rPr lang="en-US" altLang="zh-CN" dirty="0">
                <a:sym typeface="+mn-ea"/>
              </a:rPr>
              <a:t>/VIT</a:t>
            </a:r>
            <a:r>
              <a:rPr lang="zh-CN" altLang="en-US" dirty="0">
                <a:sym typeface="+mn-ea"/>
              </a:rPr>
              <a:t>等模型上实验，训练集选择</a:t>
            </a:r>
            <a:r>
              <a:rPr lang="en-US" altLang="zh-CN" dirty="0">
                <a:sym typeface="+mn-ea"/>
              </a:rPr>
              <a:t>CIFAR10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数据集选择</a:t>
            </a:r>
            <a:r>
              <a:rPr lang="en-US" altLang="zh-CN" dirty="0">
                <a:sym typeface="+mn-ea"/>
              </a:rPr>
              <a:t>SVHN/LSUN/CIFAR100/MNIST/TINY-ImageNet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536575" y="2519680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5" name="图片 4" descr="实验思路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5120" y="1896110"/>
            <a:ext cx="7665085" cy="2179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添加输入扰动后，在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分别在</a:t>
            </a:r>
            <a:r>
              <a:rPr lang="en-US" altLang="zh-CN">
                <a:sym typeface="+mn-ea"/>
              </a:rPr>
              <a:t>VGG/ResNet/wideResNet/VIT</a:t>
            </a:r>
            <a:r>
              <a:rPr lang="zh-CN" altLang="en-US">
                <a:sym typeface="+mn-ea"/>
              </a:rPr>
              <a:t>等模型上实验，训练集选择</a:t>
            </a:r>
            <a:r>
              <a:rPr lang="en-US" altLang="zh-CN">
                <a:sym typeface="+mn-ea"/>
              </a:rPr>
              <a:t>CIFAR10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数据集选择</a:t>
            </a:r>
            <a:r>
              <a:rPr lang="en-US" altLang="zh-CN">
                <a:sym typeface="+mn-ea"/>
              </a:rPr>
              <a:t>SVHN/LSUN/CIFAR100/MNIST/TINY-ImageNet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710" y="2255520"/>
            <a:ext cx="57435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zh-CN" altLang="en-US">
                <a:sym typeface="+mn-ea"/>
              </a:rPr>
              <a:t>输入扰动后，在对抗样本检测任务上评估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实验了三种不同的对抗样本生成方式：</a:t>
            </a:r>
            <a:r>
              <a:rPr lang="en-US" altLang="zh-CN">
                <a:sym typeface="+mn-ea"/>
              </a:rPr>
              <a:t>FGSM/BIM/PGD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8460" y="2679700"/>
            <a:ext cx="6125210" cy="294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dirty="0"/>
              <a:t>加入</a:t>
            </a:r>
            <a:r>
              <a:rPr lang="zh-CN" altLang="en-US" dirty="0">
                <a:sym typeface="+mn-ea"/>
              </a:rPr>
              <a:t>输入扰动后，在主动学习任务上评估</a:t>
            </a:r>
            <a:r>
              <a:rPr lang="en-US" altLang="zh-CN" dirty="0">
                <a:latin typeface="+mn-ea"/>
                <a:cs typeface="+mn-ea"/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建模的效果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实验设置：</a:t>
            </a:r>
            <a:r>
              <a:rPr lang="en-US" altLang="zh-CN" dirty="0">
                <a:sym typeface="+mn-ea"/>
              </a:rPr>
              <a:t>50</a:t>
            </a:r>
            <a:r>
              <a:rPr lang="zh-CN" altLang="en-US" dirty="0">
                <a:sym typeface="+mn-ea"/>
              </a:rPr>
              <a:t>个初始训练样本，每次选取</a:t>
            </a:r>
            <a:r>
              <a:rPr lang="en-US" altLang="zh-CN" dirty="0"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值高的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个样本加入训练集里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4683" y="2264450"/>
            <a:ext cx="5067935" cy="406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目前工作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  <a:sym typeface="+mn-ea"/>
              </a:rPr>
              <a:t>通过可视化</a:t>
            </a:r>
            <a:r>
              <a:rPr lang="en-US" altLang="zh-CN">
                <a:latin typeface="+mn-ea"/>
                <a:cs typeface="+mn-ea"/>
                <a:sym typeface="+mn-ea"/>
              </a:rPr>
              <a:t>logP(z)</a:t>
            </a:r>
            <a:r>
              <a:rPr lang="zh-CN" altLang="en-US">
                <a:latin typeface="+mn-ea"/>
                <a:cs typeface="+mn-ea"/>
                <a:sym typeface="+mn-ea"/>
              </a:rPr>
              <a:t>关于输入</a:t>
            </a:r>
            <a:r>
              <a:rPr lang="en-US" altLang="zh-CN">
                <a:latin typeface="+mn-ea"/>
                <a:cs typeface="+mn-ea"/>
                <a:sym typeface="+mn-ea"/>
              </a:rPr>
              <a:t>x</a:t>
            </a:r>
            <a:r>
              <a:rPr lang="zh-CN" altLang="en-US">
                <a:latin typeface="+mn-ea"/>
                <a:cs typeface="+mn-ea"/>
                <a:sym typeface="+mn-ea"/>
              </a:rPr>
              <a:t>的梯度，观察到域内样本和</a:t>
            </a:r>
            <a:r>
              <a:rPr lang="en-US" altLang="zh-CN">
                <a:latin typeface="+mn-ea"/>
                <a:cs typeface="+mn-ea"/>
                <a:sym typeface="+mn-ea"/>
              </a:rPr>
              <a:t>OOD</a:t>
            </a:r>
            <a:r>
              <a:rPr lang="zh-CN" altLang="en-US">
                <a:latin typeface="+mn-ea"/>
                <a:cs typeface="+mn-ea"/>
                <a:sym typeface="+mn-ea"/>
              </a:rPr>
              <a:t>样本在梯度空间上分布的显著差异，得出结论：关于输入的梯度范数可以用作模型不确定度量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进而提出以下算法：通过对输入的图片添加关于输入梯度的噪声扰动，改进</a:t>
            </a:r>
            <a:r>
              <a:rPr lang="zh-CN">
                <a:sym typeface="+mn-ea"/>
              </a:rPr>
              <a:t>基于高维特征概率密度建模的不确定性估计</a:t>
            </a:r>
            <a:endParaRPr 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最后在</a:t>
            </a:r>
            <a:r>
              <a:rPr lang="en-US" altLang="zh-CN"/>
              <a:t>OOD</a:t>
            </a:r>
            <a:r>
              <a:rPr lang="zh-CN" altLang="en-US"/>
              <a:t>检测、对抗样本的检测、主动学习等任务上评估本算法，并对比</a:t>
            </a:r>
            <a:r>
              <a:rPr lang="en-US" altLang="zh-CN"/>
              <a:t>DDU</a:t>
            </a:r>
            <a:r>
              <a:rPr lang="zh-CN" altLang="en-US"/>
              <a:t>、</a:t>
            </a:r>
            <a:r>
              <a:rPr lang="en-US" altLang="zh-CN"/>
              <a:t>Ensemble</a:t>
            </a:r>
            <a:r>
              <a:rPr lang="zh-CN" altLang="en-US"/>
              <a:t>等其他算法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709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dirty="0"/>
              <a:t>加入</a:t>
            </a:r>
            <a:r>
              <a:rPr lang="zh-CN" altLang="en-US" dirty="0">
                <a:sym typeface="+mn-ea"/>
              </a:rPr>
              <a:t>输入扰动后，在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检测任务上评估</a:t>
            </a:r>
            <a:r>
              <a:rPr lang="en-US" altLang="zh-CN" dirty="0">
                <a:latin typeface="+mn-ea"/>
                <a:cs typeface="+mn-ea"/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建模的效果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实验设置：</a:t>
            </a:r>
            <a:r>
              <a:rPr lang="en-US" altLang="zh-CN" dirty="0">
                <a:sym typeface="+mn-ea"/>
              </a:rPr>
              <a:t>VGG16/ResNet</a:t>
            </a:r>
            <a:r>
              <a:rPr lang="zh-CN" altLang="en-US" dirty="0">
                <a:sym typeface="+mn-ea"/>
              </a:rPr>
              <a:t>模型在</a:t>
            </a:r>
            <a:r>
              <a:rPr lang="en-US" altLang="zh-CN" dirty="0">
                <a:sym typeface="+mn-ea"/>
              </a:rPr>
              <a:t>Mnist</a:t>
            </a:r>
            <a:r>
              <a:rPr lang="zh-CN" altLang="en-US" dirty="0">
                <a:sym typeface="+mn-ea"/>
              </a:rPr>
              <a:t>数据集上训练，在</a:t>
            </a:r>
            <a:r>
              <a:rPr lang="en-US" altLang="zh-CN" dirty="0">
                <a:sym typeface="+mn-ea"/>
              </a:rPr>
              <a:t>Fashionmnist/Cifar10/fer2013/LSUN</a:t>
            </a:r>
            <a:r>
              <a:rPr lang="zh-CN" altLang="en-US" dirty="0">
                <a:sym typeface="+mn-ea"/>
              </a:rPr>
              <a:t>等数据集上做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检测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536575" y="2519680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高维特征的概率密度建模不确定性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扰动前概率</a:t>
            </a:r>
            <a:r>
              <a:rPr lang="en-US" altLang="zh-CN"/>
              <a:t> VS </a:t>
            </a:r>
            <a:r>
              <a:rPr lang="zh-CN" altLang="en-US"/>
              <a:t>（扰动后概率密度</a:t>
            </a:r>
            <a:r>
              <a:rPr lang="en-US" altLang="zh-CN"/>
              <a:t>-</a:t>
            </a:r>
            <a:r>
              <a:rPr lang="zh-CN" altLang="en-US"/>
              <a:t>扰动前概率密度）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2200910"/>
            <a:ext cx="5181600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114427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对比不同的概率密度建模方式：</a:t>
            </a:r>
            <a:r>
              <a:rPr lang="en-US" altLang="zh-CN"/>
              <a:t>GMM vs KDE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</a:t>
            </a:r>
            <a:r>
              <a:rPr lang="en-US" altLang="zh-CN"/>
              <a:t>:ResNet50,</a:t>
            </a:r>
            <a:r>
              <a:rPr lang="zh-CN" altLang="en-US"/>
              <a:t>在</a:t>
            </a:r>
            <a:r>
              <a:rPr lang="en-US" altLang="zh-CN"/>
              <a:t>Cifar10</a:t>
            </a:r>
            <a:r>
              <a:rPr lang="zh-CN" altLang="en-US"/>
              <a:t>上训练，在不同数据集上做</a:t>
            </a:r>
            <a:r>
              <a:rPr lang="en-US" altLang="zh-CN"/>
              <a:t>OOD</a:t>
            </a:r>
            <a:r>
              <a:rPr lang="zh-CN" altLang="en-US"/>
              <a:t>检测任务评估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5455" y="2334260"/>
            <a:ext cx="11081385" cy="2970530"/>
            <a:chOff x="1076" y="2983"/>
            <a:chExt cx="17451" cy="417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6" y="3096"/>
              <a:ext cx="4910" cy="382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2" y="3042"/>
              <a:ext cx="5312" cy="40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0" y="2983"/>
              <a:ext cx="5377" cy="4171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069340" y="5489575"/>
            <a:ext cx="785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结论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特征维度较低时，使用</a:t>
            </a:r>
            <a:r>
              <a:rPr lang="en-US" altLang="zh-CN">
                <a:solidFill>
                  <a:schemeClr val="accent1"/>
                </a:solidFill>
              </a:rPr>
              <a:t>KDE</a:t>
            </a:r>
            <a:r>
              <a:rPr lang="zh-CN" altLang="en-US">
                <a:solidFill>
                  <a:schemeClr val="accent1"/>
                </a:solidFill>
              </a:rPr>
              <a:t>更好，但是维度高的时候，使用</a:t>
            </a:r>
            <a:r>
              <a:rPr lang="en-US" altLang="zh-CN">
                <a:solidFill>
                  <a:schemeClr val="accent1"/>
                </a:solidFill>
              </a:rPr>
              <a:t>GMM</a:t>
            </a:r>
            <a:r>
              <a:rPr lang="zh-CN" altLang="en-US">
                <a:solidFill>
                  <a:schemeClr val="accent1"/>
                </a:solidFill>
              </a:rPr>
              <a:t>更好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研究高维特征的概率密度建模不确定性和高维特征维度的关系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实验设置：</a:t>
            </a:r>
            <a:r>
              <a:rPr lang="en-US" altLang="zh-CN"/>
              <a:t>ResNet50, Cifar10</a:t>
            </a:r>
            <a:r>
              <a:rPr lang="zh-CN" altLang="en-US"/>
              <a:t>上训练，使用</a:t>
            </a:r>
            <a:r>
              <a:rPr lang="en-US" altLang="zh-CN"/>
              <a:t>GMM</a:t>
            </a:r>
            <a:r>
              <a:rPr lang="zh-CN" altLang="en-US"/>
              <a:t>建模高维特征的分布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085" y="2193925"/>
            <a:ext cx="5751830" cy="3667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2183130"/>
            <a:ext cx="5860415" cy="368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4630" y="5780405"/>
            <a:ext cx="816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结论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随着高维特征维度降低，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GMM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建模的不确定性表现变差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315" y="114173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>
                <a:sym typeface="+mn-ea"/>
              </a:rPr>
              <a:t>TSNE</a:t>
            </a:r>
            <a:r>
              <a:rPr lang="zh-CN" altLang="en-US">
                <a:sym typeface="+mn-ea"/>
              </a:rPr>
              <a:t>可视化高维特征空间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高维特征空间的类内紧密性（ intra-class compactness ）和类间可分性（ inter-class separability ）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335" y="2976245"/>
            <a:ext cx="4305300" cy="2276475"/>
          </a:xfrm>
          <a:prstGeom prst="rect">
            <a:avLst/>
          </a:prstGeom>
        </p:spPr>
      </p:pic>
      <p:pic>
        <p:nvPicPr>
          <p:cNvPr id="10" name="图片 9" descr="stats_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2872105"/>
            <a:ext cx="4225290" cy="208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加入辅助</a:t>
            </a:r>
            <a:r>
              <a:rPr lang="en-US" altLang="zh-CN"/>
              <a:t>loss</a:t>
            </a:r>
            <a:r>
              <a:rPr lang="zh-CN" altLang="en-US"/>
              <a:t>，帮助改变特征空间的分布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论文《</a:t>
            </a:r>
            <a:r>
              <a:rPr lang="en-US" altLang="zh-CN">
                <a:sym typeface="+mn-ea"/>
              </a:rPr>
              <a:t>A discriminative feature learning approach for deep face recognition</a:t>
            </a:r>
            <a:r>
              <a:rPr lang="zh-CN" altLang="en-US">
                <a:sym typeface="+mn-ea"/>
              </a:rPr>
              <a:t>》提出了一种</a:t>
            </a:r>
            <a:r>
              <a:rPr lang="en-US" altLang="zh-CN">
                <a:sym typeface="+mn-ea"/>
              </a:rPr>
              <a:t>centerloss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训练时</a:t>
            </a:r>
            <a:r>
              <a:rPr lang="en-US" altLang="zh-CN"/>
              <a:t>:Loss=CrossEntropyLoss+</a:t>
            </a:r>
            <a:r>
              <a:rPr lang="en-US" altLang="zh-CN">
                <a:latin typeface="文鼎ＰＬ简中楷" panose="02010600030101010101" charset="-122"/>
                <a:ea typeface="文鼎ＰＬ简中楷" panose="02010600030101010101" charset="-122"/>
              </a:rPr>
              <a:t>λ* </a:t>
            </a:r>
            <a:r>
              <a:rPr lang="en-US" altLang="zh-CN"/>
              <a:t>CenterLoss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92810" y="3246120"/>
            <a:ext cx="5374005" cy="1633220"/>
            <a:chOff x="2159" y="4841"/>
            <a:chExt cx="8463" cy="25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92" y="6138"/>
              <a:ext cx="5130" cy="127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159" y="6485"/>
              <a:ext cx="3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修正后的</a:t>
              </a:r>
              <a:r>
                <a:rPr lang="en-US" altLang="zh-CN"/>
                <a:t>CenterLoss:</a:t>
              </a:r>
              <a:endParaRPr lang="en-US" altLang="zh-CN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" y="4841"/>
              <a:ext cx="3465" cy="123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159" y="5166"/>
              <a:ext cx="27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CenterLoss</a:t>
              </a:r>
              <a:r>
                <a:rPr lang="zh-CN" altLang="en-US"/>
                <a:t>公式</a:t>
              </a:r>
              <a:r>
                <a:rPr lang="en-US" altLang="zh-CN"/>
                <a:t>:</a:t>
              </a:r>
              <a:endParaRPr lang="en-US" altLang="zh-CN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05" y="2414270"/>
            <a:ext cx="4791075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背景介绍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415" y="1056005"/>
            <a:ext cx="1072197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训练集分布外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依然</a:t>
            </a:r>
            <a:r>
              <a:rPr lang="en-US" altLang="zh-CN" dirty="0">
                <a:sym typeface="+mn-ea"/>
              </a:rPr>
              <a:t>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主要应用于模型部署阶段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83435" y="348170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2433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27889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辅助</a:t>
            </a:r>
            <a:r>
              <a:rPr lang="en-US" altLang="zh-CN"/>
              <a:t>loss</a:t>
            </a:r>
            <a:r>
              <a:rPr lang="zh-CN" altLang="en-US"/>
              <a:t>，帮助改变特征空间的分布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</a:t>
            </a:r>
            <a:r>
              <a:rPr lang="en-US" altLang="zh-CN"/>
              <a:t>:VGG16+Mnist, TSNE</a:t>
            </a:r>
            <a:r>
              <a:rPr lang="zh-CN" altLang="en-US"/>
              <a:t>可视化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99160" y="2119630"/>
            <a:ext cx="10751185" cy="2494280"/>
            <a:chOff x="1432" y="4164"/>
            <a:chExt cx="16931" cy="3928"/>
          </a:xfrm>
        </p:grpSpPr>
        <p:pic>
          <p:nvPicPr>
            <p:cNvPr id="4" name="图片 3" descr="epoch_4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12" y="4164"/>
              <a:ext cx="5345" cy="3928"/>
            </a:xfrm>
            <a:prstGeom prst="rect">
              <a:avLst/>
            </a:prstGeom>
          </p:spPr>
        </p:pic>
        <p:pic>
          <p:nvPicPr>
            <p:cNvPr id="7" name="图片 6" descr="epoch_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" y="4164"/>
              <a:ext cx="5237" cy="3904"/>
            </a:xfrm>
            <a:prstGeom prst="rect">
              <a:avLst/>
            </a:prstGeom>
          </p:spPr>
        </p:pic>
        <p:pic>
          <p:nvPicPr>
            <p:cNvPr id="2" name="图片 1" descr="epoch_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3" y="4304"/>
              <a:ext cx="5081" cy="3788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106930" y="4700270"/>
            <a:ext cx="9227820" cy="368300"/>
            <a:chOff x="3546" y="8383"/>
            <a:chExt cx="14532" cy="580"/>
          </a:xfrm>
        </p:grpSpPr>
        <p:sp>
          <p:nvSpPr>
            <p:cNvPr id="3" name="文本框 2"/>
            <p:cNvSpPr txBox="1"/>
            <p:nvPr/>
          </p:nvSpPr>
          <p:spPr>
            <a:xfrm>
              <a:off x="3546" y="838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原始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353" y="8383"/>
              <a:ext cx="21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CenterLoss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490" y="8383"/>
              <a:ext cx="3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ContrastiveCenterLoss</a:t>
              </a:r>
              <a:endParaRPr lang="en-US" altLang="zh-CN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27455" y="5313680"/>
            <a:ext cx="10631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可以看到：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1.</a:t>
            </a:r>
            <a:r>
              <a:rPr lang="zh-CN" altLang="en-US">
                <a:solidFill>
                  <a:schemeClr val="accent1"/>
                </a:solidFill>
              </a:rPr>
              <a:t>加入</a:t>
            </a:r>
            <a:r>
              <a:rPr lang="en-US" altLang="zh-CN">
                <a:solidFill>
                  <a:schemeClr val="accent1"/>
                </a:solidFill>
              </a:rPr>
              <a:t>CenterLoss</a:t>
            </a:r>
            <a:r>
              <a:rPr lang="zh-CN" altLang="en-US">
                <a:solidFill>
                  <a:schemeClr val="accent1"/>
                </a:solidFill>
              </a:rPr>
              <a:t>之后，类内紧密性变好了，但是类间可分性变差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2.</a:t>
            </a:r>
            <a:r>
              <a:rPr lang="zh-CN" altLang="en-US">
                <a:solidFill>
                  <a:schemeClr val="accent1"/>
                </a:solidFill>
              </a:rPr>
              <a:t>加入</a:t>
            </a:r>
            <a:r>
              <a:rPr lang="en-US" altLang="zh-CN">
                <a:solidFill>
                  <a:schemeClr val="accent1"/>
                </a:solidFill>
              </a:rPr>
              <a:t>ContrastiveCenterLoss</a:t>
            </a:r>
            <a:r>
              <a:rPr lang="zh-CN" altLang="en-US">
                <a:solidFill>
                  <a:schemeClr val="accent1"/>
                </a:solidFill>
              </a:rPr>
              <a:t>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类内紧密性变好了，但是类间可分性没有变差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辅助</a:t>
            </a:r>
            <a:r>
              <a:rPr lang="en-US" altLang="zh-CN"/>
              <a:t>loss</a:t>
            </a:r>
            <a:r>
              <a:rPr lang="zh-CN" altLang="en-US"/>
              <a:t>，改变特征空间的分布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实验设置</a:t>
            </a:r>
            <a:r>
              <a:rPr lang="en-US" altLang="zh-CN">
                <a:sym typeface="+mn-ea"/>
              </a:rPr>
              <a:t>:VGG16+Cifar10, TSNE</a:t>
            </a:r>
            <a:r>
              <a:rPr lang="zh-CN" altLang="en-US">
                <a:sym typeface="+mn-ea"/>
              </a:rPr>
              <a:t>可视化</a:t>
            </a:r>
            <a:endParaRPr lang="zh-CN" altLang="en-US"/>
          </a:p>
        </p:txBody>
      </p:sp>
      <p:pic>
        <p:nvPicPr>
          <p:cNvPr id="2" name="图片 1" descr="stats_2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2384425"/>
            <a:ext cx="4225290" cy="2089150"/>
          </a:xfrm>
          <a:prstGeom prst="rect">
            <a:avLst/>
          </a:prstGeom>
        </p:spPr>
      </p:pic>
      <p:pic>
        <p:nvPicPr>
          <p:cNvPr id="3" name="图片 2" descr="stats_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2446655"/>
            <a:ext cx="4320540" cy="2136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12720" y="4792980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加辅助</a:t>
            </a:r>
            <a:r>
              <a:rPr lang="en-US" altLang="zh-CN"/>
              <a:t>loss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26325" y="4792980"/>
            <a:ext cx="176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加辅助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后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0295" y="5680710"/>
            <a:ext cx="804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结论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加入辅助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之后，特征空间的分布更紧密，更好的建模不确定性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训练时加入辅助</a:t>
            </a:r>
            <a:r>
              <a:rPr lang="en-US" altLang="zh-CN"/>
              <a:t>loss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实验设置：在</a:t>
            </a:r>
            <a:r>
              <a:rPr lang="en-US" altLang="zh-CN"/>
              <a:t>OOD</a:t>
            </a:r>
            <a:r>
              <a:rPr lang="zh-CN" altLang="en-US"/>
              <a:t>任务上评估模型不确定性建模的效果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2698750"/>
            <a:ext cx="4405630" cy="2569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60" y="2698750"/>
            <a:ext cx="4487545" cy="255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背景介绍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9920" y="112395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背景介绍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34035" y="1202055"/>
            <a:ext cx="10752455" cy="445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800" kern="100" dirty="0">
                <a:effectLst/>
                <a:latin typeface="+mn-ea"/>
                <a:cs typeface="+mn-ea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800" kern="100" dirty="0">
                <a:effectLst/>
                <a:latin typeface="+mn-ea"/>
                <a:cs typeface="+mn-ea"/>
              </a:rPr>
              <a:t>:</a:t>
            </a:r>
            <a:endParaRPr lang="zh-CN" altLang="zh-CN" sz="1800" b="1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贝叶斯方法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(Bayesian methods):</a:t>
            </a:r>
            <a:r>
              <a:rPr altLang="zh-CN" sz="1800" kern="100" dirty="0">
                <a:effectLst/>
                <a:latin typeface="+mn-ea"/>
                <a:cs typeface="+mn-ea"/>
              </a:rPr>
              <a:t>在BNN网络中，认为每一个权重不再是某个具体的数值，而是一个概率分布</a:t>
            </a:r>
            <a:endParaRPr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集成方法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(Ensemble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推理时结合了几个不同的确定性网络的预测</a:t>
            </a:r>
            <a:endParaRPr lang="en-US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单一确定性方法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(Single deterministic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给出基于确定性网络中单次前向传播的预测。</a:t>
            </a:r>
            <a:endParaRPr lang="zh-CN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测试增强方法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(Test-time augmentation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+mn-ea"/>
              <a:cs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4791710"/>
            <a:ext cx="3581400" cy="16478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649720" y="4408805"/>
          <a:ext cx="51352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280795"/>
                <a:gridCol w="2189480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Single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Multiple Networks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Deterministic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Ensemble Methods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Stochastic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/>
              <a:t>问题来源</a:t>
            </a:r>
            <a:r>
              <a:rPr lang="en-US" altLang="zh-CN" dirty="0"/>
              <a:t>: </a:t>
            </a:r>
            <a:r>
              <a:rPr lang="zh-CN" altLang="en-US" dirty="0"/>
              <a:t>对于</a:t>
            </a:r>
            <a:r>
              <a:rPr lang="en-US" altLang="zh-CN" dirty="0"/>
              <a:t>Uncertainty</a:t>
            </a:r>
            <a:r>
              <a:rPr lang="zh-CN" altLang="en-US" dirty="0"/>
              <a:t>建模目前</a:t>
            </a:r>
            <a:r>
              <a:rPr lang="en-US" altLang="zh-CN" dirty="0">
                <a:highlight>
                  <a:srgbClr val="FFFF00"/>
                </a:highlight>
              </a:rPr>
              <a:t>Ensemble</a:t>
            </a:r>
            <a:r>
              <a:rPr lang="zh-CN" altLang="en-US" dirty="0">
                <a:highlight>
                  <a:srgbClr val="FFFF00"/>
                </a:highlight>
              </a:rPr>
              <a:t>方法</a:t>
            </a:r>
            <a:r>
              <a:rPr lang="zh-CN" altLang="en-US" dirty="0"/>
              <a:t>效果最好，但是多个模型对于计算和存储要求比较高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endParaRPr lang="zh-CN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b="1" dirty="0"/>
              <a:t>出发点</a:t>
            </a:r>
            <a:r>
              <a:rPr lang="zh-CN" dirty="0"/>
              <a:t>：研究基于单个网络模型的</a:t>
            </a:r>
            <a:r>
              <a:rPr lang="en-US" altLang="zh-CN" dirty="0"/>
              <a:t>Uncertainty</a:t>
            </a:r>
            <a:r>
              <a:rPr lang="zh-CN" dirty="0"/>
              <a:t>建模方法，基于高维特征概率密度建模的不确定性估计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51205" y="4312285"/>
            <a:ext cx="1081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对每一类的高维特征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: CNN</a:t>
            </a:r>
            <a:r>
              <a:rPr lang="zh-CN" altLang="en-US" dirty="0"/>
              <a:t>的倒数第二层</a:t>
            </a:r>
            <a:r>
              <a:rPr lang="en-US" altLang="zh-CN" dirty="0"/>
              <a:t>)</a:t>
            </a:r>
            <a:r>
              <a:rPr lang="zh-CN" altLang="en-US" dirty="0"/>
              <a:t>建模一个多元高斯分布，然后使用</a:t>
            </a:r>
            <a:r>
              <a:rPr lang="en-US" altLang="zh-CN" dirty="0"/>
              <a:t>log p(x)</a:t>
            </a:r>
            <a:r>
              <a:rPr lang="zh-CN" altLang="en-US" dirty="0"/>
              <a:t>度量模型不确定性</a:t>
            </a:r>
            <a:endParaRPr lang="zh-CN" altLang="en-US" dirty="0"/>
          </a:p>
        </p:txBody>
      </p: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245" y="477837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82435" y="544512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如何提高高维特征的表示能力？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419860" y="2547620"/>
            <a:ext cx="8281212" cy="1582420"/>
            <a:chOff x="1699" y="4656"/>
            <a:chExt cx="13041" cy="2492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5289" y="3579"/>
                  <a:ext cx="9505" cy="1794"/>
                  <a:chOff x="4836" y="5864"/>
                  <a:chExt cx="9403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4836" y="6259"/>
                    <a:ext cx="7297" cy="1338"/>
                    <a:chOff x="4774" y="6181"/>
                    <a:chExt cx="7297" cy="1338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4774" y="6181"/>
                      <a:ext cx="3747" cy="7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 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3981" y="4348"/>
                  <a:ext cx="1308" cy="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4680585"/>
            <a:ext cx="5696585" cy="178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35" y="1270635"/>
            <a:ext cx="10873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基于高维特征概率密度建模的模型不确定性估计存在的问题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39090" y="4405630"/>
            <a:ext cx="851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</a:t>
            </a:r>
            <a:r>
              <a:rPr lang="en-US" altLang="zh-CN" sz="1600"/>
              <a:t> </a:t>
            </a:r>
            <a:r>
              <a:rPr lang="zh-CN" altLang="en-US" sz="1600"/>
              <a:t>域外样本特征分布可能坍塌到域内样本特征分布里</a:t>
            </a:r>
            <a:r>
              <a:rPr lang="en-US" altLang="zh-CN" u="sng"/>
              <a:t>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39090" y="4899025"/>
            <a:ext cx="7371080" cy="1108710"/>
            <a:chOff x="691" y="7121"/>
            <a:chExt cx="11608" cy="1746"/>
          </a:xfrm>
        </p:grpSpPr>
        <p:sp>
          <p:nvSpPr>
            <p:cNvPr id="9" name="文本框 8"/>
            <p:cNvSpPr txBox="1"/>
            <p:nvPr/>
          </p:nvSpPr>
          <p:spPr>
            <a:xfrm>
              <a:off x="691" y="7121"/>
              <a:ext cx="107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通过保证网络的</a:t>
              </a:r>
              <a:r>
                <a:rPr lang="en-US" altLang="zh-CN" b="1"/>
                <a:t>Smoothness &amp;Sensitivity</a:t>
              </a:r>
              <a:r>
                <a:rPr lang="zh-CN" altLang="en-US" b="1"/>
                <a:t>解决上述问题</a:t>
              </a:r>
              <a:endParaRPr lang="zh-CN" altLang="en-US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66" y="7701"/>
              <a:ext cx="10533" cy="116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10" y="390207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253490" y="1986915"/>
            <a:ext cx="8281847" cy="1582420"/>
            <a:chOff x="1699" y="4656"/>
            <a:chExt cx="13042" cy="2492"/>
          </a:xfrm>
        </p:grpSpPr>
        <p:grpSp>
          <p:nvGrpSpPr>
            <p:cNvPr id="30" name="组合 29"/>
            <p:cNvGrpSpPr/>
            <p:nvPr/>
          </p:nvGrpSpPr>
          <p:grpSpPr>
            <a:xfrm>
              <a:off x="1699" y="4656"/>
              <a:ext cx="13042" cy="2492"/>
              <a:chOff x="1797" y="3728"/>
              <a:chExt cx="13042" cy="249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797" y="3728"/>
                <a:ext cx="13042" cy="2492"/>
                <a:chOff x="1753" y="3378"/>
                <a:chExt cx="13042" cy="2492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5248" y="3579"/>
                  <a:ext cx="9547" cy="1794"/>
                  <a:chOff x="4795" y="5864"/>
                  <a:chExt cx="9444" cy="1733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4795" y="6259"/>
                    <a:ext cx="7338" cy="1338"/>
                    <a:chOff x="4733" y="6181"/>
                    <a:chExt cx="7338" cy="1338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4733" y="6181"/>
                      <a:ext cx="3788" cy="7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 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50" name="直接连接符 49"/>
                    <p:cNvCxnSpPr>
                      <a:stCxn id="47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53" name="直接连接符 5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56" name="图片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3981" y="4348"/>
                  <a:ext cx="1308" cy="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直接连接符 5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51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713230" y="3533775"/>
            <a:ext cx="29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x</a:t>
            </a:r>
            <a:endParaRPr lang="en-US" altLang="zh-CN" b="1"/>
          </a:p>
        </p:txBody>
      </p:sp>
      <p:sp>
        <p:nvSpPr>
          <p:cNvPr id="62" name="文本框 61"/>
          <p:cNvSpPr txBox="1"/>
          <p:nvPr/>
        </p:nvSpPr>
        <p:spPr>
          <a:xfrm>
            <a:off x="4468495" y="288544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f(x)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716280" y="5997575"/>
            <a:ext cx="6332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解释：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右边的上界保证特征空间上不会对域内样本变化的过分敏感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/>
              <a:t>      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左边的下界保证特征空间上域内样本和域外样本的分布差异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1259840"/>
            <a:ext cx="105924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aseline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：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CVPR2023 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提出了</a:t>
            </a:r>
            <a:r>
              <a:rPr lang="en-US" altLang="zh-CN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</a:t>
            </a:r>
            <a:r>
              <a:rPr lang="zh-CN" altLang="en-US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算法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提出使用</a:t>
            </a:r>
            <a:r>
              <a:rPr lang="zh-CN" altLang="en-US" b="1" kern="100" dirty="0">
                <a:effectLst/>
                <a:latin typeface="+mn-ea"/>
                <a:cs typeface="+mn-ea"/>
                <a:sym typeface="+mn-ea"/>
              </a:rPr>
              <a:t>谱归一化</a:t>
            </a:r>
            <a:r>
              <a:rPr lang="en-US" altLang="zh-CN" b="1" kern="100" dirty="0">
                <a:effectLst/>
                <a:latin typeface="+mn-ea"/>
                <a:cs typeface="+mn-ea"/>
                <a:sym typeface="+mn-ea"/>
              </a:rPr>
              <a:t>(S</a:t>
            </a:r>
            <a:r>
              <a:rPr lang="en-US" b="1" kern="100" dirty="0">
                <a:effectLst/>
                <a:latin typeface="+mn-ea"/>
                <a:cs typeface="+mn-ea"/>
                <a:sym typeface="+mn-ea"/>
              </a:rPr>
              <a:t>pectral Normalization)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减弱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单个网络建模不确定性存在的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问题</a:t>
            </a:r>
            <a:endParaRPr lang="zh-CN" altLang="en-US" kern="100" dirty="0">
              <a:effectLst/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训练阶段，模型权重的谱归一化保证了模型的</a:t>
            </a:r>
            <a:r>
              <a:rPr lang="en-US" altLang="zh-CN" b="1" dirty="0">
                <a:sym typeface="+mn-ea"/>
              </a:rPr>
              <a:t>Smoothness &amp;Sensitivity</a:t>
            </a:r>
            <a:endParaRPr lang="en-US" altLang="zh-CN" b="1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dirty="0">
                <a:sym typeface="+mn-ea"/>
              </a:rPr>
              <a:t>谱归一化的原理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b="1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kern="100" dirty="0">
              <a:effectLst/>
              <a:latin typeface="+mn-ea"/>
              <a:cs typeface="+mn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2760" y="2999105"/>
            <a:ext cx="5584190" cy="1668780"/>
            <a:chOff x="972" y="5181"/>
            <a:chExt cx="8794" cy="26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15" y="5181"/>
              <a:ext cx="5385" cy="12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2" y="6503"/>
              <a:ext cx="879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在每次网络</a:t>
              </a:r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backward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更新权重的时候</a:t>
              </a:r>
              <a:endParaRPr lang="en-US" altLang="zh-CN" sz="1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l"/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1. 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通过幂迭代法 (Power Iteration Method)计算权重的谱范数</a:t>
              </a:r>
              <a:endParaRPr lang="zh-CN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l"/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2. 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计算归一化权重：权重</a:t>
              </a:r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谱范数</a:t>
              </a:r>
              <a:endParaRPr lang="zh-CN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067685"/>
            <a:ext cx="5915025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 dirty="0"/>
              <a:t>E</a:t>
            </a:r>
            <a:r>
              <a:rPr lang="en-US" altLang="zh-CN" dirty="0" err="1"/>
              <a:t>nhancing</a:t>
            </a:r>
            <a:r>
              <a:rPr lang="zh-CN" dirty="0"/>
              <a:t> </a:t>
            </a:r>
            <a:r>
              <a:rPr lang="en-US" altLang="zh-CN" dirty="0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dirty="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latin typeface="+mn-ea"/>
                <a:cs typeface="+mn-ea"/>
              </a:rPr>
              <a:t>论文使用</a:t>
            </a:r>
            <a:r>
              <a:rPr lang="zh-CN" altLang="en-US" b="1" dirty="0">
                <a:latin typeface="+mn-ea"/>
                <a:cs typeface="+mn-ea"/>
              </a:rPr>
              <a:t>最大预测概率</a:t>
            </a:r>
            <a:r>
              <a:rPr lang="zh-CN" altLang="en-US" dirty="0">
                <a:latin typeface="+mn-ea"/>
                <a:cs typeface="+mn-ea"/>
              </a:rPr>
              <a:t>表示不确定性，作者发现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对输入图片添加噪声扰动</a:t>
            </a:r>
            <a:r>
              <a:rPr lang="zh-CN" altLang="en-US" dirty="0">
                <a:latin typeface="+mn-ea"/>
                <a:cs typeface="+mn-ea"/>
              </a:rPr>
              <a:t>，可以进一步提高不确定性建模在</a:t>
            </a:r>
            <a:r>
              <a:rPr lang="en-US" altLang="zh-CN" dirty="0">
                <a:latin typeface="+mn-ea"/>
                <a:cs typeface="+mn-ea"/>
              </a:rPr>
              <a:t>OOD</a:t>
            </a:r>
            <a:r>
              <a:rPr lang="zh-CN" altLang="en-US" dirty="0">
                <a:latin typeface="+mn-ea"/>
                <a:cs typeface="+mn-ea"/>
              </a:rPr>
              <a:t>检测任务上的表现</a:t>
            </a:r>
            <a:endParaRPr lang="zh-CN" dirty="0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 dirty="0">
              <a:latin typeface="+mn-ea"/>
              <a:cs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38935" y="2949258"/>
            <a:ext cx="8214995" cy="1582420"/>
            <a:chOff x="2534" y="4677"/>
            <a:chExt cx="12937" cy="2492"/>
          </a:xfrm>
        </p:grpSpPr>
        <p:grpSp>
          <p:nvGrpSpPr>
            <p:cNvPr id="36" name="组合 35"/>
            <p:cNvGrpSpPr/>
            <p:nvPr/>
          </p:nvGrpSpPr>
          <p:grpSpPr>
            <a:xfrm>
              <a:off x="2534" y="4677"/>
              <a:ext cx="12937" cy="2492"/>
              <a:chOff x="1753" y="3378"/>
              <a:chExt cx="12937" cy="249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166" y="3987"/>
                <a:ext cx="9524" cy="726"/>
                <a:chOff x="4714" y="6258"/>
                <a:chExt cx="9421" cy="701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4714" y="6258"/>
                  <a:ext cx="7054" cy="701"/>
                  <a:chOff x="4652" y="6180"/>
                  <a:chExt cx="7054" cy="701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4652" y="6181"/>
                    <a:ext cx="3796" cy="7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feature extractor </a:t>
                    </a:r>
                    <a:endParaRPr lang="en-US" altLang="zh-CN" sz="2400" dirty="0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9743" y="6180"/>
                    <a:ext cx="1963" cy="701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dirty="0"/>
                      <a:t>softmax</a:t>
                    </a:r>
                    <a:endParaRPr lang="en-US" altLang="zh-CN" sz="2400" dirty="0"/>
                  </a:p>
                </p:txBody>
              </p: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12787" y="6355"/>
                  <a:ext cx="1348" cy="56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/>
                    <a:t>probs</a:t>
                  </a:r>
                  <a:endParaRPr lang="en-US" altLang="zh-CN"/>
                </a:p>
              </p:txBody>
            </p:sp>
          </p:grp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53" y="3378"/>
                <a:ext cx="2129" cy="2492"/>
              </a:xfrm>
              <a:prstGeom prst="rect">
                <a:avLst/>
              </a:prstGeom>
            </p:spPr>
          </p:pic>
          <p:cxnSp>
            <p:nvCxnSpPr>
              <p:cNvPr id="46" name="直接连接符 45"/>
              <p:cNvCxnSpPr/>
              <p:nvPr/>
            </p:nvCxnSpPr>
            <p:spPr>
              <a:xfrm flipH="1">
                <a:off x="3981" y="4348"/>
                <a:ext cx="1308" cy="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/>
            <p:cNvCxnSpPr/>
            <p:nvPr/>
          </p:nvCxnSpPr>
          <p:spPr>
            <a:xfrm flipH="1">
              <a:off x="9809" y="5641"/>
              <a:ext cx="1308" cy="6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3077" y="5660"/>
              <a:ext cx="1031" cy="3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865120" y="4594818"/>
            <a:ext cx="7257415" cy="1278255"/>
            <a:chOff x="5678" y="6949"/>
            <a:chExt cx="11429" cy="2013"/>
          </a:xfrm>
        </p:grpSpPr>
        <p:grpSp>
          <p:nvGrpSpPr>
            <p:cNvPr id="7" name="组合 6"/>
            <p:cNvGrpSpPr/>
            <p:nvPr/>
          </p:nvGrpSpPr>
          <p:grpSpPr>
            <a:xfrm>
              <a:off x="5678" y="6949"/>
              <a:ext cx="4635" cy="1879"/>
              <a:chOff x="5204" y="4534"/>
              <a:chExt cx="4635" cy="187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4" y="4534"/>
                <a:ext cx="4605" cy="1035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4" y="5828"/>
                <a:ext cx="4635" cy="585"/>
              </a:xfrm>
              <a:prstGeom prst="rect">
                <a:avLst/>
              </a:prstGeom>
            </p:spPr>
          </p:pic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" y="7151"/>
              <a:ext cx="4125" cy="630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/>
            <p:nvPr/>
          </p:nvCxnSpPr>
          <p:spPr>
            <a:xfrm flipH="1" flipV="1">
              <a:off x="14215" y="7646"/>
              <a:ext cx="1055" cy="663"/>
            </a:xfrm>
            <a:prstGeom prst="straightConnector1">
              <a:avLst/>
            </a:prstGeom>
            <a:ln w="25400">
              <a:solidFill>
                <a:srgbClr val="EB641B"/>
              </a:solidFill>
              <a:headEnd type="stealth" w="lg" len="med"/>
              <a:tailEnd type="arrow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4215" y="8431"/>
              <a:ext cx="289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Uncertainty</a:t>
              </a:r>
              <a:r>
                <a:rPr lang="zh-CN" altLang="en-US" sz="1600"/>
                <a:t>指标</a:t>
              </a:r>
              <a:endParaRPr lang="zh-CN" alt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EB641B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4271</Words>
  <Application>WPS 演示</Application>
  <PresentationFormat>宽屏</PresentationFormat>
  <Paragraphs>360</Paragraphs>
  <Slides>33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5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文鼎ＰＬ简中楷</vt:lpstr>
      <vt:lpstr>my-tutorial</vt:lpstr>
      <vt:lpstr>基于高维特征概率密度建模的模型不确定性的研究</vt:lpstr>
      <vt:lpstr>大纲</vt:lpstr>
      <vt:lpstr>背景介绍</vt:lpstr>
      <vt:lpstr>背景介绍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4271</cp:revision>
  <dcterms:created xsi:type="dcterms:W3CDTF">2024-11-26T14:58:55Z</dcterms:created>
  <dcterms:modified xsi:type="dcterms:W3CDTF">2024-11-26T14:58:55Z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