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1817" r:id="rId5"/>
    <p:sldId id="1923" r:id="rId6"/>
    <p:sldId id="1926" r:id="rId7"/>
    <p:sldId id="1930" r:id="rId8"/>
    <p:sldId id="1908" r:id="rId9"/>
    <p:sldId id="1912" r:id="rId10"/>
    <p:sldId id="1913" r:id="rId11"/>
    <p:sldId id="1922" r:id="rId12"/>
    <p:sldId id="1978" r:id="rId13"/>
    <p:sldId id="1964" r:id="rId14"/>
    <p:sldId id="1986" r:id="rId15"/>
    <p:sldId id="1962" r:id="rId16"/>
    <p:sldId id="1988" r:id="rId17"/>
    <p:sldId id="1976" r:id="rId18"/>
    <p:sldId id="2003" r:id="rId19"/>
    <p:sldId id="1979" r:id="rId20"/>
    <p:sldId id="1989" r:id="rId21"/>
    <p:sldId id="1996" r:id="rId22"/>
    <p:sldId id="1987" r:id="rId23"/>
    <p:sldId id="1980" r:id="rId24"/>
    <p:sldId id="2000" r:id="rId25"/>
    <p:sldId id="1954" r:id="rId26"/>
    <p:sldId id="1828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24"/>
        <p:guide pos="3562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6.emf"/><Relationship Id="rId1" Type="http://schemas.openxmlformats.org/officeDocument/2006/relationships/image" Target="../media/image4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49350" y="2671445"/>
            <a:ext cx="9673590" cy="1514475"/>
          </a:xfrm>
        </p:spPr>
        <p:txBody>
          <a:bodyPr/>
          <a:lstStyle/>
          <a:p>
            <a:r>
              <a:rPr lang="zh-CN" altLang="en-US" sz="3600" b="1" dirty="0"/>
              <a:t>基于高维特征概率密度建模的模型不确定性的研究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940" y="1132205"/>
            <a:ext cx="107803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solidFill>
                  <a:schemeClr val="tx1"/>
                </a:solidFill>
                <a:latin typeface="+mn-ea"/>
                <a:cs typeface="+mn-ea"/>
              </a:rPr>
              <a:t>Motivation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：域内样本和</a:t>
            </a:r>
            <a:r>
              <a:rPr lang="en-US" altLang="zh-CN">
                <a:solidFill>
                  <a:schemeClr val="tx1"/>
                </a:solidFill>
                <a:latin typeface="+mn-ea"/>
                <a:cs typeface="+mn-ea"/>
              </a:rPr>
              <a:t>OOD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样本在</a:t>
            </a:r>
            <a:r>
              <a:rPr lang="zh-CN" altLang="en-US" b="1">
                <a:solidFill>
                  <a:schemeClr val="tx1"/>
                </a:solidFill>
                <a:latin typeface="+mn-ea"/>
                <a:cs typeface="+mn-ea"/>
              </a:rPr>
              <a:t>梯度空间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上分布的差异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梯度空间：对数概率密度关于输入图片的梯度</a:t>
            </a: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312545" y="2570480"/>
            <a:ext cx="8910955" cy="2677795"/>
            <a:chOff x="1699" y="2931"/>
            <a:chExt cx="14033" cy="4217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2931"/>
              <a:ext cx="14033" cy="4217"/>
              <a:chOff x="1797" y="2003"/>
              <a:chExt cx="14033" cy="4217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4033" cy="2492"/>
                <a:chOff x="1753" y="3378"/>
                <a:chExt cx="14033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9620" cy="1794"/>
                  <a:chOff x="5704" y="5864"/>
                  <a:chExt cx="9516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3" y="7246"/>
                    <a:ext cx="1877" cy="14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4097" y="6966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45" idx="0"/>
              </p:cNvCxnSpPr>
              <p:nvPr/>
            </p:nvCxnSpPr>
            <p:spPr>
              <a:xfrm rot="16200000">
                <a:off x="8568" y="-2922"/>
                <a:ext cx="944" cy="1235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83" y="4208"/>
                <a:ext cx="1621" cy="34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08"/>
                <a:ext cx="1899" cy="3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6223" y="2003"/>
                <a:ext cx="73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backward/</a:t>
                </a:r>
                <a:r>
                  <a:rPr lang="zh-CN" altLang="en-US"/>
                  <a:t>计算关于输入的</a:t>
                </a:r>
                <a:r>
                  <a:rPr lang="en-US" altLang="zh-CN"/>
                  <a:t>gradient</a:t>
                </a:r>
                <a:endParaRPr lang="en-US" altLang="zh-CN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4579" y="4936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en-US" altLang="zh-CN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5074" y="3742"/>
              <a:ext cx="21" cy="119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390" y="112268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ResNet</a:t>
            </a:r>
            <a:r>
              <a:rPr lang="en-US" altLang="zh-CN">
                <a:latin typeface="+mn-ea"/>
                <a:cs typeface="+mn-ea"/>
              </a:rPr>
              <a:t>50 ,</a:t>
            </a:r>
            <a:r>
              <a:rPr lang="zh-CN" altLang="en-US">
                <a:latin typeface="+mn-ea"/>
                <a:cs typeface="+mn-ea"/>
              </a:rPr>
              <a:t>训练集</a:t>
            </a:r>
            <a:r>
              <a:rPr lang="en-US" altLang="zh-CN">
                <a:latin typeface="+mn-ea"/>
                <a:cs typeface="+mn-ea"/>
              </a:rPr>
              <a:t> CIFAR10 vs OOD</a:t>
            </a:r>
            <a:r>
              <a:rPr lang="zh-CN" altLang="en-US">
                <a:latin typeface="+mn-ea"/>
                <a:cs typeface="+mn-ea"/>
              </a:rPr>
              <a:t>数据集</a:t>
            </a:r>
            <a:r>
              <a:rPr lang="en-US" altLang="zh-CN">
                <a:latin typeface="+mn-ea"/>
                <a:cs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1709420" y="2431415"/>
            <a:ext cx="8089900" cy="3429000"/>
            <a:chOff x="1710" y="5400"/>
            <a:chExt cx="12740" cy="5400"/>
          </a:xfrm>
        </p:grpSpPr>
        <p:pic>
          <p:nvPicPr>
            <p:cNvPr id="9" name="图片 8" descr="layer3_grad_wrt_input_activ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48" y="6109"/>
              <a:ext cx="3402" cy="4691"/>
            </a:xfrm>
            <a:prstGeom prst="rect">
              <a:avLst/>
            </a:prstGeom>
          </p:spPr>
        </p:pic>
        <p:pic>
          <p:nvPicPr>
            <p:cNvPr id="16" name="图片 15" descr="image_grad_wrt_input_activa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" y="5400"/>
              <a:ext cx="3402" cy="5400"/>
            </a:xfrm>
            <a:prstGeom prst="rect">
              <a:avLst/>
            </a:prstGeom>
          </p:spPr>
        </p:pic>
        <p:pic>
          <p:nvPicPr>
            <p:cNvPr id="19" name="图片 18" descr="layer2_grad_wrt_input_activ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" y="5840"/>
              <a:ext cx="3402" cy="49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3710" y="110236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  <a:sym typeface="+mn-ea"/>
              </a:rPr>
              <a:t>VIT,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866265" y="2354580"/>
            <a:ext cx="7893685" cy="3337560"/>
            <a:chOff x="2939" y="3708"/>
            <a:chExt cx="12431" cy="525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39" y="3708"/>
              <a:ext cx="3768" cy="525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6" y="3869"/>
              <a:ext cx="3313" cy="48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6" y="3870"/>
              <a:ext cx="3384" cy="49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800" y="486410"/>
            <a:ext cx="16910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2275" y="115443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en-US" altLang="zh-CN">
                <a:latin typeface="+mn-ea"/>
                <a:cs typeface="+mn-ea"/>
                <a:sym typeface="+mn-ea"/>
              </a:rPr>
              <a:t>ResNet50 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29895" y="4021455"/>
            <a:ext cx="10819130" cy="2321560"/>
            <a:chOff x="1094" y="0"/>
            <a:chExt cx="17038" cy="3656"/>
          </a:xfrm>
        </p:grpSpPr>
        <p:pic>
          <p:nvPicPr>
            <p:cNvPr id="2" name="图片 1" descr="image_grad_wrt_input_dis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4" y="0"/>
              <a:ext cx="5102" cy="3656"/>
            </a:xfrm>
            <a:prstGeom prst="rect">
              <a:avLst/>
            </a:prstGeom>
          </p:spPr>
        </p:pic>
        <p:pic>
          <p:nvPicPr>
            <p:cNvPr id="7" name="图片 6" descr="layer2_grad_wrt_input_d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4" y="0"/>
              <a:ext cx="5102" cy="3449"/>
            </a:xfrm>
            <a:prstGeom prst="rect">
              <a:avLst/>
            </a:prstGeom>
          </p:spPr>
        </p:pic>
        <p:pic>
          <p:nvPicPr>
            <p:cNvPr id="14" name="图片 13" descr="layer3_grad_wrt_input_dis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4" y="0"/>
              <a:ext cx="4828" cy="3402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528955" y="2800350"/>
            <a:ext cx="7932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结论：浅层相比深层，域内样本和域外样本在梯度空间上的分布差异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更显著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75" y="1087755"/>
            <a:ext cx="5153025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2755" y="11125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</a:t>
            </a:r>
            <a:r>
              <a:rPr lang="en-US" altLang="zh-CN">
                <a:latin typeface="+mn-ea"/>
                <a:cs typeface="+mn-ea"/>
              </a:rPr>
              <a:t>/</a:t>
            </a:r>
            <a:r>
              <a:rPr lang="zh-CN" altLang="en-US">
                <a:latin typeface="+mn-ea"/>
                <a:cs typeface="+mn-ea"/>
              </a:rPr>
              <a:t>激活值的梯度范数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</a:t>
            </a:r>
            <a:r>
              <a:rPr lang="en-US" altLang="zh-CN">
                <a:latin typeface="+mn-ea"/>
                <a:cs typeface="+mn-ea"/>
                <a:sym typeface="+mn-ea"/>
              </a:rPr>
              <a:t>VIT</a:t>
            </a:r>
            <a:r>
              <a:rPr lang="en-US" altLang="zh-CN">
                <a:latin typeface="+mn-ea"/>
                <a:cs typeface="+mn-ea"/>
                <a:sym typeface="+mn-ea"/>
              </a:rPr>
              <a:t>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91820" y="4189095"/>
            <a:ext cx="10398760" cy="2319655"/>
            <a:chOff x="1963" y="4961"/>
            <a:chExt cx="16376" cy="365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78" y="4961"/>
              <a:ext cx="5197" cy="361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3" y="4961"/>
              <a:ext cx="4936" cy="353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1" y="5022"/>
              <a:ext cx="5098" cy="359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452755" y="2910205"/>
            <a:ext cx="70846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结论：浅层相比深层，域内样本和域外样本在梯度空间上的分布差异</a:t>
            </a:r>
            <a:endParaRPr lang="zh-CN" altLang="en-US" sz="1600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chemeClr val="accent1">
                    <a:lumMod val="75000"/>
                  </a:schemeClr>
                </a:solidFill>
                <a:sym typeface="+mn-ea"/>
              </a:rPr>
              <a:t>更显著</a:t>
            </a:r>
            <a:endParaRPr lang="zh-CN" altLang="en-US" sz="1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835" y="1112520"/>
            <a:ext cx="5067300" cy="287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035" y="112331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+mn-ea"/>
                <a:cs typeface="+mn-ea"/>
                <a:sym typeface="+mn-ea"/>
              </a:rPr>
              <a:t>通过可视化关于输入的梯度，观察到域内样本和</a:t>
            </a:r>
            <a:r>
              <a:rPr lang="en-US" altLang="zh-CN">
                <a:latin typeface="+mn-ea"/>
                <a:cs typeface="+mn-ea"/>
                <a:sym typeface="+mn-ea"/>
              </a:rPr>
              <a:t>OOD</a:t>
            </a:r>
            <a:r>
              <a:rPr lang="zh-CN" altLang="en-US">
                <a:latin typeface="+mn-ea"/>
                <a:cs typeface="+mn-ea"/>
                <a:sym typeface="+mn-ea"/>
              </a:rPr>
              <a:t>样本在梯度空间上分布的显著差异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进而提出以下改进算法</a:t>
            </a:r>
            <a:r>
              <a:rPr lang="zh-CN" altLang="en-US"/>
              <a:t>：通过对输入的图片添加关于输入梯度的噪声扰动，改进</a:t>
            </a:r>
            <a:r>
              <a:rPr lang="zh-CN">
                <a:sym typeface="+mn-ea"/>
              </a:rPr>
              <a:t>基于高维特征概率密度建模的不确定性估计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0665" y="4086860"/>
            <a:ext cx="5377180" cy="2458720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1510665" y="1840865"/>
            <a:ext cx="8871470" cy="2131827"/>
            <a:chOff x="1699" y="3157"/>
            <a:chExt cx="14875" cy="3991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3157"/>
              <a:ext cx="14257" cy="3991"/>
              <a:chOff x="1797" y="2229"/>
              <a:chExt cx="14257" cy="399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4257" cy="2492"/>
                <a:chOff x="1753" y="3378"/>
                <a:chExt cx="14257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9844" cy="2153"/>
                  <a:chOff x="5704" y="5864"/>
                  <a:chExt cx="9738" cy="2080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858"/>
                    <a:chOff x="5642" y="6008"/>
                    <a:chExt cx="6429" cy="1858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501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7033"/>
                      <a:ext cx="1963" cy="833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821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715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3" y="7246"/>
                    <a:ext cx="1877" cy="14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4097" y="6966"/>
                    <a:ext cx="1345" cy="666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45" idx="0"/>
              </p:cNvCxnSpPr>
              <p:nvPr/>
            </p:nvCxnSpPr>
            <p:spPr>
              <a:xfrm rot="16200000">
                <a:off x="8568" y="-2922"/>
                <a:ext cx="944" cy="1235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83" y="4208"/>
                <a:ext cx="1621" cy="34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9" y="4267"/>
                <a:ext cx="1899" cy="3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6205" y="2229"/>
                <a:ext cx="7335" cy="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backward/</a:t>
                </a:r>
                <a:r>
                  <a:rPr lang="zh-CN" altLang="en-US"/>
                  <a:t>计算关于输入的</a:t>
                </a:r>
                <a:r>
                  <a:rPr lang="en-US" altLang="zh-CN"/>
                  <a:t>gradient</a:t>
                </a:r>
                <a:endParaRPr lang="en-US" altLang="zh-CN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4579" y="4935"/>
              <a:ext cx="1995" cy="6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logP(x)</a:t>
              </a:r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5074" y="3742"/>
              <a:ext cx="21" cy="119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4035" y="1123315"/>
            <a:ext cx="59512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+mn-ea"/>
                <a:cs typeface="+mn-ea"/>
                <a:sym typeface="+mn-ea"/>
              </a:rPr>
              <a:t>通过可视化关于输入的梯度，观察到域内样本和</a:t>
            </a:r>
            <a:r>
              <a:rPr lang="en-US" altLang="zh-CN">
                <a:latin typeface="+mn-ea"/>
                <a:cs typeface="+mn-ea"/>
                <a:sym typeface="+mn-ea"/>
              </a:rPr>
              <a:t>OOD</a:t>
            </a:r>
            <a:r>
              <a:rPr lang="zh-CN" altLang="en-US">
                <a:latin typeface="+mn-ea"/>
                <a:cs typeface="+mn-ea"/>
                <a:sym typeface="+mn-ea"/>
              </a:rPr>
              <a:t>样本在梯度空间上分布的显著差异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进而提出以下算法：通过对输入的图片添加关于输入梯度的噪声扰动，改进</a:t>
            </a:r>
            <a:r>
              <a:rPr lang="zh-CN">
                <a:sym typeface="+mn-ea"/>
              </a:rPr>
              <a:t>基于高维特征概率密度建模的不确定性估计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5255" y="1186180"/>
            <a:ext cx="4733925" cy="50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zh-CN" altLang="en-US">
                <a:sym typeface="+mn-ea"/>
              </a:rPr>
              <a:t>输入扰动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</a:t>
            </a:r>
            <a:r>
              <a:rPr lang="en-US" altLang="zh-CN">
                <a:latin typeface="+mn-ea"/>
                <a:cs typeface="+mn-ea"/>
                <a:sym typeface="+mn-ea"/>
              </a:rPr>
              <a:t> </a:t>
            </a:r>
            <a:r>
              <a:rPr lang="en-US" altLang="zh-CN">
                <a:latin typeface="+mn-ea"/>
                <a:cs typeface="+mn-ea"/>
                <a:sym typeface="+mn-ea"/>
              </a:rPr>
              <a:t>ResNet50 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977265" y="2470785"/>
            <a:ext cx="9819005" cy="2898140"/>
            <a:chOff x="1915" y="6235"/>
            <a:chExt cx="15463" cy="4564"/>
          </a:xfrm>
        </p:grpSpPr>
        <p:pic>
          <p:nvPicPr>
            <p:cNvPr id="3" name="图片 2" descr="logdensity_hist_purturb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94" y="6235"/>
              <a:ext cx="6984" cy="4565"/>
            </a:xfrm>
            <a:prstGeom prst="rect">
              <a:avLst/>
            </a:prstGeom>
          </p:spPr>
        </p:pic>
        <p:pic>
          <p:nvPicPr>
            <p:cNvPr id="7" name="图片 6" descr="logdensity_h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" y="6235"/>
              <a:ext cx="6984" cy="45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zh-CN" altLang="en-US">
                <a:sym typeface="+mn-ea"/>
              </a:rPr>
              <a:t>输入扰动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en-US" altLang="zh-CN">
                <a:latin typeface="+mn-ea"/>
                <a:cs typeface="+mn-ea"/>
                <a:sym typeface="+mn-ea"/>
              </a:rPr>
              <a:t> </a:t>
            </a:r>
            <a:r>
              <a:rPr lang="en-US" altLang="zh-CN">
                <a:latin typeface="+mn-ea"/>
                <a:cs typeface="+mn-ea"/>
                <a:sym typeface="+mn-ea"/>
              </a:rPr>
              <a:t>VIT</a:t>
            </a:r>
            <a:r>
              <a:rPr lang="en-US" altLang="zh-CN">
                <a:latin typeface="+mn-ea"/>
                <a:cs typeface="+mn-ea"/>
                <a:sym typeface="+mn-ea"/>
              </a:rPr>
              <a:t>,</a:t>
            </a:r>
            <a:r>
              <a:rPr lang="zh-CN" altLang="en-US">
                <a:latin typeface="+mn-ea"/>
                <a:cs typeface="+mn-ea"/>
                <a:sym typeface="+mn-ea"/>
              </a:rPr>
              <a:t>训练集</a:t>
            </a:r>
            <a:r>
              <a:rPr lang="en-US" altLang="zh-CN">
                <a:latin typeface="+mn-ea"/>
                <a:cs typeface="+mn-ea"/>
                <a:sym typeface="+mn-ea"/>
              </a:rPr>
              <a:t> CIFAR10 vs OOD</a:t>
            </a:r>
            <a:r>
              <a:rPr lang="zh-CN" altLang="en-US">
                <a:latin typeface="+mn-ea"/>
                <a:cs typeface="+mn-ea"/>
                <a:sym typeface="+mn-ea"/>
              </a:rPr>
              <a:t>数据集</a:t>
            </a:r>
            <a:r>
              <a:rPr lang="en-US" altLang="zh-CN">
                <a:latin typeface="+mn-ea"/>
                <a:cs typeface="+mn-ea"/>
                <a:sym typeface="+mn-ea"/>
              </a:rPr>
              <a:t>SVHN</a:t>
            </a: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819150" y="2531745"/>
            <a:ext cx="9734550" cy="3018790"/>
            <a:chOff x="1290" y="3987"/>
            <a:chExt cx="15330" cy="47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46" y="3987"/>
              <a:ext cx="7275" cy="475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" y="3987"/>
              <a:ext cx="7395" cy="47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zh-CN" altLang="en-US">
                <a:sym typeface="+mn-ea"/>
              </a:rPr>
              <a:t>输入扰动</a:t>
            </a:r>
            <a:r>
              <a:rPr lang="zh-CN" altLang="en-US">
                <a:sym typeface="+mn-ea"/>
              </a:rPr>
              <a:t>后，在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检测任务上评估</a:t>
            </a:r>
            <a:r>
              <a:rPr lang="en-US" altLang="zh-CN">
                <a:latin typeface="+mn-ea"/>
                <a:cs typeface="+mn-ea"/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分别在</a:t>
            </a:r>
            <a:r>
              <a:rPr lang="en-US" altLang="zh-CN">
                <a:sym typeface="+mn-ea"/>
              </a:rPr>
              <a:t>VGG/ResNet/wideResNet/VIT</a:t>
            </a:r>
            <a:r>
              <a:rPr lang="zh-CN" altLang="en-US">
                <a:sym typeface="+mn-ea"/>
              </a:rPr>
              <a:t>等模型上实验，训练集选择</a:t>
            </a:r>
            <a:r>
              <a:rPr lang="en-US" altLang="zh-CN">
                <a:sym typeface="+mn-ea"/>
              </a:rPr>
              <a:t>CIFAR10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数据集选择</a:t>
            </a:r>
            <a:r>
              <a:rPr lang="en-US" altLang="zh-CN">
                <a:sym typeface="+mn-ea"/>
              </a:rPr>
              <a:t>SVHN/LSUN/CIFAR100/MNIST/TINY-ImageNet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536575" y="2519680"/>
            <a:ext cx="10879455" cy="2400300"/>
            <a:chOff x="1106" y="4557"/>
            <a:chExt cx="17133" cy="37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6" y="4557"/>
              <a:ext cx="5595" cy="37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3" y="4557"/>
              <a:ext cx="5490" cy="37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5" y="4557"/>
              <a:ext cx="5445" cy="37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添加输入扰动后，在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检测任务上评估</a:t>
            </a:r>
            <a:r>
              <a:rPr lang="en-US" altLang="zh-CN">
                <a:latin typeface="+mn-ea"/>
                <a:cs typeface="+mn-ea"/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分别在</a:t>
            </a:r>
            <a:r>
              <a:rPr lang="en-US" altLang="zh-CN">
                <a:sym typeface="+mn-ea"/>
              </a:rPr>
              <a:t>VGG/ResNet/wideResNet/VIT</a:t>
            </a:r>
            <a:r>
              <a:rPr lang="zh-CN" altLang="en-US">
                <a:sym typeface="+mn-ea"/>
              </a:rPr>
              <a:t>等模型上实验，训练集选择</a:t>
            </a:r>
            <a:r>
              <a:rPr lang="en-US" altLang="zh-CN">
                <a:sym typeface="+mn-ea"/>
              </a:rPr>
              <a:t>CIFAR10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数据集选择</a:t>
            </a:r>
            <a:r>
              <a:rPr lang="en-US" altLang="zh-CN">
                <a:sym typeface="+mn-ea"/>
              </a:rPr>
              <a:t>SVHN/LSUN/CIFAR100/MNIST/TINY-ImageNet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710" y="2255520"/>
            <a:ext cx="57435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zh-CN" altLang="en-US">
                <a:sym typeface="+mn-ea"/>
              </a:rPr>
              <a:t>输入扰动</a:t>
            </a:r>
            <a:r>
              <a:rPr lang="zh-CN" altLang="en-US">
                <a:sym typeface="+mn-ea"/>
              </a:rPr>
              <a:t>后，在对抗样本检测任务上评估</a:t>
            </a:r>
            <a:r>
              <a:rPr lang="en-US" altLang="zh-CN">
                <a:latin typeface="+mn-ea"/>
                <a:cs typeface="+mn-ea"/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实验了三种不同的对抗样本生成方式：</a:t>
            </a:r>
            <a:r>
              <a:rPr lang="en-US" altLang="zh-CN">
                <a:sym typeface="+mn-ea"/>
              </a:rPr>
              <a:t>FGSM/BIM/PGD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8460" y="2679700"/>
            <a:ext cx="6125210" cy="2944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实验内容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zh-CN" altLang="en-US">
                <a:sym typeface="+mn-ea"/>
              </a:rPr>
              <a:t>输入扰动</a:t>
            </a:r>
            <a:r>
              <a:rPr lang="zh-CN" altLang="en-US">
                <a:sym typeface="+mn-ea"/>
              </a:rPr>
              <a:t>后，在主动学习任务上评估</a:t>
            </a:r>
            <a:r>
              <a:rPr lang="en-US" altLang="zh-CN">
                <a:latin typeface="+mn-ea"/>
                <a:cs typeface="+mn-ea"/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2042160"/>
            <a:ext cx="5067935" cy="406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8978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+mn-ea"/>
                <a:cs typeface="+mn-ea"/>
                <a:sym typeface="+mn-ea"/>
              </a:rPr>
              <a:t>目前工作</a:t>
            </a:r>
            <a:endParaRPr lang="zh-CN" altLang="en-US">
              <a:latin typeface="+mn-ea"/>
              <a:cs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  <a:sym typeface="+mn-ea"/>
              </a:rPr>
              <a:t>通过可视化</a:t>
            </a:r>
            <a:r>
              <a:rPr lang="en-US" altLang="zh-CN">
                <a:latin typeface="+mn-ea"/>
                <a:cs typeface="+mn-ea"/>
                <a:sym typeface="+mn-ea"/>
              </a:rPr>
              <a:t>logP(z)</a:t>
            </a:r>
            <a:r>
              <a:rPr lang="zh-CN" altLang="en-US">
                <a:latin typeface="+mn-ea"/>
                <a:cs typeface="+mn-ea"/>
                <a:sym typeface="+mn-ea"/>
              </a:rPr>
              <a:t>关于输入</a:t>
            </a:r>
            <a:r>
              <a:rPr lang="en-US" altLang="zh-CN">
                <a:latin typeface="+mn-ea"/>
                <a:cs typeface="+mn-ea"/>
                <a:sym typeface="+mn-ea"/>
              </a:rPr>
              <a:t>x</a:t>
            </a:r>
            <a:r>
              <a:rPr lang="zh-CN" altLang="en-US">
                <a:latin typeface="+mn-ea"/>
                <a:cs typeface="+mn-ea"/>
                <a:sym typeface="+mn-ea"/>
              </a:rPr>
              <a:t>的梯度，观察到域内样本和</a:t>
            </a:r>
            <a:r>
              <a:rPr lang="en-US" altLang="zh-CN">
                <a:latin typeface="+mn-ea"/>
                <a:cs typeface="+mn-ea"/>
                <a:sym typeface="+mn-ea"/>
              </a:rPr>
              <a:t>OOD</a:t>
            </a:r>
            <a:r>
              <a:rPr lang="zh-CN" altLang="en-US">
                <a:latin typeface="+mn-ea"/>
                <a:cs typeface="+mn-ea"/>
                <a:sym typeface="+mn-ea"/>
              </a:rPr>
              <a:t>样本在梯度空间上分布的显著差异，得出结论：关于输入的梯度范数可以用作模型不确定度量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进而提出以下算法：通过对输入的图片添加关于输入梯度的噪声扰动，改进</a:t>
            </a:r>
            <a:r>
              <a:rPr lang="zh-CN">
                <a:sym typeface="+mn-ea"/>
              </a:rPr>
              <a:t>基于高维特征概率密度建模的不确定性估计</a:t>
            </a:r>
            <a:endParaRPr 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最后在</a:t>
            </a:r>
            <a:r>
              <a:rPr lang="en-US" altLang="zh-CN"/>
              <a:t>OOD</a:t>
            </a:r>
            <a:r>
              <a:rPr lang="zh-CN" altLang="en-US"/>
              <a:t>检测、对抗样本的检测、主动学习等任务上评估本算法，并对比</a:t>
            </a:r>
            <a:r>
              <a:rPr lang="en-US" altLang="zh-CN"/>
              <a:t>DDU</a:t>
            </a:r>
            <a:r>
              <a:rPr lang="zh-CN" altLang="en-US"/>
              <a:t>、</a:t>
            </a:r>
            <a:r>
              <a:rPr lang="en-US" altLang="zh-CN"/>
              <a:t>Ensemble</a:t>
            </a:r>
            <a:r>
              <a:rPr lang="zh-CN" altLang="en-US"/>
              <a:t>等其他算法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后续思路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继续在多个数据集上补充实验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/>
              <a:t>思考如何</a:t>
            </a:r>
            <a:r>
              <a:rPr lang="en-US" altLang="zh-CN"/>
              <a:t>ensemble</a:t>
            </a:r>
            <a:r>
              <a:rPr lang="zh-CN" altLang="en-US"/>
              <a:t>多层的梯度信息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709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背景介绍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6415" y="1056005"/>
            <a:ext cx="1072197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训练集分布外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样本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依然</a:t>
            </a:r>
            <a:r>
              <a:rPr lang="en-US" altLang="zh-CN" dirty="0">
                <a:sym typeface="+mn-ea"/>
              </a:rPr>
              <a:t>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主要应用于模型部署阶段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083435" y="348170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174" y="585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背景介绍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9920" y="1123950"/>
            <a:ext cx="101339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：来源于数据噪声，无法消除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来源于模型和训练方式，可以通过增加训练数据或者改进模型减少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背景介绍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34035" y="1202055"/>
            <a:ext cx="10752455" cy="445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800" kern="100" dirty="0">
                <a:effectLst/>
                <a:latin typeface="+mn-ea"/>
                <a:cs typeface="+mn-ea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800" kern="100" dirty="0">
                <a:effectLst/>
                <a:latin typeface="+mn-ea"/>
                <a:cs typeface="+mn-ea"/>
              </a:rPr>
              <a:t>:</a:t>
            </a:r>
            <a:endParaRPr lang="zh-CN" altLang="zh-CN" sz="1800" b="1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贝叶斯方法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(Bayesian methods):</a:t>
            </a:r>
            <a:r>
              <a:rPr altLang="zh-CN" sz="1800" kern="100" dirty="0">
                <a:effectLst/>
                <a:latin typeface="+mn-ea"/>
                <a:cs typeface="+mn-ea"/>
              </a:rPr>
              <a:t>在BNN网络中，认为每一个权重不再是某个具体的数值，而是一个概率分布</a:t>
            </a:r>
            <a:endParaRPr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集成方法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(Ensemble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推理时结合了几个不同的确定性网络的预测</a:t>
            </a:r>
            <a:endParaRPr lang="en-US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单一确定性方法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(Single deterministic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给出基于确定性网络中单次前向传播的预测。</a:t>
            </a:r>
            <a:endParaRPr lang="zh-CN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测试增强方法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(Test-time augmentation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+mn-ea"/>
              <a:cs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4791710"/>
            <a:ext cx="3581400" cy="164782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649720" y="4408805"/>
          <a:ext cx="51352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280795"/>
                <a:gridCol w="218948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Single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 Networks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Deterministic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DDU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Ensemble Methods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Stochastic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b="1"/>
              <a:t>问题来源</a:t>
            </a:r>
            <a:r>
              <a:rPr lang="en-US" altLang="zh-CN"/>
              <a:t>: </a:t>
            </a:r>
            <a:r>
              <a:rPr lang="zh-CN" altLang="en-US"/>
              <a:t>对于</a:t>
            </a:r>
            <a:r>
              <a:rPr lang="en-US" altLang="zh-CN"/>
              <a:t>Uncertainty</a:t>
            </a:r>
            <a:r>
              <a:rPr lang="zh-CN" altLang="en-US"/>
              <a:t>建模目前</a:t>
            </a:r>
            <a:r>
              <a:rPr lang="en-US" altLang="zh-CN">
                <a:highlight>
                  <a:srgbClr val="FFFF00"/>
                </a:highlight>
              </a:rPr>
              <a:t>Ensemble</a:t>
            </a:r>
            <a:r>
              <a:rPr lang="zh-CN" altLang="en-US">
                <a:highlight>
                  <a:srgbClr val="FFFF00"/>
                </a:highlight>
              </a:rPr>
              <a:t>方法</a:t>
            </a:r>
            <a:r>
              <a:rPr lang="zh-CN" altLang="en-US"/>
              <a:t>效果最好，但是多个模型对于计算和存储要求比较高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b="1"/>
              <a:t>出发点</a:t>
            </a:r>
            <a:r>
              <a:rPr lang="zh-CN"/>
              <a:t>：研究基于单个网络模型的</a:t>
            </a:r>
            <a:r>
              <a:rPr lang="en-US" altLang="zh-CN"/>
              <a:t>Uncertainty</a:t>
            </a:r>
            <a:r>
              <a:rPr lang="zh-CN"/>
              <a:t>建模方法，基于高维特征概率密度建模的不确定性估计</a:t>
            </a:r>
            <a:endParaRPr lang="en-US"/>
          </a:p>
        </p:txBody>
      </p:sp>
      <p:sp>
        <p:nvSpPr>
          <p:cNvPr id="26" name="文本框 25"/>
          <p:cNvSpPr txBox="1"/>
          <p:nvPr/>
        </p:nvSpPr>
        <p:spPr>
          <a:xfrm>
            <a:off x="751205" y="4312285"/>
            <a:ext cx="1081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对每一类的高维特征</a:t>
            </a:r>
            <a:r>
              <a:rPr lang="en-US" altLang="zh-CN"/>
              <a:t>(</a:t>
            </a:r>
            <a:r>
              <a:rPr lang="zh-CN" altLang="en-US"/>
              <a:t>例如</a:t>
            </a:r>
            <a:r>
              <a:rPr lang="en-US" altLang="zh-CN"/>
              <a:t>: CNN</a:t>
            </a:r>
            <a:r>
              <a:rPr lang="zh-CN" altLang="en-US"/>
              <a:t>的倒数第二层</a:t>
            </a:r>
            <a:r>
              <a:rPr lang="en-US" altLang="zh-CN"/>
              <a:t>)</a:t>
            </a:r>
            <a:r>
              <a:rPr lang="zh-CN" altLang="en-US"/>
              <a:t>建模一个多元高斯分布，然后使用</a:t>
            </a:r>
            <a:r>
              <a:rPr lang="en-US" altLang="zh-CN"/>
              <a:t>log p(x)</a:t>
            </a:r>
            <a:r>
              <a:rPr lang="zh-CN" altLang="en-US"/>
              <a:t>度量模型不确定性</a:t>
            </a:r>
            <a:endParaRPr lang="zh-CN" altLang="en-US"/>
          </a:p>
        </p:txBody>
      </p: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245" y="477837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82435" y="544512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如何提高高维特征的表示能力？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419860" y="2547620"/>
            <a:ext cx="8281212" cy="1582420"/>
            <a:chOff x="1699" y="4656"/>
            <a:chExt cx="13041" cy="2492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5388" y="3579"/>
                  <a:ext cx="9406" cy="1794"/>
                  <a:chOff x="4934" y="5864"/>
                  <a:chExt cx="9305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4934" y="6259"/>
                    <a:ext cx="7199" cy="1338"/>
                    <a:chOff x="4872" y="6181"/>
                    <a:chExt cx="7199" cy="1338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4872" y="6181"/>
                      <a:ext cx="3649" cy="7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 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>
                  <a:off x="3981" y="4348"/>
                  <a:ext cx="1308" cy="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4680585"/>
            <a:ext cx="5696585" cy="178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735" y="1270635"/>
            <a:ext cx="10873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基于高维特征概率密度建模的模型不确定性估计存在的问题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39090" y="4405630"/>
            <a:ext cx="851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</a:t>
            </a:r>
            <a:r>
              <a:rPr lang="en-US" altLang="zh-CN" sz="1600"/>
              <a:t> </a:t>
            </a:r>
            <a:r>
              <a:rPr lang="zh-CN" altLang="en-US" sz="1600"/>
              <a:t>域外样本特征分布可能坍塌到域内样本特征分布里</a:t>
            </a:r>
            <a:r>
              <a:rPr lang="en-US" altLang="zh-CN" u="sng"/>
              <a:t> </a:t>
            </a:r>
            <a:endParaRPr lang="en-US" altLang="zh-CN" u="sng"/>
          </a:p>
        </p:txBody>
      </p:sp>
      <p:grpSp>
        <p:nvGrpSpPr>
          <p:cNvPr id="17" name="组合 16"/>
          <p:cNvGrpSpPr/>
          <p:nvPr/>
        </p:nvGrpSpPr>
        <p:grpSpPr>
          <a:xfrm>
            <a:off x="339090" y="4899025"/>
            <a:ext cx="7371080" cy="1108710"/>
            <a:chOff x="691" y="7121"/>
            <a:chExt cx="11608" cy="1746"/>
          </a:xfrm>
        </p:grpSpPr>
        <p:sp>
          <p:nvSpPr>
            <p:cNvPr id="9" name="文本框 8"/>
            <p:cNvSpPr txBox="1"/>
            <p:nvPr/>
          </p:nvSpPr>
          <p:spPr>
            <a:xfrm>
              <a:off x="691" y="7121"/>
              <a:ext cx="107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通过保证网络的</a:t>
              </a:r>
              <a:r>
                <a:rPr lang="en-US" altLang="zh-CN" b="1"/>
                <a:t>Smoothness &amp;Sensitivity</a:t>
              </a:r>
              <a:r>
                <a:rPr lang="zh-CN" altLang="en-US" b="1"/>
                <a:t>解决上述问题</a:t>
              </a:r>
              <a:endParaRPr lang="zh-CN" altLang="en-US" b="1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66" y="7701"/>
              <a:ext cx="10533" cy="1166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410" y="390207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253490" y="1986915"/>
            <a:ext cx="8281212" cy="1582420"/>
            <a:chOff x="1699" y="4656"/>
            <a:chExt cx="13041" cy="2492"/>
          </a:xfrm>
        </p:grpSpPr>
        <p:grpSp>
          <p:nvGrpSpPr>
            <p:cNvPr id="30" name="组合 29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5388" y="3579"/>
                  <a:ext cx="9406" cy="1794"/>
                  <a:chOff x="4934" y="5864"/>
                  <a:chExt cx="9305" cy="1733"/>
                </a:xfrm>
              </p:grpSpPr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4934" y="6259"/>
                    <a:ext cx="7199" cy="1338"/>
                    <a:chOff x="4872" y="6181"/>
                    <a:chExt cx="7199" cy="1338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4872" y="6181"/>
                      <a:ext cx="3649" cy="7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 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50" name="直接连接符 49"/>
                    <p:cNvCxnSpPr>
                      <a:stCxn id="47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53" name="直接连接符 52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文本框 54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56" name="图片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57" name="直接连接符 56"/>
                <p:cNvCxnSpPr/>
                <p:nvPr/>
              </p:nvCxnSpPr>
              <p:spPr>
                <a:xfrm flipH="1">
                  <a:off x="3981" y="4348"/>
                  <a:ext cx="1308" cy="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直接连接符 57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endCxn id="51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1713230" y="3533775"/>
            <a:ext cx="297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x</a:t>
            </a:r>
            <a:endParaRPr lang="en-US" altLang="zh-CN" b="1"/>
          </a:p>
        </p:txBody>
      </p:sp>
      <p:sp>
        <p:nvSpPr>
          <p:cNvPr id="62" name="文本框 61"/>
          <p:cNvSpPr txBox="1"/>
          <p:nvPr/>
        </p:nvSpPr>
        <p:spPr>
          <a:xfrm>
            <a:off x="4468495" y="2885440"/>
            <a:ext cx="528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f(x)</a:t>
            </a:r>
            <a:endParaRPr lang="en-US" altLang="zh-CN" b="1"/>
          </a:p>
        </p:txBody>
      </p:sp>
      <p:sp>
        <p:nvSpPr>
          <p:cNvPr id="64" name="文本框 63"/>
          <p:cNvSpPr txBox="1"/>
          <p:nvPr/>
        </p:nvSpPr>
        <p:spPr>
          <a:xfrm>
            <a:off x="716280" y="5997575"/>
            <a:ext cx="63328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解释：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右边的上界保证特征空间上不会对域内样本变化的过分敏感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1600"/>
              <a:t>            </a:t>
            </a:r>
            <a:r>
              <a:rPr lang="zh-CN" altLang="en-US" sz="1600">
                <a:solidFill>
                  <a:schemeClr val="accent1">
                    <a:lumMod val="75000"/>
                  </a:schemeClr>
                </a:solidFill>
              </a:rPr>
              <a:t>左边的下界保证特征空间上域内样本和域外样本的分布差异</a:t>
            </a:r>
            <a:endParaRPr lang="zh-CN" altLang="en-US" sz="16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2760" y="1259840"/>
            <a:ext cx="105924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CVPR2023 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提出了</a:t>
            </a:r>
            <a:r>
              <a:rPr lang="en-US" altLang="zh-CN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DDU</a:t>
            </a:r>
            <a:r>
              <a:rPr lang="zh-CN" altLang="en-US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算法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提出使用</a:t>
            </a:r>
            <a:r>
              <a:rPr lang="zh-CN" altLang="en-US" b="1" kern="100" dirty="0">
                <a:effectLst/>
                <a:latin typeface="+mn-ea"/>
                <a:cs typeface="+mn-ea"/>
                <a:sym typeface="+mn-ea"/>
              </a:rPr>
              <a:t>谱归一化</a:t>
            </a:r>
            <a:r>
              <a:rPr lang="en-US" altLang="zh-CN" b="1" kern="100" dirty="0">
                <a:effectLst/>
                <a:latin typeface="+mn-ea"/>
                <a:cs typeface="+mn-ea"/>
                <a:sym typeface="+mn-ea"/>
              </a:rPr>
              <a:t>(S</a:t>
            </a:r>
            <a:r>
              <a:rPr lang="en-US" b="1" kern="100" dirty="0">
                <a:effectLst/>
                <a:latin typeface="+mn-ea"/>
                <a:cs typeface="+mn-ea"/>
                <a:sym typeface="+mn-ea"/>
              </a:rPr>
              <a:t>pectral Normalization)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减弱</a:t>
            </a: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单个网络建模不确定性存在的</a:t>
            </a:r>
            <a:r>
              <a:rPr lang="en-US" altLang="zh-CN" kern="100" dirty="0">
                <a:effectLst/>
                <a:latin typeface="+mn-ea"/>
                <a:cs typeface="+mn-ea"/>
                <a:sym typeface="+mn-ea"/>
              </a:rPr>
              <a:t>Feature Collapse</a:t>
            </a: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问题</a:t>
            </a:r>
            <a:endParaRPr lang="zh-CN" altLang="en-US" kern="100" dirty="0">
              <a:effectLst/>
              <a:latin typeface="+mn-ea"/>
              <a:cs typeface="+mn-ea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训练阶段，模型权重的谱归一化保证了模型的</a:t>
            </a:r>
            <a:r>
              <a:rPr lang="en-US" altLang="zh-CN" b="1">
                <a:sym typeface="+mn-ea"/>
              </a:rPr>
              <a:t>Smoothness &amp;Sensitivity</a:t>
            </a:r>
            <a:endParaRPr lang="en-US" altLang="zh-CN" b="1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sym typeface="+mn-ea"/>
              </a:rPr>
              <a:t>谱归一化的原理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b="1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 kern="100" dirty="0">
              <a:effectLst/>
              <a:latin typeface="+mn-ea"/>
              <a:cs typeface="+mn-ea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92760" y="2999105"/>
            <a:ext cx="5584190" cy="1668780"/>
            <a:chOff x="972" y="5181"/>
            <a:chExt cx="8794" cy="262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15" y="5181"/>
              <a:ext cx="5385" cy="12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972" y="6503"/>
              <a:ext cx="879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>
                  <a:solidFill>
                    <a:schemeClr val="accent1">
                      <a:lumMod val="75000"/>
                    </a:schemeClr>
                  </a:solidFill>
                </a:rPr>
                <a:t>在网络</a:t>
              </a:r>
              <a:r>
                <a:rPr lang="en-US" altLang="zh-CN" sz="1600">
                  <a:solidFill>
                    <a:schemeClr val="accent1">
                      <a:lumMod val="75000"/>
                    </a:schemeClr>
                  </a:solidFill>
                </a:rPr>
                <a:t>backward</a:t>
              </a:r>
              <a:r>
                <a:rPr lang="zh-CN" altLang="en-US" sz="1600">
                  <a:solidFill>
                    <a:schemeClr val="accent1">
                      <a:lumMod val="75000"/>
                    </a:schemeClr>
                  </a:solidFill>
                </a:rPr>
                <a:t>更新权重的时候</a:t>
              </a:r>
              <a:endParaRPr lang="en-US" altLang="zh-CN" sz="160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l"/>
              <a:r>
                <a:rPr lang="en-US" altLang="zh-CN" sz="1600">
                  <a:solidFill>
                    <a:schemeClr val="accent1">
                      <a:lumMod val="75000"/>
                    </a:schemeClr>
                  </a:solidFill>
                </a:rPr>
                <a:t>1. </a:t>
              </a:r>
              <a:r>
                <a:rPr lang="zh-CN" altLang="en-US" sz="1600">
                  <a:solidFill>
                    <a:schemeClr val="accent1">
                      <a:lumMod val="75000"/>
                    </a:schemeClr>
                  </a:solidFill>
                </a:rPr>
                <a:t>通过幂迭代法 (Power Iteration Method)计算权重的谱范数</a:t>
              </a:r>
              <a:endParaRPr lang="zh-CN" altLang="en-US" sz="160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l"/>
              <a:r>
                <a:rPr lang="en-US" altLang="zh-CN" sz="1600">
                  <a:solidFill>
                    <a:schemeClr val="accent1">
                      <a:lumMod val="75000"/>
                    </a:schemeClr>
                  </a:solidFill>
                </a:rPr>
                <a:t>2. </a:t>
              </a:r>
              <a:r>
                <a:rPr lang="zh-CN" altLang="en-US" sz="1600">
                  <a:solidFill>
                    <a:schemeClr val="accent1">
                      <a:lumMod val="75000"/>
                    </a:schemeClr>
                  </a:solidFill>
                </a:rPr>
                <a:t>计算归一化权重：权重</a:t>
              </a:r>
              <a:r>
                <a:rPr lang="en-US" altLang="zh-CN" sz="1600">
                  <a:solidFill>
                    <a:schemeClr val="accent1">
                      <a:lumMod val="75000"/>
                    </a:schemeClr>
                  </a:solidFill>
                </a:rPr>
                <a:t>/</a:t>
              </a:r>
              <a:r>
                <a:rPr lang="zh-CN" altLang="en-US" sz="1600">
                  <a:solidFill>
                    <a:schemeClr val="accent1">
                      <a:lumMod val="75000"/>
                    </a:schemeClr>
                  </a:solidFill>
                </a:rPr>
                <a:t>谱范数</a:t>
              </a:r>
              <a:endParaRPr lang="zh-CN" altLang="en-US" sz="16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3067685"/>
            <a:ext cx="5915025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zh-CN" altLang="en-US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研究动机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</a:t>
            </a:r>
            <a:r>
              <a:rPr lang="zh-CN"/>
              <a:t>E</a:t>
            </a:r>
            <a:r>
              <a:rPr lang="en-US" altLang="zh-CN"/>
              <a:t>nhancing</a:t>
            </a:r>
            <a:r>
              <a:rPr lang="zh-CN"/>
              <a:t> </a:t>
            </a:r>
            <a:r>
              <a:rPr lang="en-US" altLang="zh-CN"/>
              <a:t>the reliability of out-of-distribution image detection in neural networks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》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latin typeface="+mn-ea"/>
                <a:cs typeface="+mn-ea"/>
              </a:rPr>
              <a:t>论文使用</a:t>
            </a:r>
            <a:r>
              <a:rPr lang="zh-CN" altLang="en-US" b="1">
                <a:latin typeface="+mn-ea"/>
                <a:cs typeface="+mn-ea"/>
              </a:rPr>
              <a:t>最大预测概率</a:t>
            </a:r>
            <a:r>
              <a:rPr lang="zh-CN" altLang="en-US">
                <a:latin typeface="+mn-ea"/>
                <a:cs typeface="+mn-ea"/>
              </a:rPr>
              <a:t>表示不确定性，作者发现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对输入图片添加噪声扰动</a:t>
            </a:r>
            <a:r>
              <a:rPr lang="zh-CN" altLang="en-US">
                <a:latin typeface="+mn-ea"/>
                <a:cs typeface="+mn-ea"/>
              </a:rPr>
              <a:t>，可以进一步提高不确定性建模在</a:t>
            </a:r>
            <a:r>
              <a:rPr lang="en-US" altLang="zh-CN">
                <a:latin typeface="+mn-ea"/>
                <a:cs typeface="+mn-ea"/>
              </a:rPr>
              <a:t>OOD</a:t>
            </a:r>
            <a:r>
              <a:rPr lang="zh-CN" altLang="en-US">
                <a:latin typeface="+mn-ea"/>
                <a:cs typeface="+mn-ea"/>
              </a:rPr>
              <a:t>检测任务上的表现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09090" y="2969895"/>
            <a:ext cx="8214360" cy="1582420"/>
            <a:chOff x="2534" y="4677"/>
            <a:chExt cx="12936" cy="2492"/>
          </a:xfrm>
        </p:grpSpPr>
        <p:grpSp>
          <p:nvGrpSpPr>
            <p:cNvPr id="36" name="组合 35"/>
            <p:cNvGrpSpPr/>
            <p:nvPr/>
          </p:nvGrpSpPr>
          <p:grpSpPr>
            <a:xfrm rot="0">
              <a:off x="2534" y="4677"/>
              <a:ext cx="12936" cy="2492"/>
              <a:chOff x="1753" y="3378"/>
              <a:chExt cx="12936" cy="2492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5314" y="3987"/>
                <a:ext cx="9375" cy="726"/>
                <a:chOff x="4861" y="6258"/>
                <a:chExt cx="9274" cy="701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4861" y="6258"/>
                  <a:ext cx="6907" cy="701"/>
                  <a:chOff x="4799" y="6180"/>
                  <a:chExt cx="6907" cy="701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4799" y="6181"/>
                    <a:ext cx="3649" cy="7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txBody>
                  <a:bodyPr wrap="square">
                    <a:spAutoFit/>
                  </a:bodyPr>
                  <a:p>
                    <a:pPr algn="ctr"/>
                    <a:r>
                      <a:rPr lang="en-US" altLang="zh-CN" sz="2400" dirty="0"/>
                      <a:t>feature extractor </a:t>
                    </a:r>
                    <a:endParaRPr lang="en-US" altLang="zh-CN" sz="2400" dirty="0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9743" y="6180"/>
                    <a:ext cx="1963" cy="701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>
                    <a:spAutoFit/>
                  </a:bodyPr>
                  <a:p>
                    <a:r>
                      <a:rPr lang="en-US" altLang="zh-CN" sz="2400" dirty="0"/>
                      <a:t>softmax</a:t>
                    </a:r>
                    <a:endParaRPr lang="en-US" altLang="zh-CN" sz="2400" dirty="0"/>
                  </a:p>
                </p:txBody>
              </p: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12787" y="6355"/>
                  <a:ext cx="1348" cy="56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/>
                    <a:t>probs</a:t>
                  </a:r>
                  <a:endParaRPr lang="en-US" altLang="zh-CN"/>
                </a:p>
              </p:txBody>
            </p:sp>
          </p:grpSp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753" y="3378"/>
                <a:ext cx="2129" cy="2492"/>
              </a:xfrm>
              <a:prstGeom prst="rect">
                <a:avLst/>
              </a:prstGeom>
            </p:spPr>
          </p:pic>
          <p:cxnSp>
            <p:nvCxnSpPr>
              <p:cNvPr id="46" name="直接连接符 45"/>
              <p:cNvCxnSpPr/>
              <p:nvPr/>
            </p:nvCxnSpPr>
            <p:spPr>
              <a:xfrm flipH="1">
                <a:off x="3981" y="4348"/>
                <a:ext cx="1308" cy="6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8" name="直接连接符 7"/>
            <p:cNvCxnSpPr/>
            <p:nvPr/>
          </p:nvCxnSpPr>
          <p:spPr>
            <a:xfrm flipH="1">
              <a:off x="9809" y="5641"/>
              <a:ext cx="1308" cy="6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 flipV="1">
              <a:off x="13077" y="5660"/>
              <a:ext cx="1031" cy="33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023870" y="4688840"/>
            <a:ext cx="7257415" cy="1278255"/>
            <a:chOff x="5678" y="6949"/>
            <a:chExt cx="11429" cy="2013"/>
          </a:xfrm>
        </p:grpSpPr>
        <p:grpSp>
          <p:nvGrpSpPr>
            <p:cNvPr id="7" name="组合 6"/>
            <p:cNvGrpSpPr/>
            <p:nvPr/>
          </p:nvGrpSpPr>
          <p:grpSpPr>
            <a:xfrm>
              <a:off x="5678" y="6949"/>
              <a:ext cx="4635" cy="1879"/>
              <a:chOff x="5204" y="4534"/>
              <a:chExt cx="4635" cy="187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4" y="4534"/>
                <a:ext cx="4605" cy="1035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4" y="5828"/>
                <a:ext cx="4635" cy="585"/>
              </a:xfrm>
              <a:prstGeom prst="rect">
                <a:avLst/>
              </a:prstGeom>
            </p:spPr>
          </p:pic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3" y="7151"/>
              <a:ext cx="4125" cy="630"/>
            </a:xfrm>
            <a:prstGeom prst="rect">
              <a:avLst/>
            </a:prstGeom>
          </p:spPr>
        </p:pic>
        <p:cxnSp>
          <p:nvCxnSpPr>
            <p:cNvPr id="14" name="直接箭头连接符 13"/>
            <p:cNvCxnSpPr/>
            <p:nvPr/>
          </p:nvCxnSpPr>
          <p:spPr>
            <a:xfrm flipH="1" flipV="1">
              <a:off x="14215" y="7646"/>
              <a:ext cx="1055" cy="663"/>
            </a:xfrm>
            <a:prstGeom prst="straightConnector1">
              <a:avLst/>
            </a:prstGeom>
            <a:ln w="25400">
              <a:solidFill>
                <a:srgbClr val="EB641B"/>
              </a:solidFill>
              <a:headEnd type="stealth" w="lg" len="med"/>
              <a:tailEnd type="arrow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4215" y="8431"/>
              <a:ext cx="289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Uncertainty</a:t>
              </a:r>
              <a:r>
                <a:rPr lang="zh-CN" altLang="en-US" sz="1600"/>
                <a:t>指标</a:t>
              </a:r>
              <a:endParaRPr lang="zh-CN" altLang="en-US" sz="160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EB641B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3313</Words>
  <Application>WPS 演示</Application>
  <PresentationFormat>宽屏</PresentationFormat>
  <Paragraphs>284</Paragraphs>
  <Slides>24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my-tutorial</vt:lpstr>
      <vt:lpstr>基于高维特征概率密度建模的模型不确定性的研究</vt:lpstr>
      <vt:lpstr>大纲</vt:lpstr>
      <vt:lpstr>背景介绍</vt:lpstr>
      <vt:lpstr>背景介绍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4199</cp:revision>
  <dcterms:created xsi:type="dcterms:W3CDTF">2024-10-15T06:35:58Z</dcterms:created>
  <dcterms:modified xsi:type="dcterms:W3CDTF">2024-10-15T06:35:58Z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