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8"/>
  </p:handoutMasterIdLst>
  <p:sldIdLst>
    <p:sldId id="256" r:id="rId3"/>
    <p:sldId id="1817" r:id="rId5"/>
    <p:sldId id="2064" r:id="rId6"/>
    <p:sldId id="1923" r:id="rId7"/>
    <p:sldId id="1926" r:id="rId8"/>
    <p:sldId id="2063" r:id="rId9"/>
    <p:sldId id="1930" r:id="rId10"/>
    <p:sldId id="2099" r:id="rId11"/>
    <p:sldId id="1908" r:id="rId12"/>
    <p:sldId id="1912" r:id="rId13"/>
    <p:sldId id="1913" r:id="rId14"/>
    <p:sldId id="2034" r:id="rId15"/>
    <p:sldId id="1922" r:id="rId16"/>
    <p:sldId id="1978" r:id="rId17"/>
    <p:sldId id="1964" r:id="rId18"/>
    <p:sldId id="1986" r:id="rId19"/>
    <p:sldId id="1962" r:id="rId20"/>
    <p:sldId id="1988" r:id="rId21"/>
    <p:sldId id="1976" r:id="rId22"/>
    <p:sldId id="2003" r:id="rId23"/>
    <p:sldId id="1979" r:id="rId24"/>
    <p:sldId id="1989" r:id="rId25"/>
    <p:sldId id="1996" r:id="rId26"/>
    <p:sldId id="1987" r:id="rId27"/>
    <p:sldId id="2020" r:id="rId28"/>
    <p:sldId id="2035" r:id="rId29"/>
    <p:sldId id="1980" r:id="rId30"/>
    <p:sldId id="2000" r:id="rId31"/>
    <p:sldId id="1954" r:id="rId32"/>
    <p:sldId id="2012" r:id="rId33"/>
    <p:sldId id="2016" r:id="rId34"/>
    <p:sldId id="2013" r:id="rId35"/>
    <p:sldId id="2066" r:id="rId36"/>
    <p:sldId id="2014" r:id="rId37"/>
    <p:sldId id="2029" r:id="rId38"/>
    <p:sldId id="2028" r:id="rId39"/>
    <p:sldId id="2027" r:id="rId40"/>
    <p:sldId id="2026" r:id="rId41"/>
    <p:sldId id="2061" r:id="rId42"/>
    <p:sldId id="2062" r:id="rId43"/>
    <p:sldId id="2100" r:id="rId44"/>
    <p:sldId id="2101" r:id="rId45"/>
    <p:sldId id="2102" r:id="rId46"/>
    <p:sldId id="1828" r:id="rId4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1pPr>
    <a:lvl2pPr marL="1714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2pPr>
    <a:lvl3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3pPr>
    <a:lvl4pPr marL="514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4pPr>
    <a:lvl5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5pPr>
    <a:lvl6pPr marL="8572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6pPr>
    <a:lvl7pPr marL="10287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7pPr>
    <a:lvl8pPr marL="12001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8pPr>
    <a:lvl9pPr marL="13716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 Xiangyang" initials="X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F4E3"/>
    <a:srgbClr val="E5E9EC"/>
    <a:srgbClr val="EB641B"/>
    <a:srgbClr val="EB651C"/>
    <a:srgbClr val="3366FF"/>
    <a:srgbClr val="00B050"/>
    <a:srgbClr val="2250A2"/>
    <a:srgbClr val="303030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6362" autoAdjust="0"/>
  </p:normalViewPr>
  <p:slideViewPr>
    <p:cSldViewPr snapToGrid="0">
      <p:cViewPr varScale="1">
        <p:scale>
          <a:sx n="64" d="100"/>
          <a:sy n="64" d="100"/>
        </p:scale>
        <p:origin x="1426" y="72"/>
      </p:cViewPr>
      <p:guideLst>
        <p:guide orient="horz" pos="2406"/>
        <p:guide pos="3546"/>
      </p:guideLst>
    </p:cSldViewPr>
  </p:slideViewPr>
  <p:outlineViewPr>
    <p:cViewPr>
      <p:scale>
        <a:sx n="33" d="100"/>
        <a:sy n="33" d="100"/>
      </p:scale>
      <p:origin x="0" y="-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6319" cy="7631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commentAuthors" Target="commentAuthors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E356-9D5B-4B74-84E5-CDBD6B09C9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1FBA7-F6F2-4F09-A963-26524D6B4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扰动前后的</a:t>
            </a:r>
            <a:r>
              <a:rPr lang="en-US" altLang="zh-CN" dirty="0"/>
              <a:t>uncertainty</a:t>
            </a:r>
            <a:r>
              <a:rPr lang="zh-CN" altLang="en-US" dirty="0"/>
              <a:t>差值</a:t>
            </a:r>
            <a:r>
              <a:rPr lang="en-US" altLang="zh-CN" dirty="0"/>
              <a:t>, </a:t>
            </a:r>
            <a:r>
              <a:rPr lang="zh-CN" altLang="en-US" dirty="0"/>
              <a:t>（组合）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网络结构</a:t>
            </a:r>
            <a:r>
              <a:rPr lang="en-US" altLang="zh-CN" dirty="0"/>
              <a:t>Norm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密度估计的方式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网络容量和不确定性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高维特征的维度  样本量和特征维度</a:t>
            </a:r>
            <a:r>
              <a:rPr lang="en-US" altLang="zh-CN"/>
              <a:t>		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190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6" y="575779"/>
            <a:ext cx="4502562" cy="629565"/>
          </a:xfrm>
          <a:ln w="9525">
            <a:solidFill>
              <a:srgbClr val="EB641B"/>
            </a:solidFill>
          </a:ln>
        </p:spPr>
        <p:txBody>
          <a:bodyPr wrap="square"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372905" y="665099"/>
            <a:ext cx="1630883" cy="71962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946403" y="4800600"/>
            <a:ext cx="6737351" cy="1600200"/>
          </a:xfrm>
        </p:spPr>
        <p:txBody>
          <a:bodyPr/>
          <a:lstStyle>
            <a:lvl1pPr marL="0" indent="0" algn="ctr">
              <a:buNone/>
              <a:defRPr sz="1865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>
              <a:defRPr/>
            </a:pPr>
            <a:fld id="{65499DD5-3EF4-474C-B6A4-E39F86EC676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F593931-9137-4EFD-893E-5F4014C401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63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546678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091752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2" y="6200633"/>
            <a:ext cx="10896591" cy="369630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Click to edit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277188" y="229440"/>
            <a:ext cx="10914823" cy="466063"/>
          </a:xfrm>
          <a:prstGeom prst="rect">
            <a:avLst/>
          </a:prstGeom>
        </p:spPr>
        <p:txBody>
          <a:bodyPr vert="horz" lIns="91334" tIns="45666" rIns="91334" bIns="45666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BFC-2A1B-4612-A49A-7EA37C3284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C8A0-7216-4533-B390-5BB94554B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9906000" cy="685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73821"/>
            <a:ext cx="10972800" cy="5552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000000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0896600" y="178374"/>
            <a:ext cx="609600" cy="59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traight Connector 27"/>
          <p:cNvSpPr>
            <a:spLocks noChangeShapeType="1"/>
          </p:cNvSpPr>
          <p:nvPr/>
        </p:nvSpPr>
        <p:spPr bwMode="auto">
          <a:xfrm>
            <a:off x="609600" y="6602508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119102" y="6591391"/>
            <a:ext cx="429855" cy="1846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defRPr/>
            </a:pPr>
            <a:fld id="{7A0AC270-0923-4589-A51D-6091E7C5371F}" type="slidenum">
              <a:rPr lang="zh-CN" altLang="en-US" sz="1200" kern="1200" smtClean="0">
                <a:solidFill>
                  <a:srgbClr val="000000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rPr>
            </a:fld>
            <a:endParaRPr lang="en-US" altLang="zh-CN" sz="12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80604020202020204" pitchFamily="34" charset="0"/>
            </a:endParaRPr>
          </a:p>
        </p:txBody>
      </p:sp>
      <p:sp>
        <p:nvSpPr>
          <p:cNvPr id="10" name="Straight Connector 28"/>
          <p:cNvSpPr>
            <a:spLocks noChangeShapeType="1"/>
          </p:cNvSpPr>
          <p:nvPr userDrawn="1"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303030"/>
              </a:solidFill>
            </a:endParaRPr>
          </a:p>
        </p:txBody>
      </p:sp>
      <p:sp>
        <p:nvSpPr>
          <p:cNvPr id="13" name="Footer Placeholder 2"/>
          <p:cNvSpPr txBox="1"/>
          <p:nvPr userDrawn="1"/>
        </p:nvSpPr>
        <p:spPr>
          <a:xfrm>
            <a:off x="3042776" y="6616939"/>
            <a:ext cx="5588000" cy="184666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srgbClr val="494949"/>
                </a:solidFill>
                <a:latin typeface="+mn-ea"/>
                <a:ea typeface="+mn-ea"/>
              </a:rPr>
              <a:t>认知智能算法研发进展</a:t>
            </a:r>
            <a:endParaRPr lang="zh-CN" altLang="zh-CN" sz="1200" dirty="0">
              <a:solidFill>
                <a:srgbClr val="494949"/>
              </a:solidFill>
              <a:latin typeface="+mn-ea"/>
              <a:ea typeface="+mn-ea"/>
            </a:endParaRPr>
          </a:p>
        </p:txBody>
      </p:sp>
      <p:sp>
        <p:nvSpPr>
          <p:cNvPr id="14" name="Rectangle 16"/>
          <p:cNvSpPr/>
          <p:nvPr userDrawn="1"/>
        </p:nvSpPr>
        <p:spPr>
          <a:xfrm>
            <a:off x="629791" y="6616939"/>
            <a:ext cx="18408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算法团队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@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FDU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&amp;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UNIDT</a:t>
            </a:r>
            <a:endParaRPr lang="zh-CN" altLang="zh-CN" sz="1200" kern="1200" dirty="0">
              <a:solidFill>
                <a:srgbClr val="494949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470" indent="-204470" algn="l" rtl="0" eaLnBrk="1" fontAlgn="base" hangingPunct="1">
        <a:spcBef>
          <a:spcPts val="450"/>
        </a:spcBef>
        <a:spcAft>
          <a:spcPts val="60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410845" indent="-204470" algn="l" rtl="0" eaLnBrk="1" fontAlgn="base" hangingPunct="1">
        <a:spcBef>
          <a:spcPts val="375"/>
        </a:spcBef>
        <a:spcAft>
          <a:spcPts val="60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135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616585" indent="-171450" algn="l" rtl="0" eaLnBrk="1" fontAlgn="base" hangingPunct="1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822960" indent="-171450" algn="l" rtl="0" eaLnBrk="1" fontAlgn="base" hangingPunct="1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7.jpeg"/><Relationship Id="rId1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4.jpeg"/><Relationship Id="rId1" Type="http://schemas.openxmlformats.org/officeDocument/2006/relationships/image" Target="../media/image5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69.emf"/><Relationship Id="rId1" Type="http://schemas.openxmlformats.org/officeDocument/2006/relationships/image" Target="../media/image68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149350" y="2671445"/>
            <a:ext cx="9673590" cy="1514475"/>
          </a:xfrm>
        </p:spPr>
        <p:txBody>
          <a:bodyPr/>
          <a:lstStyle/>
          <a:p>
            <a:r>
              <a:rPr lang="zh-CN" altLang="en-US" sz="3600" b="1" dirty="0"/>
              <a:t>基于高维特征概率密度建模的模型不确定性的研究</a:t>
            </a:r>
            <a:endParaRPr lang="zh-CN" altLang="en-US" sz="3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/>
              <a:t>师清</a:t>
            </a:r>
            <a:endParaRPr lang="en-US" altLang="zh-CN" dirty="0"/>
          </a:p>
          <a:p>
            <a:pPr algn="ctr"/>
            <a:r>
              <a:rPr lang="en-US" altLang="zh-CN" dirty="0"/>
              <a:t>22210240262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研究动机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9735" y="1270635"/>
            <a:ext cx="10873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sym typeface="+mn-ea"/>
              </a:rPr>
              <a:t>基于高维特征概率密度建模的模型不确定性估计存在的问题</a:t>
            </a: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339090" y="4405630"/>
            <a:ext cx="8515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Feature Collapse</a:t>
            </a:r>
            <a:r>
              <a:rPr lang="zh-CN" altLang="en-US" b="1"/>
              <a:t>问题</a:t>
            </a:r>
            <a:r>
              <a:rPr lang="en-US" altLang="zh-CN"/>
              <a:t>:</a:t>
            </a:r>
            <a:r>
              <a:rPr lang="en-US" altLang="zh-CN" sz="1600"/>
              <a:t> </a:t>
            </a:r>
            <a:r>
              <a:rPr lang="zh-CN" altLang="en-US" sz="1600"/>
              <a:t>域外样本特征分布可能坍塌到域内样本特征分布里</a:t>
            </a:r>
            <a:r>
              <a:rPr lang="en-US" altLang="zh-CN" u="sng"/>
              <a:t> </a:t>
            </a:r>
            <a:endParaRPr lang="en-US" altLang="zh-CN" u="sng"/>
          </a:p>
        </p:txBody>
      </p:sp>
      <p:grpSp>
        <p:nvGrpSpPr>
          <p:cNvPr id="17" name="组合 16"/>
          <p:cNvGrpSpPr/>
          <p:nvPr/>
        </p:nvGrpSpPr>
        <p:grpSpPr>
          <a:xfrm>
            <a:off x="339090" y="4899025"/>
            <a:ext cx="7371080" cy="1108710"/>
            <a:chOff x="691" y="7121"/>
            <a:chExt cx="11608" cy="1746"/>
          </a:xfrm>
        </p:grpSpPr>
        <p:sp>
          <p:nvSpPr>
            <p:cNvPr id="9" name="文本框 8"/>
            <p:cNvSpPr txBox="1"/>
            <p:nvPr/>
          </p:nvSpPr>
          <p:spPr>
            <a:xfrm>
              <a:off x="691" y="7121"/>
              <a:ext cx="107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通过保证网络的</a:t>
              </a:r>
              <a:r>
                <a:rPr lang="en-US" altLang="zh-CN" b="1"/>
                <a:t>Smoothness &amp;Sensitivity</a:t>
              </a:r>
              <a:r>
                <a:rPr lang="zh-CN" altLang="en-US" b="1"/>
                <a:t>解决上述问题</a:t>
              </a:r>
              <a:endParaRPr lang="zh-CN" altLang="en-US" b="1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66" y="7701"/>
              <a:ext cx="10533" cy="1166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8183245" y="6149340"/>
            <a:ext cx="4008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t-sne</a:t>
            </a:r>
            <a:r>
              <a:rPr lang="zh-CN" altLang="en-US"/>
              <a:t>可视化</a:t>
            </a:r>
            <a:r>
              <a:rPr lang="en-US" altLang="zh-CN"/>
              <a:t>: resnet50+cifar10,svhn</a:t>
            </a:r>
            <a:endParaRPr lang="en-US" altLang="zh-CN"/>
          </a:p>
        </p:txBody>
      </p:sp>
      <p:grpSp>
        <p:nvGrpSpPr>
          <p:cNvPr id="29" name="组合 28"/>
          <p:cNvGrpSpPr/>
          <p:nvPr/>
        </p:nvGrpSpPr>
        <p:grpSpPr>
          <a:xfrm>
            <a:off x="1253490" y="1986915"/>
            <a:ext cx="8281847" cy="1582420"/>
            <a:chOff x="1699" y="4656"/>
            <a:chExt cx="13042" cy="2492"/>
          </a:xfrm>
        </p:grpSpPr>
        <p:grpSp>
          <p:nvGrpSpPr>
            <p:cNvPr id="30" name="组合 29"/>
            <p:cNvGrpSpPr/>
            <p:nvPr/>
          </p:nvGrpSpPr>
          <p:grpSpPr>
            <a:xfrm>
              <a:off x="1699" y="4656"/>
              <a:ext cx="13042" cy="2492"/>
              <a:chOff x="1797" y="3728"/>
              <a:chExt cx="13042" cy="2492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1797" y="3728"/>
                <a:ext cx="13042" cy="2492"/>
                <a:chOff x="1753" y="3378"/>
                <a:chExt cx="13042" cy="2492"/>
              </a:xfrm>
            </p:grpSpPr>
            <p:grpSp>
              <p:nvGrpSpPr>
                <p:cNvPr id="32" name="组合 31"/>
                <p:cNvGrpSpPr/>
                <p:nvPr/>
              </p:nvGrpSpPr>
              <p:grpSpPr>
                <a:xfrm>
                  <a:off x="5248" y="3579"/>
                  <a:ext cx="9547" cy="1794"/>
                  <a:chOff x="4795" y="5864"/>
                  <a:chExt cx="9444" cy="1733"/>
                </a:xfrm>
              </p:grpSpPr>
              <p:grpSp>
                <p:nvGrpSpPr>
                  <p:cNvPr id="33" name="组合 32"/>
                  <p:cNvGrpSpPr/>
                  <p:nvPr/>
                </p:nvGrpSpPr>
                <p:grpSpPr>
                  <a:xfrm>
                    <a:off x="4795" y="6259"/>
                    <a:ext cx="7338" cy="1338"/>
                    <a:chOff x="4733" y="6181"/>
                    <a:chExt cx="7338" cy="1338"/>
                  </a:xfrm>
                </p:grpSpPr>
                <p:sp>
                  <p:nvSpPr>
                    <p:cNvPr id="34" name="矩形 33"/>
                    <p:cNvSpPr/>
                    <p:nvPr/>
                  </p:nvSpPr>
                  <p:spPr>
                    <a:xfrm>
                      <a:off x="4733" y="6181"/>
                      <a:ext cx="3788" cy="70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CN" sz="2400" dirty="0"/>
                        <a:t>feature extractor </a:t>
                      </a:r>
                      <a:endParaRPr lang="en-US" altLang="zh-CN" sz="2400" dirty="0"/>
                    </a:p>
                  </p:txBody>
                </p:sp>
                <p:sp>
                  <p:nvSpPr>
                    <p:cNvPr id="47" name="矩形 46"/>
                    <p:cNvSpPr/>
                    <p:nvPr/>
                  </p:nvSpPr>
                  <p:spPr>
                    <a:xfrm>
                      <a:off x="10108" y="6818"/>
                      <a:ext cx="1963" cy="70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sz="2400" dirty="0"/>
                        <a:t>softmax</a:t>
                      </a:r>
                      <a:endParaRPr lang="en-US" altLang="zh-CN" sz="2400" dirty="0"/>
                    </a:p>
                  </p:txBody>
                </p:sp>
                <p:cxnSp>
                  <p:nvCxnSpPr>
                    <p:cNvPr id="50" name="直接连接符 49"/>
                    <p:cNvCxnSpPr>
                      <a:stCxn id="47" idx="1"/>
                    </p:cNvCxnSpPr>
                    <p:nvPr/>
                  </p:nvCxnSpPr>
                  <p:spPr>
                    <a:xfrm flipH="1" flipV="1">
                      <a:off x="8458" y="6540"/>
                      <a:ext cx="1650" cy="62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stealth" w="lg" len="med"/>
                      <a:tailEnd type="none" w="lg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10179" y="5864"/>
                    <a:ext cx="1963" cy="60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/>
                      <a:t>GMM</a:t>
                    </a:r>
                    <a:endParaRPr lang="en-US" altLang="zh-CN"/>
                  </a:p>
                </p:txBody>
              </p:sp>
              <p:cxnSp>
                <p:nvCxnSpPr>
                  <p:cNvPr id="53" name="直接连接符 52"/>
                  <p:cNvCxnSpPr/>
                  <p:nvPr/>
                </p:nvCxnSpPr>
                <p:spPr>
                  <a:xfrm flipH="1" flipV="1">
                    <a:off x="12134" y="7246"/>
                    <a:ext cx="981" cy="11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  <a:headEnd type="stealth" w="lg" len="med"/>
                    <a:tailEnd type="none" w="lg" len="med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3116" y="6989"/>
                    <a:ext cx="1123" cy="56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/>
                      <a:t>probs</a:t>
                    </a:r>
                    <a:endParaRPr lang="en-US" altLang="zh-CN"/>
                  </a:p>
                </p:txBody>
              </p:sp>
            </p:grpSp>
            <p:pic>
              <p:nvPicPr>
                <p:cNvPr id="56" name="图片 5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53" y="3378"/>
                  <a:ext cx="2129" cy="2492"/>
                </a:xfrm>
                <a:prstGeom prst="rect">
                  <a:avLst/>
                </a:prstGeom>
              </p:spPr>
            </p:pic>
            <p:cxnSp>
              <p:nvCxnSpPr>
                <p:cNvPr id="57" name="直接连接符 56"/>
                <p:cNvCxnSpPr/>
                <p:nvPr/>
              </p:nvCxnSpPr>
              <p:spPr>
                <a:xfrm flipH="1">
                  <a:off x="3981" y="4348"/>
                  <a:ext cx="1308" cy="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直接连接符 57"/>
              <p:cNvCxnSpPr/>
              <p:nvPr/>
            </p:nvCxnSpPr>
            <p:spPr>
              <a:xfrm rot="21180000" flipH="1">
                <a:off x="9083" y="4208"/>
                <a:ext cx="1621" cy="397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endCxn id="51" idx="3"/>
              </p:cNvCxnSpPr>
              <p:nvPr/>
            </p:nvCxnSpPr>
            <p:spPr>
              <a:xfrm flipH="1">
                <a:off x="12718" y="4217"/>
                <a:ext cx="1008" cy="24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59"/>
            <p:cNvSpPr txBox="1"/>
            <p:nvPr/>
          </p:nvSpPr>
          <p:spPr>
            <a:xfrm>
              <a:off x="13670" y="4857"/>
              <a:ext cx="1012" cy="5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logP</a:t>
              </a:r>
              <a:endParaRPr lang="zh-CN" altLang="en-US"/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1713230" y="3533775"/>
            <a:ext cx="297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x</a:t>
            </a:r>
            <a:endParaRPr lang="en-US" altLang="zh-CN" b="1"/>
          </a:p>
        </p:txBody>
      </p:sp>
      <p:sp>
        <p:nvSpPr>
          <p:cNvPr id="62" name="文本框 61"/>
          <p:cNvSpPr txBox="1"/>
          <p:nvPr/>
        </p:nvSpPr>
        <p:spPr>
          <a:xfrm>
            <a:off x="4468495" y="2885440"/>
            <a:ext cx="528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f(x)</a:t>
            </a:r>
            <a:endParaRPr lang="en-US" altLang="zh-CN" b="1"/>
          </a:p>
        </p:txBody>
      </p:sp>
      <p:sp>
        <p:nvSpPr>
          <p:cNvPr id="64" name="文本框 63"/>
          <p:cNvSpPr txBox="1"/>
          <p:nvPr/>
        </p:nvSpPr>
        <p:spPr>
          <a:xfrm>
            <a:off x="716280" y="5997575"/>
            <a:ext cx="6332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解释：</a:t>
            </a: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右边的上界保证特征空间上不会对域内样本变化的过分敏感</a:t>
            </a:r>
            <a:endParaRPr lang="zh-CN" altLang="en-US" sz="16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1600"/>
              <a:t>            </a:t>
            </a: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左边的下界保证特征空间上域内样本和域外样本的分布差异</a:t>
            </a:r>
            <a:endParaRPr lang="zh-CN" alt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955" y="3593465"/>
            <a:ext cx="2508885" cy="2367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研究动机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2760" y="1259840"/>
            <a:ext cx="105924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B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aseline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：</a:t>
            </a:r>
            <a:r>
              <a:rPr 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CVPR2023 </a:t>
            </a:r>
            <a:r>
              <a:rPr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《Deep Deterministic Uncertainty: A New Simple Baseline》</a:t>
            </a:r>
            <a:r>
              <a:rPr 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提出了</a:t>
            </a:r>
            <a:r>
              <a:rPr lang="en-US" altLang="zh-CN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DDU</a:t>
            </a:r>
            <a:r>
              <a:rPr lang="zh-CN" altLang="en-US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算法</a:t>
            </a:r>
            <a:r>
              <a:rPr 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 </a:t>
            </a:r>
            <a:endParaRPr altLang="zh-CN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kern="100" dirty="0">
                <a:effectLst/>
                <a:latin typeface="+mn-ea"/>
                <a:cs typeface="+mn-ea"/>
                <a:sym typeface="+mn-ea"/>
              </a:rPr>
              <a:t>提出使用</a:t>
            </a:r>
            <a:r>
              <a:rPr lang="zh-CN" altLang="en-US" b="1" kern="100" dirty="0">
                <a:effectLst/>
                <a:latin typeface="+mn-ea"/>
                <a:cs typeface="+mn-ea"/>
                <a:sym typeface="+mn-ea"/>
              </a:rPr>
              <a:t>谱归一化</a:t>
            </a:r>
            <a:r>
              <a:rPr lang="en-US" altLang="zh-CN" b="1" kern="100" dirty="0">
                <a:effectLst/>
                <a:latin typeface="+mn-ea"/>
                <a:cs typeface="+mn-ea"/>
                <a:sym typeface="+mn-ea"/>
              </a:rPr>
              <a:t>(S</a:t>
            </a:r>
            <a:r>
              <a:rPr lang="en-US" b="1" kern="100" dirty="0">
                <a:effectLst/>
                <a:latin typeface="+mn-ea"/>
                <a:cs typeface="+mn-ea"/>
                <a:sym typeface="+mn-ea"/>
              </a:rPr>
              <a:t>pectral Normalization)</a:t>
            </a:r>
            <a:r>
              <a:rPr lang="zh-CN" altLang="en-US" kern="100" dirty="0">
                <a:solidFill>
                  <a:schemeClr val="tx1"/>
                </a:solidFill>
                <a:effectLst/>
                <a:latin typeface="+mn-ea"/>
                <a:cs typeface="+mn-ea"/>
                <a:sym typeface="+mn-ea"/>
              </a:rPr>
              <a:t>减弱</a:t>
            </a:r>
            <a:r>
              <a:rPr lang="zh-CN" altLang="en-US" kern="100" dirty="0">
                <a:effectLst/>
                <a:latin typeface="+mn-ea"/>
                <a:cs typeface="+mn-ea"/>
                <a:sym typeface="+mn-ea"/>
              </a:rPr>
              <a:t>单个网络建模不确定性存在的</a:t>
            </a:r>
            <a:r>
              <a:rPr lang="en-US" altLang="zh-CN" kern="100" dirty="0">
                <a:effectLst/>
                <a:latin typeface="+mn-ea"/>
                <a:cs typeface="+mn-ea"/>
                <a:sym typeface="+mn-ea"/>
              </a:rPr>
              <a:t>Feature Collapse</a:t>
            </a:r>
            <a:r>
              <a:rPr lang="zh-CN" altLang="en-US" kern="100" dirty="0">
                <a:effectLst/>
                <a:latin typeface="+mn-ea"/>
                <a:cs typeface="+mn-ea"/>
                <a:sym typeface="+mn-ea"/>
              </a:rPr>
              <a:t>问题</a:t>
            </a:r>
            <a:endParaRPr lang="zh-CN" altLang="en-US" kern="100" dirty="0">
              <a:effectLst/>
              <a:latin typeface="+mn-ea"/>
              <a:cs typeface="+mn-ea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kern="100" dirty="0">
                <a:effectLst/>
                <a:latin typeface="+mn-ea"/>
                <a:cs typeface="+mn-ea"/>
                <a:sym typeface="+mn-ea"/>
              </a:rPr>
              <a:t>训练阶段，模型权重的谱归一化保证了模型的</a:t>
            </a:r>
            <a:r>
              <a:rPr lang="en-US" altLang="zh-CN" b="1" dirty="0">
                <a:sym typeface="+mn-ea"/>
              </a:rPr>
              <a:t>Smoothness &amp;Sensitivity</a:t>
            </a:r>
            <a:endParaRPr lang="en-US" altLang="zh-CN" b="1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dirty="0">
                <a:sym typeface="+mn-ea"/>
              </a:rPr>
              <a:t>谱归一化的原理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 b="1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 kern="100" dirty="0">
              <a:effectLst/>
              <a:latin typeface="+mn-ea"/>
              <a:cs typeface="+mn-ea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2760" y="2999105"/>
            <a:ext cx="5584190" cy="1668780"/>
            <a:chOff x="972" y="5181"/>
            <a:chExt cx="8794" cy="262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15" y="5181"/>
              <a:ext cx="5385" cy="129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972" y="6503"/>
              <a:ext cx="879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accent1">
                      <a:lumMod val="75000"/>
                    </a:schemeClr>
                  </a:solidFill>
                </a:rPr>
                <a:t>在每次网络</a:t>
              </a:r>
              <a:r>
                <a:rPr lang="en-US" altLang="zh-CN" sz="1600" dirty="0">
                  <a:solidFill>
                    <a:schemeClr val="accent1">
                      <a:lumMod val="75000"/>
                    </a:schemeClr>
                  </a:solidFill>
                </a:rPr>
                <a:t>backward</a:t>
              </a:r>
              <a:r>
                <a:rPr lang="zh-CN" altLang="en-US" sz="1600" dirty="0">
                  <a:solidFill>
                    <a:schemeClr val="accent1">
                      <a:lumMod val="75000"/>
                    </a:schemeClr>
                  </a:solidFill>
                </a:rPr>
                <a:t>更新权重的时候</a:t>
              </a:r>
              <a:endParaRPr lang="en-US" altLang="zh-CN" sz="16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l"/>
              <a:r>
                <a:rPr lang="en-US" altLang="zh-CN" sz="1600" dirty="0">
                  <a:solidFill>
                    <a:schemeClr val="accent1">
                      <a:lumMod val="75000"/>
                    </a:schemeClr>
                  </a:solidFill>
                </a:rPr>
                <a:t>1. </a:t>
              </a:r>
              <a:r>
                <a:rPr lang="zh-CN" altLang="en-US" sz="1600" dirty="0">
                  <a:solidFill>
                    <a:schemeClr val="accent1">
                      <a:lumMod val="75000"/>
                    </a:schemeClr>
                  </a:solidFill>
                </a:rPr>
                <a:t>通过幂迭代法 (Power Iteration Method)计算权重的谱范数</a:t>
              </a:r>
              <a:endParaRPr lang="zh-CN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l"/>
              <a:r>
                <a:rPr lang="en-US" altLang="zh-CN" sz="1600" dirty="0">
                  <a:solidFill>
                    <a:schemeClr val="accent1">
                      <a:lumMod val="75000"/>
                    </a:schemeClr>
                  </a:solidFill>
                </a:rPr>
                <a:t>2. </a:t>
              </a:r>
              <a:r>
                <a:rPr lang="zh-CN" altLang="en-US" sz="1600" dirty="0">
                  <a:solidFill>
                    <a:schemeClr val="accent1">
                      <a:lumMod val="75000"/>
                    </a:schemeClr>
                  </a:solidFill>
                </a:rPr>
                <a:t>计算归一化权重：权重</a:t>
              </a:r>
              <a:r>
                <a:rPr lang="en-US" altLang="zh-CN" sz="1600" dirty="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sz="1600" dirty="0">
                  <a:solidFill>
                    <a:schemeClr val="accent1">
                      <a:lumMod val="75000"/>
                    </a:schemeClr>
                  </a:solidFill>
                </a:rPr>
                <a:t>谱范数</a:t>
              </a:r>
              <a:endParaRPr lang="zh-CN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0" y="3067685"/>
            <a:ext cx="5915025" cy="295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研究动机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" y="1197610"/>
            <a:ext cx="105778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NeurIPS 2021</a:t>
            </a:r>
            <a:r>
              <a:rPr 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:</a:t>
            </a:r>
            <a:r>
              <a:rPr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《On the Importance of Gradients for Detecting</a:t>
            </a:r>
            <a:r>
              <a:rPr 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 </a:t>
            </a:r>
            <a:r>
              <a:rPr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Distributional Shifts in the Wild》</a:t>
            </a:r>
            <a:endParaRPr lang="en-US" altLang="zh-CN" dirty="0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dirty="0">
                <a:latin typeface="+mn-ea"/>
                <a:cs typeface="+mn-ea"/>
              </a:rPr>
              <a:t>论文研究了梯度空间</a:t>
            </a:r>
            <a:r>
              <a:rPr lang="en-US" altLang="zh-CN" dirty="0">
                <a:latin typeface="+mn-ea"/>
                <a:cs typeface="+mn-ea"/>
              </a:rPr>
              <a:t>(gradient space)</a:t>
            </a:r>
            <a:r>
              <a:rPr lang="zh-CN" altLang="en-US" dirty="0">
                <a:latin typeface="+mn-ea"/>
                <a:cs typeface="+mn-ea"/>
              </a:rPr>
              <a:t>上，</a:t>
            </a:r>
            <a:r>
              <a:rPr lang="en-US" altLang="zh-CN" dirty="0">
                <a:latin typeface="+mn-ea"/>
                <a:cs typeface="+mn-ea"/>
              </a:rPr>
              <a:t>inD</a:t>
            </a:r>
            <a:r>
              <a:rPr lang="zh-CN" altLang="en-US" dirty="0">
                <a:latin typeface="+mn-ea"/>
                <a:cs typeface="+mn-ea"/>
              </a:rPr>
              <a:t>样本和</a:t>
            </a:r>
            <a:r>
              <a:rPr lang="en-US" altLang="zh-CN" dirty="0">
                <a:latin typeface="+mn-ea"/>
                <a:cs typeface="+mn-ea"/>
              </a:rPr>
              <a:t>OOD</a:t>
            </a:r>
            <a:r>
              <a:rPr lang="zh-CN" altLang="en-US" dirty="0">
                <a:latin typeface="+mn-ea"/>
                <a:cs typeface="+mn-ea"/>
              </a:rPr>
              <a:t>样本的分布差异，并提出使用梯度范数建模</a:t>
            </a:r>
            <a:r>
              <a:rPr lang="en-US" altLang="zh-CN" dirty="0">
                <a:latin typeface="+mn-ea"/>
                <a:cs typeface="+mn-ea"/>
              </a:rPr>
              <a:t>uncertainty</a:t>
            </a:r>
            <a:r>
              <a:rPr lang="zh-CN" altLang="en-US" dirty="0">
                <a:latin typeface="+mn-ea"/>
                <a:cs typeface="+mn-ea"/>
              </a:rPr>
              <a:t>，并在</a:t>
            </a:r>
            <a:r>
              <a:rPr lang="en-US" altLang="zh-CN" dirty="0">
                <a:latin typeface="+mn-ea"/>
                <a:cs typeface="+mn-ea"/>
              </a:rPr>
              <a:t>OOD</a:t>
            </a:r>
            <a:r>
              <a:rPr lang="zh-CN" altLang="en-US" dirty="0">
                <a:latin typeface="+mn-ea"/>
                <a:cs typeface="+mn-ea"/>
              </a:rPr>
              <a:t>检测任务上评估</a:t>
            </a:r>
            <a:endParaRPr lang="zh-CN" altLang="en-US" dirty="0">
              <a:latin typeface="+mn-ea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0030" y="2986405"/>
            <a:ext cx="5010150" cy="885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研究动机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" y="1197610"/>
            <a:ext cx="105778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《</a:t>
            </a:r>
            <a:r>
              <a:rPr lang="zh-CN" dirty="0"/>
              <a:t>E</a:t>
            </a:r>
            <a:r>
              <a:rPr lang="en-US" altLang="zh-CN" dirty="0" err="1"/>
              <a:t>nhancing</a:t>
            </a:r>
            <a:r>
              <a:rPr lang="zh-CN" dirty="0"/>
              <a:t> </a:t>
            </a:r>
            <a:r>
              <a:rPr lang="en-US" altLang="zh-CN" dirty="0"/>
              <a:t>the reliability of out-of-distribution image detection in neural networks</a:t>
            </a:r>
            <a:r>
              <a:rPr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》</a:t>
            </a:r>
            <a:endParaRPr altLang="zh-CN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 dirty="0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dirty="0">
                <a:latin typeface="+mn-ea"/>
                <a:cs typeface="+mn-ea"/>
              </a:rPr>
              <a:t>论文使用</a:t>
            </a:r>
            <a:r>
              <a:rPr lang="zh-CN" altLang="en-US" b="1" dirty="0">
                <a:latin typeface="+mn-ea"/>
                <a:cs typeface="+mn-ea"/>
              </a:rPr>
              <a:t>最大预测概率</a:t>
            </a:r>
            <a:r>
              <a:rPr lang="zh-CN" altLang="en-US" dirty="0">
                <a:latin typeface="+mn-ea"/>
                <a:cs typeface="+mn-ea"/>
              </a:rPr>
              <a:t>表示不确定性，作者发现</a:t>
            </a:r>
            <a:r>
              <a:rPr lang="zh-CN" altLang="en-US" dirty="0">
                <a:solidFill>
                  <a:srgbClr val="FF0000"/>
                </a:solidFill>
                <a:latin typeface="+mn-ea"/>
                <a:cs typeface="+mn-ea"/>
              </a:rPr>
              <a:t>对输入图片添加噪声扰动</a:t>
            </a:r>
            <a:r>
              <a:rPr lang="zh-CN" altLang="en-US" dirty="0">
                <a:latin typeface="+mn-ea"/>
                <a:cs typeface="+mn-ea"/>
              </a:rPr>
              <a:t>，可以进一步提高不确定性建模在</a:t>
            </a:r>
            <a:r>
              <a:rPr lang="en-US" altLang="zh-CN" dirty="0">
                <a:latin typeface="+mn-ea"/>
                <a:cs typeface="+mn-ea"/>
              </a:rPr>
              <a:t>OOD</a:t>
            </a:r>
            <a:r>
              <a:rPr lang="zh-CN" altLang="en-US" dirty="0">
                <a:latin typeface="+mn-ea"/>
                <a:cs typeface="+mn-ea"/>
              </a:rPr>
              <a:t>检测任务上的表现</a:t>
            </a:r>
            <a:endParaRPr lang="zh-CN" dirty="0">
              <a:latin typeface="+mn-ea"/>
              <a:cs typeface="+mn-ea"/>
            </a:endParaRPr>
          </a:p>
          <a:p>
            <a:pPr marL="628650" lvl="2" indent="-285750">
              <a:buFont typeface="Wingdings" panose="05000000000000000000" charset="0"/>
              <a:buChar char=""/>
            </a:pPr>
            <a:endParaRPr lang="en-US" dirty="0">
              <a:latin typeface="+mn-ea"/>
              <a:cs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638935" y="2949258"/>
            <a:ext cx="8214995" cy="1582420"/>
            <a:chOff x="2534" y="4677"/>
            <a:chExt cx="12937" cy="2492"/>
          </a:xfrm>
        </p:grpSpPr>
        <p:grpSp>
          <p:nvGrpSpPr>
            <p:cNvPr id="36" name="组合 35"/>
            <p:cNvGrpSpPr/>
            <p:nvPr/>
          </p:nvGrpSpPr>
          <p:grpSpPr>
            <a:xfrm>
              <a:off x="2534" y="4677"/>
              <a:ext cx="12937" cy="2492"/>
              <a:chOff x="1753" y="3378"/>
              <a:chExt cx="12937" cy="2492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5166" y="3987"/>
                <a:ext cx="9524" cy="726"/>
                <a:chOff x="4714" y="6258"/>
                <a:chExt cx="9421" cy="701"/>
              </a:xfrm>
            </p:grpSpPr>
            <p:grpSp>
              <p:nvGrpSpPr>
                <p:cNvPr id="38" name="组合 37"/>
                <p:cNvGrpSpPr/>
                <p:nvPr/>
              </p:nvGrpSpPr>
              <p:grpSpPr>
                <a:xfrm>
                  <a:off x="4714" y="6258"/>
                  <a:ext cx="7054" cy="701"/>
                  <a:chOff x="4652" y="6180"/>
                  <a:chExt cx="7054" cy="701"/>
                </a:xfrm>
              </p:grpSpPr>
              <p:sp>
                <p:nvSpPr>
                  <p:cNvPr id="39" name="矩形 38"/>
                  <p:cNvSpPr/>
                  <p:nvPr/>
                </p:nvSpPr>
                <p:spPr>
                  <a:xfrm>
                    <a:off x="4652" y="6181"/>
                    <a:ext cx="3796" cy="70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2400" dirty="0"/>
                      <a:t>feature extractor </a:t>
                    </a:r>
                    <a:endParaRPr lang="en-US" altLang="zh-CN" sz="2400" dirty="0"/>
                  </a:p>
                </p:txBody>
              </p:sp>
              <p:sp>
                <p:nvSpPr>
                  <p:cNvPr id="40" name="矩形 39"/>
                  <p:cNvSpPr/>
                  <p:nvPr/>
                </p:nvSpPr>
                <p:spPr>
                  <a:xfrm>
                    <a:off x="9743" y="6180"/>
                    <a:ext cx="1963" cy="701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2400" dirty="0"/>
                      <a:t>softmax</a:t>
                    </a:r>
                    <a:endParaRPr lang="en-US" altLang="zh-CN" sz="2400" dirty="0"/>
                  </a:p>
                </p:txBody>
              </p: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12787" y="6355"/>
                  <a:ext cx="1348" cy="56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/>
                    <a:t>probs</a:t>
                  </a:r>
                  <a:endParaRPr lang="en-US" altLang="zh-CN"/>
                </a:p>
              </p:txBody>
            </p:sp>
          </p:grpSp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753" y="3378"/>
                <a:ext cx="2129" cy="2492"/>
              </a:xfrm>
              <a:prstGeom prst="rect">
                <a:avLst/>
              </a:prstGeom>
            </p:spPr>
          </p:pic>
          <p:cxnSp>
            <p:nvCxnSpPr>
              <p:cNvPr id="46" name="直接连接符 45"/>
              <p:cNvCxnSpPr/>
              <p:nvPr/>
            </p:nvCxnSpPr>
            <p:spPr>
              <a:xfrm flipH="1">
                <a:off x="3981" y="4348"/>
                <a:ext cx="1308" cy="6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8" name="直接连接符 7"/>
            <p:cNvCxnSpPr/>
            <p:nvPr/>
          </p:nvCxnSpPr>
          <p:spPr>
            <a:xfrm flipH="1">
              <a:off x="9809" y="5641"/>
              <a:ext cx="1308" cy="6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 flipV="1">
              <a:off x="13077" y="5660"/>
              <a:ext cx="1031" cy="3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2865120" y="4594818"/>
            <a:ext cx="7257415" cy="1278255"/>
            <a:chOff x="5678" y="6949"/>
            <a:chExt cx="11429" cy="2013"/>
          </a:xfrm>
        </p:grpSpPr>
        <p:grpSp>
          <p:nvGrpSpPr>
            <p:cNvPr id="7" name="组合 6"/>
            <p:cNvGrpSpPr/>
            <p:nvPr/>
          </p:nvGrpSpPr>
          <p:grpSpPr>
            <a:xfrm>
              <a:off x="5678" y="6949"/>
              <a:ext cx="4635" cy="1879"/>
              <a:chOff x="5204" y="4534"/>
              <a:chExt cx="4635" cy="1879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4" y="4534"/>
                <a:ext cx="4605" cy="1035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4" y="5828"/>
                <a:ext cx="4635" cy="585"/>
              </a:xfrm>
              <a:prstGeom prst="rect">
                <a:avLst/>
              </a:prstGeom>
            </p:spPr>
          </p:pic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" y="7151"/>
              <a:ext cx="4125" cy="630"/>
            </a:xfrm>
            <a:prstGeom prst="rect">
              <a:avLst/>
            </a:prstGeom>
          </p:spPr>
        </p:pic>
        <p:cxnSp>
          <p:nvCxnSpPr>
            <p:cNvPr id="14" name="直接箭头连接符 13"/>
            <p:cNvCxnSpPr/>
            <p:nvPr/>
          </p:nvCxnSpPr>
          <p:spPr>
            <a:xfrm flipH="1" flipV="1">
              <a:off x="14215" y="7646"/>
              <a:ext cx="1055" cy="663"/>
            </a:xfrm>
            <a:prstGeom prst="straightConnector1">
              <a:avLst/>
            </a:prstGeom>
            <a:ln w="25400">
              <a:solidFill>
                <a:srgbClr val="EB641B"/>
              </a:solidFill>
              <a:headEnd type="stealth" w="lg" len="med"/>
              <a:tailEnd type="arrow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4215" y="8431"/>
              <a:ext cx="289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Uncertainty</a:t>
              </a:r>
              <a:r>
                <a:rPr lang="zh-CN" altLang="en-US" sz="1600"/>
                <a:t>指标</a:t>
              </a:r>
              <a:endParaRPr lang="zh-CN" altLang="en-US" sz="160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8940" y="1132205"/>
            <a:ext cx="107803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+mn-ea"/>
              </a:rPr>
              <a:t>Motivation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+mn-ea"/>
              </a:rPr>
              <a:t>：域内样本和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+mn-ea"/>
              </a:rPr>
              <a:t>OOD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+mn-ea"/>
              </a:rPr>
              <a:t>样本在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+mn-ea"/>
              </a:rPr>
              <a:t>梯度空间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+mn-ea"/>
              </a:rPr>
              <a:t>上分布的差异</a:t>
            </a:r>
            <a:endParaRPr lang="en-US" altLang="zh-CN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+mn-ea"/>
              </a:rPr>
              <a:t>梯度空间：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+mn-ea"/>
              </a:rPr>
              <a:t>对数概率密度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+mn-ea"/>
              </a:rPr>
              <a:t>关于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+mn-ea"/>
              </a:rPr>
              <a:t>输入图片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+mn-ea"/>
              </a:rPr>
              <a:t>的梯度</a:t>
            </a:r>
            <a:endParaRPr lang="zh-CN" alt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dirty="0">
              <a:solidFill>
                <a:schemeClr val="tx2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312545" y="2570480"/>
            <a:ext cx="8910320" cy="2677795"/>
            <a:chOff x="1699" y="2931"/>
            <a:chExt cx="14032" cy="4217"/>
          </a:xfrm>
        </p:grpSpPr>
        <p:grpSp>
          <p:nvGrpSpPr>
            <p:cNvPr id="35" name="组合 34"/>
            <p:cNvGrpSpPr/>
            <p:nvPr/>
          </p:nvGrpSpPr>
          <p:grpSpPr>
            <a:xfrm>
              <a:off x="1699" y="2931"/>
              <a:ext cx="14032" cy="4217"/>
              <a:chOff x="1797" y="2003"/>
              <a:chExt cx="14032" cy="4217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1797" y="3728"/>
                <a:ext cx="14032" cy="2492"/>
                <a:chOff x="1753" y="3378"/>
                <a:chExt cx="14032" cy="2492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6038" y="3579"/>
                  <a:ext cx="9747" cy="1794"/>
                  <a:chOff x="5578" y="5864"/>
                  <a:chExt cx="9642" cy="1733"/>
                </a:xfrm>
              </p:grpSpPr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5578" y="6086"/>
                    <a:ext cx="6555" cy="1511"/>
                    <a:chOff x="5516" y="6008"/>
                    <a:chExt cx="6555" cy="1511"/>
                  </a:xfrm>
                </p:grpSpPr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5516" y="6008"/>
                      <a:ext cx="2938" cy="1264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CN" sz="2400" dirty="0"/>
                        <a:t>feature extractor</a:t>
                      </a:r>
                      <a:endParaRPr lang="en-US" altLang="zh-CN" sz="2400" dirty="0"/>
                    </a:p>
                  </p:txBody>
                </p:sp>
                <p:sp>
                  <p:nvSpPr>
                    <p:cNvPr id="40" name="矩形 39"/>
                    <p:cNvSpPr/>
                    <p:nvPr/>
                  </p:nvSpPr>
                  <p:spPr>
                    <a:xfrm>
                      <a:off x="10108" y="6818"/>
                      <a:ext cx="1963" cy="70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sz="2400" dirty="0"/>
                        <a:t>softmax</a:t>
                      </a:r>
                      <a:endParaRPr lang="en-US" altLang="zh-CN" sz="2400" dirty="0"/>
                    </a:p>
                  </p:txBody>
                </p:sp>
                <p:cxnSp>
                  <p:nvCxnSpPr>
                    <p:cNvPr id="41" name="直接连接符 40"/>
                    <p:cNvCxnSpPr>
                      <a:stCxn id="40" idx="1"/>
                    </p:cNvCxnSpPr>
                    <p:nvPr/>
                  </p:nvCxnSpPr>
                  <p:spPr>
                    <a:xfrm flipH="1" flipV="1">
                      <a:off x="8458" y="6540"/>
                      <a:ext cx="1650" cy="62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stealth" w="lg" len="med"/>
                      <a:tailEnd type="none" w="lg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0179" y="5864"/>
                    <a:ext cx="1963" cy="60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/>
                      <a:t>GMM</a:t>
                    </a:r>
                    <a:endParaRPr lang="en-US" altLang="zh-CN"/>
                  </a:p>
                </p:txBody>
              </p:sp>
              <p:cxnSp>
                <p:nvCxnSpPr>
                  <p:cNvPr id="43" name="直接连接符 42"/>
                  <p:cNvCxnSpPr/>
                  <p:nvPr/>
                </p:nvCxnSpPr>
                <p:spPr>
                  <a:xfrm flipH="1" flipV="1">
                    <a:off x="12133" y="7246"/>
                    <a:ext cx="1877" cy="14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  <a:headEnd type="stealth" w="lg" len="med"/>
                    <a:tailEnd type="none" w="lg" len="med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14097" y="6966"/>
                    <a:ext cx="1123" cy="56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/>
                      <a:t>probs</a:t>
                    </a:r>
                    <a:endParaRPr lang="en-US" altLang="zh-CN"/>
                  </a:p>
                </p:txBody>
              </p:sp>
            </p:grpSp>
            <p:pic>
              <p:nvPicPr>
                <p:cNvPr id="45" name="图片 44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753" y="3378"/>
                  <a:ext cx="2129" cy="2492"/>
                </a:xfrm>
                <a:prstGeom prst="rect">
                  <a:avLst/>
                </a:prstGeom>
              </p:spPr>
            </p:pic>
            <p:cxnSp>
              <p:nvCxnSpPr>
                <p:cNvPr id="46" name="直接连接符 45"/>
                <p:cNvCxnSpPr/>
                <p:nvPr/>
              </p:nvCxnSpPr>
              <p:spPr>
                <a:xfrm flipH="1" flipV="1">
                  <a:off x="3981" y="4354"/>
                  <a:ext cx="2180" cy="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肘形连接符 46"/>
              <p:cNvCxnSpPr>
                <a:stCxn id="45" idx="0"/>
              </p:cNvCxnSpPr>
              <p:nvPr/>
            </p:nvCxnSpPr>
            <p:spPr>
              <a:xfrm rot="16200000">
                <a:off x="8568" y="-2922"/>
                <a:ext cx="944" cy="12356"/>
              </a:xfrm>
              <a:prstGeom prst="bentConnector2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83" y="4208"/>
                <a:ext cx="1621" cy="34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endCxn id="42" idx="3"/>
              </p:cNvCxnSpPr>
              <p:nvPr/>
            </p:nvCxnSpPr>
            <p:spPr>
              <a:xfrm flipH="1">
                <a:off x="12718" y="4208"/>
                <a:ext cx="1899" cy="33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1" name="文本框 50"/>
              <p:cNvSpPr txBox="1"/>
              <p:nvPr/>
            </p:nvSpPr>
            <p:spPr>
              <a:xfrm>
                <a:off x="6223" y="2003"/>
                <a:ext cx="733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backward/</a:t>
                </a:r>
                <a:r>
                  <a:rPr lang="zh-CN" altLang="en-US"/>
                  <a:t>计算关于输入的</a:t>
                </a:r>
                <a:r>
                  <a:rPr lang="en-US" altLang="zh-CN"/>
                  <a:t>gradient</a:t>
                </a:r>
                <a:endParaRPr lang="en-US" altLang="zh-CN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14579" y="4936"/>
              <a:ext cx="1012" cy="5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logP</a:t>
              </a:r>
              <a:endParaRPr lang="en-US" altLang="zh-CN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15074" y="3742"/>
              <a:ext cx="21" cy="1194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3390" y="112268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</a:t>
            </a:r>
            <a:r>
              <a:rPr lang="en-US" altLang="zh-CN">
                <a:latin typeface="+mn-ea"/>
                <a:cs typeface="+mn-ea"/>
              </a:rPr>
              <a:t>: </a:t>
            </a:r>
            <a:r>
              <a:rPr lang="zh-CN" altLang="en-US">
                <a:latin typeface="+mn-ea"/>
                <a:cs typeface="+mn-ea"/>
              </a:rPr>
              <a:t>统计关于输入</a:t>
            </a:r>
            <a:r>
              <a:rPr lang="en-US" altLang="zh-CN">
                <a:latin typeface="+mn-ea"/>
                <a:cs typeface="+mn-ea"/>
              </a:rPr>
              <a:t>/</a:t>
            </a:r>
            <a:r>
              <a:rPr lang="zh-CN" altLang="en-US">
                <a:latin typeface="+mn-ea"/>
                <a:cs typeface="+mn-ea"/>
              </a:rPr>
              <a:t>特征图的梯度响应图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实验设置：</a:t>
            </a:r>
            <a:r>
              <a:rPr lang="en-US" altLang="zh-CN">
                <a:latin typeface="+mn-ea"/>
                <a:cs typeface="+mn-ea"/>
              </a:rPr>
              <a:t>ResNet50 ,</a:t>
            </a:r>
            <a:r>
              <a:rPr lang="zh-CN" altLang="en-US">
                <a:latin typeface="+mn-ea"/>
                <a:cs typeface="+mn-ea"/>
              </a:rPr>
              <a:t>训练集</a:t>
            </a:r>
            <a:r>
              <a:rPr lang="en-US" altLang="zh-CN">
                <a:latin typeface="+mn-ea"/>
                <a:cs typeface="+mn-ea"/>
              </a:rPr>
              <a:t> CIFAR10 vs OOD</a:t>
            </a:r>
            <a:r>
              <a:rPr lang="zh-CN" altLang="en-US">
                <a:latin typeface="+mn-ea"/>
                <a:cs typeface="+mn-ea"/>
              </a:rPr>
              <a:t>数据集</a:t>
            </a:r>
            <a:r>
              <a:rPr lang="en-US" altLang="zh-CN">
                <a:latin typeface="+mn-ea"/>
                <a:cs typeface="+mn-ea"/>
              </a:rPr>
              <a:t>SVHN</a:t>
            </a:r>
            <a:endParaRPr lang="en-US"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1709420" y="2431415"/>
            <a:ext cx="8089900" cy="3429000"/>
            <a:chOff x="1710" y="5400"/>
            <a:chExt cx="12740" cy="5400"/>
          </a:xfrm>
        </p:grpSpPr>
        <p:pic>
          <p:nvPicPr>
            <p:cNvPr id="9" name="图片 8" descr="layer3_grad_wrt_input_activati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48" y="6109"/>
              <a:ext cx="3402" cy="4691"/>
            </a:xfrm>
            <a:prstGeom prst="rect">
              <a:avLst/>
            </a:prstGeom>
          </p:spPr>
        </p:pic>
        <p:pic>
          <p:nvPicPr>
            <p:cNvPr id="16" name="图片 15" descr="image_grad_wrt_input_activati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0" y="5400"/>
              <a:ext cx="3402" cy="5400"/>
            </a:xfrm>
            <a:prstGeom prst="rect">
              <a:avLst/>
            </a:prstGeom>
          </p:spPr>
        </p:pic>
        <p:pic>
          <p:nvPicPr>
            <p:cNvPr id="19" name="图片 18" descr="layer2_grad_wrt_input_activati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3" y="5840"/>
              <a:ext cx="3402" cy="4960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2266950" y="59194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输入层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72100" y="591947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layer2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334375" y="591947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layer3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3710" y="110236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</a:t>
            </a:r>
            <a:r>
              <a:rPr lang="en-US" altLang="zh-CN">
                <a:latin typeface="+mn-ea"/>
                <a:cs typeface="+mn-ea"/>
              </a:rPr>
              <a:t>: </a:t>
            </a:r>
            <a:r>
              <a:rPr lang="zh-CN" altLang="en-US">
                <a:latin typeface="+mn-ea"/>
                <a:cs typeface="+mn-ea"/>
              </a:rPr>
              <a:t>统计关于输入</a:t>
            </a:r>
            <a:r>
              <a:rPr lang="en-US" altLang="zh-CN">
                <a:latin typeface="+mn-ea"/>
                <a:cs typeface="+mn-ea"/>
              </a:rPr>
              <a:t>/</a:t>
            </a:r>
            <a:r>
              <a:rPr lang="zh-CN" altLang="en-US">
                <a:latin typeface="+mn-ea"/>
                <a:cs typeface="+mn-ea"/>
              </a:rPr>
              <a:t>特征图</a:t>
            </a:r>
            <a:r>
              <a:rPr lang="zh-CN" altLang="en-US">
                <a:latin typeface="+mn-ea"/>
                <a:cs typeface="+mn-ea"/>
              </a:rPr>
              <a:t>的梯度响应图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实验设置：</a:t>
            </a:r>
            <a:r>
              <a:rPr lang="en-US" altLang="zh-CN">
                <a:latin typeface="+mn-ea"/>
                <a:cs typeface="+mn-ea"/>
                <a:sym typeface="+mn-ea"/>
              </a:rPr>
              <a:t>VIT,</a:t>
            </a:r>
            <a:r>
              <a:rPr lang="zh-CN" altLang="en-US">
                <a:latin typeface="+mn-ea"/>
                <a:cs typeface="+mn-ea"/>
                <a:sym typeface="+mn-ea"/>
              </a:rPr>
              <a:t>训练集</a:t>
            </a:r>
            <a:r>
              <a:rPr lang="en-US" altLang="zh-CN">
                <a:latin typeface="+mn-ea"/>
                <a:cs typeface="+mn-ea"/>
                <a:sym typeface="+mn-ea"/>
              </a:rPr>
              <a:t> CIFAR10 vs OOD</a:t>
            </a:r>
            <a:r>
              <a:rPr lang="zh-CN" altLang="en-US">
                <a:latin typeface="+mn-ea"/>
                <a:cs typeface="+mn-ea"/>
                <a:sym typeface="+mn-ea"/>
              </a:rPr>
              <a:t>数据集</a:t>
            </a:r>
            <a:r>
              <a:rPr lang="en-US" altLang="zh-CN">
                <a:latin typeface="+mn-ea"/>
                <a:cs typeface="+mn-ea"/>
                <a:sym typeface="+mn-ea"/>
              </a:rPr>
              <a:t>SVHN</a:t>
            </a:r>
            <a:endParaRPr lang="en-US"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1866265" y="2354580"/>
            <a:ext cx="7893685" cy="3337560"/>
            <a:chOff x="2939" y="3708"/>
            <a:chExt cx="12431" cy="525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939" y="3708"/>
              <a:ext cx="3768" cy="525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6" y="3869"/>
              <a:ext cx="3313" cy="483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86" y="3870"/>
              <a:ext cx="3384" cy="4934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2476500" y="578612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输入层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93055" y="578612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layer1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308340" y="578612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layer5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800" y="486410"/>
            <a:ext cx="169100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2275" y="1154430"/>
            <a:ext cx="1059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</a:t>
            </a:r>
            <a:r>
              <a:rPr lang="en-US" altLang="zh-CN">
                <a:latin typeface="+mn-ea"/>
                <a:cs typeface="+mn-ea"/>
              </a:rPr>
              <a:t>: </a:t>
            </a:r>
            <a:r>
              <a:rPr lang="zh-CN" altLang="en-US">
                <a:latin typeface="+mn-ea"/>
                <a:cs typeface="+mn-ea"/>
              </a:rPr>
              <a:t>统计关于输入</a:t>
            </a:r>
            <a:r>
              <a:rPr lang="en-US" altLang="zh-CN">
                <a:latin typeface="+mn-ea"/>
                <a:cs typeface="+mn-ea"/>
              </a:rPr>
              <a:t>/</a:t>
            </a:r>
            <a:r>
              <a:rPr lang="zh-CN" altLang="en-US">
                <a:latin typeface="+mn-ea"/>
                <a:cs typeface="+mn-ea"/>
              </a:rPr>
              <a:t>激活值的梯度范数</a:t>
            </a:r>
            <a:endParaRPr lang="zh-CN" altLang="en-US">
              <a:latin typeface="+mn-ea"/>
              <a:cs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latin typeface="+mn-ea"/>
                <a:cs typeface="+mn-ea"/>
              </a:rPr>
              <a:t>gradient_norms = torch.norm(gradient, p=norm)</a:t>
            </a:r>
            <a:endParaRPr lang="zh-CN" altLang="en-US">
              <a:latin typeface="+mn-ea"/>
              <a:cs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latin typeface="+mn-ea"/>
                <a:cs typeface="+mn-ea"/>
              </a:rPr>
              <a:t>直接使用梯度范数作为模型不确定性的度量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实验设置：</a:t>
            </a:r>
            <a:r>
              <a:rPr lang="en-US" altLang="zh-CN">
                <a:latin typeface="+mn-ea"/>
                <a:cs typeface="+mn-ea"/>
              </a:rPr>
              <a:t> </a:t>
            </a:r>
            <a:r>
              <a:rPr lang="en-US" altLang="zh-CN">
                <a:latin typeface="+mn-ea"/>
                <a:cs typeface="+mn-ea"/>
                <a:sym typeface="+mn-ea"/>
              </a:rPr>
              <a:t>ResNet50 ,</a:t>
            </a:r>
            <a:r>
              <a:rPr lang="zh-CN" altLang="en-US">
                <a:latin typeface="+mn-ea"/>
                <a:cs typeface="+mn-ea"/>
                <a:sym typeface="+mn-ea"/>
              </a:rPr>
              <a:t>训练集</a:t>
            </a:r>
            <a:r>
              <a:rPr lang="en-US" altLang="zh-CN">
                <a:latin typeface="+mn-ea"/>
                <a:cs typeface="+mn-ea"/>
                <a:sym typeface="+mn-ea"/>
              </a:rPr>
              <a:t> CIFAR10 vs OOD</a:t>
            </a:r>
            <a:r>
              <a:rPr lang="zh-CN" altLang="en-US">
                <a:latin typeface="+mn-ea"/>
                <a:cs typeface="+mn-ea"/>
                <a:sym typeface="+mn-ea"/>
              </a:rPr>
              <a:t>数据集</a:t>
            </a:r>
            <a:r>
              <a:rPr lang="en-US" altLang="zh-CN">
                <a:latin typeface="+mn-ea"/>
                <a:cs typeface="+mn-ea"/>
                <a:sym typeface="+mn-ea"/>
              </a:rPr>
              <a:t>SVHN</a:t>
            </a:r>
            <a:endParaRPr lang="en-US">
              <a:latin typeface="+mn-ea"/>
              <a:cs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29895" y="4021455"/>
            <a:ext cx="10819130" cy="2321560"/>
            <a:chOff x="1094" y="0"/>
            <a:chExt cx="17038" cy="3656"/>
          </a:xfrm>
        </p:grpSpPr>
        <p:pic>
          <p:nvPicPr>
            <p:cNvPr id="2" name="图片 1" descr="image_grad_wrt_input_dis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94" y="0"/>
              <a:ext cx="5102" cy="3656"/>
            </a:xfrm>
            <a:prstGeom prst="rect">
              <a:avLst/>
            </a:prstGeom>
          </p:spPr>
        </p:pic>
        <p:pic>
          <p:nvPicPr>
            <p:cNvPr id="7" name="图片 6" descr="layer2_grad_wrt_input_dis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64" y="0"/>
              <a:ext cx="5102" cy="3449"/>
            </a:xfrm>
            <a:prstGeom prst="rect">
              <a:avLst/>
            </a:prstGeom>
          </p:spPr>
        </p:pic>
        <p:pic>
          <p:nvPicPr>
            <p:cNvPr id="14" name="图片 13" descr="layer3_grad_wrt_input_dis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04" y="0"/>
              <a:ext cx="4828" cy="3402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528955" y="2800350"/>
            <a:ext cx="79324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结论：</a:t>
            </a:r>
            <a:endParaRPr lang="zh-CN" altLang="en-US" sz="16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160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浅层相比深层，域内样本和域外样本在梯度空间上的分布差异更显著</a:t>
            </a:r>
            <a:endParaRPr lang="zh-CN" altLang="en-US" sz="16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1600">
                <a:solidFill>
                  <a:schemeClr val="accent1">
                    <a:lumMod val="75000"/>
                  </a:schemeClr>
                </a:solidFill>
              </a:rPr>
              <a:t>2.GradNorm</a:t>
            </a: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也可以作为模型不确定性的度量，但是效果不如用概率密度</a:t>
            </a:r>
            <a:endParaRPr lang="zh-CN" altLang="en-US" sz="16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估计</a:t>
            </a:r>
            <a:endParaRPr lang="zh-CN" alt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975" y="1087755"/>
            <a:ext cx="5153025" cy="293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2755" y="1112520"/>
            <a:ext cx="1059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</a:t>
            </a:r>
            <a:r>
              <a:rPr lang="en-US" altLang="zh-CN">
                <a:latin typeface="+mn-ea"/>
                <a:cs typeface="+mn-ea"/>
              </a:rPr>
              <a:t>: </a:t>
            </a:r>
            <a:r>
              <a:rPr lang="zh-CN" altLang="en-US">
                <a:latin typeface="+mn-ea"/>
                <a:cs typeface="+mn-ea"/>
              </a:rPr>
              <a:t>统计关于输入</a:t>
            </a:r>
            <a:r>
              <a:rPr lang="en-US" altLang="zh-CN">
                <a:latin typeface="+mn-ea"/>
                <a:cs typeface="+mn-ea"/>
              </a:rPr>
              <a:t>/</a:t>
            </a:r>
            <a:r>
              <a:rPr lang="zh-CN" altLang="en-US">
                <a:latin typeface="+mn-ea"/>
                <a:cs typeface="+mn-ea"/>
              </a:rPr>
              <a:t>激活值的梯度范数</a:t>
            </a:r>
            <a:endParaRPr lang="zh-CN" altLang="en-US">
              <a:latin typeface="+mn-ea"/>
              <a:cs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latin typeface="+mn-ea"/>
                <a:cs typeface="+mn-ea"/>
              </a:rPr>
              <a:t>gradient_norms = torch.norm(gradient, p=norm)</a:t>
            </a:r>
            <a:endParaRPr lang="zh-CN" altLang="en-US">
              <a:latin typeface="+mn-ea"/>
              <a:cs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latin typeface="+mn-ea"/>
                <a:cs typeface="+mn-ea"/>
              </a:rPr>
              <a:t>直接使用梯度范数作为模型不确定性的度量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实验设置：</a:t>
            </a:r>
            <a:r>
              <a:rPr lang="en-US" altLang="zh-CN">
                <a:latin typeface="+mn-ea"/>
                <a:cs typeface="+mn-ea"/>
              </a:rPr>
              <a:t> </a:t>
            </a:r>
            <a:r>
              <a:rPr lang="en-US" altLang="zh-CN">
                <a:latin typeface="+mn-ea"/>
                <a:cs typeface="+mn-ea"/>
                <a:sym typeface="+mn-ea"/>
              </a:rPr>
              <a:t>VIT,</a:t>
            </a:r>
            <a:r>
              <a:rPr lang="zh-CN" altLang="en-US">
                <a:latin typeface="+mn-ea"/>
                <a:cs typeface="+mn-ea"/>
                <a:sym typeface="+mn-ea"/>
              </a:rPr>
              <a:t>训练集</a:t>
            </a:r>
            <a:r>
              <a:rPr lang="en-US" altLang="zh-CN">
                <a:latin typeface="+mn-ea"/>
                <a:cs typeface="+mn-ea"/>
                <a:sym typeface="+mn-ea"/>
              </a:rPr>
              <a:t> CIFAR10 vs OOD</a:t>
            </a:r>
            <a:r>
              <a:rPr lang="zh-CN" altLang="en-US">
                <a:latin typeface="+mn-ea"/>
                <a:cs typeface="+mn-ea"/>
                <a:sym typeface="+mn-ea"/>
              </a:rPr>
              <a:t>数据集</a:t>
            </a:r>
            <a:r>
              <a:rPr lang="en-US" altLang="zh-CN">
                <a:latin typeface="+mn-ea"/>
                <a:cs typeface="+mn-ea"/>
                <a:sym typeface="+mn-ea"/>
              </a:rPr>
              <a:t>SVHN</a:t>
            </a:r>
            <a:endParaRPr lang="en-US">
              <a:latin typeface="+mn-ea"/>
              <a:cs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1820" y="4189095"/>
            <a:ext cx="10398760" cy="2319655"/>
            <a:chOff x="1963" y="4961"/>
            <a:chExt cx="16376" cy="365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578" y="4961"/>
              <a:ext cx="5197" cy="3613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3" y="4961"/>
              <a:ext cx="4936" cy="353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41" y="5022"/>
              <a:ext cx="5098" cy="3592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452755" y="2910205"/>
            <a:ext cx="70846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>
                <a:solidFill>
                  <a:schemeClr val="accent1">
                    <a:lumMod val="75000"/>
                  </a:schemeClr>
                </a:solidFill>
                <a:sym typeface="+mn-ea"/>
              </a:rPr>
              <a:t>结论：</a:t>
            </a:r>
            <a:endParaRPr lang="zh-CN" altLang="en-US" sz="160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altLang="zh-CN" sz="1600">
                <a:solidFill>
                  <a:schemeClr val="accent1">
                    <a:lumMod val="75000"/>
                  </a:schemeClr>
                </a:solidFill>
                <a:sym typeface="+mn-ea"/>
              </a:rPr>
              <a:t>1.</a:t>
            </a: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  <a:sym typeface="+mn-ea"/>
              </a:rPr>
              <a:t>浅层相比深层，域内样本和域外样本在梯度空间上的分布差异更显著</a:t>
            </a:r>
            <a:endParaRPr lang="zh-CN" altLang="en-US" sz="160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altLang="zh-CN" sz="1600">
                <a:solidFill>
                  <a:schemeClr val="accent1">
                    <a:lumMod val="75000"/>
                  </a:schemeClr>
                </a:solidFill>
                <a:sym typeface="+mn-ea"/>
              </a:rPr>
              <a:t>2.GradNorm</a:t>
            </a: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  <a:sym typeface="+mn-ea"/>
              </a:rPr>
              <a:t>也可以作为模型不确定性的度量，但是效果不如用概率密度</a:t>
            </a:r>
            <a:endParaRPr lang="zh-CN" altLang="en-US" sz="160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zh-CN" altLang="en-US" sz="1600">
                <a:solidFill>
                  <a:schemeClr val="accent1">
                    <a:lumMod val="75000"/>
                  </a:schemeClr>
                </a:solidFill>
                <a:sym typeface="+mn-ea"/>
              </a:rPr>
              <a:t>估计</a:t>
            </a: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835" y="1112520"/>
            <a:ext cx="5067300" cy="2876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035" y="1123315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latin typeface="+mn-ea"/>
                <a:cs typeface="+mn-ea"/>
                <a:sym typeface="+mn-ea"/>
              </a:rPr>
              <a:t>通过可视化关于输入的梯度，观察到域内样本和</a:t>
            </a:r>
            <a:r>
              <a:rPr lang="en-US" altLang="zh-CN">
                <a:latin typeface="+mn-ea"/>
                <a:cs typeface="+mn-ea"/>
                <a:sym typeface="+mn-ea"/>
              </a:rPr>
              <a:t>OOD</a:t>
            </a:r>
            <a:r>
              <a:rPr lang="zh-CN" altLang="en-US">
                <a:latin typeface="+mn-ea"/>
                <a:cs typeface="+mn-ea"/>
                <a:sym typeface="+mn-ea"/>
              </a:rPr>
              <a:t>样本在梯度空间上分布的显著差异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/>
              <a:t>进而提出以下改进算法</a:t>
            </a:r>
            <a:r>
              <a:rPr lang="zh-CN" altLang="en-US"/>
              <a:t>：通过对输入的图片添加关于输入梯度的噪声扰动，改进</a:t>
            </a:r>
            <a:r>
              <a:rPr lang="zh-CN">
                <a:sym typeface="+mn-ea"/>
              </a:rPr>
              <a:t>基于高维特征概率密度建模的不确定性估计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0665" y="4086860"/>
            <a:ext cx="5377180" cy="2458720"/>
          </a:xfrm>
          <a:prstGeom prst="rect">
            <a:avLst/>
          </a:prstGeom>
        </p:spPr>
      </p:pic>
      <p:grpSp>
        <p:nvGrpSpPr>
          <p:cNvPr id="54" name="组合 53"/>
          <p:cNvGrpSpPr/>
          <p:nvPr/>
        </p:nvGrpSpPr>
        <p:grpSpPr>
          <a:xfrm>
            <a:off x="1510665" y="1840865"/>
            <a:ext cx="8871470" cy="2131827"/>
            <a:chOff x="1699" y="3157"/>
            <a:chExt cx="14875" cy="3991"/>
          </a:xfrm>
        </p:grpSpPr>
        <p:grpSp>
          <p:nvGrpSpPr>
            <p:cNvPr id="35" name="组合 34"/>
            <p:cNvGrpSpPr/>
            <p:nvPr/>
          </p:nvGrpSpPr>
          <p:grpSpPr>
            <a:xfrm>
              <a:off x="1699" y="3157"/>
              <a:ext cx="14257" cy="3991"/>
              <a:chOff x="1797" y="2229"/>
              <a:chExt cx="14257" cy="3991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1797" y="3728"/>
                <a:ext cx="14257" cy="2492"/>
                <a:chOff x="1753" y="3378"/>
                <a:chExt cx="14257" cy="2492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6166" y="3579"/>
                  <a:ext cx="9844" cy="2153"/>
                  <a:chOff x="5704" y="5864"/>
                  <a:chExt cx="9738" cy="2080"/>
                </a:xfrm>
              </p:grpSpPr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5704" y="6086"/>
                    <a:ext cx="6429" cy="1858"/>
                    <a:chOff x="5642" y="6008"/>
                    <a:chExt cx="6429" cy="1858"/>
                  </a:xfrm>
                </p:grpSpPr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5642" y="6008"/>
                      <a:ext cx="2812" cy="1501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CN" sz="2400" dirty="0"/>
                        <a:t>feature extractor</a:t>
                      </a:r>
                      <a:endParaRPr lang="en-US" altLang="zh-CN" sz="2400" dirty="0"/>
                    </a:p>
                  </p:txBody>
                </p:sp>
                <p:sp>
                  <p:nvSpPr>
                    <p:cNvPr id="40" name="矩形 39"/>
                    <p:cNvSpPr/>
                    <p:nvPr/>
                  </p:nvSpPr>
                  <p:spPr>
                    <a:xfrm>
                      <a:off x="10108" y="7033"/>
                      <a:ext cx="1963" cy="833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sz="2400" dirty="0"/>
                        <a:t>softmax</a:t>
                      </a:r>
                      <a:endParaRPr lang="en-US" altLang="zh-CN" sz="2400" dirty="0"/>
                    </a:p>
                  </p:txBody>
                </p:sp>
                <p:cxnSp>
                  <p:nvCxnSpPr>
                    <p:cNvPr id="41" name="直接连接符 40"/>
                    <p:cNvCxnSpPr>
                      <a:stCxn id="40" idx="1"/>
                    </p:cNvCxnSpPr>
                    <p:nvPr/>
                  </p:nvCxnSpPr>
                  <p:spPr>
                    <a:xfrm flipH="1" flipV="1">
                      <a:off x="8458" y="6821"/>
                      <a:ext cx="1650" cy="62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stealth" w="lg" len="med"/>
                      <a:tailEnd type="none" w="lg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0179" y="5864"/>
                    <a:ext cx="1963" cy="715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/>
                      <a:t>GMM</a:t>
                    </a:r>
                    <a:endParaRPr lang="en-US" altLang="zh-CN"/>
                  </a:p>
                </p:txBody>
              </p:sp>
              <p:cxnSp>
                <p:nvCxnSpPr>
                  <p:cNvPr id="43" name="直接连接符 42"/>
                  <p:cNvCxnSpPr/>
                  <p:nvPr/>
                </p:nvCxnSpPr>
                <p:spPr>
                  <a:xfrm flipH="1" flipV="1">
                    <a:off x="12133" y="7246"/>
                    <a:ext cx="1877" cy="14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  <a:headEnd type="stealth" w="lg" len="med"/>
                    <a:tailEnd type="none" w="lg" len="med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14097" y="6966"/>
                    <a:ext cx="1345" cy="666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/>
                      <a:t>probs</a:t>
                    </a:r>
                    <a:endParaRPr lang="en-US" altLang="zh-CN"/>
                  </a:p>
                </p:txBody>
              </p:sp>
            </p:grpSp>
            <p:pic>
              <p:nvPicPr>
                <p:cNvPr id="45" name="图片 4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53" y="3378"/>
                  <a:ext cx="2129" cy="2492"/>
                </a:xfrm>
                <a:prstGeom prst="rect">
                  <a:avLst/>
                </a:prstGeom>
              </p:spPr>
            </p:pic>
            <p:cxnSp>
              <p:nvCxnSpPr>
                <p:cNvPr id="46" name="直接连接符 45"/>
                <p:cNvCxnSpPr/>
                <p:nvPr/>
              </p:nvCxnSpPr>
              <p:spPr>
                <a:xfrm flipH="1" flipV="1">
                  <a:off x="3981" y="4354"/>
                  <a:ext cx="2180" cy="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肘形连接符 46"/>
              <p:cNvCxnSpPr>
                <a:stCxn id="45" idx="0"/>
              </p:cNvCxnSpPr>
              <p:nvPr/>
            </p:nvCxnSpPr>
            <p:spPr>
              <a:xfrm rot="16200000">
                <a:off x="8568" y="-2922"/>
                <a:ext cx="944" cy="12356"/>
              </a:xfrm>
              <a:prstGeom prst="bentConnector2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83" y="4208"/>
                <a:ext cx="1621" cy="34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endCxn id="42" idx="3"/>
              </p:cNvCxnSpPr>
              <p:nvPr/>
            </p:nvCxnSpPr>
            <p:spPr>
              <a:xfrm flipH="1">
                <a:off x="12719" y="4267"/>
                <a:ext cx="1899" cy="33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1" name="文本框 50"/>
              <p:cNvSpPr txBox="1"/>
              <p:nvPr/>
            </p:nvSpPr>
            <p:spPr>
              <a:xfrm>
                <a:off x="6205" y="2229"/>
                <a:ext cx="6035" cy="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highlight>
                      <a:srgbClr val="C0C0C0"/>
                    </a:highlight>
                  </a:rPr>
                  <a:t>backward/</a:t>
                </a:r>
                <a:r>
                  <a:rPr lang="zh-CN" altLang="en-US">
                    <a:highlight>
                      <a:srgbClr val="C0C0C0"/>
                    </a:highlight>
                  </a:rPr>
                  <a:t>计算关于输入的</a:t>
                </a:r>
                <a:r>
                  <a:rPr lang="en-US" altLang="zh-CN">
                    <a:highlight>
                      <a:srgbClr val="C0C0C0"/>
                    </a:highlight>
                  </a:rPr>
                  <a:t>gradient</a:t>
                </a:r>
                <a:endParaRPr lang="en-US" altLang="zh-CN"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14579" y="4935"/>
              <a:ext cx="1995" cy="6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logP(x)</a:t>
              </a:r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15074" y="3742"/>
              <a:ext cx="21" cy="1194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大纲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405" y="1659890"/>
            <a:ext cx="841502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ym typeface="+mn-ea"/>
              </a:rPr>
              <a:t>Introduction</a:t>
            </a:r>
            <a:endParaRPr lang="en-US" altLang="zh-CN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Background</a:t>
            </a:r>
            <a:endParaRPr lang="en-US" altLang="zh-CN" sz="2000" dirty="0"/>
          </a:p>
          <a:p>
            <a:pPr marL="285750" indent="-285750" algn="l">
              <a:buFont typeface="Wingdings" panose="05000000000000000000" charset="0"/>
              <a:buChar char=""/>
            </a:pPr>
            <a:endParaRPr lang="en-US" altLang="zh-CN" sz="2000" b="1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</a:t>
            </a:r>
            <a:endParaRPr lang="zh-CN" altLang="en-US" sz="2000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Experiments</a:t>
            </a:r>
            <a:endParaRPr lang="en-US" altLang="zh-CN" sz="2000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pic>
        <p:nvPicPr>
          <p:cNvPr id="5" name="图片 4" descr="实验思路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3845" y="2357755"/>
            <a:ext cx="7665085" cy="21799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035" y="1123315"/>
            <a:ext cx="59512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dirty="0">
                <a:latin typeface="+mn-ea"/>
                <a:cs typeface="+mn-ea"/>
                <a:sym typeface="+mn-ea"/>
              </a:rPr>
              <a:t>通过可视化关于输入的梯度，观察到域内样本和</a:t>
            </a:r>
            <a:r>
              <a:rPr lang="en-US" altLang="zh-CN" dirty="0">
                <a:latin typeface="+mn-ea"/>
                <a:cs typeface="+mn-ea"/>
                <a:sym typeface="+mn-ea"/>
              </a:rPr>
              <a:t>OOD</a:t>
            </a:r>
            <a:r>
              <a:rPr lang="zh-CN" altLang="en-US" dirty="0">
                <a:latin typeface="+mn-ea"/>
                <a:cs typeface="+mn-ea"/>
                <a:sym typeface="+mn-ea"/>
              </a:rPr>
              <a:t>样本在梯度空间上分布的显著差异</a:t>
            </a:r>
            <a:endParaRPr lang="zh-CN" altLang="en-US" dirty="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进而提出以下算法：通过对输入的图片添加关于输入梯度的噪声扰动，改进</a:t>
            </a:r>
            <a:r>
              <a:rPr lang="zh-CN" dirty="0">
                <a:sym typeface="+mn-ea"/>
              </a:rPr>
              <a:t>基于高维特征概率密度建模的不确定性估计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5255" y="1186180"/>
            <a:ext cx="4733925" cy="5000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实验内容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加入</a:t>
            </a:r>
            <a:r>
              <a:rPr lang="zh-CN" altLang="en-US">
                <a:sym typeface="+mn-ea"/>
              </a:rPr>
              <a:t>输入扰动</a:t>
            </a:r>
            <a:r>
              <a:rPr lang="zh-CN" altLang="en-US">
                <a:latin typeface="+mn-ea"/>
                <a:cs typeface="+mn-ea"/>
              </a:rPr>
              <a:t>，对比</a:t>
            </a:r>
            <a:r>
              <a:rPr lang="en-US" altLang="zh-CN">
                <a:latin typeface="+mn-ea"/>
                <a:cs typeface="+mn-ea"/>
              </a:rPr>
              <a:t>Uncertainty</a:t>
            </a:r>
            <a:r>
              <a:rPr lang="zh-CN" altLang="en-US">
                <a:latin typeface="+mn-ea"/>
                <a:cs typeface="+mn-ea"/>
              </a:rPr>
              <a:t>的分布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</a:t>
            </a:r>
            <a:r>
              <a:rPr lang="en-US" altLang="zh-CN">
                <a:latin typeface="+mn-ea"/>
                <a:cs typeface="+mn-ea"/>
              </a:rPr>
              <a:t>:</a:t>
            </a:r>
            <a:r>
              <a:rPr lang="en-US" altLang="zh-CN">
                <a:latin typeface="+mn-ea"/>
                <a:cs typeface="+mn-ea"/>
                <a:sym typeface="+mn-ea"/>
              </a:rPr>
              <a:t> ResNet50 ,</a:t>
            </a:r>
            <a:r>
              <a:rPr lang="zh-CN" altLang="en-US">
                <a:latin typeface="+mn-ea"/>
                <a:cs typeface="+mn-ea"/>
                <a:sym typeface="+mn-ea"/>
              </a:rPr>
              <a:t>训练集</a:t>
            </a:r>
            <a:r>
              <a:rPr lang="en-US" altLang="zh-CN">
                <a:latin typeface="+mn-ea"/>
                <a:cs typeface="+mn-ea"/>
                <a:sym typeface="+mn-ea"/>
              </a:rPr>
              <a:t> CIFAR10 vs OOD</a:t>
            </a:r>
            <a:r>
              <a:rPr lang="zh-CN" altLang="en-US">
                <a:latin typeface="+mn-ea"/>
                <a:cs typeface="+mn-ea"/>
                <a:sym typeface="+mn-ea"/>
              </a:rPr>
              <a:t>数据集</a:t>
            </a:r>
            <a:r>
              <a:rPr lang="en-US" altLang="zh-CN">
                <a:latin typeface="+mn-ea"/>
                <a:cs typeface="+mn-ea"/>
                <a:sym typeface="+mn-ea"/>
              </a:rPr>
              <a:t>SVHN</a:t>
            </a:r>
            <a:endParaRPr lang="en-US"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977265" y="2470785"/>
            <a:ext cx="9819005" cy="2898140"/>
            <a:chOff x="1915" y="6235"/>
            <a:chExt cx="15463" cy="4564"/>
          </a:xfrm>
        </p:grpSpPr>
        <p:pic>
          <p:nvPicPr>
            <p:cNvPr id="3" name="图片 2" descr="logdensity_hist_purturbati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94" y="6235"/>
              <a:ext cx="6984" cy="4565"/>
            </a:xfrm>
            <a:prstGeom prst="rect">
              <a:avLst/>
            </a:prstGeom>
          </p:spPr>
        </p:pic>
        <p:pic>
          <p:nvPicPr>
            <p:cNvPr id="7" name="图片 6" descr="logdensity_his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5" y="6235"/>
              <a:ext cx="6984" cy="456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实验内容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加入</a:t>
            </a:r>
            <a:r>
              <a:rPr lang="zh-CN" altLang="en-US">
                <a:sym typeface="+mn-ea"/>
              </a:rPr>
              <a:t>输入扰动</a:t>
            </a:r>
            <a:r>
              <a:rPr lang="zh-CN" altLang="en-US">
                <a:latin typeface="+mn-ea"/>
                <a:cs typeface="+mn-ea"/>
              </a:rPr>
              <a:t>，对比</a:t>
            </a:r>
            <a:r>
              <a:rPr lang="en-US" altLang="zh-CN">
                <a:latin typeface="+mn-ea"/>
                <a:cs typeface="+mn-ea"/>
              </a:rPr>
              <a:t>Uncertainty</a:t>
            </a:r>
            <a:r>
              <a:rPr lang="zh-CN" altLang="en-US">
                <a:latin typeface="+mn-ea"/>
                <a:cs typeface="+mn-ea"/>
              </a:rPr>
              <a:t>的分布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</a:t>
            </a:r>
            <a:r>
              <a:rPr lang="en-US" altLang="zh-CN">
                <a:latin typeface="+mn-ea"/>
                <a:cs typeface="+mn-ea"/>
              </a:rPr>
              <a:t>: </a:t>
            </a:r>
            <a:r>
              <a:rPr lang="en-US" altLang="zh-CN">
                <a:latin typeface="+mn-ea"/>
                <a:cs typeface="+mn-ea"/>
                <a:sym typeface="+mn-ea"/>
              </a:rPr>
              <a:t> VIT,</a:t>
            </a:r>
            <a:r>
              <a:rPr lang="zh-CN" altLang="en-US">
                <a:latin typeface="+mn-ea"/>
                <a:cs typeface="+mn-ea"/>
                <a:sym typeface="+mn-ea"/>
              </a:rPr>
              <a:t>训练集</a:t>
            </a:r>
            <a:r>
              <a:rPr lang="en-US" altLang="zh-CN">
                <a:latin typeface="+mn-ea"/>
                <a:cs typeface="+mn-ea"/>
                <a:sym typeface="+mn-ea"/>
              </a:rPr>
              <a:t> CIFAR10 vs OOD</a:t>
            </a:r>
            <a:r>
              <a:rPr lang="zh-CN" altLang="en-US">
                <a:latin typeface="+mn-ea"/>
                <a:cs typeface="+mn-ea"/>
                <a:sym typeface="+mn-ea"/>
              </a:rPr>
              <a:t>数据集</a:t>
            </a:r>
            <a:r>
              <a:rPr lang="en-US" altLang="zh-CN">
                <a:latin typeface="+mn-ea"/>
                <a:cs typeface="+mn-ea"/>
                <a:sym typeface="+mn-ea"/>
              </a:rPr>
              <a:t>SVHN</a:t>
            </a:r>
            <a:endParaRPr lang="en-US"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819150" y="2531745"/>
            <a:ext cx="9734550" cy="3018790"/>
            <a:chOff x="1290" y="3987"/>
            <a:chExt cx="15330" cy="475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346" y="3987"/>
              <a:ext cx="7275" cy="475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0" y="3987"/>
              <a:ext cx="7395" cy="475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实验内容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dirty="0"/>
              <a:t>加入</a:t>
            </a:r>
            <a:r>
              <a:rPr lang="zh-CN" altLang="en-US" dirty="0">
                <a:sym typeface="+mn-ea"/>
              </a:rPr>
              <a:t>输入扰动后，在</a:t>
            </a:r>
            <a:r>
              <a:rPr lang="en-US" altLang="zh-CN" dirty="0">
                <a:sym typeface="+mn-ea"/>
              </a:rPr>
              <a:t>OOD</a:t>
            </a:r>
            <a:r>
              <a:rPr lang="zh-CN" altLang="en-US" dirty="0">
                <a:sym typeface="+mn-ea"/>
              </a:rPr>
              <a:t>检测任务上评估</a:t>
            </a:r>
            <a:r>
              <a:rPr lang="en-US" altLang="zh-CN" dirty="0">
                <a:latin typeface="+mn-ea"/>
                <a:cs typeface="+mn-ea"/>
                <a:sym typeface="+mn-ea"/>
              </a:rPr>
              <a:t>Uncertainty</a:t>
            </a:r>
            <a:r>
              <a:rPr lang="zh-CN" altLang="en-US" dirty="0">
                <a:sym typeface="+mn-ea"/>
              </a:rPr>
              <a:t>建模的效果</a:t>
            </a:r>
            <a:endParaRPr lang="zh-CN" altLang="en-US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分别在</a:t>
            </a:r>
            <a:r>
              <a:rPr lang="en-US" altLang="zh-CN" dirty="0">
                <a:sym typeface="+mn-ea"/>
              </a:rPr>
              <a:t>VGG/</a:t>
            </a:r>
            <a:r>
              <a:rPr lang="en-US" altLang="zh-CN" dirty="0" err="1">
                <a:sym typeface="+mn-ea"/>
              </a:rPr>
              <a:t>ResNet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wideResNet</a:t>
            </a:r>
            <a:r>
              <a:rPr lang="en-US" altLang="zh-CN" dirty="0">
                <a:sym typeface="+mn-ea"/>
              </a:rPr>
              <a:t>/VIT</a:t>
            </a:r>
            <a:r>
              <a:rPr lang="zh-CN" altLang="en-US" dirty="0">
                <a:sym typeface="+mn-ea"/>
              </a:rPr>
              <a:t>等模型上实验，训练集选择</a:t>
            </a:r>
            <a:r>
              <a:rPr lang="en-US" altLang="zh-CN" dirty="0">
                <a:sym typeface="+mn-ea"/>
              </a:rPr>
              <a:t>CIFAR10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OOD</a:t>
            </a:r>
            <a:r>
              <a:rPr lang="zh-CN" altLang="en-US" dirty="0">
                <a:sym typeface="+mn-ea"/>
              </a:rPr>
              <a:t>数据集选择</a:t>
            </a:r>
            <a:r>
              <a:rPr lang="en-US" altLang="zh-CN" dirty="0">
                <a:sym typeface="+mn-ea"/>
              </a:rPr>
              <a:t>SVHN/LSUN/CIFAR100/MNIST/TINY-ImageNet</a:t>
            </a:r>
            <a:endParaRPr lang="zh-CN" altLang="en-US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536575" y="2519680"/>
            <a:ext cx="10879455" cy="2400300"/>
            <a:chOff x="1106" y="4557"/>
            <a:chExt cx="17133" cy="378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6" y="4557"/>
              <a:ext cx="5595" cy="375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3" y="4557"/>
              <a:ext cx="5490" cy="376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95" y="4557"/>
              <a:ext cx="5445" cy="378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实验内容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添加输入扰动后，在</a:t>
            </a:r>
            <a:r>
              <a:rPr lang="en-US" altLang="zh-CN">
                <a:sym typeface="+mn-ea"/>
              </a:rPr>
              <a:t>OOD</a:t>
            </a:r>
            <a:r>
              <a:rPr lang="zh-CN" altLang="en-US">
                <a:sym typeface="+mn-ea"/>
              </a:rPr>
              <a:t>检测任务上评估</a:t>
            </a:r>
            <a:r>
              <a:rPr lang="en-US" altLang="zh-CN">
                <a:latin typeface="+mn-ea"/>
                <a:cs typeface="+mn-ea"/>
                <a:sym typeface="+mn-ea"/>
              </a:rPr>
              <a:t>Uncertainty</a:t>
            </a:r>
            <a:r>
              <a:rPr lang="zh-CN" altLang="en-US">
                <a:sym typeface="+mn-ea"/>
              </a:rPr>
              <a:t>建模的效果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分别在</a:t>
            </a:r>
            <a:r>
              <a:rPr lang="en-US" altLang="zh-CN">
                <a:sym typeface="+mn-ea"/>
              </a:rPr>
              <a:t>VGG/ResNet/wideResNet/VIT</a:t>
            </a:r>
            <a:r>
              <a:rPr lang="zh-CN" altLang="en-US">
                <a:sym typeface="+mn-ea"/>
              </a:rPr>
              <a:t>等模型上实验，训练集选择</a:t>
            </a:r>
            <a:r>
              <a:rPr lang="en-US" altLang="zh-CN">
                <a:sym typeface="+mn-ea"/>
              </a:rPr>
              <a:t>CIFAR10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OOD</a:t>
            </a:r>
            <a:r>
              <a:rPr lang="zh-CN" altLang="en-US">
                <a:sym typeface="+mn-ea"/>
              </a:rPr>
              <a:t>数据集选择</a:t>
            </a:r>
            <a:r>
              <a:rPr lang="en-US" altLang="zh-CN">
                <a:sym typeface="+mn-ea"/>
              </a:rPr>
              <a:t>SVHN/LSUN/CIFAR100/MNIST/TINY-ImageNet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2710" y="2255520"/>
            <a:ext cx="5743575" cy="3571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实验内容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dirty="0"/>
              <a:t>加入</a:t>
            </a:r>
            <a:r>
              <a:rPr lang="zh-CN" altLang="en-US" dirty="0">
                <a:sym typeface="+mn-ea"/>
              </a:rPr>
              <a:t>输入扰动后，在</a:t>
            </a:r>
            <a:r>
              <a:rPr lang="en-US" altLang="zh-CN" dirty="0">
                <a:sym typeface="+mn-ea"/>
              </a:rPr>
              <a:t>OOD</a:t>
            </a:r>
            <a:r>
              <a:rPr lang="zh-CN" altLang="en-US" dirty="0">
                <a:sym typeface="+mn-ea"/>
              </a:rPr>
              <a:t>检测任务上评估</a:t>
            </a:r>
            <a:r>
              <a:rPr lang="en-US" altLang="zh-CN" dirty="0">
                <a:latin typeface="+mn-ea"/>
                <a:cs typeface="+mn-ea"/>
                <a:sym typeface="+mn-ea"/>
              </a:rPr>
              <a:t>Uncertainty</a:t>
            </a:r>
            <a:r>
              <a:rPr lang="zh-CN" altLang="en-US" dirty="0">
                <a:sym typeface="+mn-ea"/>
              </a:rPr>
              <a:t>建模的效果</a:t>
            </a:r>
            <a:endParaRPr lang="zh-CN" altLang="en-US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实验设置：</a:t>
            </a:r>
            <a:r>
              <a:rPr lang="en-US" altLang="zh-CN" dirty="0">
                <a:sym typeface="+mn-ea"/>
              </a:rPr>
              <a:t>VGG16/ResNet</a:t>
            </a:r>
            <a:r>
              <a:rPr lang="zh-CN" altLang="en-US" dirty="0">
                <a:sym typeface="+mn-ea"/>
              </a:rPr>
              <a:t>模型在</a:t>
            </a:r>
            <a:r>
              <a:rPr lang="en-US" altLang="zh-CN" dirty="0">
                <a:sym typeface="+mn-ea"/>
              </a:rPr>
              <a:t>Mnist</a:t>
            </a:r>
            <a:r>
              <a:rPr lang="zh-CN" altLang="en-US" dirty="0">
                <a:sym typeface="+mn-ea"/>
              </a:rPr>
              <a:t>数据集上训练，在</a:t>
            </a:r>
            <a:r>
              <a:rPr lang="en-US" altLang="zh-CN" dirty="0">
                <a:sym typeface="+mn-ea"/>
              </a:rPr>
              <a:t>Fashionmnist/Cifar10/fer2013/LSUN</a:t>
            </a:r>
            <a:r>
              <a:rPr lang="zh-CN" altLang="en-US" dirty="0">
                <a:sym typeface="+mn-ea"/>
              </a:rPr>
              <a:t>等数据集上做</a:t>
            </a:r>
            <a:r>
              <a:rPr lang="en-US" altLang="zh-CN" dirty="0">
                <a:sym typeface="+mn-ea"/>
              </a:rPr>
              <a:t>OOD</a:t>
            </a:r>
            <a:r>
              <a:rPr lang="zh-CN" altLang="en-US" dirty="0">
                <a:sym typeface="+mn-ea"/>
              </a:rPr>
              <a:t>检测</a:t>
            </a:r>
            <a:endParaRPr lang="zh-CN" altLang="en-US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536575" y="2519680"/>
            <a:ext cx="10879455" cy="2400300"/>
            <a:chOff x="1106" y="4557"/>
            <a:chExt cx="17133" cy="378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6" y="4557"/>
              <a:ext cx="5595" cy="375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3" y="4557"/>
              <a:ext cx="5490" cy="376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95" y="4557"/>
              <a:ext cx="5445" cy="378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实验内容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对比</a:t>
            </a:r>
            <a:r>
              <a:rPr lang="en-US" altLang="zh-CN" dirty="0">
                <a:sym typeface="+mn-ea"/>
              </a:rPr>
              <a:t>Softmax,Ensemble,DDU,DDU+ip</a:t>
            </a:r>
            <a:endParaRPr lang="en-US" altLang="zh-CN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2705" y="1859280"/>
            <a:ext cx="3716020" cy="19945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05" y="3946525"/>
            <a:ext cx="3723640" cy="19640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355" y="1938020"/>
            <a:ext cx="3526155" cy="3876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实验内容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加入</a:t>
            </a:r>
            <a:r>
              <a:rPr lang="zh-CN" altLang="en-US">
                <a:sym typeface="+mn-ea"/>
              </a:rPr>
              <a:t>输入扰动后，在对抗样本检测任务上评估</a:t>
            </a:r>
            <a:r>
              <a:rPr lang="en-US" altLang="zh-CN">
                <a:latin typeface="+mn-ea"/>
                <a:cs typeface="+mn-ea"/>
                <a:sym typeface="+mn-ea"/>
              </a:rPr>
              <a:t>Uncertainty</a:t>
            </a:r>
            <a:r>
              <a:rPr lang="zh-CN" altLang="en-US">
                <a:sym typeface="+mn-ea"/>
              </a:rPr>
              <a:t>建模的效果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实验了三种不同的对抗样本生成方式：</a:t>
            </a:r>
            <a:r>
              <a:rPr lang="en-US" altLang="zh-CN">
                <a:sym typeface="+mn-ea"/>
              </a:rPr>
              <a:t>FGSM/BIM/PGD</a:t>
            </a:r>
            <a:endParaRPr lang="en-US" altLang="zh-CN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8460" y="2679700"/>
            <a:ext cx="6125210" cy="2944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实验内容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dirty="0"/>
              <a:t>加入</a:t>
            </a:r>
            <a:r>
              <a:rPr lang="zh-CN" altLang="en-US" dirty="0">
                <a:sym typeface="+mn-ea"/>
              </a:rPr>
              <a:t>输入扰动后，在主动学习任务上评估</a:t>
            </a:r>
            <a:r>
              <a:rPr lang="en-US" altLang="zh-CN" dirty="0">
                <a:latin typeface="+mn-ea"/>
                <a:cs typeface="+mn-ea"/>
                <a:sym typeface="+mn-ea"/>
              </a:rPr>
              <a:t>Uncertainty</a:t>
            </a:r>
            <a:r>
              <a:rPr lang="zh-CN" altLang="en-US" dirty="0">
                <a:sym typeface="+mn-ea"/>
              </a:rPr>
              <a:t>建模的效果</a:t>
            </a: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实验设置：</a:t>
            </a:r>
            <a:r>
              <a:rPr lang="en-US" altLang="zh-CN" dirty="0">
                <a:sym typeface="+mn-ea"/>
              </a:rPr>
              <a:t>50</a:t>
            </a:r>
            <a:r>
              <a:rPr lang="zh-CN" altLang="en-US" dirty="0">
                <a:sym typeface="+mn-ea"/>
              </a:rPr>
              <a:t>个初始训练样本，每次选取</a:t>
            </a:r>
            <a:r>
              <a:rPr lang="en-US" altLang="zh-CN" dirty="0">
                <a:sym typeface="+mn-ea"/>
              </a:rPr>
              <a:t>uncertainty</a:t>
            </a:r>
            <a:r>
              <a:rPr lang="zh-CN" altLang="en-US" dirty="0">
                <a:sym typeface="+mn-ea"/>
              </a:rPr>
              <a:t>值高的</a:t>
            </a:r>
            <a:r>
              <a:rPr lang="en-US" altLang="zh-CN" dirty="0">
                <a:sym typeface="+mn-ea"/>
              </a:rPr>
              <a:t>20</a:t>
            </a:r>
            <a:r>
              <a:rPr lang="zh-CN" altLang="en-US" dirty="0">
                <a:sym typeface="+mn-ea"/>
              </a:rPr>
              <a:t>个样本加入训练集里</a:t>
            </a:r>
            <a:endParaRPr lang="zh-CN" altLang="en-US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4683" y="2264450"/>
            <a:ext cx="5067935" cy="4061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89789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总结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latin typeface="+mn-ea"/>
                <a:cs typeface="+mn-ea"/>
                <a:sym typeface="+mn-ea"/>
              </a:rPr>
              <a:t>目前工作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latin typeface="+mn-ea"/>
                <a:cs typeface="+mn-ea"/>
                <a:sym typeface="+mn-ea"/>
              </a:rPr>
              <a:t>通过可视化</a:t>
            </a:r>
            <a:r>
              <a:rPr lang="en-US" altLang="zh-CN">
                <a:latin typeface="+mn-ea"/>
                <a:cs typeface="+mn-ea"/>
                <a:sym typeface="+mn-ea"/>
              </a:rPr>
              <a:t>logP(z)</a:t>
            </a:r>
            <a:r>
              <a:rPr lang="zh-CN" altLang="en-US">
                <a:latin typeface="+mn-ea"/>
                <a:cs typeface="+mn-ea"/>
                <a:sym typeface="+mn-ea"/>
              </a:rPr>
              <a:t>关于输入</a:t>
            </a:r>
            <a:r>
              <a:rPr lang="en-US" altLang="zh-CN">
                <a:latin typeface="+mn-ea"/>
                <a:cs typeface="+mn-ea"/>
                <a:sym typeface="+mn-ea"/>
              </a:rPr>
              <a:t>x</a:t>
            </a:r>
            <a:r>
              <a:rPr lang="zh-CN" altLang="en-US">
                <a:latin typeface="+mn-ea"/>
                <a:cs typeface="+mn-ea"/>
                <a:sym typeface="+mn-ea"/>
              </a:rPr>
              <a:t>的梯度，观察到域内样本和</a:t>
            </a:r>
            <a:r>
              <a:rPr lang="en-US" altLang="zh-CN">
                <a:latin typeface="+mn-ea"/>
                <a:cs typeface="+mn-ea"/>
                <a:sym typeface="+mn-ea"/>
              </a:rPr>
              <a:t>OOD</a:t>
            </a:r>
            <a:r>
              <a:rPr lang="zh-CN" altLang="en-US">
                <a:latin typeface="+mn-ea"/>
                <a:cs typeface="+mn-ea"/>
                <a:sym typeface="+mn-ea"/>
              </a:rPr>
              <a:t>样本在梯度空间上分布的显著差异，得出结论：关于输入的梯度范数可以用作模型不确定度量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sym typeface="+mn-ea"/>
              </a:rPr>
              <a:t>进而提出以下算法：通过对输入的图片添加关于输入梯度的噪声扰动，改进</a:t>
            </a:r>
            <a:r>
              <a:rPr lang="zh-CN">
                <a:sym typeface="+mn-ea"/>
              </a:rPr>
              <a:t>基于高维特征概率密度建模的不确定性估计</a:t>
            </a:r>
            <a:endParaRPr 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/>
              <a:t>最后在</a:t>
            </a:r>
            <a:r>
              <a:rPr lang="en-US" altLang="zh-CN"/>
              <a:t>OOD</a:t>
            </a:r>
            <a:r>
              <a:rPr lang="zh-CN" altLang="en-US"/>
              <a:t>检测、对抗样本的检测、主动学习等任务上评估本算法，并对比</a:t>
            </a:r>
            <a:r>
              <a:rPr lang="en-US" altLang="zh-CN"/>
              <a:t>DDU</a:t>
            </a:r>
            <a:r>
              <a:rPr lang="zh-CN" altLang="en-US"/>
              <a:t>、</a:t>
            </a:r>
            <a:r>
              <a:rPr lang="en-US" altLang="zh-CN"/>
              <a:t>Ensemble</a:t>
            </a:r>
            <a:r>
              <a:rPr lang="zh-CN" altLang="en-US"/>
              <a:t>等其他算法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709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12" y="2672083"/>
            <a:ext cx="9144000" cy="1514475"/>
          </a:xfrm>
        </p:spPr>
        <p:txBody>
          <a:bodyPr/>
          <a:p>
            <a:r>
              <a:rPr lang="zh-CN" altLang="en-US"/>
              <a:t>背景介绍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实验内容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高维特征的对数概率密度建模不确定性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扰动前概率</a:t>
            </a:r>
            <a:r>
              <a:rPr lang="en-US" altLang="zh-CN"/>
              <a:t> VS </a:t>
            </a:r>
            <a:r>
              <a:rPr lang="zh-CN" altLang="en-US"/>
              <a:t>（扰动后概率密度</a:t>
            </a:r>
            <a:r>
              <a:rPr lang="en-US" altLang="zh-CN"/>
              <a:t>-</a:t>
            </a:r>
            <a:r>
              <a:rPr lang="zh-CN" altLang="en-US"/>
              <a:t>扰动前概率密度）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700" y="2200910"/>
            <a:ext cx="5181600" cy="350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实验内容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4800" y="1144270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对比不同的概率密度建模方式：</a:t>
            </a:r>
            <a:r>
              <a:rPr lang="en-US" altLang="zh-CN"/>
              <a:t>GMM vs KDE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实验设置</a:t>
            </a:r>
            <a:r>
              <a:rPr lang="en-US" altLang="zh-CN"/>
              <a:t>:ResNet50,</a:t>
            </a:r>
            <a:r>
              <a:rPr lang="zh-CN" altLang="en-US"/>
              <a:t>在</a:t>
            </a:r>
            <a:r>
              <a:rPr lang="en-US" altLang="zh-CN"/>
              <a:t>Cifar10</a:t>
            </a:r>
            <a:r>
              <a:rPr lang="zh-CN" altLang="en-US"/>
              <a:t>上训练，在不同数据集上做</a:t>
            </a:r>
            <a:r>
              <a:rPr lang="en-US" altLang="zh-CN"/>
              <a:t>OOD</a:t>
            </a:r>
            <a:r>
              <a:rPr lang="zh-CN" altLang="en-US"/>
              <a:t>检测任务评估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65455" y="2334260"/>
            <a:ext cx="11081385" cy="2970530"/>
            <a:chOff x="1076" y="2983"/>
            <a:chExt cx="17451" cy="417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6" y="3096"/>
              <a:ext cx="4910" cy="3829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2" y="3042"/>
              <a:ext cx="5312" cy="405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0" y="2983"/>
              <a:ext cx="5377" cy="4171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1069340" y="5489575"/>
            <a:ext cx="7859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结论</a:t>
            </a:r>
            <a:r>
              <a:rPr lang="en-US" altLang="zh-CN">
                <a:solidFill>
                  <a:schemeClr val="accent1"/>
                </a:solidFill>
              </a:rPr>
              <a:t>:</a:t>
            </a:r>
            <a:r>
              <a:rPr lang="zh-CN" altLang="en-US">
                <a:solidFill>
                  <a:schemeClr val="accent1"/>
                </a:solidFill>
              </a:rPr>
              <a:t>特征维度较低时，使用</a:t>
            </a:r>
            <a:r>
              <a:rPr lang="en-US" altLang="zh-CN">
                <a:solidFill>
                  <a:schemeClr val="accent1"/>
                </a:solidFill>
              </a:rPr>
              <a:t>KDE</a:t>
            </a:r>
            <a:r>
              <a:rPr lang="zh-CN" altLang="en-US">
                <a:solidFill>
                  <a:schemeClr val="accent1"/>
                </a:solidFill>
              </a:rPr>
              <a:t>更好，但是维度高的时候，使用</a:t>
            </a:r>
            <a:r>
              <a:rPr lang="en-US" altLang="zh-CN">
                <a:solidFill>
                  <a:schemeClr val="accent1"/>
                </a:solidFill>
              </a:rPr>
              <a:t>GMM</a:t>
            </a:r>
            <a:r>
              <a:rPr lang="zh-CN" altLang="en-US">
                <a:solidFill>
                  <a:schemeClr val="accent1"/>
                </a:solidFill>
              </a:rPr>
              <a:t>更好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实验内容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研究高维特征的概率密度建模不确定性和高维特征维度的关系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实验设置：</a:t>
            </a:r>
            <a:r>
              <a:rPr lang="en-US" altLang="zh-CN"/>
              <a:t>ResNet50, Cifar10</a:t>
            </a:r>
            <a:r>
              <a:rPr lang="zh-CN" altLang="en-US"/>
              <a:t>上训练，使用</a:t>
            </a:r>
            <a:r>
              <a:rPr lang="en-US" altLang="zh-CN"/>
              <a:t>GMM</a:t>
            </a:r>
            <a:r>
              <a:rPr lang="zh-CN" altLang="en-US"/>
              <a:t>建模高维特征的分布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8085" y="2193925"/>
            <a:ext cx="5751830" cy="36671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5" y="2183130"/>
            <a:ext cx="5860415" cy="3689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84630" y="5780405"/>
            <a:ext cx="816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结论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: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随着高维特征维度降低，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GMM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建模的不确定性表现变差</a:t>
            </a:r>
            <a:endParaRPr lang="zh-CN" altLang="en-US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基于辅助</a:t>
            </a:r>
            <a:r>
              <a:rPr lang="en-US" altLang="zh-CN"/>
              <a:t>Loss</a:t>
            </a:r>
            <a:r>
              <a:rPr lang="zh-CN" altLang="en-US"/>
              <a:t>联合训练的改进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研究动机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8315" y="114173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>
                <a:sym typeface="+mn-ea"/>
              </a:rPr>
              <a:t>Motivation: TSNE</a:t>
            </a:r>
            <a:r>
              <a:rPr lang="zh-CN" altLang="en-US">
                <a:sym typeface="+mn-ea"/>
              </a:rPr>
              <a:t>可视化高维特征空间，从特征空间分布的角度去改进</a:t>
            </a:r>
            <a:r>
              <a:rPr lang="en-US" altLang="zh-CN">
                <a:sym typeface="+mn-ea"/>
              </a:rPr>
              <a:t>ddu</a:t>
            </a:r>
            <a:r>
              <a:rPr lang="zh-CN" altLang="en-US">
                <a:sym typeface="+mn-ea"/>
              </a:rPr>
              <a:t>算法</a:t>
            </a:r>
            <a:endParaRPr 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高维特征空间的</a:t>
            </a:r>
            <a:r>
              <a:rPr lang="zh-CN" altLang="en-US">
                <a:highlight>
                  <a:srgbClr val="FFFF00"/>
                </a:highlight>
              </a:rPr>
              <a:t>类内紧密性</a:t>
            </a:r>
            <a:r>
              <a:rPr lang="zh-CN" altLang="en-US"/>
              <a:t>（ intra-class compactness ）和</a:t>
            </a:r>
            <a:r>
              <a:rPr lang="zh-CN" altLang="en-US">
                <a:highlight>
                  <a:srgbClr val="FFFF00"/>
                </a:highlight>
              </a:rPr>
              <a:t>类间可分性</a:t>
            </a:r>
            <a:r>
              <a:rPr lang="zh-CN" altLang="en-US"/>
              <a:t>（ inter-class separability ）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3335" y="2976245"/>
            <a:ext cx="4305300" cy="2276475"/>
          </a:xfrm>
          <a:prstGeom prst="rect">
            <a:avLst/>
          </a:prstGeom>
        </p:spPr>
      </p:pic>
      <p:pic>
        <p:nvPicPr>
          <p:cNvPr id="10" name="图片 9" descr="stats_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685" y="2872105"/>
            <a:ext cx="4225290" cy="208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加入辅助</a:t>
            </a:r>
            <a:r>
              <a:rPr lang="en-US" altLang="zh-CN"/>
              <a:t>loss</a:t>
            </a:r>
            <a:r>
              <a:rPr lang="zh-CN" altLang="en-US"/>
              <a:t>，帮助改变特征空间的分布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论文《</a:t>
            </a:r>
            <a:r>
              <a:rPr lang="en-US" altLang="zh-CN">
                <a:sym typeface="+mn-ea"/>
              </a:rPr>
              <a:t>A discriminative feature learning approach for deep face recognition</a:t>
            </a:r>
            <a:r>
              <a:rPr lang="zh-CN" altLang="en-US">
                <a:sym typeface="+mn-ea"/>
              </a:rPr>
              <a:t>》提出了一种</a:t>
            </a:r>
            <a:r>
              <a:rPr lang="en-US" altLang="zh-CN">
                <a:sym typeface="+mn-ea"/>
              </a:rPr>
              <a:t>centerloss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训练时</a:t>
            </a:r>
            <a:r>
              <a:rPr lang="en-US" altLang="zh-CN"/>
              <a:t>:Loss=CrossEntropyLoss+</a:t>
            </a:r>
            <a:r>
              <a:rPr lang="en-US" altLang="zh-CN">
                <a:latin typeface="文鼎ＰＬ简中楷" panose="02010600030101010101" charset="-122"/>
                <a:ea typeface="文鼎ＰＬ简中楷" panose="02010600030101010101" charset="-122"/>
              </a:rPr>
              <a:t>λ* </a:t>
            </a:r>
            <a:r>
              <a:rPr lang="en-US" altLang="zh-CN"/>
              <a:t>CenterLoss 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92810" y="3246120"/>
            <a:ext cx="5374005" cy="1633220"/>
            <a:chOff x="2159" y="4841"/>
            <a:chExt cx="8463" cy="257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492" y="6138"/>
              <a:ext cx="5130" cy="1275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2159" y="6485"/>
              <a:ext cx="34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修正后的</a:t>
              </a:r>
              <a:r>
                <a:rPr lang="en-US" altLang="zh-CN"/>
                <a:t>CenterLoss:</a:t>
              </a:r>
              <a:endParaRPr lang="en-US" altLang="zh-CN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7" y="4841"/>
              <a:ext cx="3465" cy="123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2159" y="5166"/>
              <a:ext cx="27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CenterLoss</a:t>
              </a:r>
              <a:r>
                <a:rPr lang="zh-CN" altLang="en-US"/>
                <a:t>公式</a:t>
              </a:r>
              <a:r>
                <a:rPr lang="en-US" altLang="zh-CN"/>
                <a:t>:</a:t>
              </a:r>
              <a:endParaRPr lang="en-US" altLang="zh-CN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05" y="2414270"/>
            <a:ext cx="4791075" cy="3629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2433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27889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加入辅助</a:t>
            </a:r>
            <a:r>
              <a:rPr lang="en-US" altLang="zh-CN">
                <a:sym typeface="+mn-ea"/>
              </a:rPr>
              <a:t>loss</a:t>
            </a:r>
            <a:r>
              <a:rPr lang="zh-CN" altLang="en-US">
                <a:sym typeface="+mn-ea"/>
              </a:rPr>
              <a:t>联合训练，</a:t>
            </a:r>
            <a:r>
              <a:rPr lang="zh-CN" altLang="en-US">
                <a:sym typeface="+mn-ea"/>
              </a:rPr>
              <a:t>提高在嵌入空间上</a:t>
            </a:r>
            <a:r>
              <a:rPr lang="zh-CN" altLang="en-US">
                <a:sym typeface="+mn-ea"/>
              </a:rPr>
              <a:t>高维特征的类内紧密性和类间可分性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实验设置</a:t>
            </a:r>
            <a:r>
              <a:rPr lang="en-US" altLang="zh-CN"/>
              <a:t>:VGG16+Mnist, </a:t>
            </a:r>
            <a:r>
              <a:rPr lang="zh-CN" altLang="en-US"/>
              <a:t>高维特征</a:t>
            </a:r>
            <a:r>
              <a:rPr lang="en-US" altLang="zh-CN"/>
              <a:t>Dimension=512</a:t>
            </a:r>
            <a:r>
              <a:rPr lang="zh-CN" altLang="en-US"/>
              <a:t>，</a:t>
            </a:r>
            <a:r>
              <a:rPr lang="en-US" altLang="zh-CN"/>
              <a:t>TSNE</a:t>
            </a:r>
            <a:r>
              <a:rPr lang="zh-CN" altLang="en-US"/>
              <a:t>可视化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99160" y="2119630"/>
            <a:ext cx="10751185" cy="2494280"/>
            <a:chOff x="1432" y="4164"/>
            <a:chExt cx="16931" cy="3928"/>
          </a:xfrm>
        </p:grpSpPr>
        <p:pic>
          <p:nvPicPr>
            <p:cNvPr id="4" name="图片 3" descr="epoch_4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212" y="4164"/>
              <a:ext cx="5345" cy="3928"/>
            </a:xfrm>
            <a:prstGeom prst="rect">
              <a:avLst/>
            </a:prstGeom>
          </p:spPr>
        </p:pic>
        <p:pic>
          <p:nvPicPr>
            <p:cNvPr id="7" name="图片 6" descr="epoch_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2" y="4164"/>
              <a:ext cx="5237" cy="3904"/>
            </a:xfrm>
            <a:prstGeom prst="rect">
              <a:avLst/>
            </a:prstGeom>
          </p:spPr>
        </p:pic>
        <p:pic>
          <p:nvPicPr>
            <p:cNvPr id="2" name="图片 1" descr="epoch_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83" y="4304"/>
              <a:ext cx="5081" cy="3788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2106930" y="4700270"/>
            <a:ext cx="9227820" cy="368300"/>
            <a:chOff x="3546" y="8383"/>
            <a:chExt cx="14532" cy="580"/>
          </a:xfrm>
        </p:grpSpPr>
        <p:sp>
          <p:nvSpPr>
            <p:cNvPr id="3" name="文本框 2"/>
            <p:cNvSpPr txBox="1"/>
            <p:nvPr/>
          </p:nvSpPr>
          <p:spPr>
            <a:xfrm>
              <a:off x="3546" y="838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原始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353" y="8383"/>
              <a:ext cx="21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CenterLoss</a:t>
              </a:r>
              <a:endParaRPr lang="en-US" altLang="zh-CN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4490" y="8383"/>
              <a:ext cx="35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ContrastiveCenterLoss</a:t>
              </a:r>
              <a:endParaRPr lang="en-US" altLang="zh-CN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227455" y="5313680"/>
            <a:ext cx="106311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可以看到：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en-US" altLang="zh-CN">
                <a:solidFill>
                  <a:schemeClr val="accent1"/>
                </a:solidFill>
              </a:rPr>
              <a:t>1.</a:t>
            </a:r>
            <a:r>
              <a:rPr lang="zh-CN" altLang="en-US">
                <a:solidFill>
                  <a:schemeClr val="accent1"/>
                </a:solidFill>
              </a:rPr>
              <a:t>加入</a:t>
            </a:r>
            <a:r>
              <a:rPr lang="en-US" altLang="zh-CN">
                <a:solidFill>
                  <a:schemeClr val="accent1"/>
                </a:solidFill>
              </a:rPr>
              <a:t>CenterLoss</a:t>
            </a:r>
            <a:r>
              <a:rPr lang="zh-CN" altLang="en-US">
                <a:solidFill>
                  <a:schemeClr val="accent1"/>
                </a:solidFill>
              </a:rPr>
              <a:t>之后，类内紧密性变好了，但是类间可分性变差</a:t>
            </a:r>
            <a:endParaRPr lang="en-US" altLang="zh-CN">
              <a:solidFill>
                <a:schemeClr val="accent1"/>
              </a:solidFill>
            </a:endParaRPr>
          </a:p>
          <a:p>
            <a:r>
              <a:rPr lang="en-US" altLang="zh-CN">
                <a:solidFill>
                  <a:schemeClr val="accent1"/>
                </a:solidFill>
              </a:rPr>
              <a:t>2.</a:t>
            </a:r>
            <a:r>
              <a:rPr lang="zh-CN" altLang="en-US">
                <a:solidFill>
                  <a:schemeClr val="accent1"/>
                </a:solidFill>
              </a:rPr>
              <a:t>加入</a:t>
            </a:r>
            <a:r>
              <a:rPr lang="en-US" altLang="zh-CN">
                <a:solidFill>
                  <a:schemeClr val="accent1"/>
                </a:solidFill>
              </a:rPr>
              <a:t>ContrastiveCenterLoss</a:t>
            </a:r>
            <a:r>
              <a:rPr lang="zh-CN" altLang="en-US">
                <a:solidFill>
                  <a:schemeClr val="accent1"/>
                </a:solidFill>
              </a:rPr>
              <a:t>，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类内紧密性变好了，但是类间可分性没有变差</a:t>
            </a:r>
            <a:endParaRPr lang="zh-CN" altLang="en-US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加入辅助</a:t>
            </a:r>
            <a:r>
              <a:rPr lang="en-US" altLang="zh-CN"/>
              <a:t>loss</a:t>
            </a:r>
            <a:r>
              <a:rPr lang="zh-CN" altLang="en-US"/>
              <a:t>联合训练，</a:t>
            </a:r>
            <a:r>
              <a:rPr lang="zh-CN" altLang="en-US">
                <a:sym typeface="+mn-ea"/>
              </a:rPr>
              <a:t>提高在嵌入空间上</a:t>
            </a:r>
            <a:r>
              <a:rPr lang="zh-CN" altLang="en-US"/>
              <a:t>高维特征的类内紧密性和类间可分性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实验设置</a:t>
            </a:r>
            <a:r>
              <a:rPr lang="en-US" altLang="zh-CN">
                <a:sym typeface="+mn-ea"/>
              </a:rPr>
              <a:t>: VGG16+Cifar10, </a:t>
            </a:r>
            <a:r>
              <a:rPr lang="zh-CN" altLang="en-US">
                <a:sym typeface="+mn-ea"/>
              </a:rPr>
              <a:t>高维特征</a:t>
            </a:r>
            <a:r>
              <a:rPr lang="en-US" altLang="zh-CN">
                <a:sym typeface="+mn-ea"/>
              </a:rPr>
              <a:t>Dimension=512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TSNE</a:t>
            </a:r>
            <a:r>
              <a:rPr lang="zh-CN" altLang="en-US">
                <a:sym typeface="+mn-ea"/>
              </a:rPr>
              <a:t>可视化</a:t>
            </a:r>
            <a:endParaRPr lang="zh-CN" altLang="en-US"/>
          </a:p>
        </p:txBody>
      </p:sp>
      <p:pic>
        <p:nvPicPr>
          <p:cNvPr id="2" name="图片 1" descr="stats_2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985" y="2384425"/>
            <a:ext cx="4225290" cy="2089150"/>
          </a:xfrm>
          <a:prstGeom prst="rect">
            <a:avLst/>
          </a:prstGeom>
        </p:spPr>
      </p:pic>
      <p:pic>
        <p:nvPicPr>
          <p:cNvPr id="3" name="图片 2" descr="stats_2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165" y="2446655"/>
            <a:ext cx="4320540" cy="21361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12720" y="4792980"/>
            <a:ext cx="188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加辅助</a:t>
            </a:r>
            <a:r>
              <a:rPr lang="en-US" altLang="zh-CN"/>
              <a:t>loss</a:t>
            </a:r>
            <a:r>
              <a:rPr lang="zh-CN" altLang="en-US"/>
              <a:t>前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426325" y="4792980"/>
            <a:ext cx="1760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加辅助</a:t>
            </a:r>
            <a:r>
              <a:rPr lang="en-US" altLang="zh-CN">
                <a:sym typeface="+mn-ea"/>
              </a:rPr>
              <a:t>loss</a:t>
            </a:r>
            <a:r>
              <a:rPr lang="zh-CN" altLang="en-US">
                <a:sym typeface="+mn-ea"/>
              </a:rPr>
              <a:t>后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90295" y="5680710"/>
            <a:ext cx="10378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结论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加入辅助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loss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之后，训练出来的模型在嵌入空间上特征的分布更紧密，进而使高维特征的概率密度建模不确定性的结果更准确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实验内容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训练时加入</a:t>
            </a:r>
            <a:r>
              <a:rPr lang="en-US" altLang="zh-CN"/>
              <a:t>ContrastiveCenterLoss</a:t>
            </a:r>
            <a:r>
              <a:rPr lang="zh-CN" altLang="en-US"/>
              <a:t>，和</a:t>
            </a:r>
            <a:r>
              <a:rPr lang="en-US" altLang="zh-CN"/>
              <a:t>CrossEntropyLoss</a:t>
            </a:r>
            <a:r>
              <a:rPr lang="zh-CN" altLang="en-US"/>
              <a:t>一起联合训练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实验设置：在</a:t>
            </a:r>
            <a:r>
              <a:rPr lang="en-US" altLang="zh-CN"/>
              <a:t>OOD</a:t>
            </a:r>
            <a:r>
              <a:rPr lang="zh-CN" altLang="en-US"/>
              <a:t>任务上，评估高维特征概率密度建模模型不确定性的效果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1235" y="2704465"/>
            <a:ext cx="5668010" cy="30492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98750"/>
            <a:ext cx="5546090" cy="3054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实验内容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训练时加入</a:t>
            </a:r>
            <a:r>
              <a:rPr lang="en-US" altLang="zh-CN"/>
              <a:t>ContrastiveCenterLoss</a:t>
            </a:r>
            <a:r>
              <a:rPr lang="zh-CN" altLang="en-US"/>
              <a:t>，和</a:t>
            </a:r>
            <a:r>
              <a:rPr lang="en-US" altLang="zh-CN"/>
              <a:t>CrossEntropyLoss</a:t>
            </a:r>
            <a:r>
              <a:rPr lang="zh-CN" altLang="en-US"/>
              <a:t>一起联合训练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实验设置：在</a:t>
            </a:r>
            <a:r>
              <a:rPr lang="en-US" altLang="zh-CN"/>
              <a:t>OOD</a:t>
            </a:r>
            <a:r>
              <a:rPr lang="zh-CN" altLang="en-US"/>
              <a:t>任务上，评估高维特征概率密度建模模型不确定性的效果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3155" y="2319020"/>
            <a:ext cx="6219825" cy="3362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背景介绍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6415" y="1056005"/>
            <a:ext cx="10721975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Font typeface="Wingdings" panose="05000000000000000000" charset="0"/>
              <a:buNone/>
            </a:pPr>
            <a:endParaRPr lang="zh-CN" altLang="en-US" dirty="0"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神经网络不确定性</a:t>
            </a:r>
            <a:r>
              <a:rPr lang="en-US" altLang="zh-CN" dirty="0">
                <a:sym typeface="+mn-ea"/>
              </a:rPr>
              <a:t>(U</a:t>
            </a:r>
            <a:r>
              <a:rPr lang="en-US" altLang="zh-CN" kern="100" dirty="0">
                <a:latin typeface="宋体" pitchFamily="2" charset="-122"/>
                <a:ea typeface="宋体" pitchFamily="2" charset="-122"/>
                <a:sym typeface="+mn-ea"/>
              </a:rPr>
              <a:t>ncertainty)</a:t>
            </a:r>
            <a:r>
              <a:rPr lang="en-US" altLang="zh-CN" dirty="0">
                <a:sym typeface="+mn-ea"/>
              </a:rPr>
              <a:t>: </a:t>
            </a:r>
            <a:r>
              <a:rPr lang="zh-CN" altLang="en-US" dirty="0">
                <a:sym typeface="+mn-ea"/>
              </a:rPr>
              <a:t>模型</a:t>
            </a:r>
            <a:r>
              <a:rPr lang="en-US" altLang="zh-CN" dirty="0">
                <a:sym typeface="+mn-ea"/>
              </a:rPr>
              <a:t>Overconfident Issue</a:t>
            </a:r>
            <a:r>
              <a:rPr lang="zh-CN" altLang="en-US" dirty="0">
                <a:sym typeface="+mn-ea"/>
              </a:rPr>
              <a:t>，即</a:t>
            </a:r>
            <a:r>
              <a:rPr lang="en-US" altLang="zh-CN" dirty="0">
                <a:sym typeface="+mn-ea"/>
              </a:rPr>
              <a:t>模型对于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训练集分布以外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样本</a:t>
            </a:r>
            <a:r>
              <a:rPr lang="en-US" altLang="zh-CN" dirty="0"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依然</a:t>
            </a:r>
            <a:r>
              <a:rPr lang="en-US" altLang="zh-CN" dirty="0">
                <a:sym typeface="+mn-ea"/>
              </a:rPr>
              <a:t>会过度自信地给出</a:t>
            </a:r>
            <a:r>
              <a:rPr lang="zh-CN" altLang="en-US" dirty="0">
                <a:sym typeface="+mn-ea"/>
              </a:rPr>
              <a:t>很</a:t>
            </a:r>
            <a:r>
              <a:rPr lang="en-US" altLang="zh-CN" dirty="0">
                <a:sym typeface="+mn-ea"/>
              </a:rPr>
              <a:t>高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预测</a:t>
            </a:r>
            <a:r>
              <a:rPr lang="zh-CN" altLang="en-US" dirty="0">
                <a:sym typeface="+mn-ea"/>
              </a:rPr>
              <a:t>概率</a:t>
            </a:r>
            <a:endParaRPr lang="en-US" altLang="zh-CN" dirty="0"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en-US" altLang="zh-CN" dirty="0"/>
              <a:t>predict class+ </a:t>
            </a:r>
            <a:r>
              <a:rPr lang="en-US" altLang="zh-CN" dirty="0">
                <a:solidFill>
                  <a:srgbClr val="FF0000"/>
                </a:solidFill>
              </a:rPr>
              <a:t>uncertainty</a:t>
            </a:r>
            <a:r>
              <a:rPr lang="zh-CN" altLang="en-US" dirty="0"/>
              <a:t>（额外预测一个指标，指示本次预测结果的可信度）</a:t>
            </a: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主要应用于模型部署阶段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All models are wrong, but some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models that know when they are wrong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 are useful.</a:t>
            </a:r>
            <a:endParaRPr lang="zh-CN" altLang="en-US"/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083435" y="3481705"/>
            <a:ext cx="7811711" cy="2788834"/>
            <a:chOff x="2877" y="4940"/>
            <a:chExt cx="12858" cy="5081"/>
          </a:xfrm>
        </p:grpSpPr>
        <p:grpSp>
          <p:nvGrpSpPr>
            <p:cNvPr id="14" name="组合 13"/>
            <p:cNvGrpSpPr/>
            <p:nvPr/>
          </p:nvGrpSpPr>
          <p:grpSpPr>
            <a:xfrm>
              <a:off x="2877" y="4940"/>
              <a:ext cx="12858" cy="3623"/>
              <a:chOff x="2947" y="4465"/>
              <a:chExt cx="12858" cy="3623"/>
            </a:xfrm>
          </p:grpSpPr>
          <p:pic>
            <p:nvPicPr>
              <p:cNvPr id="3" name="图片 2" descr="c9ef4275d464f7435db9bca3a8935b5a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7124" y="5118"/>
                <a:ext cx="4442" cy="2970"/>
              </a:xfrm>
              <a:prstGeom prst="rect">
                <a:avLst/>
              </a:prstGeom>
            </p:spPr>
          </p:pic>
          <p:pic>
            <p:nvPicPr>
              <p:cNvPr id="4" name="图片 3" descr="6488315ce02a5456cff459200631883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47" y="5881"/>
                <a:ext cx="2645" cy="1759"/>
              </a:xfrm>
              <a:prstGeom prst="rect">
                <a:avLst/>
              </a:prstGeom>
            </p:spPr>
          </p:pic>
          <p:cxnSp>
            <p:nvCxnSpPr>
              <p:cNvPr id="5" name="直接箭头连接符 4"/>
              <p:cNvCxnSpPr/>
              <p:nvPr/>
            </p:nvCxnSpPr>
            <p:spPr>
              <a:xfrm flipH="1" flipV="1">
                <a:off x="5729" y="6709"/>
                <a:ext cx="1403" cy="24"/>
              </a:xfrm>
              <a:prstGeom prst="straightConnector1">
                <a:avLst/>
              </a:prstGeom>
              <a:ln>
                <a:headEnd type="triangle" w="med" len="med"/>
                <a:tailEnd type="none" w="lg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11885" y="6054"/>
                <a:ext cx="1296" cy="655"/>
              </a:xfrm>
              <a:prstGeom prst="straightConnector1">
                <a:avLst/>
              </a:prstGeom>
              <a:ln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>
                <a:off x="11885" y="6709"/>
                <a:ext cx="1328" cy="889"/>
              </a:xfrm>
              <a:prstGeom prst="straightConnector1">
                <a:avLst/>
              </a:prstGeom>
              <a:ln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13174" y="5851"/>
                <a:ext cx="2134" cy="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P(cat|x)</a:t>
                </a:r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3098" y="7297"/>
                <a:ext cx="2386" cy="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P(dog|x)</a:t>
                </a:r>
                <a:endParaRPr lang="en-US" altLang="zh-CN"/>
              </a:p>
            </p:txBody>
          </p:sp>
          <p:cxnSp>
            <p:nvCxnSpPr>
              <p:cNvPr id="12" name="直接箭头连接符 11"/>
              <p:cNvCxnSpPr>
                <a:endCxn id="13" idx="1"/>
              </p:cNvCxnSpPr>
              <p:nvPr/>
            </p:nvCxnSpPr>
            <p:spPr>
              <a:xfrm flipV="1">
                <a:off x="11669" y="4801"/>
                <a:ext cx="2105" cy="14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13774" y="4465"/>
                <a:ext cx="2031" cy="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uncertainty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269" y="8768"/>
              <a:ext cx="6013" cy="1253"/>
              <a:chOff x="11260" y="3957"/>
              <a:chExt cx="6013" cy="1253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1260" y="3957"/>
                <a:ext cx="6013" cy="1253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zh-CN" altLang="en-US" sz="2400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2048" y="4278"/>
                <a:ext cx="4707" cy="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600"/>
                  <a:t>Knowing What</a:t>
                </a:r>
                <a:r>
                  <a:rPr lang="en-US" altLang="zh-CN" sz="1600"/>
                  <a:t> </a:t>
                </a:r>
                <a:r>
                  <a:rPr lang="zh-CN" altLang="en-US" sz="1600"/>
                  <a:t>We Don’t Know</a:t>
                </a:r>
                <a:endParaRPr lang="zh-CN" altLang="en-US" sz="1600"/>
              </a:p>
            </p:txBody>
          </p:sp>
        </p:grp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89789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总结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latin typeface="+mn-ea"/>
                <a:cs typeface="+mn-ea"/>
                <a:sym typeface="+mn-ea"/>
              </a:rPr>
              <a:t>目前工作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latin typeface="+mn-ea"/>
                <a:cs typeface="+mn-ea"/>
                <a:sym typeface="+mn-ea"/>
              </a:rPr>
              <a:t>通过</a:t>
            </a:r>
            <a:r>
              <a:rPr lang="en-US" altLang="zh-CN">
                <a:latin typeface="+mn-ea"/>
                <a:cs typeface="+mn-ea"/>
                <a:sym typeface="+mn-ea"/>
              </a:rPr>
              <a:t>tsne</a:t>
            </a:r>
            <a:r>
              <a:rPr lang="zh-CN" altLang="en-US">
                <a:latin typeface="+mn-ea"/>
                <a:cs typeface="+mn-ea"/>
                <a:sym typeface="+mn-ea"/>
              </a:rPr>
              <a:t>可视化特征空间分布，试图提高类内紧密性和类间可分性</a:t>
            </a:r>
            <a:r>
              <a:rPr lang="en-US" altLang="zh-CN">
                <a:latin typeface="+mn-ea"/>
                <a:cs typeface="+mn-ea"/>
                <a:sym typeface="+mn-ea"/>
              </a:rPr>
              <a:t>l</a:t>
            </a:r>
            <a:endParaRPr lang="en-US" altLang="zh-CN">
              <a:latin typeface="+mn-ea"/>
              <a:cs typeface="+mn-ea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sym typeface="+mn-ea"/>
              </a:rPr>
              <a:t>进而提出以下改进：通过加入</a:t>
            </a:r>
            <a:r>
              <a:rPr lang="en-US" altLang="zh-CN">
                <a:sym typeface="+mn-ea"/>
              </a:rPr>
              <a:t>contrastiveCenterLoss</a:t>
            </a:r>
            <a:r>
              <a:rPr lang="zh-CN" altLang="en-US">
                <a:sym typeface="+mn-ea"/>
              </a:rPr>
              <a:t>，联合交叉熵损失函数一起训练</a:t>
            </a:r>
            <a:endParaRPr lang="zh-CN" altLang="en-US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/>
              <a:t>最后在</a:t>
            </a:r>
            <a:r>
              <a:rPr lang="en-US" altLang="zh-CN"/>
              <a:t>OOD</a:t>
            </a:r>
            <a:r>
              <a:rPr lang="zh-CN" altLang="en-US"/>
              <a:t>检测、对抗样本的检测等任务上评估本算法，并对比</a:t>
            </a:r>
            <a:r>
              <a:rPr lang="en-US" altLang="zh-CN"/>
              <a:t>DDU</a:t>
            </a:r>
            <a:r>
              <a:rPr lang="zh-CN" altLang="en-US"/>
              <a:t>、</a:t>
            </a:r>
            <a:r>
              <a:rPr lang="en-US" altLang="zh-CN"/>
              <a:t>Ensemble</a:t>
            </a:r>
            <a:r>
              <a:rPr lang="zh-CN" altLang="en-US"/>
              <a:t>等其他算法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709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/>
              <a:t>总结与展望</a:t>
            </a:r>
            <a:endParaRPr 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89789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总结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基于输入扰动的改进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基于辅助</a:t>
            </a:r>
            <a:r>
              <a:rPr lang="en-US" altLang="zh-CN"/>
              <a:t>loss</a:t>
            </a:r>
            <a:r>
              <a:rPr lang="zh-CN" altLang="en-US"/>
              <a:t>联合训练的改进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709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89789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展望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提升不确定性建模的可解释性和透明性，应用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大模型</a:t>
            </a:r>
            <a:r>
              <a:rPr lang="en-US" altLang="zh-CN"/>
              <a:t>(LLM)</a:t>
            </a:r>
            <a:r>
              <a:rPr lang="zh-CN" altLang="en-US"/>
              <a:t>的不确定性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多模态模型</a:t>
            </a:r>
            <a:r>
              <a:rPr lang="en-US" altLang="zh-CN"/>
              <a:t>(MLLM)</a:t>
            </a:r>
            <a:r>
              <a:rPr lang="zh-CN" altLang="en-US"/>
              <a:t>的不确定性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2098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8314" y="5971075"/>
            <a:ext cx="1217930" cy="9429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9910" y="311151"/>
            <a:ext cx="9906000" cy="685793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背景介绍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29920" y="1123950"/>
            <a:ext cx="1013396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不确定性的分类</a:t>
            </a:r>
            <a:endParaRPr lang="en-US" altLang="zh-CN" b="1" kern="1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Aleatoric/data uncertainty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：来源于数据噪声，无法消除</a:t>
            </a:r>
            <a:endParaRPr lang="zh-CN" altLang="en-US" kern="100" dirty="0">
              <a:latin typeface="宋体" pitchFamily="2" charset="-122"/>
              <a:ea typeface="宋体" pitchFamily="2" charset="-122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Epistemic/model uncertainty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：</a:t>
            </a:r>
            <a:r>
              <a:rPr lang="zh-CN" kern="100" dirty="0">
                <a:latin typeface="宋体" pitchFamily="2" charset="-122"/>
                <a:ea typeface="宋体" pitchFamily="2" charset="-122"/>
                <a:sym typeface="+mn-ea"/>
              </a:rPr>
              <a:t>来源于模型和训练方式，可以通过增加训练数据或者改进模型减少</a:t>
            </a:r>
            <a:endParaRPr lang="en-US" altLang="zh-CN" kern="100" dirty="0">
              <a:latin typeface="宋体" pitchFamily="2" charset="-122"/>
              <a:ea typeface="宋体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6575" y="3178175"/>
            <a:ext cx="5766435" cy="3044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3395345"/>
            <a:ext cx="4114800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背景介绍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34035" y="1202055"/>
            <a:ext cx="10752455" cy="4453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800" kern="100" dirty="0">
                <a:effectLst/>
                <a:latin typeface="+mn-ea"/>
                <a:cs typeface="+mn-ea"/>
              </a:rPr>
              <a:t>对于不确定性的建模，根据是单个网络模型还是多个网络模型，是确定性的网络还是随机的网络模型，主要可以分类下面四类方法</a:t>
            </a:r>
            <a:r>
              <a:rPr lang="en-US" altLang="zh-CN" sz="1800" kern="100" dirty="0">
                <a:effectLst/>
                <a:latin typeface="+mn-ea"/>
                <a:cs typeface="+mn-ea"/>
              </a:rPr>
              <a:t>:</a:t>
            </a:r>
            <a:endParaRPr lang="zh-CN" altLang="zh-CN" sz="1800" b="1" kern="100" dirty="0">
              <a:effectLst/>
              <a:latin typeface="+mn-ea"/>
              <a:cs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800" b="1" kern="100" dirty="0">
                <a:effectLst/>
                <a:latin typeface="+mn-ea"/>
                <a:cs typeface="+mn-ea"/>
              </a:rPr>
              <a:t>贝叶斯方法</a:t>
            </a:r>
            <a:r>
              <a:rPr lang="en-US" altLang="zh-CN" sz="1800" b="1" kern="100" dirty="0">
                <a:effectLst/>
                <a:latin typeface="+mn-ea"/>
                <a:cs typeface="+mn-ea"/>
              </a:rPr>
              <a:t>(Bayesian methods):</a:t>
            </a:r>
            <a:r>
              <a:rPr altLang="zh-CN" sz="1800" kern="100" dirty="0">
                <a:effectLst/>
                <a:latin typeface="+mn-ea"/>
                <a:cs typeface="+mn-ea"/>
              </a:rPr>
              <a:t>在BNN网络中，认为每一个权重不再是某个具体的数值，而是一个概率分布</a:t>
            </a:r>
            <a:endParaRPr altLang="zh-CN" sz="1800" kern="100" dirty="0">
              <a:effectLst/>
              <a:latin typeface="+mn-ea"/>
              <a:cs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800" b="1" kern="100" dirty="0">
                <a:effectLst/>
                <a:latin typeface="+mn-ea"/>
                <a:cs typeface="+mn-ea"/>
              </a:rPr>
              <a:t>集成方法</a:t>
            </a:r>
            <a:r>
              <a:rPr lang="en-US" altLang="zh-CN" sz="1800" b="1" kern="100" dirty="0">
                <a:effectLst/>
                <a:latin typeface="+mn-ea"/>
                <a:cs typeface="+mn-ea"/>
              </a:rPr>
              <a:t>(Ensemble methods):</a:t>
            </a:r>
            <a:r>
              <a:rPr lang="zh-CN" altLang="zh-CN" sz="1800" kern="100" dirty="0">
                <a:effectLst/>
                <a:latin typeface="+mn-ea"/>
                <a:cs typeface="+mn-ea"/>
              </a:rPr>
              <a:t>推理时结合了几个不同的确定性网络的预测</a:t>
            </a:r>
            <a:endParaRPr lang="en-US" altLang="zh-CN" sz="1800" kern="100" dirty="0">
              <a:effectLst/>
              <a:latin typeface="+mn-ea"/>
              <a:cs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800" b="1" kern="100" dirty="0">
                <a:effectLst/>
                <a:latin typeface="+mn-ea"/>
                <a:cs typeface="+mn-ea"/>
              </a:rPr>
              <a:t>单一确定性方法</a:t>
            </a:r>
            <a:r>
              <a:rPr lang="en-US" altLang="zh-CN" sz="1800" b="1" kern="100" dirty="0">
                <a:effectLst/>
                <a:latin typeface="+mn-ea"/>
                <a:cs typeface="+mn-ea"/>
              </a:rPr>
              <a:t>(Single deterministic methods):</a:t>
            </a:r>
            <a:r>
              <a:rPr lang="zh-CN" altLang="zh-CN" sz="1800" kern="100" dirty="0">
                <a:effectLst/>
                <a:latin typeface="+mn-ea"/>
                <a:cs typeface="+mn-ea"/>
              </a:rPr>
              <a:t>给出基于确定性网络中单次前向传播的预测。</a:t>
            </a:r>
            <a:endParaRPr lang="zh-CN" altLang="zh-CN" sz="1800" kern="100" dirty="0">
              <a:effectLst/>
              <a:latin typeface="+mn-ea"/>
              <a:cs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800" b="1" kern="100" dirty="0">
                <a:effectLst/>
                <a:latin typeface="+mn-ea"/>
                <a:cs typeface="+mn-ea"/>
              </a:rPr>
              <a:t>测试增强方法</a:t>
            </a:r>
            <a:r>
              <a:rPr lang="en-US" altLang="zh-CN" sz="1800" b="1" kern="100" dirty="0">
                <a:effectLst/>
                <a:latin typeface="+mn-ea"/>
                <a:cs typeface="+mn-ea"/>
              </a:rPr>
              <a:t>(Test-time augmentation methods):</a:t>
            </a:r>
            <a:r>
              <a:rPr lang="zh-CN" altLang="zh-CN" sz="1800" kern="100" dirty="0">
                <a:effectLst/>
                <a:latin typeface="+mn-ea"/>
                <a:cs typeface="+mn-ea"/>
              </a:rPr>
              <a:t>基于单个确定性网络的预测，但在测试时增强输入数据，以生成几个预测，用于评估预测的确定性。</a:t>
            </a:r>
            <a:endParaRPr lang="zh-CN" altLang="zh-CN" sz="1500" kern="100" dirty="0">
              <a:effectLst/>
              <a:latin typeface="+mn-ea"/>
              <a:cs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+mn-ea"/>
              <a:cs typeface="+mn-ea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0" lv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			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0605" y="4791710"/>
            <a:ext cx="3581400" cy="1647825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6649720" y="4408805"/>
          <a:ext cx="513524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970"/>
                <a:gridCol w="1280795"/>
                <a:gridCol w="2189480"/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Single Network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Multiple Networks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Deterministic Network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DDU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Ensemble Methods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Stochastic Network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BNN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背景介绍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34035" y="1202055"/>
            <a:ext cx="10752455" cy="5077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不确定性研究的应用：神经网络的不确定性研究（Uncertainty in Neural Networks）在许多应用场景中都具有重要价值，特别是在需要对预测结果的可靠性、稳定性和信心进行量化的任务中。传统的神经网络通常给出一个确定的预测结果（分类标签或回归值），但并没有提供关于该结果的不确定性信息。而不确定性建模则能够量化模型对其预测的信心程度，这在多个领域中具有广泛的应用。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1. 自动驾驶：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通过不确定性建模，自动驾驶系统可以识别哪些预测是可靠的，哪些可能需要进一步验证或修正。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2. 医学影像分析：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在医学影像分析中，如癌症检测或器官分割，模型不仅需要做出准确的预测，还需要能够提供关于其预测结果不确定性的估计。这对于医生和临床决策者至关重要，尤其是在面对复杂或模糊的医学影像时。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3. 金融风控与预测：在金融行业中，模型预测的准确性对投资决策至关重要。不确定性量化有助于提高风险管理和预测系统的可靠性，尤其是在面对市场波动和不确定环境时。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4. 自然语言处理（NLP）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: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在NLP任务中，神经网络通常需要处理复杂的文本和语言任务，不仅要生成准确的输出，还要提供预测的不确定性。例如，在机器翻译、情感分析或问答系统中，了解模型对结果的信心度对于理解其输出的可信度非常重要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5. 机器人与自主系统：机器人和自主系统在复杂和动态的环境中执行任务时，不确定性建模至关重要。通过量化对环境状态或控制决策的信心，机器人可以决定是否需要进一步的信息，或者采取更保守的行动。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0" lvl="0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基于输入扰动的改进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研究动机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4830" y="1287145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/>
              <a:t>问题来源</a:t>
            </a:r>
            <a:r>
              <a:rPr lang="en-US" altLang="zh-CN" dirty="0"/>
              <a:t>: </a:t>
            </a:r>
            <a:r>
              <a:rPr lang="zh-CN" altLang="en-US" dirty="0"/>
              <a:t>对于</a:t>
            </a:r>
            <a:r>
              <a:rPr lang="en-US" altLang="zh-CN" dirty="0"/>
              <a:t>Uncertainty</a:t>
            </a:r>
            <a:r>
              <a:rPr lang="zh-CN" altLang="en-US" dirty="0"/>
              <a:t>建模目前</a:t>
            </a:r>
            <a:r>
              <a:rPr lang="en-US" altLang="zh-CN" dirty="0">
                <a:highlight>
                  <a:srgbClr val="FFFF00"/>
                </a:highlight>
              </a:rPr>
              <a:t>Ensemble</a:t>
            </a:r>
            <a:r>
              <a:rPr lang="zh-CN" altLang="en-US" dirty="0">
                <a:highlight>
                  <a:srgbClr val="FFFF00"/>
                </a:highlight>
              </a:rPr>
              <a:t>方法</a:t>
            </a:r>
            <a:r>
              <a:rPr lang="zh-CN" altLang="en-US" dirty="0"/>
              <a:t>效果最好，但是多个模型对于计算和存储要求比较高</a:t>
            </a:r>
            <a:endParaRPr lang="zh-CN" altLang="en-US" dirty="0"/>
          </a:p>
          <a:p>
            <a:pPr marL="285750" indent="-285750">
              <a:buFont typeface="Wingdings" panose="05000000000000000000" charset="0"/>
              <a:buChar char=""/>
            </a:pPr>
            <a:endParaRPr lang="zh-CN" dirty="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b="1" dirty="0"/>
              <a:t>出发点</a:t>
            </a:r>
            <a:r>
              <a:rPr lang="zh-CN" dirty="0"/>
              <a:t>：研究基于单个网络模型的</a:t>
            </a:r>
            <a:r>
              <a:rPr lang="en-US" altLang="zh-CN" dirty="0"/>
              <a:t>Uncertainty</a:t>
            </a:r>
            <a:r>
              <a:rPr lang="zh-CN" dirty="0"/>
              <a:t>建模方法，基于高维特征概率密度建模的不确定性估计</a:t>
            </a:r>
            <a:endParaRPr 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51205" y="4312285"/>
            <a:ext cx="1081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对每一类的高维特征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: CNN</a:t>
            </a:r>
            <a:r>
              <a:rPr lang="zh-CN" altLang="en-US" dirty="0"/>
              <a:t>的倒数第二层</a:t>
            </a:r>
            <a:r>
              <a:rPr lang="en-US" altLang="zh-CN" dirty="0"/>
              <a:t>)</a:t>
            </a:r>
            <a:r>
              <a:rPr lang="zh-CN" altLang="en-US" dirty="0"/>
              <a:t>建模一个多元高斯分布，然后使用</a:t>
            </a:r>
            <a:r>
              <a:rPr lang="en-US" altLang="zh-CN" dirty="0"/>
              <a:t>log p(x)</a:t>
            </a:r>
            <a:r>
              <a:rPr lang="zh-CN" altLang="en-US" dirty="0"/>
              <a:t>度量模型不确定性</a:t>
            </a:r>
            <a:endParaRPr lang="zh-CN" altLang="en-US" dirty="0"/>
          </a:p>
        </p:txBody>
      </p:sp>
      <p:pic>
        <p:nvPicPr>
          <p:cNvPr id="29" name="图片 28" descr="问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4245" y="4778375"/>
            <a:ext cx="1453515" cy="14109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82435" y="5445125"/>
            <a:ext cx="359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如何提高高维特征的表示能力？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419860" y="2547620"/>
            <a:ext cx="8281212" cy="1582420"/>
            <a:chOff x="1699" y="4656"/>
            <a:chExt cx="13041" cy="2492"/>
          </a:xfrm>
        </p:grpSpPr>
        <p:grpSp>
          <p:nvGrpSpPr>
            <p:cNvPr id="35" name="组合 34"/>
            <p:cNvGrpSpPr/>
            <p:nvPr/>
          </p:nvGrpSpPr>
          <p:grpSpPr>
            <a:xfrm>
              <a:off x="1699" y="4656"/>
              <a:ext cx="13041" cy="2492"/>
              <a:chOff x="1797" y="3728"/>
              <a:chExt cx="13041" cy="2492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1797" y="3728"/>
                <a:ext cx="13041" cy="2492"/>
                <a:chOff x="1753" y="3378"/>
                <a:chExt cx="13041" cy="2492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5289" y="3579"/>
                  <a:ext cx="9505" cy="1794"/>
                  <a:chOff x="4836" y="5864"/>
                  <a:chExt cx="9403" cy="1733"/>
                </a:xfrm>
              </p:grpSpPr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4836" y="6259"/>
                    <a:ext cx="7297" cy="1338"/>
                    <a:chOff x="4774" y="6181"/>
                    <a:chExt cx="7297" cy="1338"/>
                  </a:xfrm>
                </p:grpSpPr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4774" y="6181"/>
                      <a:ext cx="3747" cy="70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CN" sz="2400" dirty="0"/>
                        <a:t>feature extractor </a:t>
                      </a:r>
                      <a:endParaRPr lang="en-US" altLang="zh-CN" sz="2400" dirty="0"/>
                    </a:p>
                  </p:txBody>
                </p:sp>
                <p:sp>
                  <p:nvSpPr>
                    <p:cNvPr id="40" name="矩形 39"/>
                    <p:cNvSpPr/>
                    <p:nvPr/>
                  </p:nvSpPr>
                  <p:spPr>
                    <a:xfrm>
                      <a:off x="10108" y="6818"/>
                      <a:ext cx="1963" cy="70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sz="2400" dirty="0"/>
                        <a:t>softmax</a:t>
                      </a:r>
                      <a:endParaRPr lang="en-US" altLang="zh-CN" sz="2400" dirty="0"/>
                    </a:p>
                  </p:txBody>
                </p:sp>
                <p:cxnSp>
                  <p:nvCxnSpPr>
                    <p:cNvPr id="41" name="直接连接符 40"/>
                    <p:cNvCxnSpPr>
                      <a:stCxn id="40" idx="1"/>
                    </p:cNvCxnSpPr>
                    <p:nvPr/>
                  </p:nvCxnSpPr>
                  <p:spPr>
                    <a:xfrm flipH="1" flipV="1">
                      <a:off x="8458" y="6540"/>
                      <a:ext cx="1650" cy="62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stealth" w="lg" len="med"/>
                      <a:tailEnd type="none" w="lg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0179" y="5864"/>
                    <a:ext cx="1963" cy="60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/>
                      <a:t>GMM</a:t>
                    </a:r>
                    <a:endParaRPr lang="en-US" altLang="zh-CN"/>
                  </a:p>
                </p:txBody>
              </p:sp>
              <p:cxnSp>
                <p:nvCxnSpPr>
                  <p:cNvPr id="43" name="直接连接符 42"/>
                  <p:cNvCxnSpPr/>
                  <p:nvPr/>
                </p:nvCxnSpPr>
                <p:spPr>
                  <a:xfrm flipH="1" flipV="1">
                    <a:off x="12134" y="7246"/>
                    <a:ext cx="981" cy="11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  <a:headEnd type="stealth" w="lg" len="med"/>
                    <a:tailEnd type="none" w="lg" len="med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13116" y="6989"/>
                    <a:ext cx="1123" cy="56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/>
                      <a:t>probs</a:t>
                    </a:r>
                    <a:endParaRPr lang="en-US" altLang="zh-CN"/>
                  </a:p>
                </p:txBody>
              </p:sp>
            </p:grpSp>
            <p:pic>
              <p:nvPicPr>
                <p:cNvPr id="45" name="图片 4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53" y="3378"/>
                  <a:ext cx="2129" cy="2492"/>
                </a:xfrm>
                <a:prstGeom prst="rect">
                  <a:avLst/>
                </a:prstGeom>
              </p:spPr>
            </p:pic>
            <p:cxnSp>
              <p:nvCxnSpPr>
                <p:cNvPr id="46" name="直接连接符 45"/>
                <p:cNvCxnSpPr/>
                <p:nvPr/>
              </p:nvCxnSpPr>
              <p:spPr>
                <a:xfrm flipH="1">
                  <a:off x="3981" y="4348"/>
                  <a:ext cx="1308" cy="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>
              <a:xfrm rot="21180000" flipH="1">
                <a:off x="9083" y="4208"/>
                <a:ext cx="1621" cy="397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endCxn id="42" idx="3"/>
              </p:cNvCxnSpPr>
              <p:nvPr/>
            </p:nvCxnSpPr>
            <p:spPr>
              <a:xfrm flipH="1">
                <a:off x="12718" y="4217"/>
                <a:ext cx="1008" cy="24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3670" y="4857"/>
              <a:ext cx="1012" cy="5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logP</a:t>
              </a:r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5" y="4680585"/>
            <a:ext cx="5696585" cy="1787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y-tutor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Helvetica"/>
        <a:ea typeface="微软雅黑"/>
        <a:cs typeface=""/>
      </a:majorFont>
      <a:minorFont>
        <a:latin typeface="Cambria"/>
        <a:ea typeface="微软雅黑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  <a:lnDef>
      <a:spPr>
        <a:ln w="25400">
          <a:solidFill>
            <a:srgbClr val="EB641B"/>
          </a:solidFill>
          <a:headEnd type="stealth" w="lg" len="med"/>
          <a:tailEnd type="none" w="lg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my-tutorial</Template>
  <TotalTime>0</TotalTime>
  <Words>5750</Words>
  <Application>WPS 演示</Application>
  <PresentationFormat>宽屏</PresentationFormat>
  <Paragraphs>438</Paragraphs>
  <Slides>44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5" baseType="lpstr">
      <vt:lpstr>Arial</vt:lpstr>
      <vt:lpstr>宋体</vt:lpstr>
      <vt:lpstr>Wingdings</vt:lpstr>
      <vt:lpstr>Nimbus Roman No9 L</vt:lpstr>
      <vt:lpstr>Cambria</vt:lpstr>
      <vt:lpstr>Caladea</vt:lpstr>
      <vt:lpstr>Calibri</vt:lpstr>
      <vt:lpstr>Wingdings 3</vt:lpstr>
      <vt:lpstr>Wingdings 3</vt:lpstr>
      <vt:lpstr>华文楷体</vt:lpstr>
      <vt:lpstr>Droid Sans Fallback</vt:lpstr>
      <vt:lpstr>Times New Roman</vt:lpstr>
      <vt:lpstr>DejaVu Sans</vt:lpstr>
      <vt:lpstr>微软雅黑</vt:lpstr>
      <vt:lpstr>Wingdings</vt:lpstr>
      <vt:lpstr>宋体</vt:lpstr>
      <vt:lpstr>Arial Unicode MS</vt:lpstr>
      <vt:lpstr>Helvetica</vt:lpstr>
      <vt:lpstr>Comfortaa Light</vt:lpstr>
      <vt:lpstr>文鼎ＰＬ简中楷</vt:lpstr>
      <vt:lpstr>my-tutorial</vt:lpstr>
      <vt:lpstr>基于高维特征概率密度建模的模型不确定性的研究</vt:lpstr>
      <vt:lpstr>大纲</vt:lpstr>
      <vt:lpstr>背景介绍</vt:lpstr>
      <vt:lpstr>背景介绍</vt:lpstr>
      <vt:lpstr>背景介绍</vt:lpstr>
      <vt:lpstr>PowerPoint 演示文稿</vt:lpstr>
      <vt:lpstr>PowerPoint 演示文稿</vt:lpstr>
      <vt:lpstr>基于输入扰动的改进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基于辅助Loss联合训练的改进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总结与展望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buyizhiyou</cp:lastModifiedBy>
  <cp:revision>4316</cp:revision>
  <dcterms:created xsi:type="dcterms:W3CDTF">2024-12-13T09:59:45Z</dcterms:created>
  <dcterms:modified xsi:type="dcterms:W3CDTF">2024-12-13T09:59:45Z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