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9"/>
  </p:handoutMasterIdLst>
  <p:sldIdLst>
    <p:sldId id="256" r:id="rId3"/>
    <p:sldId id="1571" r:id="rId5"/>
    <p:sldId id="1575" r:id="rId6"/>
    <p:sldId id="1576" r:id="rId7"/>
    <p:sldId id="1577" r:id="rId8"/>
    <p:sldId id="1579" r:id="rId9"/>
    <p:sldId id="1580" r:id="rId10"/>
    <p:sldId id="1583" r:id="rId11"/>
    <p:sldId id="1587" r:id="rId12"/>
    <p:sldId id="1590" r:id="rId13"/>
    <p:sldId id="1612" r:id="rId14"/>
    <p:sldId id="1591" r:id="rId15"/>
    <p:sldId id="1604" r:id="rId16"/>
    <p:sldId id="1592" r:id="rId17"/>
    <p:sldId id="1596" r:id="rId18"/>
    <p:sldId id="1595" r:id="rId19"/>
    <p:sldId id="1606" r:id="rId20"/>
    <p:sldId id="1607" r:id="rId21"/>
    <p:sldId id="1593" r:id="rId22"/>
    <p:sldId id="1605" r:id="rId23"/>
    <p:sldId id="1601" r:id="rId24"/>
    <p:sldId id="1608" r:id="rId25"/>
    <p:sldId id="1594" r:id="rId26"/>
    <p:sldId id="1609" r:id="rId27"/>
    <p:sldId id="1611" r:id="rId28"/>
    <p:sldId id="1628" r:id="rId29"/>
    <p:sldId id="1629" r:id="rId30"/>
    <p:sldId id="1631" r:id="rId31"/>
    <p:sldId id="1636" r:id="rId32"/>
    <p:sldId id="1632" r:id="rId33"/>
    <p:sldId id="1633" r:id="rId34"/>
    <p:sldId id="1634" r:id="rId35"/>
    <p:sldId id="1635" r:id="rId36"/>
    <p:sldId id="1637" r:id="rId37"/>
    <p:sldId id="447" r:id="rId3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1pPr>
    <a:lvl2pPr marL="1714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2pPr>
    <a:lvl3pPr marL="3429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3pPr>
    <a:lvl4pPr marL="5143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4pPr>
    <a:lvl5pPr marL="685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5pPr>
    <a:lvl6pPr marL="85725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6pPr>
    <a:lvl7pPr marL="102870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7pPr>
    <a:lvl8pPr marL="120015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8pPr>
    <a:lvl9pPr marL="137160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e Xiangyang" initials="X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4E3"/>
    <a:srgbClr val="E5E9EC"/>
    <a:srgbClr val="EB641B"/>
    <a:srgbClr val="EB651C"/>
    <a:srgbClr val="3366FF"/>
    <a:srgbClr val="00B050"/>
    <a:srgbClr val="2250A2"/>
    <a:srgbClr val="303030"/>
    <a:srgbClr val="49494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76362" autoAdjust="0"/>
  </p:normalViewPr>
  <p:slideViewPr>
    <p:cSldViewPr>
      <p:cViewPr varScale="1">
        <p:scale>
          <a:sx n="63" d="100"/>
          <a:sy n="63" d="100"/>
        </p:scale>
        <p:origin x="1666" y="4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5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4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commentAuthors" Target="commentAuthors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1E356-9D5B-4B74-84E5-CDBD6B09C9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1FBA7-F6F2-4F09-A963-26524D6B4A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3E5292-C197-4B29-8ABD-C7AEB5E0B154}" type="datetimeFigureOut">
              <a:rPr lang="en-US" altLang="zh-CN"/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C119E0-CEE4-4FF8-83B2-DC856A2C17C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999067" y="2438404"/>
            <a:ext cx="9753600" cy="1956197"/>
          </a:xfrm>
          <a:prstGeom prst="rect">
            <a:avLst/>
          </a:prstGeom>
          <a:noFill/>
          <a:ln w="19050" cap="rnd" cmpd="sng" algn="ctr">
            <a:solidFill>
              <a:srgbClr val="EB641B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999067" y="2438404"/>
            <a:ext cx="304800" cy="1956197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418167" y="2676528"/>
            <a:ext cx="9144000" cy="1514475"/>
          </a:xfrm>
        </p:spPr>
        <p:txBody>
          <a:bodyPr anchor="ctr"/>
          <a:lstStyle>
            <a:lvl1pPr algn="ctr">
              <a:defRPr sz="3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3006" y="575779"/>
            <a:ext cx="4502562" cy="629565"/>
          </a:xfrm>
          <a:ln w="9525">
            <a:solidFill>
              <a:srgbClr val="EB641B"/>
            </a:solidFill>
          </a:ln>
        </p:spPr>
        <p:txBody>
          <a:bodyPr wrap="square"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j-cs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372905" y="665099"/>
            <a:ext cx="1630883" cy="71962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946403" y="4800600"/>
            <a:ext cx="6737351" cy="1600200"/>
          </a:xfrm>
        </p:spPr>
        <p:txBody>
          <a:bodyPr/>
          <a:lstStyle>
            <a:lvl1pPr marL="0" indent="0" algn="ctr">
              <a:buNone/>
              <a:defRPr sz="1865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9067" y="2438404"/>
            <a:ext cx="9753600" cy="1956197"/>
          </a:xfrm>
          <a:prstGeom prst="rect">
            <a:avLst/>
          </a:prstGeom>
          <a:noFill/>
          <a:ln w="6350" cap="rnd" cmpd="sng" algn="ctr">
            <a:solidFill>
              <a:srgbClr val="EB641B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2" name="Rectangle 14"/>
          <p:cNvSpPr/>
          <p:nvPr/>
        </p:nvSpPr>
        <p:spPr>
          <a:xfrm>
            <a:off x="999067" y="2438404"/>
            <a:ext cx="304800" cy="1956197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3" name="Title 7"/>
          <p:cNvSpPr>
            <a:spLocks noGrp="1"/>
          </p:cNvSpPr>
          <p:nvPr>
            <p:ph type="ctrTitle"/>
          </p:nvPr>
        </p:nvSpPr>
        <p:spPr>
          <a:xfrm>
            <a:off x="1418167" y="2676528"/>
            <a:ext cx="9144000" cy="1514475"/>
          </a:xfrm>
        </p:spPr>
        <p:txBody>
          <a:bodyPr anchor="ctr"/>
          <a:lstStyle>
            <a:lvl1pPr algn="ctr">
              <a:defRPr sz="3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0972800" cy="5546678"/>
          </a:xfrm>
        </p:spPr>
        <p:txBody>
          <a:bodyPr/>
          <a:lstStyle>
            <a:lvl1pPr>
              <a:defRPr baseline="0">
                <a:latin typeface="+mn-lt"/>
                <a:ea typeface="华文楷体" panose="02010600040101010101" pitchFamily="2" charset="-122"/>
              </a:defRPr>
            </a:lvl1pPr>
            <a:lvl2pPr>
              <a:defRPr baseline="0">
                <a:latin typeface="+mn-lt"/>
                <a:ea typeface="华文楷体" panose="02010600040101010101" pitchFamily="2" charset="-122"/>
              </a:defRPr>
            </a:lvl2pPr>
            <a:lvl3pPr>
              <a:defRPr baseline="0">
                <a:latin typeface="+mn-lt"/>
                <a:ea typeface="华文楷体" panose="02010600040101010101" pitchFamily="2" charset="-122"/>
              </a:defRPr>
            </a:lvl3pPr>
            <a:lvl4pPr>
              <a:defRPr baseline="0">
                <a:latin typeface="+mn-lt"/>
                <a:ea typeface="华文楷体" panose="02010600040101010101" pitchFamily="2" charset="-122"/>
              </a:defRPr>
            </a:lvl4pPr>
            <a:lvl5pPr>
              <a:defRPr baseline="0">
                <a:latin typeface="+mn-lt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-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0972800" cy="5091752"/>
          </a:xfrm>
        </p:spPr>
        <p:txBody>
          <a:bodyPr/>
          <a:lstStyle>
            <a:lvl1pPr>
              <a:defRPr baseline="0">
                <a:latin typeface="+mn-lt"/>
                <a:ea typeface="华文楷体" panose="02010600040101010101" pitchFamily="2" charset="-122"/>
              </a:defRPr>
            </a:lvl1pPr>
            <a:lvl2pPr>
              <a:defRPr baseline="0">
                <a:latin typeface="+mn-lt"/>
                <a:ea typeface="华文楷体" panose="02010600040101010101" pitchFamily="2" charset="-122"/>
              </a:defRPr>
            </a:lvl2pPr>
            <a:lvl3pPr>
              <a:defRPr baseline="0">
                <a:latin typeface="+mn-lt"/>
                <a:ea typeface="华文楷体" panose="02010600040101010101" pitchFamily="2" charset="-122"/>
              </a:defRPr>
            </a:lvl3pPr>
            <a:lvl4pPr>
              <a:defRPr baseline="0">
                <a:latin typeface="+mn-lt"/>
                <a:ea typeface="华文楷体" panose="02010600040101010101" pitchFamily="2" charset="-122"/>
              </a:defRPr>
            </a:lvl4pPr>
            <a:lvl5pPr>
              <a:defRPr baseline="0">
                <a:latin typeface="+mn-lt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2" y="6200633"/>
            <a:ext cx="10896591" cy="369630"/>
          </a:xfrm>
        </p:spPr>
        <p:txBody>
          <a:bodyPr anchor="ctr"/>
          <a:lstStyle>
            <a:lvl1pPr marL="0" indent="0">
              <a:buNone/>
              <a:defRPr sz="1400" i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Click to edit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-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1277188" y="229440"/>
            <a:ext cx="10914823" cy="466063"/>
          </a:xfrm>
          <a:prstGeom prst="rect">
            <a:avLst/>
          </a:prstGeom>
        </p:spPr>
        <p:txBody>
          <a:bodyPr vert="horz" lIns="91334" tIns="45666" rIns="91334" bIns="45666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6BFC-2A1B-4612-A49A-7EA37C3284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C8A0-7216-4533-B390-5BB94554B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1"/>
            <a:ext cx="9906000" cy="68579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973821"/>
            <a:ext cx="10972800" cy="55524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609600" y="9144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2600">
              <a:solidFill>
                <a:srgbClr val="000000"/>
              </a:solidFill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10896600" y="178374"/>
            <a:ext cx="609600" cy="593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traight Connector 27"/>
          <p:cNvSpPr>
            <a:spLocks noChangeShapeType="1"/>
          </p:cNvSpPr>
          <p:nvPr/>
        </p:nvSpPr>
        <p:spPr bwMode="auto">
          <a:xfrm>
            <a:off x="609600" y="6602508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120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119102" y="6591391"/>
            <a:ext cx="429855" cy="18466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>
              <a:defRPr/>
            </a:pPr>
            <a:fld id="{7A0AC270-0923-4589-A51D-6091E7C5371F}" type="slidenum">
              <a:rPr lang="zh-CN" altLang="en-US" sz="1200" kern="1200" smtClean="0">
                <a:solidFill>
                  <a:srgbClr val="000000"/>
                </a:solidFill>
                <a:latin typeface="Cambria" panose="02040503050406030204" pitchFamily="18" charset="0"/>
                <a:ea typeface="+mn-ea"/>
                <a:cs typeface="Arial" panose="02080604020202020204" pitchFamily="34" charset="0"/>
              </a:rPr>
            </a:fld>
            <a:endParaRPr lang="en-US" altLang="zh-CN" sz="1200" kern="12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80604020202020204" pitchFamily="34" charset="0"/>
            </a:endParaRPr>
          </a:p>
        </p:txBody>
      </p:sp>
      <p:sp>
        <p:nvSpPr>
          <p:cNvPr id="10" name="Straight Connector 28"/>
          <p:cNvSpPr>
            <a:spLocks noChangeShapeType="1"/>
          </p:cNvSpPr>
          <p:nvPr userDrawn="1"/>
        </p:nvSpPr>
        <p:spPr bwMode="auto">
          <a:xfrm>
            <a:off x="609600" y="9144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2600">
              <a:solidFill>
                <a:srgbClr val="303030"/>
              </a:solidFill>
            </a:endParaRPr>
          </a:p>
        </p:txBody>
      </p:sp>
      <p:sp>
        <p:nvSpPr>
          <p:cNvPr id="13" name="Footer Placeholder 2"/>
          <p:cNvSpPr txBox="1"/>
          <p:nvPr userDrawn="1"/>
        </p:nvSpPr>
        <p:spPr>
          <a:xfrm>
            <a:off x="3042776" y="6616939"/>
            <a:ext cx="5588000" cy="184666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Cambria" panose="02040503050406030204" pitchFamily="18" charset="0"/>
                <a:ea typeface="+mn-ea"/>
                <a:cs typeface="Arial" panose="0208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sz="1200" dirty="0">
                <a:solidFill>
                  <a:srgbClr val="494949"/>
                </a:solidFill>
                <a:latin typeface="+mn-ea"/>
                <a:ea typeface="+mn-ea"/>
              </a:rPr>
              <a:t>认知智能算法研发进展</a:t>
            </a:r>
            <a:endParaRPr lang="zh-CN" altLang="zh-CN" sz="1200" dirty="0">
              <a:solidFill>
                <a:srgbClr val="494949"/>
              </a:solidFill>
              <a:latin typeface="+mn-ea"/>
              <a:ea typeface="+mn-ea"/>
            </a:endParaRPr>
          </a:p>
        </p:txBody>
      </p:sp>
      <p:sp>
        <p:nvSpPr>
          <p:cNvPr id="14" name="Rectangle 16"/>
          <p:cNvSpPr/>
          <p:nvPr userDrawn="1"/>
        </p:nvSpPr>
        <p:spPr>
          <a:xfrm>
            <a:off x="629791" y="6616939"/>
            <a:ext cx="184082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算法团队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@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FDU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&amp;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UNIDT</a:t>
            </a:r>
            <a:endParaRPr lang="zh-CN" altLang="zh-CN" sz="1200" kern="1200" dirty="0">
              <a:solidFill>
                <a:srgbClr val="494949"/>
              </a:solidFill>
              <a:latin typeface="+mn-ea"/>
              <a:ea typeface="+mn-ea"/>
              <a:cs typeface="Arial" panose="0208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04470" indent="-204470" algn="l" rtl="0" eaLnBrk="1" fontAlgn="base" hangingPunct="1">
        <a:spcBef>
          <a:spcPts val="450"/>
        </a:spcBef>
        <a:spcAft>
          <a:spcPts val="60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4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410845" indent="-204470" algn="l" rtl="0" eaLnBrk="1" fontAlgn="base" hangingPunct="1">
        <a:spcBef>
          <a:spcPts val="375"/>
        </a:spcBef>
        <a:spcAft>
          <a:spcPts val="60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135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616585" indent="-171450" algn="l" rtl="0" eaLnBrk="1" fontAlgn="base" hangingPunct="1">
        <a:spcBef>
          <a:spcPts val="375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1600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822960" indent="-171450" algn="l" rtl="0" eaLnBrk="1" fontAlgn="base" hangingPunct="1">
        <a:spcBef>
          <a:spcPts val="300"/>
        </a:spcBef>
        <a:spcAft>
          <a:spcPct val="0"/>
        </a:spcAft>
        <a:buClr>
          <a:srgbClr val="CF5716"/>
        </a:buClr>
        <a:buSzPct val="70000"/>
        <a:buFont typeface="Wingdings" panose="05000000000000000000" pitchFamily="2" charset="2"/>
        <a:buChar char="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fontAlgn="base" hangingPunct="1">
        <a:spcBef>
          <a:spcPts val="225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3716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3716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8.jpe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1.emf"/><Relationship Id="rId1" Type="http://schemas.openxmlformats.org/officeDocument/2006/relationships/image" Target="../media/image5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1524000" y="2647953"/>
            <a:ext cx="9144000" cy="1514475"/>
          </a:xfrm>
        </p:spPr>
        <p:txBody>
          <a:bodyPr/>
          <a:lstStyle/>
          <a:p>
            <a:r>
              <a:rPr lang="zh-CN" altLang="en-US" sz="3600" b="1" dirty="0"/>
              <a:t>认知智能研发进展</a:t>
            </a:r>
            <a:endParaRPr lang="en-US" altLang="zh-CN" sz="36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师清</a:t>
            </a:r>
            <a:endParaRPr lang="en-US" altLang="zh-CN" dirty="0"/>
          </a:p>
          <a:p>
            <a:r>
              <a:rPr lang="en-US" altLang="zh-CN" dirty="0"/>
              <a:t>2022.1.13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9600" y="1295400"/>
            <a:ext cx="1027874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altLang="zh-CN" sz="2000" dirty="0"/>
              <a:t>paper:</a:t>
            </a:r>
            <a:r>
              <a:rPr lang="zh-CN" altLang="en-US" sz="2000" dirty="0"/>
              <a:t>《</a:t>
            </a:r>
            <a:r>
              <a:rPr lang="en-US" altLang="zh-CN" sz="2000" dirty="0"/>
              <a:t>large-scale nonconvex optimization:randomization,gap estimation,and numerical resolution</a:t>
            </a:r>
            <a:r>
              <a:rPr lang="zh-CN" altLang="en-US" sz="2000" dirty="0"/>
              <a:t>》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2667000"/>
            <a:ext cx="7610475" cy="15525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3240" y="2485390"/>
            <a:ext cx="1910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问题形式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23875" y="4415790"/>
            <a:ext cx="2517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 </a:t>
            </a:r>
            <a:r>
              <a:rPr lang="zh-CN" altLang="en-US"/>
              <a:t>和我们问题的关联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5181600"/>
            <a:ext cx="4017645" cy="8235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798050" y="3406140"/>
            <a:ext cx="2225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转化为对偶问题存在的问题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9600" y="1295400"/>
            <a:ext cx="1027874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altLang="zh-CN" sz="2000" dirty="0"/>
              <a:t>paper:</a:t>
            </a:r>
            <a:r>
              <a:rPr lang="zh-CN" altLang="en-US" sz="2000" dirty="0"/>
              <a:t>《</a:t>
            </a:r>
            <a:r>
              <a:rPr lang="en-US" altLang="zh-CN" sz="2000" dirty="0"/>
              <a:t>large-scale nonconvex optimization:randomization,gap estimation,and numerical resolution</a:t>
            </a:r>
            <a:r>
              <a:rPr lang="zh-CN" altLang="en-US" sz="2000" dirty="0"/>
              <a:t>》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523240" y="2485390"/>
            <a:ext cx="1910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对偶问题形式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9400" y="4724400"/>
            <a:ext cx="2181225" cy="5143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5" y="4572000"/>
            <a:ext cx="3829050" cy="7048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508375"/>
            <a:ext cx="1400175" cy="3238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3549650"/>
            <a:ext cx="762000" cy="304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876800" y="3486150"/>
            <a:ext cx="449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s.t.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8610600" y="3657600"/>
            <a:ext cx="2378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转化为对偶形式存在的问题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6815" y="3429000"/>
            <a:ext cx="7696200" cy="8667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2000" y="121920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1. Relaxation by randomization</a:t>
            </a:r>
            <a:endParaRPr lang="en-US" altLang="zh-CN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62200"/>
            <a:ext cx="7848600" cy="657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2000" y="121920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1. Relaxation by randomization</a:t>
            </a:r>
            <a:endParaRPr lang="en-US" altLang="zh-CN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2438400"/>
            <a:ext cx="10280650" cy="2268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2315" y="117221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2.1 Basic Frank-Wolfe algorithm:</a:t>
            </a:r>
            <a:endParaRPr lang="en-US" altLang="zh-CN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345" y="2907665"/>
            <a:ext cx="10735310" cy="29121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057400"/>
            <a:ext cx="1671320" cy="514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2315" y="117221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2.1 Basic Frank-Wolfe algorithm:</a:t>
            </a:r>
            <a:endParaRPr lang="en-US" altLang="zh-CN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2590800"/>
            <a:ext cx="8886825" cy="2171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2315" y="117221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2.1 Basic Frank-Wolfe algorithm:</a:t>
            </a:r>
            <a:endParaRPr lang="en-US" altLang="zh-CN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1905000"/>
            <a:ext cx="6067425" cy="40671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4495800"/>
            <a:ext cx="3048000" cy="533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4114800"/>
            <a:ext cx="1905000" cy="247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2315" y="117221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2.1 Basic Frank-Wolfe algorithm:</a:t>
            </a:r>
            <a:endParaRPr lang="en-US" altLang="zh-CN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0" y="3581400"/>
            <a:ext cx="7143750" cy="13366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362200"/>
            <a:ext cx="1524000" cy="514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2315" y="117221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2.1 Basic Frank-Wolfe algorithm:</a:t>
            </a:r>
            <a:endParaRPr lang="en-US" altLang="zh-CN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2438400"/>
            <a:ext cx="8983345" cy="1986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2000" y="106680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2.2 Stochastic Frank-Wolfe algorithm:</a:t>
            </a:r>
            <a:endParaRPr lang="en-US" altLang="zh-CN" sz="2000"/>
          </a:p>
        </p:txBody>
      </p:sp>
      <p:sp>
        <p:nvSpPr>
          <p:cNvPr id="3" name="文本框 2"/>
          <p:cNvSpPr txBox="1"/>
          <p:nvPr/>
        </p:nvSpPr>
        <p:spPr>
          <a:xfrm>
            <a:off x="838200" y="2574290"/>
            <a:ext cx="8390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算法</a:t>
            </a:r>
            <a:r>
              <a:rPr lang="en-US" altLang="zh-CN"/>
              <a:t>1</a:t>
            </a:r>
            <a:r>
              <a:rPr lang="zh-CN" altLang="en-US"/>
              <a:t>存储空间占用比较大，所以作者提出了</a:t>
            </a:r>
            <a:r>
              <a:rPr lang="en-US" altLang="zh-CN"/>
              <a:t>Stochastic Frank-Wolfe </a:t>
            </a:r>
            <a:r>
              <a:rPr lang="zh-CN" altLang="en-US"/>
              <a:t>算法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1066800" y="1295400"/>
            <a:ext cx="6096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just">
              <a:buNone/>
            </a:pPr>
            <a:r>
              <a:rPr lang="zh-CN" altLang="en-US" dirty="0"/>
              <a:t>目标</a:t>
            </a:r>
            <a:r>
              <a:rPr lang="en-US" altLang="zh-CN" dirty="0"/>
              <a:t>:</a:t>
            </a:r>
            <a:r>
              <a:rPr lang="zh-CN" altLang="en-US" dirty="0"/>
              <a:t>建模单个神经元的分布</a:t>
            </a:r>
            <a:endParaRPr lang="zh-CN" altLang="en-US" dirty="0"/>
          </a:p>
        </p:txBody>
      </p:sp>
      <p:pic>
        <p:nvPicPr>
          <p:cNvPr id="5" name="图片 4" descr="cn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9400" y="2590800"/>
            <a:ext cx="59436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2000" y="105791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2.2 Stochastic Frank-Wolfe algorithm:</a:t>
            </a:r>
            <a:endParaRPr lang="en-US" altLang="zh-CN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0" y="1676400"/>
            <a:ext cx="7132955" cy="4855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2000" y="105791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2.2 Stochastic Frank-Wolfe algorithm:</a:t>
            </a:r>
            <a:endParaRPr lang="en-US" altLang="zh-CN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0" y="2209800"/>
            <a:ext cx="7660005" cy="2976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2000" y="105791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2.2 Stochastic Frank-Wolfe algorithm:</a:t>
            </a:r>
            <a:endParaRPr lang="en-US" altLang="zh-CN" sz="2000"/>
          </a:p>
        </p:txBody>
      </p:sp>
      <p:sp>
        <p:nvSpPr>
          <p:cNvPr id="3" name="文本框 2"/>
          <p:cNvSpPr txBox="1"/>
          <p:nvPr/>
        </p:nvSpPr>
        <p:spPr>
          <a:xfrm>
            <a:off x="1171575" y="1752600"/>
            <a:ext cx="3680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1.</a:t>
            </a:r>
            <a:r>
              <a:rPr lang="zh-CN" altLang="en-US"/>
              <a:t>A speed-up of the SFW algorithm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71575" y="3643630"/>
            <a:ext cx="2769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 </a:t>
            </a:r>
            <a:r>
              <a:rPr lang="en-US" altLang="zh-CN"/>
              <a:t>2.</a:t>
            </a:r>
            <a:r>
              <a:rPr lang="zh-CN" altLang="en-US"/>
              <a:t>Stopping time strategy.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057400" y="2514600"/>
            <a:ext cx="5672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simulating the Bernoulli random variables before Step 1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0" y="4419600"/>
            <a:ext cx="3829050" cy="83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114300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3. Selection method:</a:t>
            </a:r>
            <a:endParaRPr lang="en-US" altLang="zh-CN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6545" y="1846580"/>
            <a:ext cx="7991475" cy="8858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124200"/>
            <a:ext cx="9001125" cy="1876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114300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4. Experiments:</a:t>
            </a:r>
            <a:endParaRPr lang="en-US" altLang="zh-CN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3048000"/>
            <a:ext cx="6562725" cy="704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114300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4. Experiments:</a:t>
            </a:r>
            <a:endParaRPr lang="en-US" altLang="zh-CN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981200"/>
            <a:ext cx="6088380" cy="3581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79690" y="2411095"/>
            <a:ext cx="3155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 Linear search </a:t>
            </a:r>
            <a:r>
              <a:rPr lang="zh-CN" altLang="en-US"/>
              <a:t>方法更快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696200" y="3124200"/>
            <a:ext cx="3954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2. stochastic FW</a:t>
            </a:r>
            <a:r>
              <a:rPr lang="zh-CN" altLang="en-US"/>
              <a:t>收敛速率比</a:t>
            </a:r>
            <a:r>
              <a:rPr lang="en-US" altLang="zh-CN"/>
              <a:t>basic FW</a:t>
            </a:r>
            <a:r>
              <a:rPr lang="zh-CN" altLang="en-US"/>
              <a:t>慢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实验进展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114300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算法实现</a:t>
            </a:r>
            <a:r>
              <a:rPr lang="en-US" altLang="zh-CN" sz="2000"/>
              <a:t>:</a:t>
            </a:r>
            <a:endParaRPr lang="en-US" altLang="zh-CN" sz="2000"/>
          </a:p>
        </p:txBody>
      </p:sp>
      <p:pic>
        <p:nvPicPr>
          <p:cNvPr id="4" name="图片 3" descr="vis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9400" y="1676400"/>
            <a:ext cx="5852160" cy="438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实验进展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114300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算法实现</a:t>
            </a:r>
            <a:r>
              <a:rPr lang="en-US" altLang="zh-CN" sz="2000"/>
              <a:t>:</a:t>
            </a:r>
            <a:endParaRPr lang="en-US" altLang="zh-CN" sz="2000"/>
          </a:p>
        </p:txBody>
      </p:sp>
      <p:sp>
        <p:nvSpPr>
          <p:cNvPr id="2" name="文本框 1"/>
          <p:cNvSpPr txBox="1"/>
          <p:nvPr/>
        </p:nvSpPr>
        <p:spPr>
          <a:xfrm>
            <a:off x="1268730" y="2439035"/>
            <a:ext cx="68764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/>
              <a:t>1. KDE</a:t>
            </a:r>
            <a:r>
              <a:rPr lang="zh-CN" altLang="en-US" sz="1600"/>
              <a:t>权重更新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/>
              <a:t>2. KDE</a:t>
            </a:r>
            <a:r>
              <a:rPr lang="zh-CN" altLang="en-US" sz="1600"/>
              <a:t>带宽太大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论文调研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114300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《Non-convex Optimization for Machine Learning》</a:t>
            </a:r>
            <a:endParaRPr lang="en-US" altLang="zh-CN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1268730" y="2439035"/>
            <a:ext cx="687641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 dirty="0"/>
              <a:t>1. </a:t>
            </a:r>
            <a:r>
              <a:rPr sz="1600" dirty="0"/>
              <a:t>The Convex Relaxation Approach </a:t>
            </a:r>
            <a:r>
              <a:rPr lang="en-US" sz="1600" dirty="0"/>
              <a:t>: relaxation gap, scalability</a:t>
            </a:r>
            <a:endParaRPr sz="1600" dirty="0"/>
          </a:p>
          <a:p>
            <a:pPr marL="285750" indent="-285750">
              <a:buFont typeface="Wingdings" panose="05000000000000000000" charset="0"/>
              <a:buChar char=""/>
            </a:pPr>
            <a:endParaRPr sz="1600" dirty="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 dirty="0"/>
              <a:t>2. </a:t>
            </a:r>
            <a:r>
              <a:rPr sz="1600" dirty="0"/>
              <a:t>The Non-Convex Optimization </a:t>
            </a:r>
            <a:r>
              <a:rPr sz="1600" dirty="0" err="1"/>
              <a:t>Approach</a:t>
            </a:r>
            <a:r>
              <a:rPr lang="en-US" sz="1600" dirty="0" err="1"/>
              <a:t>:PGD,alternating</a:t>
            </a:r>
            <a:r>
              <a:rPr lang="en-US" sz="1600" dirty="0"/>
              <a:t> minimization, EM, </a:t>
            </a:r>
            <a:r>
              <a:rPr lang="en-US" sz="1600" dirty="0" err="1"/>
              <a:t>stochasitc</a:t>
            </a:r>
            <a:r>
              <a:rPr lang="en-US" sz="1600" dirty="0"/>
              <a:t> </a:t>
            </a:r>
            <a:r>
              <a:rPr lang="en-US" sz="1600" dirty="0" err="1"/>
              <a:t>optimizaiton</a:t>
            </a:r>
            <a:endParaRPr sz="1600" dirty="0"/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1010285" y="1902460"/>
            <a:ext cx="4705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nonconvex optimization: NP-hard problem 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229995" y="3891280"/>
            <a:ext cx="8754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</a:t>
            </a:r>
            <a:r>
              <a:rPr lang="zh-CN" altLang="en-US"/>
              <a:t>t has been repeatedly</a:t>
            </a:r>
            <a:r>
              <a:rPr lang="en-US" altLang="zh-CN"/>
              <a:t> </a:t>
            </a:r>
            <a:r>
              <a:rPr lang="zh-CN" altLang="en-US"/>
              <a:t>revealed that if the problem possesses nice structure, then not only do relaxation approaches</a:t>
            </a:r>
            <a:r>
              <a:rPr lang="en-US" altLang="zh-CN"/>
              <a:t> </a:t>
            </a:r>
            <a:r>
              <a:rPr lang="zh-CN" altLang="en-US"/>
              <a:t>succeed, but non-convex optimization algorithms do too.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论文调研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2209800"/>
            <a:ext cx="8639175" cy="14287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35330" y="1414780"/>
            <a:ext cx="2847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Mathematical Tools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alt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0600" y="1298575"/>
            <a:ext cx="6096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just">
              <a:buNone/>
            </a:pPr>
            <a:r>
              <a:rPr lang="en-US" altLang="zh-CN" dirty="0"/>
              <a:t>1. KDE </a:t>
            </a:r>
            <a:r>
              <a:rPr lang="zh-CN" altLang="en-US" dirty="0"/>
              <a:t>建模</a:t>
            </a:r>
            <a:endParaRPr lang="zh-CN" altLang="en-US" dirty="0"/>
          </a:p>
        </p:txBody>
      </p:sp>
      <p:pic>
        <p:nvPicPr>
          <p:cNvPr id="14" name="图片 13" descr="k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790700"/>
            <a:ext cx="2790190" cy="752475"/>
          </a:xfrm>
          <a:prstGeom prst="rect">
            <a:avLst/>
          </a:prstGeom>
        </p:spPr>
      </p:pic>
      <p:pic>
        <p:nvPicPr>
          <p:cNvPr id="15" name="图片 14" descr="kd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828800"/>
            <a:ext cx="2876550" cy="676275"/>
          </a:xfrm>
          <a:prstGeom prst="rect">
            <a:avLst/>
          </a:prstGeom>
        </p:spPr>
      </p:pic>
      <p:sp>
        <p:nvSpPr>
          <p:cNvPr id="17" name="右箭头 16"/>
          <p:cNvSpPr/>
          <p:nvPr/>
        </p:nvSpPr>
        <p:spPr>
          <a:xfrm>
            <a:off x="5257800" y="2590800"/>
            <a:ext cx="2286000" cy="1981200"/>
          </a:xfrm>
          <a:prstGeom prst="rightArrow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sp>
        <p:nvSpPr>
          <p:cNvPr id="18" name="椭圆形标注 17"/>
          <p:cNvSpPr/>
          <p:nvPr/>
        </p:nvSpPr>
        <p:spPr>
          <a:xfrm>
            <a:off x="7924800" y="2209800"/>
            <a:ext cx="1524000" cy="2209800"/>
          </a:xfrm>
          <a:prstGeom prst="wedgeEllipseCallout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sp>
        <p:nvSpPr>
          <p:cNvPr id="20" name="动作按钮: 帮助 19"/>
          <p:cNvSpPr/>
          <p:nvPr/>
        </p:nvSpPr>
        <p:spPr>
          <a:xfrm>
            <a:off x="7620000" y="3375660"/>
            <a:ext cx="1043940" cy="1043940"/>
          </a:xfrm>
          <a:prstGeom prst="actionButtonHelp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sp>
        <p:nvSpPr>
          <p:cNvPr id="21" name="圆角矩形标注 20"/>
          <p:cNvSpPr/>
          <p:nvPr/>
        </p:nvSpPr>
        <p:spPr>
          <a:xfrm>
            <a:off x="2895600" y="2590800"/>
            <a:ext cx="5867400" cy="1143000"/>
          </a:xfrm>
          <a:prstGeom prst="wedgeRoundRectCallout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914400" y="5562600"/>
            <a:ext cx="4712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 </a:t>
            </a:r>
            <a:r>
              <a:rPr lang="zh-CN" altLang="en-US"/>
              <a:t>神经元数量太多，存储和计算困难</a:t>
            </a:r>
            <a:endParaRPr lang="zh-CN" altLang="en-US"/>
          </a:p>
        </p:txBody>
      </p:sp>
      <p:sp>
        <p:nvSpPr>
          <p:cNvPr id="23" name="圆角矩形标注 22"/>
          <p:cNvSpPr/>
          <p:nvPr/>
        </p:nvSpPr>
        <p:spPr>
          <a:xfrm>
            <a:off x="4876800" y="2667000"/>
            <a:ext cx="2667000" cy="533400"/>
          </a:xfrm>
          <a:prstGeom prst="wedgeRoundRectCallout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pic>
        <p:nvPicPr>
          <p:cNvPr id="28" name="图片 27" descr="kde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895600"/>
            <a:ext cx="3589655" cy="1795145"/>
          </a:xfrm>
          <a:prstGeom prst="rect">
            <a:avLst/>
          </a:prstGeom>
        </p:spPr>
      </p:pic>
      <p:pic>
        <p:nvPicPr>
          <p:cNvPr id="29" name="图片 28" descr="问号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4953000"/>
            <a:ext cx="1453515" cy="1410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论文调研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114300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PGD: projected gradient descent</a:t>
            </a:r>
            <a:endParaRPr lang="en-US" altLang="zh-CN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0" y="2209800"/>
            <a:ext cx="5972175" cy="2533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论文调研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114300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gAM</a:t>
            </a:r>
            <a:r>
              <a:rPr lang="en-US" altLang="zh-CN" sz="2000" dirty="0"/>
              <a:t>: Generalized alternating minimization</a:t>
            </a:r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0" y="1846580"/>
            <a:ext cx="6486525" cy="25431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5334000"/>
            <a:ext cx="3067050" cy="723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90600" y="4678045"/>
            <a:ext cx="3797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descent version of gAM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论文调研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114300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EM: Expectation-Maximization </a:t>
            </a:r>
            <a:endParaRPr lang="en-US" altLang="zh-CN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2209800"/>
            <a:ext cx="8429625" cy="2505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论文调研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114300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Stochastic Optimization </a:t>
            </a:r>
            <a:endParaRPr lang="en-US" altLang="zh-CN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0" y="1871345"/>
            <a:ext cx="8572500" cy="3114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算法实现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114300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Stochastic Optimization </a:t>
            </a:r>
            <a:endParaRPr lang="en-US" altLang="zh-CN" sz="2000"/>
          </a:p>
        </p:txBody>
      </p:sp>
      <p:sp>
        <p:nvSpPr>
          <p:cNvPr id="4" name="文本框 3"/>
          <p:cNvSpPr txBox="1"/>
          <p:nvPr/>
        </p:nvSpPr>
        <p:spPr>
          <a:xfrm>
            <a:off x="990600" y="2209800"/>
            <a:ext cx="38004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dirty="0"/>
              <a:t>(5000+5000)-&gt;100</a:t>
            </a:r>
            <a:endParaRPr lang="en-US" altLang="zh-CN" dirty="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dirty="0"/>
              <a:t>loss: </a:t>
            </a:r>
            <a:r>
              <a:rPr lang="en-US" altLang="zh-CN" dirty="0" err="1"/>
              <a:t>js</a:t>
            </a:r>
            <a:r>
              <a:rPr lang="zh-CN" altLang="en-US" dirty="0"/>
              <a:t>散度</a:t>
            </a:r>
            <a:endParaRPr lang="zh-CN" altLang="en-US" dirty="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dirty="0"/>
              <a:t>optimizer: Adam, </a:t>
            </a:r>
            <a:r>
              <a:rPr lang="en-US" altLang="zh-CN" dirty="0" err="1"/>
              <a:t>lr</a:t>
            </a:r>
            <a:r>
              <a:rPr lang="en-US" altLang="zh-CN" dirty="0"/>
              <a:t>=10e-3,10e-4</a:t>
            </a:r>
            <a:endParaRPr lang="en-US" altLang="zh-CN" dirty="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dirty="0"/>
              <a:t>cluster: </a:t>
            </a:r>
            <a:r>
              <a:rPr lang="en-US" altLang="zh-CN" dirty="0" err="1"/>
              <a:t>js</a:t>
            </a:r>
            <a:r>
              <a:rPr lang="en-US" altLang="zh-CN" dirty="0"/>
              <a:t>=0.00013</a:t>
            </a:r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3626" y="2309812"/>
            <a:ext cx="3714750" cy="27622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2209800"/>
            <a:ext cx="3733800" cy="2962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2209800"/>
            <a:ext cx="25146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948314" y="5971075"/>
            <a:ext cx="1217930" cy="9429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alt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165" y="1295400"/>
            <a:ext cx="6096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just">
              <a:buNone/>
            </a:pPr>
            <a:r>
              <a:rPr lang="en-US" altLang="zh-CN" dirty="0"/>
              <a:t>1. KDE </a:t>
            </a:r>
            <a:r>
              <a:rPr lang="zh-CN" altLang="en-US" dirty="0"/>
              <a:t>近似</a:t>
            </a:r>
            <a:endParaRPr lang="zh-CN" altLang="en-US" dirty="0"/>
          </a:p>
        </p:txBody>
      </p:sp>
      <p:sp>
        <p:nvSpPr>
          <p:cNvPr id="17" name="右箭头 16"/>
          <p:cNvSpPr/>
          <p:nvPr/>
        </p:nvSpPr>
        <p:spPr>
          <a:xfrm>
            <a:off x="5257800" y="2590800"/>
            <a:ext cx="2286000" cy="1981200"/>
          </a:xfrm>
          <a:prstGeom prst="rightArrow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sp>
        <p:nvSpPr>
          <p:cNvPr id="20" name="动作按钮: 帮助 19"/>
          <p:cNvSpPr/>
          <p:nvPr/>
        </p:nvSpPr>
        <p:spPr>
          <a:xfrm flipV="1">
            <a:off x="7620000" y="3375660"/>
            <a:ext cx="1043940" cy="460374"/>
          </a:xfrm>
          <a:prstGeom prst="actionButtonHelp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/>
          </a:p>
        </p:txBody>
      </p:sp>
      <p:sp>
        <p:nvSpPr>
          <p:cNvPr id="23" name="圆角矩形标注 22"/>
          <p:cNvSpPr/>
          <p:nvPr/>
        </p:nvSpPr>
        <p:spPr>
          <a:xfrm>
            <a:off x="4876800" y="2654935"/>
            <a:ext cx="2667000" cy="533400"/>
          </a:xfrm>
          <a:prstGeom prst="wedgeRoundRectCallout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648460" y="1828800"/>
            <a:ext cx="56445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想法</a:t>
            </a:r>
            <a:r>
              <a:rPr lang="en-US" altLang="zh-CN" sz="1400"/>
              <a:t>:</a:t>
            </a:r>
            <a:r>
              <a:rPr lang="zh-CN" altLang="en-US" sz="1400"/>
              <a:t>用一批较少的点构建的分布，去近似原来所有的点所构建的分布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1066800" y="2971800"/>
            <a:ext cx="2223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 Streaming </a:t>
            </a:r>
            <a:r>
              <a:rPr lang="zh-CN" altLang="en-US"/>
              <a:t>更新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72200" y="3124200"/>
            <a:ext cx="1295400" cy="6096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6983095" y="33743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911600" y="4179570"/>
            <a:ext cx="1073150" cy="510185"/>
          </a:xfrm>
          <a:prstGeom prst="round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P </a:t>
            </a:r>
            <a:endParaRPr lang="en-US" altLang="zh-CN" sz="2400" dirty="0"/>
          </a:p>
        </p:txBody>
      </p:sp>
      <p:sp>
        <p:nvSpPr>
          <p:cNvPr id="11" name="圆角矩形 10"/>
          <p:cNvSpPr/>
          <p:nvPr/>
        </p:nvSpPr>
        <p:spPr>
          <a:xfrm>
            <a:off x="6147435" y="4208145"/>
            <a:ext cx="1506220" cy="460374"/>
          </a:xfrm>
          <a:prstGeom prst="roundRect">
            <a:avLst>
              <a:gd name="adj" fmla="val 0"/>
            </a:avLst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Q  pool  </a:t>
            </a:r>
            <a:endParaRPr lang="en-US" altLang="zh-CN" sz="2400" dirty="0"/>
          </a:p>
        </p:txBody>
      </p:sp>
      <p:sp>
        <p:nvSpPr>
          <p:cNvPr id="12" name="圆角矩形 11"/>
          <p:cNvSpPr/>
          <p:nvPr/>
        </p:nvSpPr>
        <p:spPr>
          <a:xfrm>
            <a:off x="8816340" y="4114800"/>
            <a:ext cx="1019175" cy="510185"/>
          </a:xfrm>
          <a:prstGeom prst="round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S</a:t>
            </a:r>
            <a:endParaRPr lang="en-US" altLang="zh-CN" sz="2400" dirty="0"/>
          </a:p>
        </p:txBody>
      </p:sp>
      <p:cxnSp>
        <p:nvCxnSpPr>
          <p:cNvPr id="24" name="曲线连接符 23"/>
          <p:cNvCxnSpPr>
            <a:stCxn id="9" idx="3"/>
            <a:endCxn id="11" idx="1"/>
          </p:cNvCxnSpPr>
          <p:nvPr/>
        </p:nvCxnSpPr>
        <p:spPr>
          <a:xfrm>
            <a:off x="4984750" y="4434840"/>
            <a:ext cx="1162685" cy="3810"/>
          </a:xfrm>
          <a:prstGeom prst="curvedConnector3">
            <a:avLst>
              <a:gd name="adj1" fmla="val 50027"/>
            </a:avLst>
          </a:prstGeom>
          <a:ln w="603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headEnd type="non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曲线连接符 24"/>
          <p:cNvCxnSpPr/>
          <p:nvPr/>
        </p:nvCxnSpPr>
        <p:spPr>
          <a:xfrm>
            <a:off x="7663815" y="4438650"/>
            <a:ext cx="1143000" cy="3175"/>
          </a:xfrm>
          <a:prstGeom prst="curvedConnector2">
            <a:avLst/>
          </a:prstGeom>
          <a:ln w="603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headEnd type="non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2" idx="0"/>
          </p:cNvCxnSpPr>
          <p:nvPr/>
        </p:nvCxnSpPr>
        <p:spPr>
          <a:xfrm rot="16200000" flipV="1">
            <a:off x="7731125" y="2520315"/>
            <a:ext cx="797560" cy="2392045"/>
          </a:xfrm>
          <a:prstGeom prst="bentConnector2">
            <a:avLst/>
          </a:prstGeom>
          <a:ln w="603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headEnd type="none" w="lg" len="med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6934200" y="3352800"/>
            <a:ext cx="0" cy="824865"/>
          </a:xfrm>
          <a:prstGeom prst="straightConnector1">
            <a:avLst/>
          </a:prstGeom>
          <a:ln w="603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headEnd type="non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718425" y="3048000"/>
            <a:ext cx="1044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update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6825615" y="4761230"/>
            <a:ext cx="467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 rot="10800000" flipV="1">
            <a:off x="9077325" y="4736465"/>
            <a:ext cx="471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4297045" y="4800600"/>
            <a:ext cx="347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749540" y="4441825"/>
            <a:ext cx="97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kde</a:t>
            </a:r>
            <a:r>
              <a:rPr lang="zh-CN" altLang="en-US"/>
              <a:t>近似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0" grpId="0"/>
      <p:bldP spid="20" grpId="1"/>
      <p:bldP spid="23" grpId="0"/>
      <p:bldP spid="23" grpId="1"/>
      <p:bldP spid="5" grpId="0"/>
      <p:bldP spid="5" grpId="1"/>
      <p:bldP spid="8" grpId="0"/>
      <p:bldP spid="8" grpId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6" grpId="0"/>
      <p:bldP spid="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en-US" alt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alt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165" y="1295400"/>
            <a:ext cx="6096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just">
              <a:buNone/>
            </a:pPr>
            <a:r>
              <a:rPr lang="en-US" altLang="zh-CN" dirty="0"/>
              <a:t>1. </a:t>
            </a:r>
            <a:r>
              <a:rPr lang="zh-CN" altLang="en-US" dirty="0"/>
              <a:t>形式化写出问题</a:t>
            </a:r>
            <a:endParaRPr lang="zh-CN" altLang="en-US" dirty="0"/>
          </a:p>
        </p:txBody>
      </p:sp>
      <p:pic>
        <p:nvPicPr>
          <p:cNvPr id="13" name="图片 12" descr="proble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9583" y="1905000"/>
            <a:ext cx="6172835" cy="221361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066165" y="480060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2. </a:t>
            </a:r>
            <a:r>
              <a:rPr lang="zh-CN" altLang="en-US"/>
              <a:t>度量分布的距离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63980" y="5638800"/>
            <a:ext cx="8521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b. Lp</a:t>
            </a:r>
            <a:r>
              <a:rPr lang="zh-CN" altLang="en-US" sz="1200"/>
              <a:t>范数</a:t>
            </a:r>
            <a:r>
              <a:rPr lang="en-US" altLang="zh-CN" sz="1200"/>
              <a:t>:</a:t>
            </a:r>
            <a:endParaRPr lang="en-US" altLang="zh-CN" sz="1200"/>
          </a:p>
        </p:txBody>
      </p:sp>
      <p:pic>
        <p:nvPicPr>
          <p:cNvPr id="5" name="图片 4" descr="l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5715000"/>
            <a:ext cx="1569085" cy="263525"/>
          </a:xfrm>
          <a:prstGeom prst="rect">
            <a:avLst/>
          </a:prstGeom>
        </p:spPr>
      </p:pic>
      <p:pic>
        <p:nvPicPr>
          <p:cNvPr id="6" name="图片 5" descr="k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5147310"/>
            <a:ext cx="1326515" cy="4914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43025" y="525081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a. kl</a:t>
            </a:r>
            <a:r>
              <a:rPr lang="zh-CN" altLang="en-US" sz="1400"/>
              <a:t>散度</a:t>
            </a:r>
            <a:r>
              <a:rPr lang="en-US" altLang="zh-CN" sz="1400"/>
              <a:t>:</a:t>
            </a:r>
            <a:endParaRPr lang="en-US" altLang="zh-CN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4" grpId="0"/>
      <p:bldP spid="4" grpId="1"/>
      <p:bldP spid="8" grpId="0"/>
      <p:bldP spid="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en-US" alt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alt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165" y="1295400"/>
            <a:ext cx="6096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just">
              <a:buNone/>
            </a:pPr>
            <a:r>
              <a:rPr lang="en-US" altLang="zh-CN" dirty="0"/>
              <a:t>1. KL</a:t>
            </a:r>
            <a:r>
              <a:rPr lang="zh-CN" altLang="en-US" dirty="0"/>
              <a:t>散度作为分布距离的度量</a:t>
            </a:r>
            <a:endParaRPr lang="zh-CN" altLang="en-US" dirty="0"/>
          </a:p>
        </p:txBody>
      </p:sp>
      <p:pic>
        <p:nvPicPr>
          <p:cNvPr id="9" name="图片 8" descr="kl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6600" y="1828800"/>
            <a:ext cx="4766945" cy="4460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en-US" alt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alt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165" y="1295400"/>
            <a:ext cx="6096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just">
              <a:buNone/>
            </a:pPr>
            <a:r>
              <a:rPr lang="en-US" altLang="zh-CN" dirty="0"/>
              <a:t>2. </a:t>
            </a:r>
            <a:r>
              <a:rPr lang="en-US" dirty="0"/>
              <a:t>L2</a:t>
            </a:r>
            <a:r>
              <a:rPr lang="zh-CN" altLang="en-US" dirty="0"/>
              <a:t>范数作为分布距离的度量</a:t>
            </a:r>
            <a:endParaRPr lang="en-US" altLang="zh-CN" dirty="0"/>
          </a:p>
        </p:txBody>
      </p:sp>
      <p:pic>
        <p:nvPicPr>
          <p:cNvPr id="4" name="图片 3" descr="l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0" y="1905000"/>
            <a:ext cx="5414645" cy="4029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en-US" alt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alt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165" y="1295400"/>
            <a:ext cx="6096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just">
              <a:buNone/>
            </a:pPr>
            <a:r>
              <a:rPr lang="en-US" altLang="zh-CN" dirty="0"/>
              <a:t>3. </a:t>
            </a:r>
            <a:r>
              <a:rPr lang="zh-CN" altLang="en-US" dirty="0"/>
              <a:t>优化算法</a:t>
            </a:r>
            <a:endParaRPr lang="zh-CN" altLang="en-US" dirty="0"/>
          </a:p>
        </p:txBody>
      </p:sp>
      <p:pic>
        <p:nvPicPr>
          <p:cNvPr id="6" name="图片 5" descr="opt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0" y="1828800"/>
            <a:ext cx="7254875" cy="4065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en-US" alt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alt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165" y="1295400"/>
            <a:ext cx="6096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just">
              <a:buNone/>
            </a:pPr>
            <a:r>
              <a:rPr lang="zh-CN" altLang="en-US" dirty="0"/>
              <a:t>实验结果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9220200" y="2743200"/>
            <a:ext cx="20021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时间</a:t>
            </a:r>
            <a:endParaRPr lang="en-US" altLang="zh-CN"/>
          </a:p>
          <a:p>
            <a:r>
              <a:rPr lang="en-US" altLang="zh-CN"/>
              <a:t>optim: 18s</a:t>
            </a:r>
            <a:endParaRPr lang="en-US" altLang="zh-CN"/>
          </a:p>
          <a:p>
            <a:r>
              <a:rPr lang="en-US" altLang="zh-CN"/>
              <a:t>cluster: 1.1s</a:t>
            </a:r>
            <a:endParaRPr lang="en-US" altLang="zh-CN"/>
          </a:p>
          <a:p>
            <a:r>
              <a:rPr lang="en-US" altLang="zh-CN"/>
              <a:t>mid: 0.003s</a:t>
            </a:r>
            <a:endParaRPr lang="en-US" altLang="zh-CN"/>
          </a:p>
        </p:txBody>
      </p:sp>
      <p:pic>
        <p:nvPicPr>
          <p:cNvPr id="4" name="图片 3" descr="vi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0" y="1663700"/>
            <a:ext cx="6181725" cy="4371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y-tutorial">
  <a:themeElements>
    <a:clrScheme name="自定义 1">
      <a:dk1>
        <a:srgbClr val="000000"/>
      </a:dk1>
      <a:lt1>
        <a:sysClr val="window" lastClr="FFFFFF"/>
      </a:lt1>
      <a:dk2>
        <a:srgbClr val="2A4A75"/>
      </a:dk2>
      <a:lt2>
        <a:srgbClr val="DEF5FA"/>
      </a:lt2>
      <a:accent1>
        <a:srgbClr val="1C314E"/>
      </a:accent1>
      <a:accent2>
        <a:srgbClr val="EB641B"/>
      </a:accent2>
      <a:accent3>
        <a:srgbClr val="DA1F28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3">
      <a:majorFont>
        <a:latin typeface="Helvetica"/>
        <a:ea typeface="微软雅黑"/>
        <a:cs typeface=""/>
      </a:majorFont>
      <a:minorFont>
        <a:latin typeface="Cambria"/>
        <a:ea typeface="微软雅黑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wrap="none">
        <a:spAutoFit/>
      </a:bodyPr>
      <a:lstStyle>
        <a:defPPr>
          <a:defRPr sz="2400" dirty="0"/>
        </a:defPPr>
      </a:lstStyle>
    </a:spDef>
    <a:lnDef>
      <a:spPr>
        <a:ln w="25400">
          <a:solidFill>
            <a:srgbClr val="FF0000"/>
          </a:solidFill>
          <a:headEnd type="stealth" w="lg" len="med"/>
          <a:tailEnd type="none" w="lg" len="med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my-tutorial</Template>
  <TotalTime>0</TotalTime>
  <Words>1994</Words>
  <Application>WPS 演示</Application>
  <PresentationFormat>宽屏</PresentationFormat>
  <Paragraphs>213</Paragraphs>
  <Slides>35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6" baseType="lpstr">
      <vt:lpstr>Arial</vt:lpstr>
      <vt:lpstr>宋体</vt:lpstr>
      <vt:lpstr>Wingdings</vt:lpstr>
      <vt:lpstr>Nimbus Roman No9 L</vt:lpstr>
      <vt:lpstr>Cambria</vt:lpstr>
      <vt:lpstr>Caladea</vt:lpstr>
      <vt:lpstr>Calibri</vt:lpstr>
      <vt:lpstr>Wingdings 3</vt:lpstr>
      <vt:lpstr>Wingdings 3</vt:lpstr>
      <vt:lpstr>华文楷体</vt:lpstr>
      <vt:lpstr>Droid Sans Fallback</vt:lpstr>
      <vt:lpstr>Times New Roman</vt:lpstr>
      <vt:lpstr>DejaVu Sans</vt:lpstr>
      <vt:lpstr>微软雅黑</vt:lpstr>
      <vt:lpstr>微软雅黑</vt:lpstr>
      <vt:lpstr>宋体</vt:lpstr>
      <vt:lpstr>Arial Unicode MS</vt:lpstr>
      <vt:lpstr>Helvetica</vt:lpstr>
      <vt:lpstr>Comfortaa Light</vt:lpstr>
      <vt:lpstr>Wingdings</vt:lpstr>
      <vt:lpstr>my-tutorial</vt:lpstr>
      <vt:lpstr>认知智能研发进展</vt:lpstr>
      <vt:lpstr>Review</vt:lpstr>
      <vt:lpstr>Method</vt:lpstr>
      <vt:lpstr>Method</vt:lpstr>
      <vt:lpstr>Method</vt:lpstr>
      <vt:lpstr>Method</vt:lpstr>
      <vt:lpstr>Method</vt:lpstr>
      <vt:lpstr>Method</vt:lpstr>
      <vt:lpstr>Results</vt:lpstr>
      <vt:lpstr>论文分享</vt:lpstr>
      <vt:lpstr>论文分享</vt:lpstr>
      <vt:lpstr>论文分享</vt:lpstr>
      <vt:lpstr>论文分享</vt:lpstr>
      <vt:lpstr>论文分享</vt:lpstr>
      <vt:lpstr>论文分享</vt:lpstr>
      <vt:lpstr>论文分享</vt:lpstr>
      <vt:lpstr>论文分享</vt:lpstr>
      <vt:lpstr>论文分享</vt:lpstr>
      <vt:lpstr>论文分享</vt:lpstr>
      <vt:lpstr>论文分享</vt:lpstr>
      <vt:lpstr>论文分享</vt:lpstr>
      <vt:lpstr>论文分享</vt:lpstr>
      <vt:lpstr>论文分享</vt:lpstr>
      <vt:lpstr>论文分享</vt:lpstr>
      <vt:lpstr>论文分享</vt:lpstr>
      <vt:lpstr>实验进展</vt:lpstr>
      <vt:lpstr>实验进展</vt:lpstr>
      <vt:lpstr>论文调研</vt:lpstr>
      <vt:lpstr>论文调研</vt:lpstr>
      <vt:lpstr>论文调研</vt:lpstr>
      <vt:lpstr>论文调研</vt:lpstr>
      <vt:lpstr>论文调研</vt:lpstr>
      <vt:lpstr>论文调研</vt:lpstr>
      <vt:lpstr>算法实现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Branding Roadmap Template</dc:title>
  <dc:creator>Xipeng Qiu</dc:creator>
  <cp:lastModifiedBy>buyizhiyou</cp:lastModifiedBy>
  <cp:revision>3388</cp:revision>
  <dcterms:created xsi:type="dcterms:W3CDTF">2024-06-20T12:21:01Z</dcterms:created>
  <dcterms:modified xsi:type="dcterms:W3CDTF">2024-06-20T12:21:01Z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/>
  </property>
</Properties>
</file>