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1817" r:id="rId5"/>
    <p:sldId id="1923" r:id="rId6"/>
    <p:sldId id="1926" r:id="rId7"/>
    <p:sldId id="1930" r:id="rId8"/>
    <p:sldId id="1908" r:id="rId9"/>
    <p:sldId id="1912" r:id="rId10"/>
    <p:sldId id="1913" r:id="rId11"/>
    <p:sldId id="1922" r:id="rId12"/>
    <p:sldId id="1978" r:id="rId13"/>
    <p:sldId id="1964" r:id="rId14"/>
    <p:sldId id="1962" r:id="rId15"/>
    <p:sldId id="1976" r:id="rId16"/>
    <p:sldId id="1979" r:id="rId17"/>
    <p:sldId id="1980" r:id="rId18"/>
    <p:sldId id="1954" r:id="rId19"/>
    <p:sldId id="1828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26"/>
        <p:guide pos="3626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2.emf"/><Relationship Id="rId1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49350" y="2671445"/>
            <a:ext cx="9673590" cy="1514475"/>
          </a:xfrm>
        </p:spPr>
        <p:txBody>
          <a:bodyPr/>
          <a:lstStyle/>
          <a:p>
            <a:r>
              <a:rPr lang="zh-CN" altLang="en-US" sz="3600" b="1" dirty="0"/>
              <a:t>基于高维特征概率密度建模的模型不确定性的研究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800" y="1516380"/>
            <a:ext cx="10780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研究域内样本和</a:t>
            </a:r>
            <a:r>
              <a:rPr lang="en-US" altLang="zh-CN">
                <a:solidFill>
                  <a:schemeClr val="tx1"/>
                </a:solidFill>
                <a:latin typeface="+mn-ea"/>
                <a:cs typeface="+mn-ea"/>
              </a:rPr>
              <a:t>OOD</a:t>
            </a: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样本在梯度空间上分布的差异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312545" y="2713990"/>
            <a:ext cx="8910320" cy="2533650"/>
            <a:chOff x="1699" y="3157"/>
            <a:chExt cx="14032" cy="399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3157"/>
              <a:ext cx="14033" cy="3991"/>
              <a:chOff x="1797" y="2229"/>
              <a:chExt cx="14033" cy="3991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4033" cy="2492"/>
                <a:chOff x="1753" y="3378"/>
                <a:chExt cx="14033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166" y="3579"/>
                  <a:ext cx="9620" cy="1794"/>
                  <a:chOff x="5704" y="5864"/>
                  <a:chExt cx="9516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704" y="6086"/>
                    <a:ext cx="6429" cy="1511"/>
                    <a:chOff x="5642" y="6008"/>
                    <a:chExt cx="6429" cy="1511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642" y="6008"/>
                      <a:ext cx="2812" cy="110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3" y="7246"/>
                    <a:ext cx="1877" cy="14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4097" y="6966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肘形连接符 46"/>
              <p:cNvCxnSpPr>
                <a:stCxn id="45" idx="0"/>
              </p:cNvCxnSpPr>
              <p:nvPr/>
            </p:nvCxnSpPr>
            <p:spPr>
              <a:xfrm rot="16200000">
                <a:off x="8568" y="-2922"/>
                <a:ext cx="944" cy="12356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83" y="4208"/>
                <a:ext cx="1621" cy="34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08"/>
                <a:ext cx="1899" cy="3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7604" y="2229"/>
                <a:ext cx="38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backward/gradient</a:t>
                </a:r>
                <a:endParaRPr lang="en-US" altLang="zh-CN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4579" y="4936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en-US" altLang="zh-CN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5074" y="3742"/>
              <a:ext cx="21" cy="119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统计关于输入的梯度响应图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resnet50 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1709420" y="2431415"/>
            <a:ext cx="8089900" cy="3429000"/>
            <a:chOff x="1710" y="5400"/>
            <a:chExt cx="12740" cy="5400"/>
          </a:xfrm>
        </p:grpSpPr>
        <p:pic>
          <p:nvPicPr>
            <p:cNvPr id="9" name="图片 8" descr="layer3_grad_wrt_input_activ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48" y="6109"/>
              <a:ext cx="3402" cy="4691"/>
            </a:xfrm>
            <a:prstGeom prst="rect">
              <a:avLst/>
            </a:prstGeom>
          </p:spPr>
        </p:pic>
        <p:pic>
          <p:nvPicPr>
            <p:cNvPr id="16" name="图片 15" descr="image_grad_wrt_input_activa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" y="5400"/>
              <a:ext cx="3402" cy="5400"/>
            </a:xfrm>
            <a:prstGeom prst="rect">
              <a:avLst/>
            </a:prstGeom>
          </p:spPr>
        </p:pic>
        <p:pic>
          <p:nvPicPr>
            <p:cNvPr id="19" name="图片 18" descr="layer2_grad_wrt_input_activa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3" y="5840"/>
              <a:ext cx="3402" cy="49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统计关于输入的梯度范数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gradient_norms = torch.norm(gradient, p=norm)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直接使用梯度范数作为模型不确定性的度量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 resnet50,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23240" y="3150235"/>
            <a:ext cx="10819130" cy="2321560"/>
            <a:chOff x="1094" y="0"/>
            <a:chExt cx="17038" cy="3656"/>
          </a:xfrm>
        </p:grpSpPr>
        <p:pic>
          <p:nvPicPr>
            <p:cNvPr id="2" name="图片 1" descr="image_grad_wrt_input_dis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4" y="0"/>
              <a:ext cx="5102" cy="3656"/>
            </a:xfrm>
            <a:prstGeom prst="rect">
              <a:avLst/>
            </a:prstGeom>
          </p:spPr>
        </p:pic>
        <p:pic>
          <p:nvPicPr>
            <p:cNvPr id="7" name="图片 6" descr="layer2_grad_wrt_input_d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4" y="0"/>
              <a:ext cx="5102" cy="3449"/>
            </a:xfrm>
            <a:prstGeom prst="rect">
              <a:avLst/>
            </a:prstGeom>
          </p:spPr>
        </p:pic>
        <p:pic>
          <p:nvPicPr>
            <p:cNvPr id="14" name="图片 13" descr="layer3_grad_wrt_input_dis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4" y="0"/>
              <a:ext cx="4828" cy="340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对输入的图片添加输入扰动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8055" y="2233295"/>
            <a:ext cx="6457950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加入</a:t>
            </a:r>
            <a:r>
              <a:rPr lang="en-US" altLang="zh-CN">
                <a:latin typeface="+mn-ea"/>
                <a:cs typeface="+mn-ea"/>
              </a:rPr>
              <a:t>input purturbation</a:t>
            </a:r>
            <a:r>
              <a:rPr lang="zh-CN" altLang="en-US">
                <a:latin typeface="+mn-ea"/>
                <a:cs typeface="+mn-ea"/>
              </a:rPr>
              <a:t>，对比</a:t>
            </a:r>
            <a:r>
              <a:rPr lang="en-US" altLang="zh-CN">
                <a:latin typeface="+mn-ea"/>
                <a:cs typeface="+mn-ea"/>
              </a:rPr>
              <a:t>uncertainty</a:t>
            </a:r>
            <a:r>
              <a:rPr lang="zh-CN" altLang="en-US">
                <a:latin typeface="+mn-ea"/>
                <a:cs typeface="+mn-ea"/>
              </a:rPr>
              <a:t>的分布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</a:t>
            </a:r>
            <a:r>
              <a:rPr lang="en-US" altLang="zh-CN">
                <a:latin typeface="+mn-ea"/>
                <a:cs typeface="+mn-ea"/>
              </a:rPr>
              <a:t>: ResNet50,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782570" y="608076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vgg16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160260" y="6080760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resnet50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977265" y="2470785"/>
            <a:ext cx="9819005" cy="2898140"/>
            <a:chOff x="1915" y="6235"/>
            <a:chExt cx="15463" cy="4564"/>
          </a:xfrm>
        </p:grpSpPr>
        <p:pic>
          <p:nvPicPr>
            <p:cNvPr id="3" name="图片 2" descr="logdensity_hist_purturb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94" y="6235"/>
              <a:ext cx="6984" cy="4565"/>
            </a:xfrm>
            <a:prstGeom prst="rect">
              <a:avLst/>
            </a:prstGeom>
          </p:spPr>
        </p:pic>
        <p:pic>
          <p:nvPicPr>
            <p:cNvPr id="7" name="图片 6" descr="logdensity_h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" y="6235"/>
              <a:ext cx="6984" cy="45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后，在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检测任务上评估</a:t>
            </a:r>
            <a:r>
              <a:rPr lang="en-US" altLang="zh-CN"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702310" y="2893695"/>
            <a:ext cx="10879455" cy="2400300"/>
            <a:chOff x="1106" y="4557"/>
            <a:chExt cx="17133" cy="378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6" y="4557"/>
              <a:ext cx="5595" cy="375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3" y="4557"/>
              <a:ext cx="5490" cy="376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5" y="4557"/>
              <a:ext cx="5445" cy="37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后续实验计划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在对抗样本检测等任务上评估</a:t>
            </a:r>
            <a:r>
              <a:rPr lang="en-US" altLang="zh-CN">
                <a:sym typeface="+mn-ea"/>
              </a:rPr>
              <a:t>uncertainty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添加一个</a:t>
            </a:r>
            <a:r>
              <a:rPr lang="en-US" altLang="zh-CN">
                <a:sym typeface="+mn-ea"/>
              </a:rPr>
              <a:t>head</a:t>
            </a:r>
            <a:r>
              <a:rPr lang="zh-CN" altLang="en-US">
                <a:sym typeface="+mn-ea"/>
              </a:rPr>
              <a:t>直接预测</a:t>
            </a:r>
            <a:r>
              <a:rPr lang="en-US" altLang="zh-CN">
                <a:sym typeface="+mn-ea"/>
              </a:rPr>
              <a:t>uncertainty</a:t>
            </a:r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1072197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Overconfident issue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域外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样本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依然</a:t>
            </a:r>
            <a:r>
              <a:rPr lang="en-US" altLang="zh-CN" dirty="0">
                <a:sym typeface="+mn-ea"/>
              </a:rPr>
              <a:t>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主要应用于模型部署阶段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083435" y="348170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174" y="585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14780"/>
            <a:ext cx="1013396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：来源于数据噪声，无法消除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来源于模型和训练方式，可以通过增加训练数据或者改进模型减少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2920" y="1174115"/>
            <a:ext cx="10752455" cy="445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800" kern="100" dirty="0">
                <a:effectLst/>
                <a:latin typeface="+mn-ea"/>
                <a:cs typeface="+mn-ea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800" kern="100" dirty="0">
                <a:effectLst/>
                <a:latin typeface="+mn-ea"/>
                <a:cs typeface="+mn-ea"/>
              </a:rPr>
              <a:t>:</a:t>
            </a:r>
            <a:endParaRPr lang="zh-CN" altLang="zh-CN" sz="1800" b="1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贝叶斯方法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(Bayesian methods):</a:t>
            </a:r>
            <a:r>
              <a:rPr altLang="zh-CN" sz="1800" kern="100" dirty="0">
                <a:effectLst/>
                <a:latin typeface="+mn-ea"/>
                <a:cs typeface="+mn-ea"/>
              </a:rPr>
              <a:t>在BNN网络中，认为每一个权重不再是某个具体的数值，而是一个概率分布</a:t>
            </a:r>
            <a:endParaRPr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集成方法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(Ensemble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推理时结合了几个不同的确定性网络的预测</a:t>
            </a:r>
            <a:endParaRPr lang="en-US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单一确定性方法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(Single deterministic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给出基于确定性网络中单次前向传播的预测。</a:t>
            </a:r>
            <a:endParaRPr lang="zh-CN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测试增强方法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(Test-time augmentation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+mn-ea"/>
              <a:cs typeface="+mn-ea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4791710"/>
            <a:ext cx="3581400" cy="164782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6649720" y="4408805"/>
          <a:ext cx="51352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1758315"/>
                <a:gridCol w="171196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Single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Multiple Networks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Deterministic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DDU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Ensemble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Stochastic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问题来源</a:t>
            </a:r>
            <a:r>
              <a:rPr lang="en-US" altLang="zh-CN"/>
              <a:t>: </a:t>
            </a:r>
            <a:r>
              <a:rPr lang="zh-CN" altLang="en-US"/>
              <a:t>对于</a:t>
            </a:r>
            <a:r>
              <a:rPr lang="en-US" altLang="zh-CN"/>
              <a:t>Uncertainty</a:t>
            </a:r>
            <a:r>
              <a:rPr lang="zh-CN" altLang="en-US"/>
              <a:t>建模目前</a:t>
            </a:r>
            <a:r>
              <a:rPr lang="en-US" altLang="zh-CN"/>
              <a:t>Ensemble</a:t>
            </a:r>
            <a:r>
              <a:rPr lang="zh-CN" altLang="en-US"/>
              <a:t>方法效果最好，但是多个模型对于计算和存储要求比较高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研究基于单一确定网络模型的</a:t>
            </a:r>
            <a:r>
              <a:rPr lang="en-US" altLang="zh-CN"/>
              <a:t>Uncertainty</a:t>
            </a:r>
            <a:r>
              <a:rPr lang="zh-CN"/>
              <a:t>建模方法</a:t>
            </a:r>
            <a:r>
              <a:rPr lang="en-US" altLang="zh-CN"/>
              <a:t>: </a:t>
            </a:r>
            <a:r>
              <a:rPr lang="zh-CN"/>
              <a:t>基于高维特征概率密度建模的不确定性估计</a:t>
            </a:r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700405" y="4022725"/>
            <a:ext cx="10812780" cy="2014220"/>
            <a:chOff x="1103" y="6542"/>
            <a:chExt cx="17028" cy="317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40" y="7368"/>
              <a:ext cx="8700" cy="106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103" y="6542"/>
              <a:ext cx="17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对每一类的高维特征</a:t>
              </a:r>
              <a:r>
                <a:rPr lang="en-US" altLang="zh-CN"/>
                <a:t>(</a:t>
              </a:r>
              <a:r>
                <a:rPr lang="zh-CN" altLang="en-US"/>
                <a:t>例如</a:t>
              </a:r>
              <a:r>
                <a:rPr lang="en-US" altLang="zh-CN"/>
                <a:t>: CNN</a:t>
              </a:r>
              <a:r>
                <a:rPr lang="zh-CN" altLang="en-US"/>
                <a:t>的倒数第二层</a:t>
              </a:r>
              <a:r>
                <a:rPr lang="en-US" altLang="zh-CN"/>
                <a:t>)</a:t>
              </a:r>
              <a:r>
                <a:rPr lang="zh-CN" altLang="en-US"/>
                <a:t>建模一个多元高斯分布，然后使用</a:t>
              </a:r>
              <a:r>
                <a:rPr lang="en-US" altLang="zh-CN"/>
                <a:t>log p(x)</a:t>
              </a:r>
              <a:r>
                <a:rPr lang="zh-CN" altLang="en-US"/>
                <a:t>度量模型不确定性</a:t>
              </a:r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6" y="8679"/>
              <a:ext cx="4328" cy="1035"/>
            </a:xfrm>
            <a:prstGeom prst="rect">
              <a:avLst/>
            </a:prstGeom>
          </p:spPr>
        </p:pic>
      </p:grp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810" y="476821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42150" y="551370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如何提高高维特征的表示能力？</a:t>
            </a:r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419860" y="2268220"/>
            <a:ext cx="8281212" cy="1582420"/>
            <a:chOff x="1699" y="4656"/>
            <a:chExt cx="13041" cy="2492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4656"/>
              <a:ext cx="13041" cy="2492"/>
              <a:chOff x="1797" y="3728"/>
              <a:chExt cx="13041" cy="249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3041" cy="2492"/>
                <a:chOff x="1753" y="3378"/>
                <a:chExt cx="13041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166" y="3579"/>
                  <a:ext cx="8628" cy="1794"/>
                  <a:chOff x="5704" y="5864"/>
                  <a:chExt cx="8535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704" y="6086"/>
                    <a:ext cx="6429" cy="1511"/>
                    <a:chOff x="5642" y="6008"/>
                    <a:chExt cx="6429" cy="1511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642" y="6008"/>
                      <a:ext cx="2812" cy="110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735" y="1270635"/>
            <a:ext cx="10873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基于高维特征概率密度建模的模型不确定性估计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82270" y="4405630"/>
            <a:ext cx="851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 </a:t>
            </a:r>
            <a:r>
              <a:rPr lang="en-US" altLang="zh-CN" u="sng"/>
              <a:t>feature extractor map features of OOD samples to InD regions </a:t>
            </a:r>
            <a:endParaRPr lang="en-US" altLang="zh-CN" u="sng"/>
          </a:p>
        </p:txBody>
      </p:sp>
      <p:grpSp>
        <p:nvGrpSpPr>
          <p:cNvPr id="17" name="组合 16"/>
          <p:cNvGrpSpPr/>
          <p:nvPr/>
        </p:nvGrpSpPr>
        <p:grpSpPr>
          <a:xfrm>
            <a:off x="381635" y="5277485"/>
            <a:ext cx="8516620" cy="740410"/>
            <a:chOff x="818" y="6872"/>
            <a:chExt cx="13412" cy="1166"/>
          </a:xfrm>
        </p:grpSpPr>
        <p:sp>
          <p:nvSpPr>
            <p:cNvPr id="9" name="文本框 8"/>
            <p:cNvSpPr txBox="1"/>
            <p:nvPr/>
          </p:nvSpPr>
          <p:spPr>
            <a:xfrm>
              <a:off x="818" y="7165"/>
              <a:ext cx="43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Smoothness &amp; Sensitivity</a:t>
              </a:r>
              <a:endParaRPr lang="en-US" altLang="zh-CN" b="1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72" y="6872"/>
              <a:ext cx="9258" cy="1166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905" y="3824605"/>
            <a:ext cx="3427095" cy="2513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8280" y="617601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resnet50+cifar10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419860" y="2268220"/>
            <a:ext cx="8281212" cy="1582420"/>
            <a:chOff x="1699" y="4656"/>
            <a:chExt cx="13041" cy="2492"/>
          </a:xfrm>
        </p:grpSpPr>
        <p:grpSp>
          <p:nvGrpSpPr>
            <p:cNvPr id="4" name="组合 3"/>
            <p:cNvGrpSpPr/>
            <p:nvPr/>
          </p:nvGrpSpPr>
          <p:grpSpPr>
            <a:xfrm>
              <a:off x="1699" y="4656"/>
              <a:ext cx="13041" cy="2492"/>
              <a:chOff x="1797" y="3728"/>
              <a:chExt cx="13041" cy="249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97" y="3728"/>
                <a:ext cx="13041" cy="2492"/>
                <a:chOff x="1753" y="3378"/>
                <a:chExt cx="13041" cy="2492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6166" y="3579"/>
                  <a:ext cx="8628" cy="1794"/>
                  <a:chOff x="5704" y="5864"/>
                  <a:chExt cx="8535" cy="1733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5704" y="6086"/>
                    <a:ext cx="6429" cy="1511"/>
                    <a:chOff x="5642" y="6008"/>
                    <a:chExt cx="6429" cy="1511"/>
                  </a:xfrm>
                </p:grpSpPr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5642" y="6008"/>
                      <a:ext cx="2812" cy="110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16" name="直接连接符 15"/>
                    <p:cNvCxnSpPr>
                      <a:stCxn id="15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19" name="直接连接符 18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21" name="图片 2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22" name="直接连接符 21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直接连接符 22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endCxn id="18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815465" y="3850640"/>
            <a:ext cx="47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807585" y="3412490"/>
            <a:ext cx="63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f(x)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提出使用谱归一化</a:t>
            </a:r>
            <a:r>
              <a:rPr lang="en-US" altLang="zh-CN" kern="100" dirty="0">
                <a:effectLst/>
                <a:latin typeface="+mn-ea"/>
                <a:cs typeface="+mn-ea"/>
                <a:sym typeface="+mn-ea"/>
              </a:rPr>
              <a:t>(S</a:t>
            </a:r>
            <a:r>
              <a:rPr lang="en-US" kern="100" dirty="0">
                <a:effectLst/>
                <a:latin typeface="+mn-ea"/>
                <a:cs typeface="+mn-ea"/>
                <a:sym typeface="+mn-ea"/>
              </a:rPr>
              <a:t>pectral Normalization)</a:t>
            </a:r>
            <a:endParaRPr lang="en-US" kern="100" dirty="0">
              <a:effectLst/>
              <a:latin typeface="+mn-ea"/>
              <a:cs typeface="+mn-ea"/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保证网络的</a:t>
            </a:r>
            <a:r>
              <a:rPr lang="en-US" kern="1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Smoothness &amp; Sensitivity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，</a:t>
            </a: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避免</a:t>
            </a:r>
            <a:r>
              <a:rPr lang="en-US" altLang="zh-CN" kern="100" dirty="0">
                <a:effectLst/>
                <a:latin typeface="+mn-ea"/>
                <a:cs typeface="+mn-ea"/>
                <a:sym typeface="+mn-ea"/>
              </a:rPr>
              <a:t>Feature Collapse</a:t>
            </a:r>
            <a:endParaRPr lang="en-US"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2565" y="3138805"/>
            <a:ext cx="3419475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65" y="1722755"/>
            <a:ext cx="5132070" cy="4599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</a:t>
            </a:r>
            <a:r>
              <a:rPr lang="zh-CN"/>
              <a:t>E</a:t>
            </a:r>
            <a:r>
              <a:rPr lang="en-US" altLang="zh-CN"/>
              <a:t>nhancing</a:t>
            </a:r>
            <a:r>
              <a:rPr lang="zh-CN"/>
              <a:t> </a:t>
            </a:r>
            <a:r>
              <a:rPr lang="en-US" altLang="zh-CN"/>
              <a:t>the reliability of out-of-distribution image detection in neural networks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》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>
                <a:latin typeface="+mn-ea"/>
                <a:cs typeface="+mn-ea"/>
              </a:rPr>
              <a:t>  </a:t>
            </a:r>
            <a:r>
              <a:rPr lang="zh-CN" altLang="en-US">
                <a:latin typeface="+mn-ea"/>
                <a:cs typeface="+mn-ea"/>
              </a:rPr>
              <a:t>论文使用</a:t>
            </a:r>
            <a:r>
              <a:rPr lang="zh-CN" altLang="en-US" b="1">
                <a:latin typeface="+mn-ea"/>
                <a:cs typeface="+mn-ea"/>
              </a:rPr>
              <a:t>最大预测概率</a:t>
            </a:r>
            <a:r>
              <a:rPr lang="zh-CN" altLang="en-US">
                <a:latin typeface="+mn-ea"/>
                <a:cs typeface="+mn-ea"/>
              </a:rPr>
              <a:t>表示不确定性，作者发现对输入图片添加噪声扰动，可以进一步提升区分</a:t>
            </a:r>
            <a:r>
              <a:rPr lang="en-US" altLang="zh-CN">
                <a:latin typeface="+mn-ea"/>
                <a:cs typeface="+mn-ea"/>
              </a:rPr>
              <a:t>OOD</a:t>
            </a:r>
            <a:r>
              <a:rPr lang="zh-CN" altLang="en-US">
                <a:latin typeface="+mn-ea"/>
                <a:cs typeface="+mn-ea"/>
              </a:rPr>
              <a:t>样本和</a:t>
            </a:r>
            <a:r>
              <a:rPr lang="en-US" altLang="zh-CN">
                <a:latin typeface="+mn-ea"/>
                <a:cs typeface="+mn-ea"/>
              </a:rPr>
              <a:t>inD</a:t>
            </a:r>
            <a:r>
              <a:rPr lang="zh-CN" altLang="en-US">
                <a:latin typeface="+mn-ea"/>
                <a:cs typeface="+mn-ea"/>
              </a:rPr>
              <a:t>样本的表现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12870" y="3140075"/>
            <a:ext cx="2942590" cy="1483360"/>
            <a:chOff x="5234" y="4534"/>
            <a:chExt cx="4634" cy="2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34" y="4534"/>
              <a:ext cx="4605" cy="10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" y="6286"/>
              <a:ext cx="4635" cy="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EB641B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2097</Words>
  <Application>WPS 演示</Application>
  <PresentationFormat>宽屏</PresentationFormat>
  <Paragraphs>196</Paragraphs>
  <Slides>17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8" baseType="lpstr">
      <vt:lpstr>Arial</vt:lpstr>
      <vt:lpstr>宋体</vt:lpstr>
      <vt:lpstr>Wingdings</vt:lpstr>
      <vt:lpstr>Nimbus Roman No9 L</vt:lpstr>
      <vt:lpstr>Cambria</vt:lpstr>
      <vt:lpstr>FreeSerif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Gubbi</vt:lpstr>
      <vt:lpstr>微软雅黑</vt:lpstr>
      <vt:lpstr>my-tutorial</vt:lpstr>
      <vt:lpstr>基于高维特征概率密度建模的模型不确定性的研究</vt:lpstr>
      <vt:lpstr>大纲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4077</cp:revision>
  <dcterms:created xsi:type="dcterms:W3CDTF">2024-09-21T06:41:32Z</dcterms:created>
  <dcterms:modified xsi:type="dcterms:W3CDTF">2024-09-21T06:41:32Z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