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1817" r:id="rId5"/>
    <p:sldId id="1923" r:id="rId6"/>
    <p:sldId id="1926" r:id="rId7"/>
    <p:sldId id="1930" r:id="rId8"/>
    <p:sldId id="1908" r:id="rId9"/>
    <p:sldId id="1912" r:id="rId10"/>
    <p:sldId id="1913" r:id="rId11"/>
    <p:sldId id="1922" r:id="rId12"/>
    <p:sldId id="1978" r:id="rId13"/>
    <p:sldId id="1964" r:id="rId14"/>
    <p:sldId id="1962" r:id="rId15"/>
    <p:sldId id="1966" r:id="rId16"/>
    <p:sldId id="1976" r:id="rId17"/>
    <p:sldId id="1979" r:id="rId18"/>
    <p:sldId id="1980" r:id="rId19"/>
    <p:sldId id="1954" r:id="rId20"/>
    <p:sldId id="1828" r:id="rId2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1pPr>
    <a:lvl2pPr marL="1714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2pPr>
    <a:lvl3pPr marL="3429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3pPr>
    <a:lvl4pPr marL="514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4pPr>
    <a:lvl5pPr marL="685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5pPr>
    <a:lvl6pPr marL="8572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6pPr>
    <a:lvl7pPr marL="10287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7pPr>
    <a:lvl8pPr marL="12001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8pPr>
    <a:lvl9pPr marL="13716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e Xiangyang" initials="X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CF4E3"/>
    <a:srgbClr val="E5E9EC"/>
    <a:srgbClr val="EB641B"/>
    <a:srgbClr val="EB651C"/>
    <a:srgbClr val="3366FF"/>
    <a:srgbClr val="00B050"/>
    <a:srgbClr val="2250A2"/>
    <a:srgbClr val="303030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76362" autoAdjust="0"/>
  </p:normalViewPr>
  <p:slideViewPr>
    <p:cSldViewPr snapToGrid="0">
      <p:cViewPr varScale="1">
        <p:scale>
          <a:sx n="63" d="100"/>
          <a:sy n="63" d="100"/>
        </p:scale>
        <p:origin x="1666" y="43"/>
      </p:cViewPr>
      <p:guideLst>
        <p:guide orient="horz" pos="2401"/>
        <p:guide pos="3620"/>
      </p:guideLst>
    </p:cSldViewPr>
  </p:slideViewPr>
  <p:outlineViewPr>
    <p:cViewPr>
      <p:scale>
        <a:sx n="33" d="100"/>
        <a:sy n="33" d="100"/>
      </p:scale>
      <p:origin x="0" y="-5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48" y="48"/>
      </p:cViewPr>
      <p:guideLst/>
    </p:cSldViewPr>
  </p:notesViewPr>
  <p:gridSpacing cx="76320" cy="763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1E356-9D5B-4B74-84E5-CDBD6B09C9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1FBA7-F6F2-4F09-A963-26524D6B4A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3E5292-C197-4B29-8ABD-C7AEB5E0B154}" type="datetimeFigureOut">
              <a:rPr lang="en-US" altLang="zh-CN"/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C119E0-CEE4-4FF8-83B2-DC856A2C17C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190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3006" y="575779"/>
            <a:ext cx="4502562" cy="629565"/>
          </a:xfrm>
          <a:ln w="9525">
            <a:solidFill>
              <a:srgbClr val="EB641B"/>
            </a:solidFill>
          </a:ln>
        </p:spPr>
        <p:txBody>
          <a:bodyPr wrap="square"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372905" y="665099"/>
            <a:ext cx="1630883" cy="71962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946403" y="4800600"/>
            <a:ext cx="6737351" cy="1600200"/>
          </a:xfrm>
        </p:spPr>
        <p:txBody>
          <a:bodyPr/>
          <a:lstStyle>
            <a:lvl1pPr marL="0" indent="0" algn="ctr">
              <a:buNone/>
              <a:defRPr sz="1865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pPr>
              <a:defRPr/>
            </a:pPr>
            <a:fld id="{65499DD5-3EF4-474C-B6A4-E39F86EC676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F593931-9137-4EFD-893E-5F4014C401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63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2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3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546678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091752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2" y="6200633"/>
            <a:ext cx="10896591" cy="369630"/>
          </a:xfrm>
        </p:spPr>
        <p:txBody>
          <a:bodyPr anchor="ctr"/>
          <a:lstStyle>
            <a:lvl1pPr marL="0" indent="0">
              <a:buNone/>
              <a:defRPr sz="1400" i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Click to edit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1277188" y="229440"/>
            <a:ext cx="10914823" cy="466063"/>
          </a:xfrm>
          <a:prstGeom prst="rect">
            <a:avLst/>
          </a:prstGeom>
        </p:spPr>
        <p:txBody>
          <a:bodyPr vert="horz" lIns="91334" tIns="45666" rIns="91334" bIns="45666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BFC-2A1B-4612-A49A-7EA37C3284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C8A0-7216-4533-B390-5BB94554B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1"/>
            <a:ext cx="9906000" cy="68579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973821"/>
            <a:ext cx="10972800" cy="55524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000000"/>
              </a:solidFill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0896600" y="178374"/>
            <a:ext cx="609600" cy="593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traight Connector 27"/>
          <p:cNvSpPr>
            <a:spLocks noChangeShapeType="1"/>
          </p:cNvSpPr>
          <p:nvPr/>
        </p:nvSpPr>
        <p:spPr bwMode="auto">
          <a:xfrm>
            <a:off x="609600" y="6602508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120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119102" y="6591391"/>
            <a:ext cx="429855" cy="18466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>
              <a:defRPr/>
            </a:pPr>
            <a:fld id="{7A0AC270-0923-4589-A51D-6091E7C5371F}" type="slidenum">
              <a:rPr lang="zh-CN" altLang="en-US" sz="1200" kern="1200" smtClean="0">
                <a:solidFill>
                  <a:srgbClr val="000000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rPr>
            </a:fld>
            <a:endParaRPr lang="en-US" altLang="zh-CN" sz="1200" kern="12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80604020202020204" pitchFamily="34" charset="0"/>
            </a:endParaRPr>
          </a:p>
        </p:txBody>
      </p:sp>
      <p:sp>
        <p:nvSpPr>
          <p:cNvPr id="10" name="Straight Connector 28"/>
          <p:cNvSpPr>
            <a:spLocks noChangeShapeType="1"/>
          </p:cNvSpPr>
          <p:nvPr userDrawn="1"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303030"/>
              </a:solidFill>
            </a:endParaRPr>
          </a:p>
        </p:txBody>
      </p:sp>
      <p:sp>
        <p:nvSpPr>
          <p:cNvPr id="13" name="Footer Placeholder 2"/>
          <p:cNvSpPr txBox="1"/>
          <p:nvPr userDrawn="1"/>
        </p:nvSpPr>
        <p:spPr>
          <a:xfrm>
            <a:off x="3042776" y="6616939"/>
            <a:ext cx="5588000" cy="184666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1200" dirty="0">
                <a:solidFill>
                  <a:srgbClr val="494949"/>
                </a:solidFill>
                <a:latin typeface="+mn-ea"/>
                <a:ea typeface="+mn-ea"/>
              </a:rPr>
              <a:t>认知智能算法研发进展</a:t>
            </a:r>
            <a:endParaRPr lang="zh-CN" altLang="zh-CN" sz="1200" dirty="0">
              <a:solidFill>
                <a:srgbClr val="494949"/>
              </a:solidFill>
              <a:latin typeface="+mn-ea"/>
              <a:ea typeface="+mn-ea"/>
            </a:endParaRPr>
          </a:p>
        </p:txBody>
      </p:sp>
      <p:sp>
        <p:nvSpPr>
          <p:cNvPr id="14" name="Rectangle 16"/>
          <p:cNvSpPr/>
          <p:nvPr userDrawn="1"/>
        </p:nvSpPr>
        <p:spPr>
          <a:xfrm>
            <a:off x="629791" y="6616939"/>
            <a:ext cx="184082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算法团队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@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FDU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&amp;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UNIDT</a:t>
            </a:r>
            <a:endParaRPr lang="zh-CN" altLang="zh-CN" sz="1200" kern="1200" dirty="0">
              <a:solidFill>
                <a:srgbClr val="494949"/>
              </a:solidFill>
              <a:latin typeface="+mn-ea"/>
              <a:ea typeface="+mn-ea"/>
              <a:cs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04470" indent="-204470" algn="l" rtl="0" eaLnBrk="1" fontAlgn="base" hangingPunct="1">
        <a:spcBef>
          <a:spcPts val="450"/>
        </a:spcBef>
        <a:spcAft>
          <a:spcPts val="60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410845" indent="-204470" algn="l" rtl="0" eaLnBrk="1" fontAlgn="base" hangingPunct="1">
        <a:spcBef>
          <a:spcPts val="375"/>
        </a:spcBef>
        <a:spcAft>
          <a:spcPts val="60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135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616585" indent="-171450" algn="l" rtl="0" eaLnBrk="1" fontAlgn="base" hangingPunct="1">
        <a:spcBef>
          <a:spcPts val="375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1600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822960" indent="-171450" algn="l" rtl="0" eaLnBrk="1" fontAlgn="base" hangingPunct="1">
        <a:spcBef>
          <a:spcPts val="300"/>
        </a:spcBef>
        <a:spcAft>
          <a:spcPct val="0"/>
        </a:spcAft>
        <a:buClr>
          <a:srgbClr val="CF5716"/>
        </a:buClr>
        <a:buSzPct val="70000"/>
        <a:buFont typeface="Wingdings" panose="05000000000000000000" pitchFamily="2" charset="2"/>
        <a:buChar char="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fontAlgn="base" hangingPunct="1">
        <a:spcBef>
          <a:spcPts val="225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33.emf"/><Relationship Id="rId1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2.jpe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1149350" y="2671445"/>
            <a:ext cx="9673590" cy="1514475"/>
          </a:xfrm>
        </p:spPr>
        <p:txBody>
          <a:bodyPr/>
          <a:lstStyle/>
          <a:p>
            <a:r>
              <a:rPr lang="zh-CN" altLang="en-US" sz="3600" b="1" dirty="0"/>
              <a:t>基于高维特征概率密度建模的模型不确定性的研究</a:t>
            </a:r>
            <a:endParaRPr lang="zh-CN" altLang="en-US" sz="3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zh-CN" altLang="en-US" dirty="0"/>
              <a:t>师清</a:t>
            </a:r>
            <a:endParaRPr lang="en-US" altLang="zh-CN" dirty="0"/>
          </a:p>
          <a:p>
            <a:pPr algn="ctr"/>
            <a:r>
              <a:rPr lang="en-US" altLang="zh-CN" dirty="0"/>
              <a:t>22210240262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7200" y="1197610"/>
            <a:ext cx="105778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endParaRPr lang="zh-CN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研究梯度空间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基于梯度空间上的差异，添加输入扰动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884170" y="3378200"/>
            <a:ext cx="2942590" cy="1483360"/>
            <a:chOff x="5234" y="4534"/>
            <a:chExt cx="4634" cy="233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234" y="4534"/>
              <a:ext cx="4605" cy="103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4" y="6286"/>
              <a:ext cx="4635" cy="58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实验</a:t>
            </a:r>
            <a:r>
              <a:rPr lang="en-US" altLang="zh-CN"/>
              <a:t>: </a:t>
            </a:r>
            <a:r>
              <a:rPr lang="zh-CN" altLang="en-US"/>
              <a:t>统计关于输入的梯度范数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/>
              <a:t>gradient = images.grad.data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/>
              <a:t>gradient_norms = torch.norm(gradient, p=norm, dim=(1, 2, 3))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设置：</a:t>
            </a:r>
            <a:r>
              <a:rPr lang="en-US" altLang="zh-CN"/>
              <a:t> vgg16 , cifar10 vs svhn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  <p:grpSp>
        <p:nvGrpSpPr>
          <p:cNvPr id="18" name="组合 17"/>
          <p:cNvGrpSpPr/>
          <p:nvPr/>
        </p:nvGrpSpPr>
        <p:grpSpPr>
          <a:xfrm>
            <a:off x="2195830" y="2606040"/>
            <a:ext cx="5740400" cy="3903345"/>
            <a:chOff x="2428" y="3972"/>
            <a:chExt cx="9040" cy="6147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903" y="6928"/>
              <a:ext cx="4337" cy="3191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2428" y="3972"/>
              <a:ext cx="9040" cy="5861"/>
              <a:chOff x="4045" y="4206"/>
              <a:chExt cx="9040" cy="5861"/>
            </a:xfrm>
          </p:grpSpPr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45" y="4290"/>
                <a:ext cx="4364" cy="2872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91" y="4206"/>
                <a:ext cx="4794" cy="2956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2" y="7336"/>
                <a:ext cx="3998" cy="2731"/>
              </a:xfrm>
              <a:prstGeom prst="rect">
                <a:avLst/>
              </a:prstGeom>
            </p:spPr>
          </p:pic>
        </p:grpSp>
      </p:grpSp>
      <p:sp>
        <p:nvSpPr>
          <p:cNvPr id="2" name="文本框 1"/>
          <p:cNvSpPr txBox="1"/>
          <p:nvPr/>
        </p:nvSpPr>
        <p:spPr>
          <a:xfrm>
            <a:off x="7791450" y="3387090"/>
            <a:ext cx="420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Loss=gaussians_model.log_prob(X)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861300" y="5059680"/>
            <a:ext cx="4313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Loss=CrossEntropy(label,pred)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实验</a:t>
            </a:r>
            <a:r>
              <a:rPr lang="en-US" altLang="zh-CN"/>
              <a:t>: </a:t>
            </a:r>
            <a:r>
              <a:rPr lang="zh-CN" altLang="en-US"/>
              <a:t>统计关于输入的梯度范数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/>
              <a:t>gradient = images.grad.data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/>
              <a:t>gradient_norms = torch.norm(gradient, p=norm)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设置：</a:t>
            </a:r>
            <a:r>
              <a:rPr lang="en-US" altLang="zh-CN"/>
              <a:t> resnet50, cifar10 vs svhn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  <p:grpSp>
        <p:nvGrpSpPr>
          <p:cNvPr id="13" name="组合 12"/>
          <p:cNvGrpSpPr/>
          <p:nvPr/>
        </p:nvGrpSpPr>
        <p:grpSpPr>
          <a:xfrm>
            <a:off x="2164715" y="2581910"/>
            <a:ext cx="6257290" cy="3950970"/>
            <a:chOff x="3082" y="4050"/>
            <a:chExt cx="9854" cy="622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082" y="4159"/>
              <a:ext cx="4694" cy="3178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30" y="4050"/>
              <a:ext cx="4406" cy="3133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8" y="7308"/>
              <a:ext cx="4482" cy="2964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30" y="7183"/>
              <a:ext cx="4269" cy="3089"/>
            </a:xfrm>
            <a:prstGeom prst="rect">
              <a:avLst/>
            </a:prstGeom>
          </p:spPr>
        </p:pic>
      </p:grpSp>
      <p:sp>
        <p:nvSpPr>
          <p:cNvPr id="3" name="文本框 2"/>
          <p:cNvSpPr txBox="1"/>
          <p:nvPr/>
        </p:nvSpPr>
        <p:spPr>
          <a:xfrm>
            <a:off x="8335010" y="3295650"/>
            <a:ext cx="3698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Loss=gaussians_model.log_prob(X)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35010" y="5307330"/>
            <a:ext cx="3222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Loss=CrossEntropy(label,pred)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实验：使用关于输入的梯度作为</a:t>
            </a:r>
            <a:r>
              <a:rPr lang="en-US" altLang="zh-CN"/>
              <a:t>uncertainty</a:t>
            </a:r>
            <a:r>
              <a:rPr lang="zh-CN" altLang="en-US"/>
              <a:t>度量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1545" y="2472055"/>
            <a:ext cx="4533900" cy="26193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465" y="2472055"/>
            <a:ext cx="4743450" cy="2628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实验</a:t>
            </a:r>
            <a:r>
              <a:rPr lang="en-US" altLang="zh-CN"/>
              <a:t>: </a:t>
            </a:r>
            <a:r>
              <a:rPr lang="zh-CN"/>
              <a:t>不同噪声，对实验结果的影响</a:t>
            </a:r>
            <a:endParaRPr lang="zh-CN"/>
          </a:p>
          <a:p>
            <a:pPr marL="285750" indent="-285750">
              <a:buFont typeface="Wingdings" panose="05000000000000000000" charset="0"/>
              <a:buChar char=""/>
            </a:pPr>
            <a:endParaRPr lang="zh-CN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/>
              <a:t>根据输入的梯度，验证不同的添加噪声方式</a:t>
            </a:r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1805305" y="3128645"/>
            <a:ext cx="112452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threshod:</a:t>
            </a:r>
            <a:r>
              <a:rPr lang="zh-CN" altLang="en-US"/>
              <a:t>在训练集上统计所有关于输入的梯度，并计算分位数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通过</a:t>
            </a:r>
            <a:r>
              <a:rPr lang="en-US" altLang="zh-CN"/>
              <a:t>gridSearch</a:t>
            </a:r>
            <a:r>
              <a:rPr lang="zh-CN" altLang="en-US"/>
              <a:t>得到超参数</a:t>
            </a:r>
            <a:r>
              <a:rPr lang="en-US" altLang="zh-CN"/>
              <a:t>: </a:t>
            </a:r>
            <a:r>
              <a:rPr lang="en-US" altLang="zh-CN">
                <a:latin typeface="文鼎ＰＬ简中楷" panose="02010600030101010101" charset="-122"/>
                <a:ea typeface="文鼎ＰＬ简中楷" panose="02010600030101010101" charset="-122"/>
              </a:rPr>
              <a:t>ε,λ</a:t>
            </a:r>
            <a:endParaRPr lang="en-US" altLang="zh-CN">
              <a:latin typeface="文鼎ＰＬ简中楷" panose="02010600030101010101" charset="-122"/>
              <a:ea typeface="文鼎ＰＬ简中楷" panose="0201060003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5305" y="2414905"/>
            <a:ext cx="7867650" cy="561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加入</a:t>
            </a:r>
            <a:r>
              <a:rPr lang="en-US" altLang="zh-CN"/>
              <a:t>input purturbation</a:t>
            </a:r>
            <a:r>
              <a:rPr lang="zh-CN" altLang="en-US">
                <a:sym typeface="+mn-ea"/>
              </a:rPr>
              <a:t>实验结果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782570" y="6080760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vgg16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160260" y="6080760"/>
            <a:ext cx="957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resnet50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3855" y="1671320"/>
            <a:ext cx="3388360" cy="44094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785" y="1814195"/>
            <a:ext cx="3477895" cy="4217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加入</a:t>
            </a:r>
            <a:r>
              <a:rPr lang="en-US" altLang="zh-CN"/>
              <a:t>input purturbation</a:t>
            </a:r>
            <a:r>
              <a:rPr lang="zh-CN" altLang="en-US">
                <a:sym typeface="+mn-ea"/>
              </a:rPr>
              <a:t>实验结果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8620" y="2741295"/>
            <a:ext cx="4572000" cy="2619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后续实验计划</a:t>
            </a:r>
            <a:endParaRPr lang="zh-CN" altLang="en-US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对不同层的研究</a:t>
            </a:r>
            <a:r>
              <a:rPr lang="en-US" altLang="zh-CN">
                <a:sym typeface="+mn-ea"/>
              </a:rPr>
              <a:t> </a:t>
            </a:r>
            <a:endParaRPr lang="zh-CN" altLang="en-US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在主动学习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对抗样本检测等任务上评估</a:t>
            </a:r>
            <a:r>
              <a:rPr lang="en-US" altLang="zh-CN">
                <a:sym typeface="+mn-ea"/>
              </a:rPr>
              <a:t>uncertainty</a:t>
            </a:r>
            <a:endParaRPr lang="en-US" altLang="zh-CN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添加一个</a:t>
            </a:r>
            <a:r>
              <a:rPr lang="en-US" altLang="zh-CN">
                <a:sym typeface="+mn-ea"/>
              </a:rPr>
              <a:t>head</a:t>
            </a:r>
            <a:r>
              <a:rPr lang="zh-CN" altLang="en-US">
                <a:sym typeface="+mn-ea"/>
              </a:rPr>
              <a:t>直接预测</a:t>
            </a:r>
            <a:r>
              <a:rPr lang="en-US" altLang="zh-CN">
                <a:sym typeface="+mn-ea"/>
              </a:rPr>
              <a:t>uncertainty</a:t>
            </a:r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2209800"/>
            <a:ext cx="25146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948314" y="5971075"/>
            <a:ext cx="1217930" cy="9429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46405" y="345441"/>
            <a:ext cx="9906000" cy="685793"/>
          </a:xfrm>
        </p:spPr>
        <p:txBody>
          <a:bodyPr/>
          <a:lstStyle/>
          <a:p>
            <a:pPr algn="l" eaLnBrk="0" hangingPunct="0">
              <a:buClrTx/>
              <a:buSzTx/>
              <a:buFontTx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大纲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6405" y="1659890"/>
            <a:ext cx="8415020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>
                <a:sym typeface="+mn-ea"/>
              </a:rPr>
              <a:t>Introduction</a:t>
            </a:r>
            <a:endParaRPr lang="en-US" altLang="zh-CN" sz="2000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 sz="2000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/>
              <a:t>Background</a:t>
            </a:r>
            <a:endParaRPr lang="en-US" altLang="zh-CN" sz="2000" dirty="0"/>
          </a:p>
          <a:p>
            <a:pPr marL="285750" indent="-285750" algn="l">
              <a:buFont typeface="Wingdings" panose="05000000000000000000" charset="0"/>
              <a:buChar char=""/>
            </a:pPr>
            <a:endParaRPr lang="en-US" altLang="zh-CN" sz="2000" b="1" dirty="0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Method</a:t>
            </a:r>
            <a:endParaRPr lang="zh-CN" altLang="en-US" sz="2000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 sz="2000" dirty="0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/>
              <a:t>Experiments</a:t>
            </a:r>
            <a:endParaRPr lang="en-US" altLang="zh-CN" sz="2000" dirty="0"/>
          </a:p>
        </p:txBody>
      </p:sp>
      <p:sp>
        <p:nvSpPr>
          <p:cNvPr id="15" name="椭圆 14"/>
          <p:cNvSpPr/>
          <p:nvPr/>
        </p:nvSpPr>
        <p:spPr>
          <a:xfrm>
            <a:off x="7497445" y="2990850"/>
            <a:ext cx="914400" cy="914400"/>
          </a:xfrm>
          <a:prstGeom prst="ellipse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46405" y="345441"/>
            <a:ext cx="9906000" cy="685793"/>
          </a:xfrm>
        </p:spPr>
        <p:txBody>
          <a:bodyPr/>
          <a:lstStyle/>
          <a:p>
            <a:pPr algn="l" eaLnBrk="0" hangingPunct="0">
              <a:buClrTx/>
              <a:buSzTx/>
              <a:buFontTx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9600" y="1187450"/>
            <a:ext cx="10721975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Font typeface="Wingdings" panose="05000000000000000000" charset="0"/>
              <a:buNone/>
            </a:pPr>
            <a:endParaRPr lang="zh-CN" altLang="en-US" dirty="0"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神经网络不确定性</a:t>
            </a:r>
            <a:r>
              <a:rPr lang="en-US" altLang="zh-CN" dirty="0">
                <a:sym typeface="+mn-ea"/>
              </a:rPr>
              <a:t>(U</a:t>
            </a:r>
            <a:r>
              <a:rPr lang="en-US" altLang="zh-CN" kern="100" dirty="0">
                <a:latin typeface="宋体" pitchFamily="2" charset="-122"/>
                <a:ea typeface="宋体" pitchFamily="2" charset="-122"/>
                <a:sym typeface="+mn-ea"/>
              </a:rPr>
              <a:t>ncertainty)</a:t>
            </a:r>
            <a:r>
              <a:rPr lang="en-US" altLang="zh-CN" dirty="0">
                <a:sym typeface="+mn-ea"/>
              </a:rPr>
              <a:t>: Overconfident issue</a:t>
            </a:r>
            <a:r>
              <a:rPr lang="zh-CN" altLang="en-US" dirty="0">
                <a:sym typeface="+mn-ea"/>
              </a:rPr>
              <a:t>，即</a:t>
            </a:r>
            <a:r>
              <a:rPr lang="en-US" altLang="zh-CN" dirty="0">
                <a:sym typeface="+mn-ea"/>
              </a:rPr>
              <a:t>模型对于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域外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样本</a:t>
            </a:r>
            <a:r>
              <a:rPr lang="en-US" altLang="zh-CN" dirty="0">
                <a:sym typeface="+mn-ea"/>
              </a:rPr>
              <a:t>，</a:t>
            </a:r>
            <a:r>
              <a:rPr lang="zh-CN" altLang="en-US" dirty="0">
                <a:sym typeface="+mn-ea"/>
              </a:rPr>
              <a:t>依然</a:t>
            </a:r>
            <a:r>
              <a:rPr lang="en-US" altLang="zh-CN" dirty="0">
                <a:sym typeface="+mn-ea"/>
              </a:rPr>
              <a:t>会过度自信地给出</a:t>
            </a:r>
            <a:r>
              <a:rPr lang="zh-CN" altLang="en-US" dirty="0">
                <a:sym typeface="+mn-ea"/>
              </a:rPr>
              <a:t>很</a:t>
            </a:r>
            <a:r>
              <a:rPr lang="en-US" altLang="zh-CN" dirty="0">
                <a:sym typeface="+mn-ea"/>
              </a:rPr>
              <a:t>高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预测</a:t>
            </a:r>
            <a:r>
              <a:rPr lang="zh-CN" altLang="en-US" dirty="0">
                <a:sym typeface="+mn-ea"/>
              </a:rPr>
              <a:t>概率</a:t>
            </a:r>
            <a:endParaRPr lang="en-US" altLang="zh-CN" dirty="0"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"/>
            </a:pPr>
            <a:endParaRPr lang="en-US" altLang="zh-CN" dirty="0"/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en-US" altLang="zh-CN" dirty="0"/>
              <a:t>predict answer+ </a:t>
            </a:r>
            <a:r>
              <a:rPr lang="en-US" altLang="zh-CN" dirty="0">
                <a:solidFill>
                  <a:srgbClr val="FF0000"/>
                </a:solidFill>
              </a:rPr>
              <a:t>uncertainty</a:t>
            </a:r>
            <a:r>
              <a:rPr lang="zh-CN" altLang="en-US" dirty="0"/>
              <a:t>（额外预测一个指标，指示本次预测结果的可信度）</a:t>
            </a:r>
            <a:endParaRPr lang="zh-CN" altLang="en-US" dirty="0"/>
          </a:p>
          <a:p>
            <a:pPr marL="285750" indent="-285750" algn="just">
              <a:buFont typeface="Wingdings" panose="05000000000000000000" charset="0"/>
              <a:buChar char=""/>
            </a:pPr>
            <a:endParaRPr lang="zh-CN" altLang="en-US" dirty="0"/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主要应用于模型部署阶段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All models are wrong, but some 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models that know when they are wrong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 are useful.</a:t>
            </a:r>
            <a:endParaRPr lang="zh-CN" altLang="en-US"/>
          </a:p>
          <a:p>
            <a:pPr marL="285750" indent="-285750" algn="just">
              <a:buFont typeface="Wingdings" panose="05000000000000000000" charset="0"/>
              <a:buChar char=""/>
            </a:pPr>
            <a:endParaRPr lang="en-US" altLang="zh-CN" dirty="0"/>
          </a:p>
        </p:txBody>
      </p:sp>
      <p:sp>
        <p:nvSpPr>
          <p:cNvPr id="15" name="椭圆 14"/>
          <p:cNvSpPr/>
          <p:nvPr/>
        </p:nvSpPr>
        <p:spPr>
          <a:xfrm>
            <a:off x="7497445" y="2990850"/>
            <a:ext cx="914400" cy="914400"/>
          </a:xfrm>
          <a:prstGeom prst="ellipse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083435" y="3481705"/>
            <a:ext cx="7811711" cy="2788834"/>
            <a:chOff x="2877" y="4940"/>
            <a:chExt cx="12858" cy="5081"/>
          </a:xfrm>
        </p:grpSpPr>
        <p:grpSp>
          <p:nvGrpSpPr>
            <p:cNvPr id="14" name="组合 13"/>
            <p:cNvGrpSpPr/>
            <p:nvPr/>
          </p:nvGrpSpPr>
          <p:grpSpPr>
            <a:xfrm>
              <a:off x="2877" y="4940"/>
              <a:ext cx="12858" cy="3623"/>
              <a:chOff x="2947" y="4465"/>
              <a:chExt cx="12858" cy="3623"/>
            </a:xfrm>
          </p:grpSpPr>
          <p:pic>
            <p:nvPicPr>
              <p:cNvPr id="3" name="图片 2" descr="c9ef4275d464f7435db9bca3a8935b5a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7124" y="5118"/>
                <a:ext cx="4442" cy="2970"/>
              </a:xfrm>
              <a:prstGeom prst="rect">
                <a:avLst/>
              </a:prstGeom>
            </p:spPr>
          </p:pic>
          <p:pic>
            <p:nvPicPr>
              <p:cNvPr id="4" name="图片 3" descr="6488315ce02a5456cff459200631883e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47" y="5881"/>
                <a:ext cx="2645" cy="1759"/>
              </a:xfrm>
              <a:prstGeom prst="rect">
                <a:avLst/>
              </a:prstGeom>
            </p:spPr>
          </p:pic>
          <p:cxnSp>
            <p:nvCxnSpPr>
              <p:cNvPr id="5" name="直接箭头连接符 4"/>
              <p:cNvCxnSpPr/>
              <p:nvPr/>
            </p:nvCxnSpPr>
            <p:spPr>
              <a:xfrm flipH="1" flipV="1">
                <a:off x="5729" y="6709"/>
                <a:ext cx="1403" cy="24"/>
              </a:xfrm>
              <a:prstGeom prst="straightConnector1">
                <a:avLst/>
              </a:prstGeom>
              <a:ln>
                <a:headEnd type="triangle" w="med" len="med"/>
                <a:tailEnd type="none" w="lg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flipV="1">
                <a:off x="11885" y="6054"/>
                <a:ext cx="1296" cy="655"/>
              </a:xfrm>
              <a:prstGeom prst="straightConnector1">
                <a:avLst/>
              </a:prstGeom>
              <a:ln>
                <a:headEnd type="none" w="lg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/>
            </p:nvCxnSpPr>
            <p:spPr>
              <a:xfrm>
                <a:off x="11885" y="6709"/>
                <a:ext cx="1328" cy="889"/>
              </a:xfrm>
              <a:prstGeom prst="straightConnector1">
                <a:avLst/>
              </a:prstGeom>
              <a:ln>
                <a:headEnd type="none" w="lg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13174" y="5851"/>
                <a:ext cx="2134" cy="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P(cat|x)</a:t>
                </a:r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3098" y="7297"/>
                <a:ext cx="2386" cy="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P(dog|x)</a:t>
                </a:r>
                <a:endParaRPr lang="en-US" altLang="zh-CN"/>
              </a:p>
            </p:txBody>
          </p:sp>
          <p:cxnSp>
            <p:nvCxnSpPr>
              <p:cNvPr id="12" name="直接箭头连接符 11"/>
              <p:cNvCxnSpPr>
                <a:endCxn id="13" idx="1"/>
              </p:cNvCxnSpPr>
              <p:nvPr/>
            </p:nvCxnSpPr>
            <p:spPr>
              <a:xfrm flipV="1">
                <a:off x="11669" y="4801"/>
                <a:ext cx="2105" cy="144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lg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13774" y="4465"/>
                <a:ext cx="2031" cy="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</a:rPr>
                  <a:t>uncertainty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6269" y="8768"/>
              <a:ext cx="6013" cy="1253"/>
              <a:chOff x="11260" y="3957"/>
              <a:chExt cx="6013" cy="1253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11260" y="3957"/>
                <a:ext cx="6013" cy="1253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p>
                <a:endParaRPr lang="zh-CN" altLang="en-US" sz="2400" dirty="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2048" y="4278"/>
                <a:ext cx="4707" cy="6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600"/>
                  <a:t>Knowing What</a:t>
                </a:r>
                <a:r>
                  <a:rPr lang="en-US" altLang="zh-CN" sz="1600"/>
                  <a:t> </a:t>
                </a:r>
                <a:r>
                  <a:rPr lang="zh-CN" altLang="en-US" sz="1600"/>
                  <a:t>We Don’t Know</a:t>
                </a:r>
                <a:endParaRPr lang="zh-CN" altLang="en-US" sz="1600"/>
              </a:p>
            </p:txBody>
          </p:sp>
        </p:grp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9910" y="311151"/>
            <a:ext cx="9906000" cy="685793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09600" y="1414780"/>
            <a:ext cx="10133965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ym typeface="+mn-ea"/>
              </a:rPr>
              <a:t>不确定性的分类</a:t>
            </a:r>
            <a:endParaRPr lang="en-US" altLang="zh-CN" b="1" kern="1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  <a:sym typeface="+mn-ea"/>
            </a:endParaRPr>
          </a:p>
          <a:p>
            <a:pPr marL="742950" lvl="1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charset="0"/>
              <a:buChar char=""/>
            </a:pP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Aleatoric/data uncertainty</a:t>
            </a:r>
            <a:r>
              <a:rPr lang="zh-CN" altLang="en-US" kern="100" dirty="0">
                <a:latin typeface="宋体" pitchFamily="2" charset="-122"/>
                <a:ea typeface="宋体" pitchFamily="2" charset="-122"/>
                <a:sym typeface="+mn-ea"/>
              </a:rPr>
              <a:t>：来源于数据噪声，无法消除</a:t>
            </a:r>
            <a:endParaRPr lang="zh-CN" altLang="en-US" kern="100" dirty="0">
              <a:latin typeface="宋体" pitchFamily="2" charset="-122"/>
              <a:ea typeface="宋体" pitchFamily="2" charset="-122"/>
              <a:sym typeface="+mn-ea"/>
            </a:endParaRPr>
          </a:p>
          <a:p>
            <a:pPr marL="742950" lvl="1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charset="0"/>
              <a:buChar char=""/>
            </a:pP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Epistemic/model uncertainty</a:t>
            </a:r>
            <a:r>
              <a:rPr lang="zh-CN" altLang="en-US" kern="100" dirty="0">
                <a:latin typeface="宋体" pitchFamily="2" charset="-122"/>
                <a:ea typeface="宋体" pitchFamily="2" charset="-122"/>
                <a:sym typeface="+mn-ea"/>
              </a:rPr>
              <a:t>：</a:t>
            </a:r>
            <a:r>
              <a:rPr lang="zh-CN" kern="100" dirty="0">
                <a:latin typeface="宋体" pitchFamily="2" charset="-122"/>
                <a:ea typeface="宋体" pitchFamily="2" charset="-122"/>
                <a:sym typeface="+mn-ea"/>
              </a:rPr>
              <a:t>来源于模型和训练方式，可以通过增加训练数据或者改进模型减少</a:t>
            </a:r>
            <a:endParaRPr lang="en-US" altLang="zh-CN" kern="100" dirty="0">
              <a:latin typeface="宋体" pitchFamily="2" charset="-122"/>
              <a:ea typeface="宋体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6575" y="3178175"/>
            <a:ext cx="5766435" cy="3044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3395345"/>
            <a:ext cx="4114800" cy="2609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502920" y="1174115"/>
            <a:ext cx="9396095" cy="3900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对于不确定性的建模，根据是单个网络模型还是多个网络模型，是确定性的网络还是随机的网络模型，主要可以分类下面四类方法</a:t>
            </a: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:</a:t>
            </a:r>
            <a:endParaRPr lang="zh-CN" altLang="zh-CN" sz="1500" b="1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贝叶斯方法</a:t>
            </a:r>
            <a:r>
              <a:rPr lang="en-US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(Bayesian methods):</a:t>
            </a:r>
            <a:r>
              <a:rPr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在BNN网络中，认为每一个权重不再是某个具体的数值，而是一个概率分布</a:t>
            </a:r>
            <a:endParaRPr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集成方法</a:t>
            </a:r>
            <a:r>
              <a:rPr lang="en-US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(Ensemble methods):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推理时结合了几个不同的确定性网络的预测</a:t>
            </a:r>
            <a:endParaRPr lang="en-US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单一确定性方法</a:t>
            </a:r>
            <a:r>
              <a:rPr lang="en-US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(Single deterministic methods):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给出基于确定性网络中单次前向传播的预测。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测试增强方法</a:t>
            </a:r>
            <a:r>
              <a:rPr lang="en-US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(Test-time augmentation methods):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基于单个确定性网络的预测，但在测试时增强输入数据，以生成几个预测，用于评估预测的确定性。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0" lvl="0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			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81090" y="4572635"/>
            <a:ext cx="4671695" cy="42354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</a:pPr>
            <a:r>
              <a:rPr lang="zh-CN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single or multiple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? 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deterministic 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or  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stochastic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?</a:t>
            </a:r>
            <a:endParaRPr lang="en-US" altLang="zh-CN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9600" y="4074795"/>
            <a:ext cx="3581400" cy="1647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5106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Methods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4830" y="1287145"/>
            <a:ext cx="10592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问题来源</a:t>
            </a:r>
            <a:r>
              <a:rPr lang="en-US" altLang="zh-CN"/>
              <a:t>: </a:t>
            </a:r>
            <a:r>
              <a:rPr lang="zh-CN" altLang="en-US"/>
              <a:t>对于</a:t>
            </a:r>
            <a:r>
              <a:rPr lang="en-US" altLang="zh-CN"/>
              <a:t>Uncertainty</a:t>
            </a:r>
            <a:r>
              <a:rPr lang="zh-CN" altLang="en-US"/>
              <a:t>建模目前</a:t>
            </a:r>
            <a:r>
              <a:rPr lang="en-US" altLang="zh-CN"/>
              <a:t>Ensemble</a:t>
            </a:r>
            <a:r>
              <a:rPr lang="zh-CN" altLang="en-US"/>
              <a:t>方法效果最好，但是多个模型对于计算和存储要求比较高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endParaRPr lang="zh-CN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研究基于单一网络模型的</a:t>
            </a:r>
            <a:r>
              <a:rPr lang="en-US" altLang="zh-CN"/>
              <a:t>Uncertainty</a:t>
            </a:r>
            <a:r>
              <a:rPr lang="zh-CN"/>
              <a:t>建模方法</a:t>
            </a:r>
            <a:r>
              <a:rPr lang="en-US" altLang="zh-CN"/>
              <a:t>: </a:t>
            </a:r>
            <a:r>
              <a:rPr lang="zh-CN"/>
              <a:t>基于高维特征概率密度建模的不确定性估计</a:t>
            </a:r>
            <a:endParaRPr 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094740" y="2210435"/>
            <a:ext cx="10268905" cy="1733550"/>
            <a:chOff x="2145" y="3140"/>
            <a:chExt cx="16172" cy="2730"/>
          </a:xfrm>
        </p:grpSpPr>
        <p:grpSp>
          <p:nvGrpSpPr>
            <p:cNvPr id="15" name="组合 14"/>
            <p:cNvGrpSpPr/>
            <p:nvPr/>
          </p:nvGrpSpPr>
          <p:grpSpPr>
            <a:xfrm>
              <a:off x="6169" y="3140"/>
              <a:ext cx="12147" cy="2159"/>
              <a:chOff x="5707" y="5440"/>
              <a:chExt cx="12017" cy="2086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5707" y="6028"/>
                <a:ext cx="7471" cy="1263"/>
                <a:chOff x="5645" y="5950"/>
                <a:chExt cx="7471" cy="1263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5645" y="5950"/>
                  <a:ext cx="3027" cy="126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txBody>
                <a:bodyPr wrap="square">
                  <a:spAutoFit/>
                </a:bodyPr>
                <a:p>
                  <a:pPr algn="ctr"/>
                  <a:r>
                    <a:rPr lang="en-US" altLang="zh-CN" sz="2400" dirty="0"/>
                    <a:t>feature extractor</a:t>
                  </a:r>
                  <a:endParaRPr lang="en-US" altLang="zh-CN" sz="2400" dirty="0"/>
                </a:p>
              </p:txBody>
            </p:sp>
            <p:sp>
              <p:nvSpPr>
                <p:cNvPr id="4" name="圆角矩形 3"/>
                <p:cNvSpPr/>
                <p:nvPr/>
              </p:nvSpPr>
              <p:spPr>
                <a:xfrm>
                  <a:off x="10805" y="6109"/>
                  <a:ext cx="2311" cy="77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txBody>
                <a:bodyPr wrap="square">
                  <a:spAutoFit/>
                </a:bodyPr>
                <a:p>
                  <a:r>
                    <a:rPr lang="en-US" altLang="zh-CN" sz="2400" dirty="0"/>
                    <a:t>prediction</a:t>
                  </a:r>
                  <a:endParaRPr lang="en-US" altLang="zh-CN" sz="2400" dirty="0"/>
                </a:p>
              </p:txBody>
            </p:sp>
            <p:cxnSp>
              <p:nvCxnSpPr>
                <p:cNvPr id="8" name="直接连接符 7"/>
                <p:cNvCxnSpPr/>
                <p:nvPr/>
              </p:nvCxnSpPr>
              <p:spPr>
                <a:xfrm flipH="1" flipV="1">
                  <a:off x="8769" y="6495"/>
                  <a:ext cx="2041" cy="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stealth" w="lg" len="med"/>
                  <a:tailEnd type="non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直接连接符 6"/>
              <p:cNvCxnSpPr>
                <a:stCxn id="12" idx="1"/>
              </p:cNvCxnSpPr>
              <p:nvPr/>
            </p:nvCxnSpPr>
            <p:spPr>
              <a:xfrm flipH="1">
                <a:off x="13303" y="5720"/>
                <a:ext cx="1452" cy="986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14756" y="5440"/>
                <a:ext cx="1908" cy="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uncertainty</a:t>
                </a:r>
                <a:endParaRPr lang="en-US" altLang="zh-CN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H="1" flipV="1">
                <a:off x="13207" y="6706"/>
                <a:ext cx="1661" cy="585"/>
              </a:xfrm>
              <a:prstGeom prst="line">
                <a:avLst/>
              </a:prstGeom>
              <a:ln w="25400">
                <a:solidFill>
                  <a:srgbClr val="30303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/>
            </p:nvSpPr>
            <p:spPr>
              <a:xfrm>
                <a:off x="14868" y="6966"/>
                <a:ext cx="2856" cy="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class probability</a:t>
                </a:r>
                <a:endParaRPr lang="en-US" altLang="zh-CN"/>
              </a:p>
            </p:txBody>
          </p:sp>
        </p:grp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45" y="3378"/>
              <a:ext cx="2129" cy="2492"/>
            </a:xfrm>
            <a:prstGeom prst="rect">
              <a:avLst/>
            </a:prstGeom>
          </p:spPr>
        </p:pic>
        <p:cxnSp>
          <p:nvCxnSpPr>
            <p:cNvPr id="20" name="直接连接符 19"/>
            <p:cNvCxnSpPr/>
            <p:nvPr/>
          </p:nvCxnSpPr>
          <p:spPr>
            <a:xfrm flipH="1">
              <a:off x="4099" y="4380"/>
              <a:ext cx="206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700405" y="4022725"/>
            <a:ext cx="10812780" cy="2014220"/>
            <a:chOff x="1103" y="6542"/>
            <a:chExt cx="17028" cy="3172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0" y="7368"/>
              <a:ext cx="8700" cy="1065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1103" y="6542"/>
              <a:ext cx="170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对每一类的高维特征</a:t>
              </a:r>
              <a:r>
                <a:rPr lang="en-US" altLang="zh-CN"/>
                <a:t>(</a:t>
              </a:r>
              <a:r>
                <a:rPr lang="zh-CN" altLang="en-US"/>
                <a:t>例如</a:t>
              </a:r>
              <a:r>
                <a:rPr lang="en-US" altLang="zh-CN"/>
                <a:t>: CNN</a:t>
              </a:r>
              <a:r>
                <a:rPr lang="zh-CN" altLang="en-US"/>
                <a:t>的倒数第二层</a:t>
              </a:r>
              <a:r>
                <a:rPr lang="en-US" altLang="zh-CN"/>
                <a:t>)</a:t>
              </a:r>
              <a:r>
                <a:rPr lang="zh-CN" altLang="en-US"/>
                <a:t>建模一个多元高斯分布，然后使用</a:t>
              </a:r>
              <a:r>
                <a:rPr lang="en-US" altLang="zh-CN"/>
                <a:t>log p(x)</a:t>
              </a:r>
              <a:r>
                <a:rPr lang="zh-CN" altLang="en-US"/>
                <a:t>度量模型不确定性</a:t>
              </a:r>
              <a:endParaRPr lang="zh-CN" altLang="en-US"/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6" y="8679"/>
              <a:ext cx="4328" cy="1035"/>
            </a:xfrm>
            <a:prstGeom prst="rect">
              <a:avLst/>
            </a:prstGeom>
          </p:spPr>
        </p:pic>
      </p:grpSp>
      <p:pic>
        <p:nvPicPr>
          <p:cNvPr id="29" name="图片 28" descr="问号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0810" y="4768215"/>
            <a:ext cx="1453515" cy="14109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42150" y="5513705"/>
            <a:ext cx="3597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如何提高高维特征的表示能力？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5106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Methods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0405" y="1270635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sym typeface="+mn-ea"/>
              </a:rPr>
              <a:t>基于高维特征概率密度建模的模型不确定性估计</a:t>
            </a:r>
            <a:endParaRPr lang="zh-CN"/>
          </a:p>
          <a:p>
            <a:pPr marL="285750" indent="-285750">
              <a:buFont typeface="Wingdings" panose="05000000000000000000" charset="0"/>
              <a:buChar char=""/>
            </a:pPr>
            <a:endParaRPr 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988060" y="1764665"/>
            <a:ext cx="9837420" cy="1733550"/>
            <a:chOff x="1753" y="3140"/>
            <a:chExt cx="15492" cy="2730"/>
          </a:xfrm>
        </p:grpSpPr>
        <p:grpSp>
          <p:nvGrpSpPr>
            <p:cNvPr id="15" name="组合 14"/>
            <p:cNvGrpSpPr/>
            <p:nvPr/>
          </p:nvGrpSpPr>
          <p:grpSpPr>
            <a:xfrm>
              <a:off x="6161" y="3140"/>
              <a:ext cx="11084" cy="2160"/>
              <a:chOff x="5699" y="5440"/>
              <a:chExt cx="10965" cy="2087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5699" y="6029"/>
                <a:ext cx="7479" cy="1263"/>
                <a:chOff x="5637" y="5951"/>
                <a:chExt cx="7479" cy="1263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5637" y="5951"/>
                  <a:ext cx="3027" cy="126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txBody>
                <a:bodyPr wrap="square">
                  <a:spAutoFit/>
                </a:bodyPr>
                <a:p>
                  <a:pPr algn="ctr"/>
                  <a:r>
                    <a:rPr lang="en-US" altLang="zh-CN" sz="2400" dirty="0"/>
                    <a:t>feature extractor</a:t>
                  </a:r>
                  <a:endParaRPr lang="en-US" altLang="zh-CN" sz="2400" dirty="0"/>
                </a:p>
              </p:txBody>
            </p:sp>
            <p:sp>
              <p:nvSpPr>
                <p:cNvPr id="4" name="圆角矩形 3"/>
                <p:cNvSpPr/>
                <p:nvPr/>
              </p:nvSpPr>
              <p:spPr>
                <a:xfrm>
                  <a:off x="10805" y="6109"/>
                  <a:ext cx="2311" cy="77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txBody>
                <a:bodyPr wrap="square">
                  <a:spAutoFit/>
                </a:bodyPr>
                <a:p>
                  <a:r>
                    <a:rPr lang="en-US" altLang="zh-CN" sz="2400" dirty="0"/>
                    <a:t>prediction</a:t>
                  </a:r>
                  <a:endParaRPr lang="en-US" altLang="zh-CN" sz="2400" dirty="0"/>
                </a:p>
              </p:txBody>
            </p:sp>
            <p:cxnSp>
              <p:nvCxnSpPr>
                <p:cNvPr id="8" name="直接连接符 7"/>
                <p:cNvCxnSpPr/>
                <p:nvPr/>
              </p:nvCxnSpPr>
              <p:spPr>
                <a:xfrm flipH="1" flipV="1">
                  <a:off x="8769" y="6495"/>
                  <a:ext cx="2041" cy="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stealth" w="lg" len="med"/>
                  <a:tailEnd type="non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直接连接符 6"/>
              <p:cNvCxnSpPr>
                <a:stCxn id="12" idx="1"/>
              </p:cNvCxnSpPr>
              <p:nvPr/>
            </p:nvCxnSpPr>
            <p:spPr>
              <a:xfrm flipH="1">
                <a:off x="13303" y="5720"/>
                <a:ext cx="1452" cy="986"/>
              </a:xfrm>
              <a:prstGeom prst="line">
                <a:avLst/>
              </a:prstGeom>
              <a:ln w="25400">
                <a:solidFill>
                  <a:srgbClr val="00B0F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14756" y="5440"/>
                <a:ext cx="1908" cy="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uncertainty</a:t>
                </a:r>
                <a:endParaRPr lang="en-US" altLang="zh-CN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H="1" flipV="1">
                <a:off x="13207" y="6706"/>
                <a:ext cx="1661" cy="585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/>
            </p:nvSpPr>
            <p:spPr>
              <a:xfrm>
                <a:off x="14898" y="6966"/>
                <a:ext cx="1088" cy="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probs</a:t>
                </a:r>
                <a:endParaRPr lang="en-US" altLang="zh-CN"/>
              </a:p>
            </p:txBody>
          </p:sp>
        </p:grp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53" y="3378"/>
              <a:ext cx="2129" cy="2492"/>
            </a:xfrm>
            <a:prstGeom prst="rect">
              <a:avLst/>
            </a:prstGeom>
          </p:spPr>
        </p:pic>
        <p:cxnSp>
          <p:nvCxnSpPr>
            <p:cNvPr id="20" name="直接连接符 19"/>
            <p:cNvCxnSpPr/>
            <p:nvPr/>
          </p:nvCxnSpPr>
          <p:spPr>
            <a:xfrm flipH="1">
              <a:off x="4099" y="4380"/>
              <a:ext cx="206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419735" y="4405630"/>
            <a:ext cx="8478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Feature Collapse</a:t>
            </a:r>
            <a:r>
              <a:rPr lang="zh-CN" altLang="en-US" b="1"/>
              <a:t>问题</a:t>
            </a:r>
            <a:r>
              <a:rPr lang="en-US" altLang="zh-CN"/>
              <a:t>: </a:t>
            </a:r>
            <a:r>
              <a:rPr lang="en-US" altLang="zh-CN" u="sng"/>
              <a:t>feature extractor map features of OOD samples to ID regions </a:t>
            </a:r>
            <a:endParaRPr lang="en-US" altLang="zh-CN" u="sng"/>
          </a:p>
        </p:txBody>
      </p:sp>
      <p:grpSp>
        <p:nvGrpSpPr>
          <p:cNvPr id="17" name="组合 16"/>
          <p:cNvGrpSpPr/>
          <p:nvPr/>
        </p:nvGrpSpPr>
        <p:grpSpPr>
          <a:xfrm>
            <a:off x="381635" y="5277485"/>
            <a:ext cx="8516620" cy="740410"/>
            <a:chOff x="818" y="6872"/>
            <a:chExt cx="13412" cy="1166"/>
          </a:xfrm>
        </p:grpSpPr>
        <p:sp>
          <p:nvSpPr>
            <p:cNvPr id="9" name="文本框 8"/>
            <p:cNvSpPr txBox="1"/>
            <p:nvPr/>
          </p:nvSpPr>
          <p:spPr>
            <a:xfrm>
              <a:off x="818" y="7165"/>
              <a:ext cx="43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/>
                <a:t>Smoothness &amp; Sensitivity</a:t>
              </a:r>
              <a:endParaRPr lang="en-US" altLang="zh-CN" b="1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2" y="6872"/>
              <a:ext cx="9258" cy="1166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860" y="3662045"/>
            <a:ext cx="3427095" cy="251396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098280" y="6176010"/>
            <a:ext cx="3093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t-sne</a:t>
            </a:r>
            <a:r>
              <a:rPr lang="zh-CN" altLang="en-US"/>
              <a:t>可视化</a:t>
            </a:r>
            <a:r>
              <a:rPr lang="en-US" altLang="zh-CN"/>
              <a:t>resnet50+cifar10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5106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Methods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0405" y="1270635"/>
            <a:ext cx="105924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《Deep Deterministic Uncertainty: A New Simple Baseline》</a:t>
            </a:r>
            <a:r>
              <a:rPr 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 </a:t>
            </a:r>
            <a:endParaRPr lang="en-US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altLang="zh-CN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提出使用谱归一化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(S</a:t>
            </a:r>
            <a:r>
              <a:rPr 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pectral Normalization)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保证网络的</a:t>
            </a:r>
            <a:r>
              <a:rPr lang="en-US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Smoothness &amp; Sensitivity</a:t>
            </a:r>
            <a:r>
              <a:rPr lang="zh-CN" altLang="en-US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，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避免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Feature Collapse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问题</a:t>
            </a:r>
            <a:endParaRPr lang="zh-CN"/>
          </a:p>
          <a:p>
            <a:pPr marL="285750" indent="-285750">
              <a:buFont typeface="Wingdings" panose="05000000000000000000" charset="0"/>
              <a:buChar char=""/>
            </a:pPr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6020" y="2879090"/>
            <a:ext cx="3419475" cy="819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7200" y="1197610"/>
            <a:ext cx="105778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endParaRPr lang="zh-CN"/>
          </a:p>
          <a:p>
            <a:pPr marL="285750" indent="-285750">
              <a:buFont typeface="Wingdings" panose="05000000000000000000" charset="0"/>
              <a:buChar char=""/>
            </a:pPr>
            <a:r>
              <a:rPr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《</a:t>
            </a:r>
            <a:r>
              <a:rPr lang="zh-CN"/>
              <a:t>E</a:t>
            </a:r>
            <a:r>
              <a:rPr lang="en-US" altLang="zh-CN"/>
              <a:t>nhancing</a:t>
            </a:r>
            <a:r>
              <a:rPr lang="zh-CN"/>
              <a:t> </a:t>
            </a:r>
            <a:r>
              <a:rPr lang="en-US" altLang="zh-CN"/>
              <a:t>the reliability of out-of-distribution image detection in neural networks</a:t>
            </a:r>
            <a:r>
              <a:rPr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》</a:t>
            </a:r>
            <a:endParaRPr altLang="zh-CN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/>
              <a:t>  </a:t>
            </a:r>
            <a:r>
              <a:rPr lang="zh-CN" altLang="en-US"/>
              <a:t>论文使用最大预测概率表示不确定性，并采用类似于</a:t>
            </a:r>
            <a:r>
              <a:rPr lang="en-US" altLang="zh-CN"/>
              <a:t>FGSM</a:t>
            </a:r>
            <a:r>
              <a:rPr lang="zh-CN" altLang="en-US"/>
              <a:t>攻击的加噪方式，可以提升区分</a:t>
            </a:r>
            <a:r>
              <a:rPr lang="en-US" altLang="zh-CN"/>
              <a:t>OOD</a:t>
            </a:r>
            <a:r>
              <a:rPr lang="zh-CN" altLang="en-US"/>
              <a:t>样本和</a:t>
            </a:r>
            <a:r>
              <a:rPr lang="en-US" altLang="zh-CN"/>
              <a:t>inD</a:t>
            </a:r>
            <a:r>
              <a:rPr lang="zh-CN" altLang="en-US"/>
              <a:t>样本的表现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endParaRPr lang="en-US"/>
          </a:p>
        </p:txBody>
      </p:sp>
      <p:grpSp>
        <p:nvGrpSpPr>
          <p:cNvPr id="7" name="组合 6"/>
          <p:cNvGrpSpPr/>
          <p:nvPr/>
        </p:nvGrpSpPr>
        <p:grpSpPr>
          <a:xfrm>
            <a:off x="2884170" y="3378200"/>
            <a:ext cx="2942590" cy="1483360"/>
            <a:chOff x="5234" y="4534"/>
            <a:chExt cx="4634" cy="233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234" y="4534"/>
              <a:ext cx="4605" cy="103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4" y="6286"/>
              <a:ext cx="4635" cy="58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y-tutori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Helvetica"/>
        <a:ea typeface="微软雅黑"/>
        <a:cs typeface=""/>
      </a:majorFont>
      <a:minorFont>
        <a:latin typeface="Cambria"/>
        <a:ea typeface="微软雅黑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dirty="0"/>
        </a:defPPr>
      </a:lstStyle>
    </a:spDef>
    <a:lnDef>
      <a:spPr>
        <a:ln w="25400">
          <a:solidFill>
            <a:srgbClr val="FF0000"/>
          </a:solidFill>
          <a:headEnd type="stealth" w="lg" len="med"/>
          <a:tailEnd type="none" w="lg" len="med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my-tutorial</Template>
  <TotalTime>0</TotalTime>
  <Words>2304</Words>
  <Application>WPS 演示</Application>
  <PresentationFormat>宽屏</PresentationFormat>
  <Paragraphs>182</Paragraphs>
  <Slides>18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40" baseType="lpstr">
      <vt:lpstr>Arial</vt:lpstr>
      <vt:lpstr>宋体</vt:lpstr>
      <vt:lpstr>Wingdings</vt:lpstr>
      <vt:lpstr>Nimbus Roman No9 L</vt:lpstr>
      <vt:lpstr>Cambria</vt:lpstr>
      <vt:lpstr>Caladea</vt:lpstr>
      <vt:lpstr>Calibri</vt:lpstr>
      <vt:lpstr>Wingdings 3</vt:lpstr>
      <vt:lpstr>Wingdings 3</vt:lpstr>
      <vt:lpstr>华文楷体</vt:lpstr>
      <vt:lpstr>Droid Sans Fallback</vt:lpstr>
      <vt:lpstr>Times New Roman</vt:lpstr>
      <vt:lpstr>DejaVu Sans</vt:lpstr>
      <vt:lpstr>微软雅黑</vt:lpstr>
      <vt:lpstr>Wingdings</vt:lpstr>
      <vt:lpstr>宋体</vt:lpstr>
      <vt:lpstr>Arial Unicode MS</vt:lpstr>
      <vt:lpstr>文鼎ＰＬ简中楷</vt:lpstr>
      <vt:lpstr>Helvetica</vt:lpstr>
      <vt:lpstr>Comfortaa Light</vt:lpstr>
      <vt:lpstr>微软雅黑</vt:lpstr>
      <vt:lpstr>my-tutorial</vt:lpstr>
      <vt:lpstr>基于高维特征概率密度建模的模型不确定性的研究</vt:lpstr>
      <vt:lpstr>大纲</vt:lpstr>
      <vt:lpstr>Introduction</vt:lpstr>
      <vt:lpstr>Introduction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Branding Roadmap Template</dc:title>
  <dc:creator>Xipeng Qiu</dc:creator>
  <cp:lastModifiedBy>buyizhiyou</cp:lastModifiedBy>
  <cp:revision>4038</cp:revision>
  <dcterms:created xsi:type="dcterms:W3CDTF">2024-06-05T13:52:36Z</dcterms:created>
  <dcterms:modified xsi:type="dcterms:W3CDTF">2024-06-05T13:52:36Z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