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1817" r:id="rId5"/>
    <p:sldId id="1843" r:id="rId6"/>
    <p:sldId id="1882" r:id="rId7"/>
    <p:sldId id="1845" r:id="rId8"/>
    <p:sldId id="1846" r:id="rId9"/>
    <p:sldId id="1880" r:id="rId10"/>
    <p:sldId id="1847" r:id="rId11"/>
    <p:sldId id="1848" r:id="rId12"/>
    <p:sldId id="1849" r:id="rId13"/>
    <p:sldId id="1850" r:id="rId14"/>
    <p:sldId id="1852" r:id="rId15"/>
    <p:sldId id="1853" r:id="rId16"/>
    <p:sldId id="1854" r:id="rId17"/>
    <p:sldId id="1867" r:id="rId18"/>
    <p:sldId id="1879" r:id="rId19"/>
    <p:sldId id="1855" r:id="rId20"/>
    <p:sldId id="1856" r:id="rId21"/>
    <p:sldId id="1857" r:id="rId22"/>
    <p:sldId id="1858" r:id="rId23"/>
    <p:sldId id="1859" r:id="rId24"/>
    <p:sldId id="1860" r:id="rId25"/>
    <p:sldId id="1862" r:id="rId26"/>
    <p:sldId id="1868" r:id="rId27"/>
    <p:sldId id="1864" r:id="rId28"/>
    <p:sldId id="1883" r:id="rId29"/>
    <p:sldId id="1884" r:id="rId30"/>
    <p:sldId id="1885" r:id="rId31"/>
    <p:sldId id="1910" r:id="rId32"/>
    <p:sldId id="1908" r:id="rId33"/>
    <p:sldId id="1912" r:id="rId34"/>
    <p:sldId id="1913" r:id="rId35"/>
    <p:sldId id="1911" r:id="rId36"/>
    <p:sldId id="1909" r:id="rId37"/>
    <p:sldId id="1828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40"/>
        <p:guide pos="3692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1.emf"/><Relationship Id="rId1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en-US" altLang="zh-CN" sz="3600" b="1" dirty="0"/>
              <a:t>Deep Deterministic Uncertainty:A Simple Baseline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特征提取网络的</a:t>
            </a:r>
            <a:r>
              <a:rPr sz="1600">
                <a:sym typeface="+mn-ea"/>
              </a:rPr>
              <a:t>Sensitivity &amp; Smoothness</a:t>
            </a:r>
            <a:r>
              <a:rPr lang="zh-CN" sz="1600">
                <a:sym typeface="+mn-ea"/>
              </a:rPr>
              <a:t>： 残差连接</a:t>
            </a:r>
            <a:r>
              <a:rPr lang="en-US" altLang="zh-CN" sz="1600">
                <a:sym typeface="+mn-ea"/>
              </a:rPr>
              <a:t>+S</a:t>
            </a:r>
            <a:r>
              <a:rPr lang="zh-CN" sz="1600">
                <a:sym typeface="+mn-ea"/>
              </a:rPr>
              <a:t>pectral </a:t>
            </a:r>
            <a:r>
              <a:rPr lang="en-US" altLang="zh-CN" sz="1600">
                <a:sym typeface="+mn-ea"/>
              </a:rPr>
              <a:t>N</a:t>
            </a:r>
            <a:r>
              <a:rPr lang="zh-CN" sz="1600">
                <a:sym typeface="+mn-ea"/>
              </a:rPr>
              <a:t>ormalisation </a:t>
            </a:r>
            <a:endParaRPr 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分解 Epistemic &amp; Aleatoric Uncertainty：使用</a:t>
            </a:r>
            <a:r>
              <a:rPr lang="en-US" altLang="zh-CN" sz="1600">
                <a:sym typeface="+mn-ea"/>
              </a:rPr>
              <a:t>GDA</a:t>
            </a:r>
            <a:r>
              <a:rPr lang="zh-CN" altLang="en-US" sz="1600">
                <a:sym typeface="+mn-ea"/>
              </a:rPr>
              <a:t>对网络最后一层的高维向量建立密度估计器，然后用概率密度表示</a:t>
            </a: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，使用</a:t>
            </a:r>
            <a:r>
              <a:rPr lang="en-US" altLang="zh-CN" sz="1600">
                <a:sym typeface="+mn-ea"/>
              </a:rPr>
              <a:t>softmax</a:t>
            </a:r>
            <a:r>
              <a:rPr lang="zh-CN" altLang="en-US" sz="1600">
                <a:sym typeface="+mn-ea"/>
              </a:rPr>
              <a:t>概率的熵表示</a:t>
            </a:r>
            <a:r>
              <a:rPr lang="en-US" altLang="zh-CN" sz="1600">
                <a:sym typeface="+mn-ea"/>
              </a:rPr>
              <a:t>aleatoric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endParaRPr lang="en-US" altLang="zh-CN" sz="1600"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1620" y="2426335"/>
            <a:ext cx="8592820" cy="2383155"/>
            <a:chOff x="2412" y="3821"/>
            <a:chExt cx="13532" cy="3753"/>
          </a:xfrm>
        </p:grpSpPr>
        <p:sp>
          <p:nvSpPr>
            <p:cNvPr id="4" name="左中括号 3"/>
            <p:cNvSpPr/>
            <p:nvPr/>
          </p:nvSpPr>
          <p:spPr>
            <a:xfrm>
              <a:off x="2412" y="4786"/>
              <a:ext cx="162" cy="2620"/>
            </a:xfrm>
            <a:prstGeom prst="leftBracket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74" y="4534"/>
              <a:ext cx="70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high density----&gt;low epistemic uncertainty(ID)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74" y="6994"/>
              <a:ext cx="74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low density----&gt;high epistemic uncertainty(OOD)</a:t>
              </a:r>
              <a:endParaRPr lang="en-US" altLang="zh-CN"/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655" y="4064"/>
              <a:ext cx="281" cy="1520"/>
            </a:xfrm>
            <a:prstGeom prst="leftBrac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054" y="3821"/>
              <a:ext cx="589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low softmax entropy----&gt;unambiguous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055" y="5330"/>
              <a:ext cx="56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high softmax entropy----&gt;ambiguous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9130"/>
            <a:ext cx="4629150" cy="3743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0" y="2105660"/>
            <a:ext cx="7648575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81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Active Learning</a:t>
            </a:r>
            <a:r>
              <a:rPr lang="zh-CN" altLang="en-US" sz="1600">
                <a:sym typeface="+mn-ea"/>
              </a:rPr>
              <a:t>：对于未标注的样本池，</a:t>
            </a: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越高，表示最能提供信息的样本，标注加入训练集重新训练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891030"/>
            <a:ext cx="6657340" cy="422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OoD Detection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样本具有更高的</a:t>
            </a:r>
            <a:r>
              <a:rPr lang="en-US" altLang="zh-CN" sz="1600">
                <a:sym typeface="+mn-ea"/>
              </a:rPr>
              <a:t>epistemic uncertainty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4831080"/>
            <a:ext cx="9201150" cy="156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10" y="1717675"/>
            <a:ext cx="9372600" cy="2905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3520" y="2105025"/>
            <a:ext cx="1990090" cy="5530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sz="1000"/>
              <a:t>cifar10 vs svhn: 98.35</a:t>
            </a:r>
            <a:endParaRPr lang="en-US" altLang="zh-CN" sz="1000"/>
          </a:p>
          <a:p>
            <a:r>
              <a:rPr lang="en-US" altLang="zh-CN" sz="1000"/>
              <a:t>cifar10 vs cifar100: 91.92</a:t>
            </a:r>
            <a:endParaRPr lang="en-US" altLang="zh-CN" sz="1000"/>
          </a:p>
          <a:p>
            <a:r>
              <a:rPr lang="en-US" altLang="zh-CN" sz="1000"/>
              <a:t>cifar10 vs tiny-imagenet: 91.68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223520" y="1829435"/>
            <a:ext cx="177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运行代码结果</a:t>
            </a:r>
            <a:r>
              <a:rPr lang="en-US" altLang="zh-CN" sz="1200"/>
              <a:t>(AUROC):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5930" y="3361055"/>
            <a:ext cx="5474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网络结构，训练方式与不确定性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《</a:t>
            </a:r>
            <a:r>
              <a:rPr sz="1600">
                <a:sym typeface="+mn-ea"/>
              </a:rPr>
              <a:t>Training, Architecture, and Prior for Deterministic Uncertainty Methods</a:t>
            </a:r>
            <a:r>
              <a:rPr lang="zh-CN" sz="1600">
                <a:sym typeface="+mn-ea"/>
              </a:rPr>
              <a:t>》</a:t>
            </a:r>
            <a:r>
              <a:rPr sz="1600">
                <a:sym typeface="+mn-ea"/>
              </a:rPr>
              <a:t> </a:t>
            </a:r>
            <a:r>
              <a:rPr lang="en-US" sz="1600">
                <a:sym typeface="+mn-ea"/>
              </a:rPr>
              <a:t>  </a:t>
            </a:r>
            <a:r>
              <a:rPr sz="1600">
                <a:sym typeface="+mn-ea"/>
              </a:rPr>
              <a:t>ICLR2023</a:t>
            </a:r>
            <a:endParaRPr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论文通过大量的实验探究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网络训练方式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模型架构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先验的选择</a:t>
            </a:r>
            <a:r>
              <a:rPr lang="zh-CN" altLang="en-US" sz="1600">
                <a:sym typeface="+mn-ea"/>
              </a:rPr>
              <a:t>对于</a:t>
            </a:r>
            <a:r>
              <a:rPr lang="en-US" sz="1600">
                <a:sym typeface="+mn-ea"/>
              </a:rPr>
              <a:t>DUM(Deterministic Uncertainty Methods)</a:t>
            </a:r>
            <a:r>
              <a:rPr lang="zh-CN" altLang="en-US" sz="1600">
                <a:sym typeface="+mn-ea"/>
              </a:rPr>
              <a:t>的影响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作者认为，</a:t>
            </a:r>
            <a:r>
              <a:rPr lang="en-US" altLang="zh-CN" sz="1600">
                <a:sym typeface="+mn-ea"/>
              </a:rPr>
              <a:t>DUM</a:t>
            </a:r>
            <a:r>
              <a:rPr lang="zh-CN" altLang="en-US" sz="1600">
                <a:sym typeface="+mn-ea"/>
              </a:rPr>
              <a:t>方法一般都包括</a:t>
            </a:r>
            <a:r>
              <a:rPr lang="en-US" altLang="zh-CN" sz="1600">
                <a:sym typeface="+mn-ea"/>
              </a:rPr>
              <a:t>core architecture 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 uncertainty head</a:t>
            </a:r>
            <a:r>
              <a:rPr lang="zh-CN" altLang="en-US" sz="1600">
                <a:sym typeface="+mn-ea"/>
              </a:rPr>
              <a:t>两个部分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作者选取</a:t>
            </a:r>
            <a:r>
              <a:rPr lang="en-US" altLang="zh-CN" sz="1600">
                <a:sym typeface="+mn-ea"/>
              </a:rPr>
              <a:t>NatPN(2022)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DUE(2021)</a:t>
            </a:r>
            <a:r>
              <a:rPr lang="zh-CN" altLang="en-US" sz="1600">
                <a:sym typeface="+mn-ea"/>
              </a:rPr>
              <a:t>两种不确定性建模</a:t>
            </a:r>
            <a:r>
              <a:rPr lang="zh-CN" altLang="en-US" sz="1600">
                <a:sym typeface="+mn-ea"/>
              </a:rPr>
              <a:t>方法做实验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NatPN</a:t>
            </a:r>
            <a:r>
              <a:rPr lang="zh-CN" altLang="en-US" sz="1600">
                <a:sym typeface="+mn-ea"/>
              </a:rPr>
              <a:t>用</a:t>
            </a:r>
            <a:r>
              <a:rPr lang="zh-CN" altLang="en-US" sz="1600" u="sng">
                <a:sym typeface="+mn-ea"/>
              </a:rPr>
              <a:t>概率密度估计</a:t>
            </a:r>
            <a:r>
              <a:rPr lang="zh-CN" altLang="en-US" sz="1600">
                <a:sym typeface="+mn-ea"/>
              </a:rPr>
              <a:t>建模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预测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DUE</a:t>
            </a:r>
            <a:r>
              <a:rPr lang="zh-CN" altLang="en-US" sz="1600">
                <a:sym typeface="+mn-ea"/>
              </a:rPr>
              <a:t>使用</a:t>
            </a:r>
            <a:r>
              <a:rPr lang="zh-CN" altLang="en-US" sz="1600" u="sng">
                <a:sym typeface="+mn-ea"/>
              </a:rPr>
              <a:t>高斯过程</a:t>
            </a:r>
            <a:r>
              <a:rPr lang="zh-CN" altLang="en-US" sz="1600">
                <a:sym typeface="+mn-ea"/>
              </a:rPr>
              <a:t>建模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预测</a:t>
            </a:r>
            <a:endParaRPr lang="zh-CN" altLang="en-US" sz="16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78560" y="2898140"/>
            <a:ext cx="9366250" cy="1952625"/>
            <a:chOff x="1934" y="4564"/>
            <a:chExt cx="14750" cy="3075"/>
          </a:xfrm>
        </p:grpSpPr>
        <p:grpSp>
          <p:nvGrpSpPr>
            <p:cNvPr id="10" name="组合 9"/>
            <p:cNvGrpSpPr/>
            <p:nvPr/>
          </p:nvGrpSpPr>
          <p:grpSpPr>
            <a:xfrm>
              <a:off x="6884" y="5587"/>
              <a:ext cx="9800" cy="725"/>
              <a:chOff x="3984" y="5587"/>
              <a:chExt cx="9800" cy="72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984" y="5587"/>
                <a:ext cx="4972" cy="72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core architecture</a:t>
                </a:r>
                <a:endParaRPr lang="en-US" altLang="zh-CN" sz="2400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0103" y="5587"/>
                <a:ext cx="3681" cy="7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prediction head</a:t>
                </a:r>
                <a:endParaRPr lang="en-US" altLang="zh-CN" sz="2400" dirty="0"/>
              </a:p>
            </p:txBody>
          </p:sp>
          <p:cxnSp>
            <p:nvCxnSpPr>
              <p:cNvPr id="7" name="直接连接符 6"/>
              <p:cNvCxnSpPr>
                <a:stCxn id="4" idx="1"/>
              </p:cNvCxnSpPr>
              <p:nvPr/>
            </p:nvCxnSpPr>
            <p:spPr>
              <a:xfrm flipH="1" flipV="1">
                <a:off x="8956" y="5937"/>
                <a:ext cx="1147" cy="1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34" y="4564"/>
              <a:ext cx="3000" cy="307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H="1" flipV="1">
              <a:off x="5167" y="5867"/>
              <a:ext cx="1591" cy="2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论文中用到的</a:t>
            </a:r>
            <a:r>
              <a:rPr lang="en-US" altLang="zh-CN" sz="1600">
                <a:sym typeface="+mn-ea"/>
              </a:rPr>
              <a:t>Metrics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Accuracy:</a:t>
            </a:r>
            <a:r>
              <a:rPr lang="zh-CN" altLang="en-US" sz="1600">
                <a:sym typeface="+mn-ea"/>
              </a:rPr>
              <a:t>分类任务的准确率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Calibration: Brier Score</a:t>
            </a:r>
            <a:r>
              <a:rPr lang="zh-CN" altLang="en-US" sz="1600">
                <a:sym typeface="+mn-ea"/>
              </a:rPr>
              <a:t>，评估模型的校准能力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OOD Generalization:</a:t>
            </a:r>
            <a:r>
              <a:rPr lang="zh-CN" altLang="en-US" sz="1600">
                <a:sym typeface="+mn-ea"/>
              </a:rPr>
              <a:t>评估在</a:t>
            </a:r>
            <a:r>
              <a:rPr lang="en-US" altLang="zh-CN" sz="1600">
                <a:sym typeface="+mn-ea"/>
              </a:rPr>
              <a:t>distribution shifted OOD dataset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accuracy</a:t>
            </a:r>
            <a:r>
              <a:rPr lang="zh-CN" altLang="en-US" sz="1600">
                <a:sym typeface="+mn-ea"/>
              </a:rPr>
              <a:t>以及</a:t>
            </a:r>
            <a:r>
              <a:rPr lang="en-US" altLang="zh-CN" sz="1600">
                <a:sym typeface="+mn-ea"/>
              </a:rPr>
              <a:t>calibration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OOD Detection: </a:t>
            </a:r>
            <a:r>
              <a:rPr lang="zh-CN" altLang="en-US" sz="1600">
                <a:sym typeface="+mn-ea"/>
              </a:rPr>
              <a:t>把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检测视为二分类任务，将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作为区分</a:t>
            </a:r>
            <a:r>
              <a:rPr lang="en-US" altLang="zh-CN" sz="1600">
                <a:sym typeface="+mn-ea"/>
              </a:rPr>
              <a:t>ID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的标准，计算</a:t>
            </a:r>
            <a:r>
              <a:rPr lang="en-US" altLang="zh-CN" sz="1600">
                <a:sym typeface="+mn-ea"/>
              </a:rPr>
              <a:t>AUROC</a:t>
            </a:r>
            <a:endParaRPr lang="zh-CN" altLang="en-US" sz="1600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0" y="2701290"/>
            <a:ext cx="3641090" cy="364109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60070" y="3423920"/>
            <a:ext cx="5580380" cy="1633855"/>
            <a:chOff x="882" y="5643"/>
            <a:chExt cx="8788" cy="2573"/>
          </a:xfrm>
        </p:grpSpPr>
        <p:grpSp>
          <p:nvGrpSpPr>
            <p:cNvPr id="15" name="组合 14"/>
            <p:cNvGrpSpPr/>
            <p:nvPr/>
          </p:nvGrpSpPr>
          <p:grpSpPr>
            <a:xfrm>
              <a:off x="1612" y="5643"/>
              <a:ext cx="8058" cy="1776"/>
              <a:chOff x="2548" y="4707"/>
              <a:chExt cx="8058" cy="1776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6" y="4707"/>
                <a:ext cx="6020" cy="1777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2548" y="5306"/>
                <a:ext cx="203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>
                    <a:sym typeface="+mn-ea"/>
                  </a:rPr>
                  <a:t>Brier Score:</a:t>
                </a:r>
                <a:endParaRPr lang="zh-CN" altLang="en-US">
                  <a:sym typeface="+mn-ea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882" y="7420"/>
                  <a:ext cx="7191" cy="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𝑡𝑖</m:t>
                            </m:r>
                          </m:sub>
                        </m:sSub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表示对样本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预测为类别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的概率</m:t>
                        </m:r>
                      </m:oMath>
                    </m:oMathPara>
                  </a14:m>
                  <a:endParaRPr lang="en-US" altLang="zh-CN" sz="1400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𝑡𝑖</m:t>
                            </m:r>
                          </m:sub>
                        </m:sSub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表示对样本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，如果真实类别为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，则取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，否则取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oMath>
                    </m:oMathPara>
                  </a14:m>
                  <a:endParaRPr lang="en-US" altLang="zh-CN" sz="140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" y="7420"/>
                  <a:ext cx="7191" cy="796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Training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sym typeface="+mn-ea"/>
              </a:rPr>
              <a:t>Decoupling learning rates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2030095"/>
            <a:ext cx="8362950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Training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Training schemes: </a:t>
            </a:r>
            <a:r>
              <a:rPr lang="en-US" sz="1600">
                <a:solidFill>
                  <a:srgbClr val="FF0000"/>
                </a:solidFill>
                <a:sym typeface="+mn-ea"/>
              </a:rPr>
              <a:t>joint training </a:t>
            </a:r>
            <a:r>
              <a:rPr lang="en-US" sz="1600">
                <a:sym typeface="+mn-ea"/>
              </a:rPr>
              <a:t>vs sequential training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Pretraining schemes: </a:t>
            </a:r>
            <a:r>
              <a:rPr lang="zh-CN" altLang="en-US" sz="1600">
                <a:sym typeface="+mn-ea"/>
              </a:rPr>
              <a:t>在更大更好的数据集上预训练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3212465"/>
            <a:ext cx="4705350" cy="1933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3269615"/>
            <a:ext cx="4686300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Latent dimension: </a:t>
            </a:r>
            <a:r>
              <a:rPr lang="zh-CN" altLang="en-US" sz="1600">
                <a:sym typeface="+mn-ea"/>
              </a:rPr>
              <a:t>更高的维度，信息更丰富</a:t>
            </a:r>
            <a:endParaRPr lang="zh-CN" altLang="en-US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115" y="2586355"/>
            <a:ext cx="8353425" cy="302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Architecture type and size: </a:t>
            </a:r>
            <a:r>
              <a:rPr lang="zh-CN" altLang="en-US" sz="1600">
                <a:sym typeface="+mn-ea"/>
              </a:rPr>
              <a:t>模型容量越大，效果越好</a:t>
            </a:r>
            <a:endParaRPr lang="zh-CN" altLang="en-US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2756535"/>
            <a:ext cx="6334125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Regularization constraints to avoid Feature collapse</a:t>
            </a:r>
            <a:endParaRPr 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2682240"/>
            <a:ext cx="4524375" cy="3305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90" y="2729865"/>
            <a:ext cx="4686300" cy="325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9640" y="6076315"/>
            <a:ext cx="190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Bi-lipschitz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86370" y="6076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重建约束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P</a:t>
            </a:r>
            <a:r>
              <a:rPr lang="en-US" sz="1600">
                <a:sym typeface="+mn-ea"/>
              </a:rPr>
              <a:t>iror</a:t>
            </a:r>
            <a:endParaRPr 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NatPN: </a:t>
            </a:r>
            <a:r>
              <a:rPr lang="zh-CN" altLang="en-US" sz="1600">
                <a:sym typeface="+mn-ea"/>
              </a:rPr>
              <a:t>先验不影响模型表现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993900"/>
            <a:ext cx="9934575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8884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Conclusion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Conclusion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解耦</a:t>
            </a:r>
            <a:r>
              <a:rPr lang="en-US" altLang="zh-CN" sz="1600">
                <a:sym typeface="+mn-ea"/>
              </a:rPr>
              <a:t>core architecture 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uncertainty head</a:t>
            </a:r>
            <a:r>
              <a:rPr lang="zh-CN" altLang="en-US" sz="1600">
                <a:sym typeface="+mn-ea"/>
              </a:rPr>
              <a:t>，用不同的学习率训练，可以提升</a:t>
            </a:r>
            <a:r>
              <a:rPr lang="zh-CN" altLang="en-US" sz="1600">
                <a:sym typeface="+mn-ea"/>
              </a:rPr>
              <a:t>不确定性算法的表现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在更大更好的数据集上预训练提升模型效果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表达能力更强的</a:t>
            </a:r>
            <a:r>
              <a:rPr lang="en-US" altLang="zh-CN" sz="1600">
                <a:sym typeface="+mn-ea"/>
              </a:rPr>
              <a:t>core architecture</a:t>
            </a:r>
            <a:r>
              <a:rPr lang="zh-CN" altLang="en-US" sz="1600">
                <a:sym typeface="+mn-ea"/>
              </a:rPr>
              <a:t>可以提升不确定性算法的表现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bi-lipschitz</a:t>
            </a:r>
            <a:r>
              <a:rPr lang="zh-CN" altLang="en-US" sz="1600">
                <a:sym typeface="+mn-ea"/>
              </a:rPr>
              <a:t>可以</a:t>
            </a:r>
            <a:r>
              <a:rPr lang="zh-CN" altLang="en-US" sz="1600">
                <a:sym typeface="+mn-ea"/>
              </a:rPr>
              <a:t>避免</a:t>
            </a:r>
            <a:r>
              <a:rPr lang="en-US" altLang="zh-CN" sz="1600">
                <a:sym typeface="+mn-ea"/>
              </a:rPr>
              <a:t>feature collapse</a:t>
            </a:r>
            <a:r>
              <a:rPr lang="zh-CN" altLang="en-US" sz="1600">
                <a:sym typeface="+mn-ea"/>
              </a:rPr>
              <a:t>，但是重建损失没有效果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先验的选择影响不大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85310" y="3061335"/>
            <a:ext cx="203708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总结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偏向神经网络结构与训练方式的研究，固定</a:t>
            </a:r>
            <a:r>
              <a:rPr lang="en-US" altLang="zh-CN" sz="1600"/>
              <a:t>uncertainty</a:t>
            </a:r>
            <a:r>
              <a:rPr lang="zh-CN" altLang="en-US" sz="1600"/>
              <a:t>建模方法，基于GDA的uncertainty的估计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/>
              <a:t>	</a:t>
            </a: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固定神经网络结构，研究基于提高特征网络的表示能力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对抗训练，预训练，自监督预训练</a:t>
            </a:r>
            <a:r>
              <a:rPr lang="en-US" altLang="zh-CN" sz="1600"/>
              <a:t>(</a:t>
            </a:r>
            <a:r>
              <a:rPr lang="zh-CN" altLang="en-US" sz="1600"/>
              <a:t>对比学习，</a:t>
            </a:r>
            <a:r>
              <a:rPr lang="en-US" altLang="zh-CN" sz="1600"/>
              <a:t>MAE)</a:t>
            </a:r>
            <a:r>
              <a:rPr lang="zh-CN" altLang="en-US" sz="1600"/>
              <a:t>，多模态表示</a:t>
            </a:r>
            <a:r>
              <a:rPr lang="en-US" altLang="zh-CN" sz="1600"/>
              <a:t>(CLIP)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None/>
            </a:pPr>
            <a:endParaRPr lang="zh-CN" altLang="en-US" sz="1600"/>
          </a:p>
        </p:txBody>
      </p:sp>
      <p:grpSp>
        <p:nvGrpSpPr>
          <p:cNvPr id="15" name="组合 14"/>
          <p:cNvGrpSpPr/>
          <p:nvPr/>
        </p:nvGrpSpPr>
        <p:grpSpPr>
          <a:xfrm>
            <a:off x="1282700" y="3454400"/>
            <a:ext cx="9298940" cy="2169795"/>
            <a:chOff x="2020" y="5440"/>
            <a:chExt cx="14644" cy="3417"/>
          </a:xfrm>
        </p:grpSpPr>
        <p:grpSp>
          <p:nvGrpSpPr>
            <p:cNvPr id="25" name="组合 24"/>
            <p:cNvGrpSpPr/>
            <p:nvPr/>
          </p:nvGrpSpPr>
          <p:grpSpPr>
            <a:xfrm>
              <a:off x="2020" y="6265"/>
              <a:ext cx="13844" cy="2592"/>
              <a:chOff x="1958" y="6187"/>
              <a:chExt cx="13844" cy="2592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20" y="6187"/>
                <a:ext cx="5619" cy="7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feature extractor</a:t>
                </a:r>
                <a:endParaRPr lang="en-US" altLang="zh-CN" sz="2400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0932" y="6187"/>
                <a:ext cx="2311" cy="803"/>
              </a:xfrm>
              <a:prstGeom prst="round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p>
                <a:r>
                  <a:rPr lang="en-US" altLang="zh-CN" sz="2400" dirty="0"/>
                  <a:t>prediction</a:t>
                </a:r>
                <a:endParaRPr lang="en-US" altLang="zh-CN" sz="2400" dirty="0"/>
              </a:p>
            </p:txBody>
          </p:sp>
          <p:cxnSp>
            <p:nvCxnSpPr>
              <p:cNvPr id="8" name="直接连接符 7"/>
              <p:cNvCxnSpPr>
                <a:stCxn id="4" idx="1"/>
                <a:endCxn id="3" idx="3"/>
              </p:cNvCxnSpPr>
              <p:nvPr/>
            </p:nvCxnSpPr>
            <p:spPr>
              <a:xfrm flipH="1" flipV="1">
                <a:off x="8639" y="6550"/>
                <a:ext cx="2293" cy="39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左大括号 8"/>
              <p:cNvSpPr/>
              <p:nvPr/>
            </p:nvSpPr>
            <p:spPr>
              <a:xfrm rot="5400000">
                <a:off x="4816" y="6078"/>
                <a:ext cx="631" cy="2712"/>
              </a:xfrm>
              <a:prstGeom prst="leftBrac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958" y="7957"/>
                <a:ext cx="291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Distance awareness</a:t>
                </a:r>
                <a:endParaRPr lang="en-US" altLang="zh-CN" sz="1400"/>
              </a:p>
              <a:p>
                <a:r>
                  <a:rPr lang="en-US" altLang="zh-CN" sz="1400"/>
                  <a:t>(</a:t>
                </a:r>
                <a:r>
                  <a:rPr lang="zh-CN" altLang="en-US" sz="1400"/>
                  <a:t>避免</a:t>
                </a:r>
                <a:r>
                  <a:rPr lang="en-US" altLang="zh-CN" sz="1400"/>
                  <a:t>feature collapse)</a:t>
                </a:r>
                <a:endParaRPr lang="en-US" altLang="zh-CN" sz="140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627" y="7957"/>
                <a:ext cx="3280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Information representation</a:t>
                </a:r>
                <a:endParaRPr lang="en-US" altLang="zh-CN" sz="1400"/>
              </a:p>
              <a:p>
                <a:r>
                  <a:rPr lang="en-US" altLang="zh-CN" sz="1400"/>
                  <a:t>(</a:t>
                </a:r>
                <a:r>
                  <a:rPr lang="zh-CN" altLang="en-US" sz="1400"/>
                  <a:t>对比学习，重建损失</a:t>
                </a:r>
                <a:r>
                  <a:rPr lang="en-US" altLang="zh-CN" sz="1400"/>
                  <a:t>)</a:t>
                </a:r>
                <a:endParaRPr lang="en-US" altLang="zh-CN" sz="1400"/>
              </a:p>
            </p:txBody>
          </p:sp>
          <p:sp>
            <p:nvSpPr>
              <p:cNvPr id="13" name="左大括号 12"/>
              <p:cNvSpPr/>
              <p:nvPr/>
            </p:nvSpPr>
            <p:spPr>
              <a:xfrm rot="5400000">
                <a:off x="11772" y="5943"/>
                <a:ext cx="631" cy="2982"/>
              </a:xfrm>
              <a:prstGeom prst="leftBrac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658" y="7879"/>
                <a:ext cx="1952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Discriminative</a:t>
                </a:r>
                <a:endParaRPr lang="en-US" altLang="zh-CN" sz="1400"/>
              </a:p>
              <a:p>
                <a:r>
                  <a:rPr lang="en-US" altLang="zh-CN" sz="1400"/>
                  <a:t>(</a:t>
                </a:r>
                <a:r>
                  <a:rPr lang="zh-CN" altLang="en-US" sz="1400"/>
                  <a:t>基于距离的</a:t>
                </a:r>
                <a:r>
                  <a:rPr lang="en-US" altLang="zh-CN" sz="1400"/>
                  <a:t>)</a:t>
                </a:r>
                <a:endParaRPr lang="en-US" altLang="zh-CN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3072" y="7879"/>
                <a:ext cx="2730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Generative</a:t>
                </a:r>
                <a:endParaRPr lang="en-US" altLang="zh-CN" sz="1400"/>
              </a:p>
              <a:p>
                <a:r>
                  <a:rPr lang="en-US" altLang="zh-CN" sz="1400"/>
                  <a:t>(gmm</a:t>
                </a:r>
                <a:r>
                  <a:rPr lang="zh-CN" altLang="en-US" sz="1400"/>
                  <a:t>估计概率密度</a:t>
                </a:r>
                <a:r>
                  <a:rPr lang="en-US" altLang="zh-CN" sz="1400"/>
                  <a:t>)</a:t>
                </a:r>
                <a:endParaRPr lang="en-US" altLang="zh-CN" sz="1400"/>
              </a:p>
            </p:txBody>
          </p:sp>
        </p:grpSp>
        <p:cxnSp>
          <p:nvCxnSpPr>
            <p:cNvPr id="5" name="直接连接符 4"/>
            <p:cNvCxnSpPr>
              <a:endCxn id="4" idx="3"/>
            </p:cNvCxnSpPr>
            <p:nvPr/>
          </p:nvCxnSpPr>
          <p:spPr>
            <a:xfrm flipH="1">
              <a:off x="13305" y="5621"/>
              <a:ext cx="1451" cy="1046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4756" y="5440"/>
              <a:ext cx="1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uncertainty</a:t>
              </a:r>
              <a:endParaRPr lang="en-US" altLang="zh-CN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 flipV="1">
              <a:off x="13352" y="6696"/>
              <a:ext cx="1661" cy="585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5060" y="6990"/>
              <a:ext cx="1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probs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t>自监督训练</a:t>
            </a:r>
            <a:r>
              <a:rPr lang="zh-CN"/>
              <a:t>提高模型的表示能力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r>
              <a:t>基于 image-only pretext task ( 代理任务 )</a:t>
            </a:r>
            <a:r>
              <a:rPr lang="en-US"/>
              <a:t>: Relative Location(2015), Rotation Prediction(2018)</a:t>
            </a:r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9045" y="2548255"/>
            <a:ext cx="6034405" cy="34055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55" y="2598420"/>
            <a:ext cx="3648075" cy="330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t>自监督训练</a:t>
            </a:r>
            <a:r>
              <a:rPr lang="zh-CN"/>
              <a:t>提高模型的表示能力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r>
              <a:t>基于 contrastive learning ( 对比学习 )</a:t>
            </a:r>
            <a:r>
              <a:rPr lang="en-US"/>
              <a:t>: MoCo, SimCLR(2020)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2863215"/>
            <a:ext cx="3343275" cy="2447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3689985"/>
            <a:ext cx="330517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t>自监督训练</a:t>
            </a:r>
            <a:r>
              <a:rPr lang="zh-CN"/>
              <a:t>提高模型的表示能力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r>
              <a:t>基于 mask image modeling ( 掩码图像模型 )</a:t>
            </a:r>
            <a:r>
              <a:rPr lang="en-US"/>
              <a:t>:MAE(2021)</a:t>
            </a:r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9905" y="2940685"/>
            <a:ext cx="4010025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85310" y="3061335"/>
            <a:ext cx="203708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实验内容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《</a:t>
            </a:r>
            <a:r>
              <a:rPr lang="en-US" altLang="zh-CN" sz="1600">
                <a:sym typeface="+mn-ea"/>
              </a:rPr>
              <a:t>Deep Deterministic Uncertainty: A Simple Baseline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 CVPR2023</a:t>
            </a:r>
            <a:endParaRPr lang="en-US" altLang="zh-CN" sz="16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寻找简单有效的单一确定神经网络的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Uncertainty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建模方式：因为基于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Ensemble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BNN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Uncertainty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建模方法计算代价太高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基于高维特征概率密度建模的不确定性估计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78680"/>
            <a:ext cx="5524500" cy="67627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113155" y="1993900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700405" y="4154170"/>
            <a:ext cx="748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对每一个类别建模一个多元高斯分布，然后使用</a:t>
            </a:r>
            <a:r>
              <a:rPr lang="en-US" altLang="zh-CN"/>
              <a:t>logp(x)</a:t>
            </a:r>
            <a:r>
              <a:rPr lang="zh-CN" altLang="en-US"/>
              <a:t>度量模型不确定性</a:t>
            </a: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60" y="5511165"/>
            <a:ext cx="2748280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88060" y="1764665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19430" y="3950335"/>
            <a:ext cx="847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en-US" altLang="zh-CN"/>
              <a:t>: </a:t>
            </a:r>
            <a:r>
              <a:rPr lang="en-US" altLang="zh-CN" u="sng"/>
              <a:t>feature extractor map features of OOD samples to ID regions </a:t>
            </a:r>
            <a:endParaRPr lang="en-US" altLang="zh-CN" u="sng"/>
          </a:p>
        </p:txBody>
      </p:sp>
      <p:sp>
        <p:nvSpPr>
          <p:cNvPr id="9" name="文本框 8"/>
          <p:cNvSpPr txBox="1"/>
          <p:nvPr/>
        </p:nvSpPr>
        <p:spPr>
          <a:xfrm>
            <a:off x="519430" y="4549775"/>
            <a:ext cx="276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Smoothness &amp; Sensitivity</a:t>
            </a:r>
            <a:endParaRPr lang="en-US" altLang="zh-CN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20" y="4363720"/>
            <a:ext cx="5878830" cy="740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0" y="3662045"/>
            <a:ext cx="3427095" cy="251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88060" y="1764665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" y="3662045"/>
            <a:ext cx="8876665" cy="28143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29090" y="5057775"/>
            <a:ext cx="2367280" cy="6451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Power Iteration Method</a:t>
            </a:r>
            <a:endParaRPr lang="en-US" altLang="zh-CN"/>
          </a:p>
          <a:p>
            <a:r>
              <a:rPr lang="zh-CN" altLang="en-US"/>
              <a:t>计算谱范数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加入对比</a:t>
            </a:r>
            <a:r>
              <a:rPr lang="en-US" altLang="zh-CN"/>
              <a:t>loss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780" y="1174750"/>
            <a:ext cx="7160260" cy="5333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DUQ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《Uncertainty Estimation Using a Single Deep Deterministic Neural Network》</a:t>
            </a:r>
            <a:r>
              <a:rPr lang="en-US" altLang="zh-CN" sz="1600">
                <a:sym typeface="+mn-ea"/>
              </a:rPr>
              <a:t> ICLR2020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指数滑动平均的方式更新</a:t>
            </a:r>
            <a:r>
              <a:rPr lang="en-US" altLang="zh-CN" sz="1600">
                <a:sym typeface="+mn-ea"/>
              </a:rPr>
              <a:t>K</a:t>
            </a:r>
            <a:r>
              <a:rPr lang="zh-CN" altLang="en-US" sz="1600">
                <a:sym typeface="+mn-ea"/>
              </a:rPr>
              <a:t>个</a:t>
            </a:r>
            <a:r>
              <a:rPr lang="en-US" altLang="zh-CN" sz="1600">
                <a:sym typeface="+mn-ea"/>
              </a:rPr>
              <a:t>class centroids</a:t>
            </a:r>
            <a:r>
              <a:rPr lang="zh-CN" altLang="en-US" sz="1600">
                <a:sym typeface="+mn-ea"/>
              </a:rPr>
              <a:t>，使用Radial Basis Function</a:t>
            </a:r>
            <a:r>
              <a:rPr lang="en-US" altLang="zh-CN" sz="1600">
                <a:sym typeface="+mn-ea"/>
              </a:rPr>
              <a:t>(RBF) kernel</a:t>
            </a:r>
            <a:r>
              <a:rPr lang="zh-CN" altLang="en-US" sz="1600">
                <a:sym typeface="+mn-ea"/>
              </a:rPr>
              <a:t>计算属于哪个类别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作者使用</a:t>
            </a:r>
            <a:r>
              <a:rPr lang="en-US" altLang="zh-CN" sz="1600">
                <a:sym typeface="+mn-ea"/>
              </a:rPr>
              <a:t>two-sided gradient penalty</a:t>
            </a:r>
            <a:r>
              <a:rPr lang="zh-CN" altLang="en-US" sz="1600">
                <a:sym typeface="+mn-ea"/>
              </a:rPr>
              <a:t>来保证特征提取网络满足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性质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2680" y="2638425"/>
            <a:ext cx="4333875" cy="1990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10" y="3612515"/>
            <a:ext cx="20193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55" y="2638425"/>
            <a:ext cx="3571875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5" y="4749800"/>
            <a:ext cx="5457825" cy="542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19675" y="5852795"/>
            <a:ext cx="132588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Bi-Lipschitz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739005" y="3821430"/>
            <a:ext cx="262128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two-sided gradient penalty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03265" y="2816860"/>
            <a:ext cx="134429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RBF kernel</a:t>
            </a:r>
            <a:endParaRPr lang="zh-CN" altLang="en-US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>
            <a:off x="5066030" y="3019425"/>
            <a:ext cx="621665" cy="127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</p:cNvCxnSpPr>
          <p:nvPr/>
        </p:nvCxnSpPr>
        <p:spPr>
          <a:xfrm>
            <a:off x="4194810" y="3993515"/>
            <a:ext cx="419100" cy="190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35450" y="5297805"/>
            <a:ext cx="706120" cy="67627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9632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SNGP: Spectral-normalized Neural Gaussian Processes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Simple and Principled Uncertainty Estimation with Deterministic Deep Learning via Distance Awareness (NeurIPS 2020)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作者认为一个</a:t>
            </a:r>
            <a:r>
              <a:rPr lang="en-US" altLang="zh-CN" sz="1600">
                <a:sym typeface="+mn-ea"/>
              </a:rPr>
              <a:t>DNN</a:t>
            </a:r>
            <a:r>
              <a:rPr lang="zh-CN" altLang="en-US" sz="1600">
                <a:sym typeface="+mn-ea"/>
              </a:rPr>
              <a:t>包括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hidden mapping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 h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output layer 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1600">
                <a:sym typeface="+mn-ea"/>
              </a:rPr>
              <a:t>，于是在论文中利用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让</a:t>
            </a:r>
            <a:r>
              <a:rPr lang="en-US" altLang="zh-CN" sz="1600" b="1">
                <a:sym typeface="+mn-ea"/>
              </a:rPr>
              <a:t>h</a:t>
            </a:r>
            <a:r>
              <a:rPr lang="zh-CN" altLang="en-US" sz="1600">
                <a:sym typeface="+mn-ea"/>
              </a:rPr>
              <a:t>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条件，利用  Gaussian Process来实现</a:t>
            </a:r>
            <a:r>
              <a:rPr lang="en-US" altLang="zh-CN" sz="1600" b="1">
                <a:sym typeface="+mn-ea"/>
              </a:rPr>
              <a:t>g</a:t>
            </a:r>
            <a:endParaRPr lang="en-US" altLang="zh-CN" sz="16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Spectral Normalization:</a:t>
            </a:r>
            <a:r>
              <a:rPr lang="zh-CN" altLang="en-US" sz="1600">
                <a:sym typeface="+mn-ea"/>
              </a:rPr>
              <a:t>《S</a:t>
            </a:r>
            <a:r>
              <a:rPr lang="en-US" altLang="zh-CN" sz="1600">
                <a:sym typeface="+mn-ea"/>
              </a:rPr>
              <a:t>pectral</a:t>
            </a:r>
            <a:r>
              <a:rPr lang="zh-CN" altLang="en-US" sz="1600">
                <a:sym typeface="+mn-ea"/>
              </a:rPr>
              <a:t> N</a:t>
            </a:r>
            <a:r>
              <a:rPr lang="en-US" altLang="zh-CN" sz="1600">
                <a:sym typeface="+mn-ea"/>
              </a:rPr>
              <a:t>ormalization </a:t>
            </a:r>
            <a:r>
              <a:rPr lang="zh-CN" altLang="en-US" sz="1600">
                <a:sym typeface="+mn-ea"/>
              </a:rPr>
              <a:t>F</a:t>
            </a:r>
            <a:r>
              <a:rPr lang="en-US" altLang="zh-CN" sz="1600">
                <a:sym typeface="+mn-ea"/>
              </a:rPr>
              <a:t>or</a:t>
            </a:r>
            <a:r>
              <a:rPr lang="zh-CN" altLang="en-US" sz="1600">
                <a:sym typeface="+mn-ea"/>
              </a:rPr>
              <a:t> G</a:t>
            </a:r>
            <a:r>
              <a:rPr lang="en-US" altLang="zh-CN" sz="1600">
                <a:sym typeface="+mn-ea"/>
              </a:rPr>
              <a:t>enerative</a:t>
            </a:r>
            <a:r>
              <a:rPr lang="zh-CN" altLang="en-US" sz="1600">
                <a:sym typeface="+mn-ea"/>
              </a:rPr>
              <a:t> A</a:t>
            </a:r>
            <a:r>
              <a:rPr lang="en-US" altLang="zh-CN" sz="1600">
                <a:sym typeface="+mn-ea"/>
              </a:rPr>
              <a:t>dverserial Networks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ICLR2018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在训练阶段，首先计算每一层权重矩阵的谱范数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即最大奇异值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，然后归一化权重矩阵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b="1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78560" y="2898140"/>
            <a:ext cx="9366250" cy="1952625"/>
            <a:chOff x="1934" y="4564"/>
            <a:chExt cx="14750" cy="3075"/>
          </a:xfrm>
        </p:grpSpPr>
        <p:grpSp>
          <p:nvGrpSpPr>
            <p:cNvPr id="10" name="组合 9"/>
            <p:cNvGrpSpPr/>
            <p:nvPr/>
          </p:nvGrpSpPr>
          <p:grpSpPr>
            <a:xfrm>
              <a:off x="6884" y="5587"/>
              <a:ext cx="9800" cy="725"/>
              <a:chOff x="3984" y="5587"/>
              <a:chExt cx="9800" cy="72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984" y="5587"/>
                <a:ext cx="4972" cy="72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core architecture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h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103" y="5587"/>
                <a:ext cx="3681" cy="7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prediction head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g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 flipV="1">
                <a:off x="8956" y="5937"/>
                <a:ext cx="1147" cy="1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34" y="4564"/>
              <a:ext cx="3000" cy="3075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>
            <a:xfrm flipH="1" flipV="1">
              <a:off x="5167" y="5867"/>
              <a:ext cx="1591" cy="2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9632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SNGP: Spectral-normalized Neural Gaussian Processes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Simple and Principled Uncertainty Estimation with Deterministic Deep Learning via Distance Awareness (NeurIPS 2020)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作者认为一个</a:t>
            </a:r>
            <a:r>
              <a:rPr lang="en-US" altLang="zh-CN" sz="1600">
                <a:sym typeface="+mn-ea"/>
              </a:rPr>
              <a:t>DNN</a:t>
            </a:r>
            <a:r>
              <a:rPr lang="zh-CN" altLang="en-US" sz="1600">
                <a:sym typeface="+mn-ea"/>
              </a:rPr>
              <a:t>包括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hidden mapping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 h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output layer 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1600">
                <a:sym typeface="+mn-ea"/>
              </a:rPr>
              <a:t>，于是在论文中利用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让</a:t>
            </a:r>
            <a:r>
              <a:rPr lang="en-US" altLang="zh-CN" sz="1600" b="1">
                <a:sym typeface="+mn-ea"/>
              </a:rPr>
              <a:t>h</a:t>
            </a:r>
            <a:r>
              <a:rPr lang="zh-CN" altLang="en-US" sz="1600">
                <a:sym typeface="+mn-ea"/>
              </a:rPr>
              <a:t>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条件，利用 Laplace-approximated Neural Gaussian Process来实现</a:t>
            </a:r>
            <a:r>
              <a:rPr lang="en-US" altLang="zh-CN" sz="1600" b="1">
                <a:sym typeface="+mn-ea"/>
              </a:rPr>
              <a:t>g</a:t>
            </a:r>
            <a:endParaRPr lang="en-US" altLang="zh-CN" sz="16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Spectral Normalization:</a:t>
            </a:r>
            <a:r>
              <a:rPr lang="zh-CN" altLang="en-US" sz="1600">
                <a:sym typeface="+mn-ea"/>
              </a:rPr>
              <a:t>《S</a:t>
            </a:r>
            <a:r>
              <a:rPr lang="en-US" altLang="zh-CN" sz="1600">
                <a:sym typeface="+mn-ea"/>
              </a:rPr>
              <a:t>pectral</a:t>
            </a:r>
            <a:r>
              <a:rPr lang="zh-CN" altLang="en-US" sz="1600">
                <a:sym typeface="+mn-ea"/>
              </a:rPr>
              <a:t> N</a:t>
            </a:r>
            <a:r>
              <a:rPr lang="en-US" altLang="zh-CN" sz="1600">
                <a:sym typeface="+mn-ea"/>
              </a:rPr>
              <a:t>ormalization </a:t>
            </a:r>
            <a:r>
              <a:rPr lang="zh-CN" altLang="en-US" sz="1600">
                <a:sym typeface="+mn-ea"/>
              </a:rPr>
              <a:t>F</a:t>
            </a:r>
            <a:r>
              <a:rPr lang="en-US" altLang="zh-CN" sz="1600">
                <a:sym typeface="+mn-ea"/>
              </a:rPr>
              <a:t>or</a:t>
            </a:r>
            <a:r>
              <a:rPr lang="zh-CN" altLang="en-US" sz="1600">
                <a:sym typeface="+mn-ea"/>
              </a:rPr>
              <a:t> G</a:t>
            </a:r>
            <a:r>
              <a:rPr lang="en-US" altLang="zh-CN" sz="1600">
                <a:sym typeface="+mn-ea"/>
              </a:rPr>
              <a:t>enerative</a:t>
            </a:r>
            <a:r>
              <a:rPr lang="zh-CN" altLang="en-US" sz="1600">
                <a:sym typeface="+mn-ea"/>
              </a:rPr>
              <a:t> A</a:t>
            </a:r>
            <a:r>
              <a:rPr lang="en-US" altLang="zh-CN" sz="1600">
                <a:sym typeface="+mn-ea"/>
              </a:rPr>
              <a:t>dverserial Networks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ICLR2018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在训练阶段，首先计算每一层权重矩阵的谱范数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即最大奇异值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，然后归一化权重矩阵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4548505"/>
            <a:ext cx="2257425" cy="714375"/>
          </a:xfrm>
          <a:prstGeom prst="rect">
            <a:avLst/>
          </a:prstGeom>
        </p:spPr>
      </p:pic>
      <p:pic>
        <p:nvPicPr>
          <p:cNvPr id="7" name="图片 6" descr="v2-e6cb6f325b7c94095fbcaf7142c64b14_144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70" y="3165475"/>
            <a:ext cx="6445250" cy="31254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45185" y="3428365"/>
            <a:ext cx="231013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Spectral Normalization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1819275" y="3855720"/>
            <a:ext cx="10160" cy="58674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DDU: Deep Deterministic Uncertainty 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Feature-Space Regularization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highlight>
                  <a:srgbClr val="FFFF00"/>
                </a:highlight>
                <a:sym typeface="+mn-ea"/>
              </a:rPr>
              <a:t>特征空间的概率密度</a:t>
            </a:r>
            <a:r>
              <a:rPr lang="zh-CN" altLang="en-US" sz="1600">
                <a:sym typeface="+mn-ea"/>
              </a:rPr>
              <a:t>可以作为建模模型不确定性的方法，关键是，特征空间需要是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well-regularized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论文在残差网络结构上加上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，获得</a:t>
            </a:r>
            <a:r>
              <a:rPr lang="en-US" altLang="zh-CN" sz="1600">
                <a:sym typeface="+mn-ea"/>
              </a:rPr>
              <a:t>well-regularized</a:t>
            </a:r>
            <a:r>
              <a:rPr lang="zh-CN" altLang="en-US" sz="1600">
                <a:sym typeface="+mn-ea"/>
              </a:rPr>
              <a:t>特征空间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通过使用对比学习</a:t>
            </a:r>
            <a:r>
              <a:rPr lang="en-US" altLang="zh-CN" sz="1600">
                <a:sym typeface="+mn-ea"/>
              </a:rPr>
              <a:t>(contrastive learning)</a:t>
            </a:r>
            <a:r>
              <a:rPr lang="zh-CN" altLang="en-US" sz="1600">
                <a:sym typeface="+mn-ea"/>
              </a:rPr>
              <a:t>的方法，得到</a:t>
            </a:r>
            <a:r>
              <a:rPr lang="en-US" altLang="zh-CN" sz="1600">
                <a:sym typeface="+mn-ea"/>
              </a:rPr>
              <a:t>well-regularized</a:t>
            </a:r>
            <a:r>
              <a:rPr lang="zh-CN" altLang="en-US" sz="1600">
                <a:sym typeface="+mn-ea"/>
              </a:rPr>
              <a:t>特征空间，但是需要在大数据集上训练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Density Estimator: </a:t>
            </a:r>
            <a:r>
              <a:rPr lang="zh-CN" altLang="en-US" sz="1600">
                <a:sym typeface="+mn-ea"/>
              </a:rPr>
              <a:t>论文使用</a:t>
            </a:r>
            <a:r>
              <a:rPr lang="en-US" altLang="zh-CN" sz="1600">
                <a:sym typeface="+mn-ea"/>
              </a:rPr>
              <a:t>GDA</a:t>
            </a:r>
            <a:r>
              <a:rPr lang="zh-CN" altLang="en-US" sz="1600">
                <a:sym typeface="+mn-ea"/>
              </a:rPr>
              <a:t>作为密度估计器，原因是简单有效，而没有使用复杂的密度估计器，比如</a:t>
            </a:r>
            <a:r>
              <a:rPr lang="en-US" altLang="zh-CN" sz="1600">
                <a:sym typeface="+mn-ea"/>
              </a:rPr>
              <a:t>Normalizing flows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"/>
            </a:pPr>
            <a:endParaRPr lang="en-US" altLang="zh-CN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215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Background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：对于未见过的数据表现较高，随着加入到训练集重新训练后会降低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Aleatoric Uncertainty</a:t>
            </a:r>
            <a:r>
              <a:rPr lang="zh-CN" altLang="en-US" sz="1600">
                <a:sym typeface="+mn-ea"/>
              </a:rPr>
              <a:t>：对于带噪声或者模糊的数据表现较高</a:t>
            </a: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Bayesian Models 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 Deep Ensembles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Deterministic Models</a:t>
            </a: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基于</a:t>
            </a:r>
            <a:r>
              <a:rPr lang="en-US" altLang="zh-CN" sz="1600">
                <a:sym typeface="+mn-ea"/>
              </a:rPr>
              <a:t>Feature-Space Distences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Feature-Space Density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highlight>
                  <a:srgbClr val="FFFF00"/>
                </a:highlight>
                <a:sym typeface="+mn-ea"/>
              </a:rPr>
              <a:t>特征崩塌</a:t>
            </a:r>
            <a:r>
              <a:rPr lang="en-US" sz="1600">
                <a:highlight>
                  <a:srgbClr val="FFFF00"/>
                </a:highlight>
                <a:sym typeface="+mn-ea"/>
              </a:rPr>
              <a:t>(</a:t>
            </a:r>
            <a:r>
              <a:rPr sz="1600">
                <a:highlight>
                  <a:srgbClr val="FFFF00"/>
                </a:highlight>
                <a:sym typeface="+mn-ea"/>
              </a:rPr>
              <a:t>Feature Collapse</a:t>
            </a:r>
            <a:r>
              <a:rPr lang="en-US" sz="1600">
                <a:highlight>
                  <a:srgbClr val="FFFF00"/>
                </a:highlight>
                <a:sym typeface="+mn-ea"/>
              </a:rPr>
              <a:t>)</a:t>
            </a:r>
            <a:r>
              <a:rPr lang="zh-CN" sz="1600">
                <a:sym typeface="+mn-ea"/>
              </a:rPr>
              <a:t>问题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sz="1600">
                <a:sym typeface="+mn-ea"/>
              </a:rPr>
              <a:t>保证特征提取网络的</a:t>
            </a:r>
            <a:r>
              <a:rPr sz="1600">
                <a:sym typeface="+mn-ea"/>
              </a:rPr>
              <a:t>Smoothness &amp; Sensitivity </a:t>
            </a:r>
            <a:r>
              <a:rPr lang="zh-CN" sz="1600">
                <a:sym typeface="+mn-ea"/>
              </a:rPr>
              <a:t>可以防止</a:t>
            </a:r>
            <a:r>
              <a:rPr sz="1600">
                <a:sym typeface="+mn-ea"/>
              </a:rPr>
              <a:t>特征崩塌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B</a:t>
            </a:r>
            <a:r>
              <a:rPr sz="1600">
                <a:sym typeface="+mn-ea"/>
              </a:rPr>
              <a:t>i-Lipschitz </a:t>
            </a:r>
            <a:r>
              <a:rPr lang="zh-CN" sz="1600">
                <a:sym typeface="+mn-ea"/>
              </a:rPr>
              <a:t>条件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1. Gradient penalty 2. </a:t>
            </a:r>
            <a:r>
              <a:rPr lang="zh-CN" altLang="en-US" sz="1600">
                <a:sym typeface="+mn-ea"/>
              </a:rPr>
              <a:t>残差连接</a:t>
            </a:r>
            <a:r>
              <a:rPr lang="en-US" altLang="zh-CN" sz="1600">
                <a:sym typeface="+mn-ea"/>
              </a:rPr>
              <a:t>+Spectral Normalization 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3753485"/>
            <a:ext cx="4181475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4927</Words>
  <Application>WPS 演示</Application>
  <PresentationFormat>宽屏</PresentationFormat>
  <Paragraphs>298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DejaVu Math TeX Gyre</vt:lpstr>
      <vt:lpstr>Helvetica</vt:lpstr>
      <vt:lpstr>Comfortaa Light</vt:lpstr>
      <vt:lpstr>my-tutorial</vt:lpstr>
      <vt:lpstr>Deep Deterministic Uncertainty:A Simple Baseline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3917</cp:revision>
  <dcterms:created xsi:type="dcterms:W3CDTF">2024-06-05T13:52:40Z</dcterms:created>
  <dcterms:modified xsi:type="dcterms:W3CDTF">2024-06-05T13:52:40Z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