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1817" r:id="rId5"/>
    <p:sldId id="1923" r:id="rId6"/>
    <p:sldId id="1924" r:id="rId7"/>
    <p:sldId id="1926" r:id="rId8"/>
    <p:sldId id="1930" r:id="rId9"/>
    <p:sldId id="1942" r:id="rId10"/>
    <p:sldId id="1908" r:id="rId11"/>
    <p:sldId id="1912" r:id="rId12"/>
    <p:sldId id="1913" r:id="rId13"/>
    <p:sldId id="1977" r:id="rId14"/>
    <p:sldId id="1922" r:id="rId15"/>
    <p:sldId id="1978" r:id="rId16"/>
    <p:sldId id="1962" r:id="rId17"/>
    <p:sldId id="1964" r:id="rId18"/>
    <p:sldId id="1966" r:id="rId19"/>
    <p:sldId id="1953" r:id="rId20"/>
    <p:sldId id="1909" r:id="rId21"/>
    <p:sldId id="1955" r:id="rId22"/>
    <p:sldId id="1976" r:id="rId23"/>
    <p:sldId id="1979" r:id="rId24"/>
    <p:sldId id="1980" r:id="rId25"/>
    <p:sldId id="1954" r:id="rId26"/>
    <p:sldId id="1911" r:id="rId27"/>
    <p:sldId id="1918" r:id="rId28"/>
    <p:sldId id="1917" r:id="rId29"/>
    <p:sldId id="1828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01"/>
        <p:guide pos="3620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6.emf"/><Relationship Id="rId1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49350" y="2671445"/>
            <a:ext cx="9673590" cy="1514475"/>
          </a:xfrm>
        </p:spPr>
        <p:txBody>
          <a:bodyPr/>
          <a:lstStyle/>
          <a:p>
            <a:r>
              <a:rPr lang="zh-CN" altLang="en-US" sz="3600" b="1" dirty="0"/>
              <a:t>基于高维特征概率密度建模的模型不确定性的研究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CVPR2023</a:t>
            </a:r>
            <a:endParaRPr lang="en-US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提出使用谱归一化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(S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pectral Normalization)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保证网络的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Smoothness &amp; Sensitivity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避免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Feature Collapse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问题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6020" y="2879090"/>
            <a:ext cx="3419475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CVPR2023</a:t>
            </a:r>
            <a:endParaRPr lang="en-US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提出使用谱归一化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(S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pectral Normalization)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保证网络的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Smoothness &amp; Sensitivity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避免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Feature Collapse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问题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95" y="2825750"/>
            <a:ext cx="8876665" cy="281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</a:t>
            </a:r>
            <a:r>
              <a:rPr lang="zh-CN"/>
              <a:t>E</a:t>
            </a:r>
            <a:r>
              <a:rPr lang="en-US" altLang="zh-CN"/>
              <a:t>nhancing</a:t>
            </a:r>
            <a:r>
              <a:rPr lang="zh-CN"/>
              <a:t> </a:t>
            </a:r>
            <a:r>
              <a:rPr lang="en-US" altLang="zh-CN"/>
              <a:t>the reliability of out-of-distribution image detection in neural networks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》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  </a:t>
            </a:r>
            <a:r>
              <a:rPr lang="zh-CN" altLang="en-US"/>
              <a:t>论文使用最大预测概率表示不确定性，并采用类似于</a:t>
            </a:r>
            <a:r>
              <a:rPr lang="en-US" altLang="zh-CN"/>
              <a:t>FGSM</a:t>
            </a:r>
            <a:r>
              <a:rPr lang="zh-CN" altLang="en-US"/>
              <a:t>攻击的加噪方式，可以提升区分</a:t>
            </a:r>
            <a:r>
              <a:rPr lang="en-US" altLang="zh-CN"/>
              <a:t>OOD</a:t>
            </a:r>
            <a:r>
              <a:rPr lang="zh-CN" altLang="en-US"/>
              <a:t>样本和</a:t>
            </a:r>
            <a:r>
              <a:rPr lang="en-US" altLang="zh-CN"/>
              <a:t>inD</a:t>
            </a:r>
            <a:r>
              <a:rPr lang="zh-CN" altLang="en-US"/>
              <a:t>样本的表现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2884170" y="3378200"/>
            <a:ext cx="2942590" cy="1483360"/>
            <a:chOff x="5234" y="4534"/>
            <a:chExt cx="4634" cy="2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34" y="4534"/>
              <a:ext cx="4605" cy="10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" y="6286"/>
              <a:ext cx="4635" cy="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研究梯度空间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基于梯度空间上的差异，添加输入扰动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884170" y="3378200"/>
            <a:ext cx="2942590" cy="1483360"/>
            <a:chOff x="5234" y="4534"/>
            <a:chExt cx="4634" cy="2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34" y="4534"/>
              <a:ext cx="4605" cy="10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" y="6286"/>
              <a:ext cx="4635" cy="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</a:t>
            </a:r>
            <a:r>
              <a:rPr lang="en-US" altLang="zh-CN"/>
              <a:t>: </a:t>
            </a:r>
            <a:r>
              <a:rPr lang="zh-CN" altLang="en-US"/>
              <a:t>统计关于输入的梯度范数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 = images.grad.data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gradient_norms = torch.norm(gradient, p=norm)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设置：</a:t>
            </a:r>
            <a:r>
              <a:rPr lang="en-US" altLang="zh-CN"/>
              <a:t> resnet50, cifar10 vs svhn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2164715" y="2581910"/>
            <a:ext cx="6257290" cy="3950970"/>
            <a:chOff x="3082" y="4050"/>
            <a:chExt cx="9854" cy="622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82" y="4159"/>
              <a:ext cx="4694" cy="317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0" y="4050"/>
              <a:ext cx="4406" cy="31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8" y="7308"/>
              <a:ext cx="4482" cy="296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0" y="7183"/>
              <a:ext cx="4269" cy="3089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8335010" y="3295650"/>
            <a:ext cx="3698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Loss=gaussians_model.log_prob(X)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35010" y="5307330"/>
            <a:ext cx="3222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Loss=CrossEntropy(label,pred)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</a:t>
            </a:r>
            <a:r>
              <a:rPr lang="en-US" altLang="zh-CN"/>
              <a:t>: </a:t>
            </a:r>
            <a:r>
              <a:rPr lang="zh-CN" altLang="en-US"/>
              <a:t>统计关于输入的梯度范数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 = images.grad.data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gradient_norms = torch.norm(gradient, p=norm, dim=(1, 2, 3))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设置：</a:t>
            </a:r>
            <a:r>
              <a:rPr lang="en-US" altLang="zh-CN"/>
              <a:t> vgg16 , cifar10 vs svhn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195830" y="2606040"/>
            <a:ext cx="5740400" cy="3903345"/>
            <a:chOff x="2428" y="3972"/>
            <a:chExt cx="9040" cy="61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03" y="6928"/>
              <a:ext cx="4337" cy="3191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2428" y="3972"/>
              <a:ext cx="9040" cy="5861"/>
              <a:chOff x="4045" y="4206"/>
              <a:chExt cx="9040" cy="5861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5" y="4290"/>
                <a:ext cx="4364" cy="2872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1" y="4206"/>
                <a:ext cx="4794" cy="2956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" y="7336"/>
                <a:ext cx="3998" cy="2731"/>
              </a:xfrm>
              <a:prstGeom prst="rect">
                <a:avLst/>
              </a:prstGeom>
            </p:spPr>
          </p:pic>
        </p:grpSp>
      </p:grpSp>
      <p:sp>
        <p:nvSpPr>
          <p:cNvPr id="2" name="文本框 1"/>
          <p:cNvSpPr txBox="1"/>
          <p:nvPr/>
        </p:nvSpPr>
        <p:spPr>
          <a:xfrm>
            <a:off x="7791450" y="3387090"/>
            <a:ext cx="420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Loss=gaussians_model.log_prob(X)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861300" y="5059680"/>
            <a:ext cx="431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Loss=CrossEntropy(label,pred)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实验：使用关于输入的梯度作为</a:t>
            </a:r>
            <a:r>
              <a:rPr lang="en-US" altLang="zh-CN"/>
              <a:t>uncertainty</a:t>
            </a:r>
            <a:r>
              <a:rPr lang="zh-CN" altLang="en-US"/>
              <a:t>度量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2472055"/>
            <a:ext cx="4533900" cy="2619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5" y="2550160"/>
            <a:ext cx="4743450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7405" y="1879600"/>
            <a:ext cx="3503930" cy="433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65" y="1879600"/>
            <a:ext cx="3563620" cy="4149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51455" y="618553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vgg16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180580" y="6185535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resnet50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2319020"/>
            <a:ext cx="5278120" cy="30175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95" y="2281555"/>
            <a:ext cx="5486400" cy="310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</a:t>
            </a:r>
            <a:r>
              <a:rPr lang="en-US" altLang="zh-CN"/>
              <a:t>: </a:t>
            </a:r>
            <a:r>
              <a:rPr lang="zh-CN"/>
              <a:t>不同噪声，对实验结果的影响</a:t>
            </a:r>
            <a:endParaRPr 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根据输入的梯度，验证不同的添加噪声方式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fgsm/bim/pgd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380" y="3007995"/>
            <a:ext cx="6581775" cy="196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实验</a:t>
            </a:r>
            <a:r>
              <a:rPr lang="en-US" altLang="zh-CN"/>
              <a:t>: </a:t>
            </a:r>
            <a:r>
              <a:rPr lang="zh-CN"/>
              <a:t>不同噪声，对实验结果的影响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根据输入的梯度，验证不同的添加噪声方式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805305" y="3128645"/>
            <a:ext cx="11245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threshod:</a:t>
            </a:r>
            <a:r>
              <a:rPr lang="zh-CN" altLang="en-US"/>
              <a:t>在训练集上统计所有关于输入的梯度，并计算分位数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gridSearch</a:t>
            </a:r>
            <a:r>
              <a:rPr lang="zh-CN" altLang="en-US"/>
              <a:t>得到超参数</a:t>
            </a:r>
            <a:r>
              <a:rPr lang="en-US" altLang="zh-CN"/>
              <a:t>: </a:t>
            </a:r>
            <a:r>
              <a:rPr lang="en-US" altLang="zh-CN">
                <a:latin typeface="文鼎ＰＬ简中楷" panose="02010600030101010101" charset="-122"/>
                <a:ea typeface="文鼎ＰＬ简中楷" panose="02010600030101010101" charset="-122"/>
              </a:rPr>
              <a:t>ε,λ</a:t>
            </a:r>
            <a:endParaRPr lang="en-US" altLang="zh-CN">
              <a:latin typeface="文鼎ＰＬ简中楷" panose="02010600030101010101" charset="-122"/>
              <a:ea typeface="文鼎ＰＬ简中楷" panose="02010600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2414905"/>
            <a:ext cx="7867650" cy="56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782570" y="60807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vgg16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160260" y="6080760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resnet50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855" y="1671320"/>
            <a:ext cx="3388360" cy="4409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85" y="1814195"/>
            <a:ext cx="3477895" cy="4217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2319020"/>
            <a:ext cx="5278120" cy="30175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95" y="2281555"/>
            <a:ext cx="5486400" cy="310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后续实验计划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对不同层的研究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在主动学习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对抗样本检测等任务上评估</a:t>
            </a:r>
            <a:r>
              <a:rPr lang="en-US" altLang="zh-CN">
                <a:sym typeface="+mn-ea"/>
              </a:rPr>
              <a:t>uncertainty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添加一个</a:t>
            </a:r>
            <a:r>
              <a:rPr lang="en-US" altLang="zh-CN">
                <a:sym typeface="+mn-ea"/>
              </a:rPr>
              <a:t>head</a:t>
            </a:r>
            <a:r>
              <a:rPr lang="zh-CN" altLang="en-US">
                <a:sym typeface="+mn-ea"/>
              </a:rPr>
              <a:t>直接预测</a:t>
            </a:r>
            <a:r>
              <a:rPr lang="en-US" altLang="zh-CN">
                <a:sym typeface="+mn-ea"/>
              </a:rPr>
              <a:t>uncertainty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950" y="135636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Contrastive Learning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自监督</a:t>
            </a:r>
            <a:r>
              <a:rPr lang="en-US" altLang="zh-CN"/>
              <a:t>  vs </a:t>
            </a:r>
            <a:r>
              <a:rPr lang="zh-CN" altLang="en-US"/>
              <a:t>有监督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76580" y="4238625"/>
            <a:ext cx="7069455" cy="2050415"/>
            <a:chOff x="1055" y="4342"/>
            <a:chExt cx="11133" cy="32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63" y="6356"/>
              <a:ext cx="8325" cy="121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0" y="4342"/>
              <a:ext cx="6780" cy="126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5" y="4682"/>
              <a:ext cx="38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自监督对比损失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55" y="6555"/>
              <a:ext cx="28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>
                  <a:sym typeface="+mn-ea"/>
                </a:rPr>
                <a:t>有监督对比损失</a:t>
              </a:r>
              <a:endParaRPr lang="en-US" altLang="zh-CN"/>
            </a:p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1109345"/>
            <a:ext cx="6800850" cy="312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350" y="1326515"/>
            <a:ext cx="10593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加入有监督对比</a:t>
            </a:r>
            <a:r>
              <a:rPr lang="en-US" altLang="zh-CN"/>
              <a:t>loss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015" y="2571750"/>
            <a:ext cx="5480685" cy="2748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571750"/>
            <a:ext cx="5299710" cy="2641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95515" y="5501640"/>
            <a:ext cx="367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CrossEntropyLoss+SupConLoss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228215" y="550164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CrossEntropyLoss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2930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加入对比</a:t>
            </a:r>
            <a:r>
              <a:rPr lang="en-US" altLang="zh-CN"/>
              <a:t>loss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1610995"/>
            <a:ext cx="8455660" cy="457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1072197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，即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域外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样本</a:t>
            </a:r>
            <a:r>
              <a:rPr lang="en-US" altLang="zh-CN" dirty="0">
                <a:sym typeface="+mn-ea"/>
              </a:rPr>
              <a:t>，会过度自信地给出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应用于模型部署阶段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22780" y="324802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174" y="585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654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442085"/>
            <a:ext cx="106222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对于DNN中不确定性的度量，有下面的几个问题是需要考虑的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64615" y="3298190"/>
            <a:ext cx="9150985" cy="2282825"/>
            <a:chOff x="2469" y="5616"/>
            <a:chExt cx="14411" cy="3595"/>
          </a:xfrm>
        </p:grpSpPr>
        <p:sp>
          <p:nvSpPr>
            <p:cNvPr id="3" name="文本框 2"/>
            <p:cNvSpPr txBox="1"/>
            <p:nvPr/>
          </p:nvSpPr>
          <p:spPr>
            <a:xfrm>
              <a:off x="2469" y="5999"/>
              <a:ext cx="6080" cy="232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p>
              <a:r>
                <a:rPr lang="en-US" altLang="zh-CN" b="1"/>
                <a:t>How to model uncertainty?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How to measure uncertainty?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How to evaluate uncertainty</a:t>
              </a:r>
              <a:r>
                <a:rPr lang="en-US" altLang="zh-CN"/>
                <a:t>?</a:t>
              </a:r>
              <a:endParaRPr lang="en-US" altLang="zh-CN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20" y="5616"/>
              <a:ext cx="5260" cy="3595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 flipH="1" flipV="1">
              <a:off x="8597" y="7153"/>
              <a:ext cx="2975" cy="16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：来源于数据噪声，无法消除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来源于模型和训练方式，可以通过增加训练数据或者改进模型减少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2920" y="1174115"/>
            <a:ext cx="9396095" cy="390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:</a:t>
            </a: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贝叶斯方法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(Bayesian methods):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在BNN网络中，认为每一个权重不再是某个具体的数值，而是一个概率分布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(Ensemble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推理时结合了几个不同的确定性网络的预测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单一确定性方法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(Single deterministic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给出基于确定性网络中单次前向传播的预测。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(Test-time augmentation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1090" y="4572635"/>
            <a:ext cx="4671695" cy="423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or multiple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deterministic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or 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stochastic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4074795"/>
            <a:ext cx="3581400" cy="164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/>
          </a:p>
          <a:p>
            <a:pPr defTabSz="914400">
              <a:defRPr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905000"/>
            <a:ext cx="8086725" cy="3895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0410" y="1439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问题来源</a:t>
            </a:r>
            <a:r>
              <a:rPr lang="en-US" altLang="zh-CN"/>
              <a:t>: </a:t>
            </a:r>
            <a:r>
              <a:rPr lang="zh-CN" altLang="en-US"/>
              <a:t>对于</a:t>
            </a:r>
            <a:r>
              <a:rPr lang="en-US" altLang="zh-CN"/>
              <a:t>Uncertainty</a:t>
            </a:r>
            <a:r>
              <a:rPr lang="zh-CN" altLang="en-US"/>
              <a:t>建模目前</a:t>
            </a:r>
            <a:r>
              <a:rPr lang="en-US" altLang="zh-CN"/>
              <a:t>Ensemble</a:t>
            </a:r>
            <a:r>
              <a:rPr lang="zh-CN" altLang="en-US"/>
              <a:t>方法效果最好，但是多个模型对于计算和存储要求比较高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研究基于单一网络模型的</a:t>
            </a:r>
            <a:r>
              <a:rPr lang="en-US" altLang="zh-CN"/>
              <a:t>Uncertainty</a:t>
            </a:r>
            <a:r>
              <a:rPr lang="zh-CN"/>
              <a:t>建模方法</a:t>
            </a:r>
            <a:r>
              <a:rPr lang="en-US" altLang="zh-CN"/>
              <a:t>: </a:t>
            </a:r>
            <a:r>
              <a:rPr lang="zh-CN"/>
              <a:t>基于高维特征概率密度建模的不确定性估计</a:t>
            </a: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94740" y="2210435"/>
            <a:ext cx="10268905" cy="1733550"/>
            <a:chOff x="2145" y="3140"/>
            <a:chExt cx="1617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9" y="3140"/>
              <a:ext cx="12147" cy="2159"/>
              <a:chOff x="5707" y="5440"/>
              <a:chExt cx="12017" cy="208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707" y="6028"/>
                <a:ext cx="7471" cy="1263"/>
                <a:chOff x="5645" y="5950"/>
                <a:chExt cx="7471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45" y="5950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30303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68" y="6966"/>
                <a:ext cx="2856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class probability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45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00405" y="4022725"/>
            <a:ext cx="10812780" cy="2014220"/>
            <a:chOff x="1103" y="6542"/>
            <a:chExt cx="17028" cy="317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" y="7368"/>
              <a:ext cx="8700" cy="106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103" y="6542"/>
              <a:ext cx="17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对每一类的高维特征</a:t>
              </a:r>
              <a:r>
                <a:rPr lang="en-US" altLang="zh-CN"/>
                <a:t>(</a:t>
              </a:r>
              <a:r>
                <a:rPr lang="zh-CN" altLang="en-US"/>
                <a:t>例如</a:t>
              </a:r>
              <a:r>
                <a:rPr lang="en-US" altLang="zh-CN"/>
                <a:t>: CNN</a:t>
              </a:r>
              <a:r>
                <a:rPr lang="zh-CN" altLang="en-US"/>
                <a:t>的倒数第二层</a:t>
              </a:r>
              <a:r>
                <a:rPr lang="en-US" altLang="zh-CN"/>
                <a:t>)</a:t>
              </a:r>
              <a:r>
                <a:rPr lang="zh-CN" altLang="en-US"/>
                <a:t>建模一个多元高斯分布，然后使用</a:t>
              </a:r>
              <a:r>
                <a:rPr lang="en-US" altLang="zh-CN"/>
                <a:t>log p(x)</a:t>
              </a:r>
              <a:r>
                <a:rPr lang="zh-CN" altLang="en-US"/>
                <a:t>度量模型不确定性</a:t>
              </a:r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" y="8679"/>
              <a:ext cx="4328" cy="1035"/>
            </a:xfrm>
            <a:prstGeom prst="rect">
              <a:avLst/>
            </a:prstGeom>
          </p:spPr>
        </p:pic>
      </p:grp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810" y="476821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42150" y="551370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如何提高高维特征的表示能力？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基于高维特征概率密度建模的模型不确定性估计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88060" y="1764665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19735" y="4405630"/>
            <a:ext cx="847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ID regions </a:t>
            </a:r>
            <a:endParaRPr lang="en-US" altLang="zh-CN" u="sng"/>
          </a:p>
        </p:txBody>
      </p:sp>
      <p:grpSp>
        <p:nvGrpSpPr>
          <p:cNvPr id="17" name="组合 16"/>
          <p:cNvGrpSpPr/>
          <p:nvPr/>
        </p:nvGrpSpPr>
        <p:grpSpPr>
          <a:xfrm>
            <a:off x="381635" y="5277485"/>
            <a:ext cx="8516620" cy="740410"/>
            <a:chOff x="818" y="6872"/>
            <a:chExt cx="13412" cy="1166"/>
          </a:xfrm>
        </p:grpSpPr>
        <p:sp>
          <p:nvSpPr>
            <p:cNvPr id="9" name="文本框 8"/>
            <p:cNvSpPr txBox="1"/>
            <p:nvPr/>
          </p:nvSpPr>
          <p:spPr>
            <a:xfrm>
              <a:off x="818" y="7165"/>
              <a:ext cx="43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Smoothness &amp; Sensitivity</a:t>
              </a:r>
              <a:endParaRPr lang="en-US" altLang="zh-CN" b="1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2" y="6872"/>
              <a:ext cx="9258" cy="1166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0" y="366204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2874</Words>
  <Application>WPS 演示</Application>
  <PresentationFormat>宽屏</PresentationFormat>
  <Paragraphs>257</Paragraphs>
  <Slides>27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0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微软雅黑</vt:lpstr>
      <vt:lpstr>DejaVu Math TeX Gyre</vt:lpstr>
      <vt:lpstr>文鼎ＰＬ简中楷</vt:lpstr>
      <vt:lpstr>my-tutorial</vt:lpstr>
      <vt:lpstr>基于高维特征概率密度建模的不确定性的研究</vt:lpstr>
      <vt:lpstr>大纲</vt:lpstr>
      <vt:lpstr>Introduction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4032</cp:revision>
  <dcterms:created xsi:type="dcterms:W3CDTF">2024-06-05T08:47:07Z</dcterms:created>
  <dcterms:modified xsi:type="dcterms:W3CDTF">2024-06-05T08:47:07Z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