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1817" r:id="rId5"/>
    <p:sldId id="1829" r:id="rId6"/>
    <p:sldId id="1818" r:id="rId7"/>
    <p:sldId id="1819" r:id="rId8"/>
    <p:sldId id="1821" r:id="rId9"/>
    <p:sldId id="1822" r:id="rId10"/>
    <p:sldId id="1823" r:id="rId11"/>
    <p:sldId id="1824" r:id="rId12"/>
    <p:sldId id="1826" r:id="rId13"/>
    <p:sldId id="1827" r:id="rId14"/>
    <p:sldId id="1828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60"/>
        <p:guide pos="3710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emf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>
                <a:sym typeface="+mn-ea"/>
              </a:rPr>
              <a:t>探究</a:t>
            </a:r>
            <a:r>
              <a:rPr lang="zh-CN" altLang="en-US" sz="3600" b="1" dirty="0"/>
              <a:t>神经网络不确定性和网络结构的关系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en-US" altLang="zh-CN" dirty="0"/>
          </a:p>
          <a:p>
            <a:pPr algn="ctr"/>
            <a:r>
              <a:rPr lang="zh-CN" altLang="en-US" dirty="0"/>
              <a:t>导师</a:t>
            </a:r>
            <a:r>
              <a:rPr lang="en-US" altLang="zh-CN" dirty="0"/>
              <a:t>:  </a:t>
            </a:r>
            <a:r>
              <a:rPr lang="zh-CN" altLang="en-US" dirty="0"/>
              <a:t>薛向阳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研究进展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1104265"/>
            <a:ext cx="942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b="1">
                <a:sym typeface="+mn-ea"/>
              </a:rPr>
              <a:t>探究</a:t>
            </a:r>
            <a:r>
              <a:rPr lang="en-US" altLang="zh-CN" b="1">
                <a:sym typeface="+mn-ea"/>
              </a:rPr>
              <a:t>uncertainty</a:t>
            </a:r>
            <a:r>
              <a:rPr lang="zh-CN" altLang="en-US" b="1">
                <a:sym typeface="+mn-ea"/>
              </a:rPr>
              <a:t>和神经网络结构的关系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7445375" y="3481705"/>
            <a:ext cx="4565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结论</a:t>
            </a:r>
            <a:r>
              <a:rPr lang="en-US" altLang="zh-CN" sz="1200"/>
              <a:t>:</a:t>
            </a:r>
            <a:endParaRPr lang="en-US" altLang="zh-CN" sz="1200"/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>
                <a:sym typeface="+mn-ea"/>
              </a:rPr>
              <a:t>每一层神经元越多，网络结构越复杂，模型不确定性越小</a:t>
            </a:r>
            <a:endParaRPr lang="en-US" altLang="zh-CN" sz="1200"/>
          </a:p>
          <a:p>
            <a:pPr marL="171450" indent="-171450">
              <a:buFont typeface="Wingdings" panose="05000000000000000000" charset="0"/>
              <a:buChar char=""/>
            </a:pPr>
            <a:r>
              <a:rPr lang="en-US" altLang="zh-CN" sz="1200"/>
              <a:t> MLP</a:t>
            </a:r>
            <a:r>
              <a:rPr lang="zh-CN" altLang="en-US" sz="1200"/>
              <a:t>网络越深，模型不确定性越小</a:t>
            </a:r>
            <a:endParaRPr lang="zh-CN" altLang="en-US" sz="1200"/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/>
              <a:t>在确保模型预测效果的前提下，尽量保持模型简单</a:t>
            </a:r>
            <a:endParaRPr lang="zh-CN" altLang="en-US" sz="1200"/>
          </a:p>
        </p:txBody>
      </p:sp>
      <p:grpSp>
        <p:nvGrpSpPr>
          <p:cNvPr id="8" name="组合 7"/>
          <p:cNvGrpSpPr/>
          <p:nvPr/>
        </p:nvGrpSpPr>
        <p:grpSpPr>
          <a:xfrm>
            <a:off x="-74930" y="2453005"/>
            <a:ext cx="7261860" cy="3061970"/>
            <a:chOff x="0" y="3863"/>
            <a:chExt cx="11436" cy="482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399"/>
              <a:ext cx="11436" cy="228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" y="3863"/>
              <a:ext cx="11107" cy="2222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7186930" y="2005330"/>
            <a:ext cx="52133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实验设置:</a:t>
            </a:r>
            <a:endParaRPr lang="zh-CN" altLang="en-US" sz="1200">
              <a:sym typeface="+mn-ea"/>
            </a:endParaRPr>
          </a:p>
          <a:p>
            <a:pPr marL="0" indent="0" algn="l"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dataset: f(x)=cos(x)+noise ， train_abs=6，test_abs=8</a:t>
            </a:r>
            <a:endParaRPr lang="zh-CN" altLang="en-US" sz="1200">
              <a:sym typeface="+mn-ea"/>
            </a:endParaRPr>
          </a:p>
          <a:p>
            <a:pPr marL="0" indent="0" algn="l"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noise: N(0,0.3)</a:t>
            </a:r>
            <a:endParaRPr lang="zh-CN" altLang="en-US" sz="1200">
              <a:sym typeface="+mn-ea"/>
            </a:endParaRPr>
          </a:p>
          <a:p>
            <a:pPr marL="0" indent="0" algn="l"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MLP: [1，</a:t>
            </a:r>
            <a:r>
              <a:rPr lang="en-US" altLang="zh-CN" sz="1200">
                <a:sym typeface="+mn-ea"/>
              </a:rPr>
              <a:t>width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...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width</a:t>
            </a:r>
            <a:r>
              <a:rPr lang="zh-CN" altLang="en-US" sz="1200">
                <a:sym typeface="+mn-ea"/>
              </a:rPr>
              <a:t>，,2]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项目规划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76020" y="1748155"/>
          <a:ext cx="10170795" cy="425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220"/>
                <a:gridCol w="4107180"/>
                <a:gridCol w="3922395"/>
              </a:tblGrid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2023.9-2023.11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调研关于</a:t>
                      </a:r>
                      <a:r>
                        <a:rPr lang="en-US" altLang="zh-CN"/>
                        <a:t>uncertainty</a:t>
                      </a:r>
                      <a:r>
                        <a:rPr lang="zh-CN" altLang="en-US"/>
                        <a:t>的论文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</a:t>
                      </a:r>
                      <a:endParaRPr lang="zh-CN" altLang="en-US"/>
                    </a:p>
                  </a:txBody>
                  <a:tcPr/>
                </a:tc>
              </a:tr>
              <a:tr h="958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2023.11-2024.2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训练神经网络，实现相关算法和评估标准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Baseline/MC Dropout/Ensemble/Test Time Augmentation/Bayesian(SVI)</a:t>
                      </a:r>
                      <a:endParaRPr lang="zh-CN" altLang="en-US"/>
                    </a:p>
                  </a:txBody>
                  <a:tcPr/>
                </a:tc>
              </a:tr>
              <a:tr h="671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2024.2-2024.9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消融实验，探究和神经网络结构的关系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depth/width/speical layers.......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  <a:sym typeface="+mn-ea"/>
                        </a:rPr>
                        <a:t>TODO</a:t>
                      </a:r>
                      <a:endParaRPr lang="en-US" altLang="zh-CN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2024.9-2025.1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在误分类识别，</a:t>
                      </a:r>
                      <a:r>
                        <a:rPr lang="en-US" altLang="zh-CN"/>
                        <a:t>OOD</a:t>
                      </a:r>
                      <a:r>
                        <a:rPr lang="zh-CN" altLang="en-US"/>
                        <a:t>检测，对抗样本识别任务上验证结果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  <a:sym typeface="+mn-ea"/>
                        </a:rPr>
                        <a:t>TODO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2025.1-2025.5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分析实验结果，撰写论文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TODO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研究背景</a:t>
            </a: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研究目标和意义</a:t>
            </a:r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研究进展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841502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确定性，是指同一个结果经得起多次反复问询的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</a:t>
            </a:r>
            <a:r>
              <a:rPr lang="en-US" altLang="zh-CN" dirty="0">
                <a:sym typeface="+mn-ea"/>
              </a:rPr>
              <a:t>verconfident issue</a:t>
            </a: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highlight>
                  <a:srgbClr val="FFFF00"/>
                </a:highlight>
              </a:rPr>
              <a:t>confidence</a:t>
            </a: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应用</a:t>
            </a:r>
            <a:r>
              <a:rPr lang="en-US" altLang="zh-CN" dirty="0"/>
              <a:t> : </a:t>
            </a:r>
            <a:r>
              <a:rPr lang="zh-CN" altLang="en-US" dirty="0"/>
              <a:t>自动驾驶，医疗领域，主动学习，强化学习等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826895" y="3136900"/>
            <a:ext cx="8061325" cy="2300605"/>
            <a:chOff x="2947" y="4465"/>
            <a:chExt cx="12695" cy="3623"/>
          </a:xfrm>
        </p:grpSpPr>
        <p:pic>
          <p:nvPicPr>
            <p:cNvPr id="3" name="图片 2" descr="c9ef4275d464f7435db9bca3a8935b5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24" y="5118"/>
              <a:ext cx="4442" cy="2970"/>
            </a:xfrm>
            <a:prstGeom prst="rect">
              <a:avLst/>
            </a:prstGeom>
          </p:spPr>
        </p:pic>
        <p:pic>
          <p:nvPicPr>
            <p:cNvPr id="4" name="图片 3" descr="6488315ce02a5456cff459200631883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7" y="5881"/>
              <a:ext cx="2645" cy="1759"/>
            </a:xfrm>
            <a:prstGeom prst="rect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>
            <a:xfrm flipH="1" flipV="1">
              <a:off x="5729" y="6709"/>
              <a:ext cx="1403" cy="24"/>
            </a:xfrm>
            <a:prstGeom prst="straightConnector1">
              <a:avLst/>
            </a:prstGeom>
            <a:ln>
              <a:headEnd type="triangle" w="med" len="med"/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1885" y="6054"/>
              <a:ext cx="1296" cy="655"/>
            </a:xfrm>
            <a:prstGeom prst="straightConnector1">
              <a:avLst/>
            </a:prstGeom>
            <a:ln>
              <a:headEnd type="none" w="lg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1885" y="6709"/>
              <a:ext cx="1328" cy="889"/>
            </a:xfrm>
            <a:prstGeom prst="straightConnector1">
              <a:avLst/>
            </a:prstGeom>
            <a:ln>
              <a:headEnd type="none" w="lg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3098" y="5881"/>
              <a:ext cx="140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P(cat|x)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98" y="7297"/>
              <a:ext cx="152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P(dog|x)</a:t>
              </a:r>
              <a:endParaRPr lang="en-US" altLang="zh-CN"/>
            </a:p>
          </p:txBody>
        </p:sp>
        <p:cxnSp>
          <p:nvCxnSpPr>
            <p:cNvPr id="12" name="直接箭头连接符 11"/>
            <p:cNvCxnSpPr>
              <a:endCxn id="13" idx="1"/>
            </p:cNvCxnSpPr>
            <p:nvPr/>
          </p:nvCxnSpPr>
          <p:spPr>
            <a:xfrm flipV="1">
              <a:off x="11669" y="4755"/>
              <a:ext cx="2105" cy="144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lg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3774" y="4465"/>
              <a:ext cx="18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confidence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80815" y="5567680"/>
            <a:ext cx="3818255" cy="795655"/>
            <a:chOff x="11260" y="3957"/>
            <a:chExt cx="6013" cy="1253"/>
          </a:xfrm>
        </p:grpSpPr>
        <p:sp>
          <p:nvSpPr>
            <p:cNvPr id="16" name="椭圆 15"/>
            <p:cNvSpPr/>
            <p:nvPr/>
          </p:nvSpPr>
          <p:spPr>
            <a:xfrm>
              <a:off x="11260" y="3957"/>
              <a:ext cx="6013" cy="125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p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048" y="4278"/>
              <a:ext cx="4707" cy="5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600"/>
                <a:t>Knowing What</a:t>
              </a:r>
              <a:r>
                <a:rPr lang="en-US" altLang="zh-CN" sz="1600"/>
                <a:t> </a:t>
              </a:r>
              <a:r>
                <a:rPr lang="zh-CN" altLang="en-US" sz="1600"/>
                <a:t>We Don’t Know</a:t>
              </a:r>
              <a:endParaRPr lang="zh-CN" altLang="en-US" sz="1600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71475" y="346076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905" y="1245235"/>
            <a:ext cx="1013396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ym typeface="+mn-ea"/>
              </a:rPr>
              <a:t>不确定性分类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数据不确定性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：又称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aleatoric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，来源于数据，不可减少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模型不确定性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：又称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epistemic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，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来源于模型，可以通过增加训练数据减少</a:t>
            </a:r>
            <a:endParaRPr 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160" y="2882265"/>
            <a:ext cx="5766435" cy="30441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26415" y="1132840"/>
            <a:ext cx="10657840" cy="459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不确定性的建模</a:t>
            </a: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单一确定性方法（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deterministic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贝叶斯方法（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Bayesian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Ensemble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Test-time augmentation 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TTA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8505" y="2124710"/>
            <a:ext cx="6205220" cy="298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555" y="1163955"/>
            <a:ext cx="942467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 b="1"/>
              <a:t>不确定性的度量</a:t>
            </a:r>
            <a:endParaRPr lang="zh-CN" altLang="en-US" sz="1600" b="1"/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b="1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/>
              <a:t>分类任务</a:t>
            </a:r>
            <a:endParaRPr lang="en-US" altLang="zh-CN"/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/>
              <a:t>数据不确定性</a:t>
            </a:r>
            <a:r>
              <a:rPr lang="en-US" altLang="zh-CN"/>
              <a:t>: 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ntropy</a:t>
            </a:r>
            <a:endParaRPr lang="en-US" altLang="zh-CN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/>
              <a:t>模型不确定性</a:t>
            </a:r>
            <a:r>
              <a:rPr lang="en-US" altLang="zh-CN"/>
              <a:t>: M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utual information (MI)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/>
              <a:t>整个数据集上</a:t>
            </a:r>
            <a:r>
              <a:rPr lang="en-US" altLang="zh-CN"/>
              <a:t>: </a:t>
            </a:r>
            <a:r>
              <a:rPr lang="en-US" altLang="zh-CN">
                <a:solidFill>
                  <a:schemeClr val="tx1"/>
                </a:solidFill>
              </a:rPr>
              <a:t>AUROC/AUPR</a:t>
            </a:r>
            <a:endParaRPr lang="en-US" altLang="zh-CN">
              <a:solidFill>
                <a:schemeClr val="tx1"/>
              </a:solidFill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en-US" altLang="zh-CN"/>
          </a:p>
          <a:p>
            <a:pPr marL="914400" lvl="2" indent="0">
              <a:buFont typeface="Wingdings" panose="05000000000000000000" charset="0"/>
              <a:buNone/>
            </a:pPr>
            <a:endParaRPr lang="en-US" altLang="zh-CN"/>
          </a:p>
          <a:p>
            <a:pPr marL="914400" lvl="2" indent="0">
              <a:buFont typeface="Wingdings" panose="05000000000000000000" charset="0"/>
              <a:buNone/>
            </a:pPr>
            <a:endParaRPr lang="en-US" altLang="zh-CN"/>
          </a:p>
          <a:p>
            <a:pPr marL="742950" lvl="2" indent="-28575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 sz="1800">
                <a:sym typeface="+mn-ea"/>
              </a:rPr>
              <a:t>回归任务	</a:t>
            </a:r>
            <a:endParaRPr lang="en-US" altLang="zh-CN" sz="1800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数据不确定性</a:t>
            </a:r>
            <a:r>
              <a:rPr lang="en-US" altLang="zh-CN">
                <a:sym typeface="+mn-ea"/>
              </a:rPr>
              <a:t>: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STD/Prediction interval</a:t>
            </a:r>
            <a:endParaRPr lang="en-US" altLang="zh-CN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模型不确定性</a:t>
            </a:r>
            <a:r>
              <a:rPr lang="en-US" altLang="zh-CN">
                <a:sym typeface="+mn-ea"/>
              </a:rPr>
              <a:t>: Variance</a:t>
            </a: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整个数据集上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 PICP/MPIW</a:t>
            </a:r>
            <a:endParaRPr lang="en-US" altLang="zh-CN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charset="0"/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2849880"/>
            <a:ext cx="3778885" cy="169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5102225"/>
            <a:ext cx="2643505" cy="1172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1715135"/>
            <a:ext cx="5991225" cy="72961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5598160" y="2080260"/>
            <a:ext cx="602615" cy="32385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03115" y="4794885"/>
            <a:ext cx="1648460" cy="68326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685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研究目标和意义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620" y="1104265"/>
            <a:ext cx="1123378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b="1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b="1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研究目标</a:t>
            </a:r>
            <a:r>
              <a:rPr lang="en-US" altLang="zh-CN" b="1"/>
              <a:t>:  </a:t>
            </a:r>
            <a:r>
              <a:rPr lang="zh-CN" altLang="en-US" sz="1600">
                <a:sym typeface="+mn-ea"/>
              </a:rPr>
              <a:t>探究神经网络不确定性和网络结构的关系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b="1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研究意义</a:t>
            </a:r>
            <a:r>
              <a:rPr lang="en-US" altLang="zh-CN" b="1"/>
              <a:t>: </a:t>
            </a:r>
            <a:endParaRPr lang="en-US" altLang="zh-CN" b="1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通过探究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和神经网络结构的关系，</a:t>
            </a:r>
            <a:r>
              <a:rPr lang="zh-CN" altLang="en-US" sz="1600"/>
              <a:t>指导神经网络的设计和训练，进而提高神经网络对不确定性建模能力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通过不确定性和神经网络结构关系的解释，有助于更深入地了解神经网络的决策过程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应用于</a:t>
            </a:r>
            <a:r>
              <a:rPr lang="en-US" altLang="zh-CN" sz="1600"/>
              <a:t>OOD</a:t>
            </a:r>
            <a:r>
              <a:rPr lang="zh-CN" altLang="en-US" sz="1600"/>
              <a:t>检测，主动学习，增强学习等具体任务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实现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建模方法</a:t>
            </a:r>
            <a:r>
              <a:rPr lang="en-US" altLang="zh-CN" sz="1600">
                <a:sym typeface="+mn-ea"/>
              </a:rPr>
              <a:t>:</a:t>
            </a:r>
            <a:r>
              <a:rPr lang="en-US" altLang="zh-CN" sz="1600" u="sng">
                <a:sym typeface="+mn-ea"/>
              </a:rPr>
              <a:t> Max Prob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MC Dropout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Deep Ensemble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TTA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BNN(SVI)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/>
              <a:t>比较不同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/>
              <a:t>建模和度量方法，选取最优的方法作为</a:t>
            </a:r>
            <a:r>
              <a:rPr lang="en-US" altLang="zh-CN" sz="1600"/>
              <a:t>Baseline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改变网络结构</a:t>
            </a:r>
            <a:r>
              <a:rPr lang="en-US" altLang="zh-CN" sz="1600"/>
              <a:t>(D</a:t>
            </a:r>
            <a:r>
              <a:rPr lang="en-US" altLang="zh-CN" sz="1600" u="sng"/>
              <a:t>epth</a:t>
            </a:r>
            <a:r>
              <a:rPr lang="zh-CN" altLang="en-US" sz="1600" u="sng"/>
              <a:t>，卷积核，</a:t>
            </a:r>
            <a:r>
              <a:rPr lang="en-US" altLang="zh-CN" sz="1600" u="sng"/>
              <a:t>Batch</a:t>
            </a:r>
            <a:r>
              <a:rPr lang="en-US" sz="1600" u="sng"/>
              <a:t>Normalization</a:t>
            </a:r>
            <a:r>
              <a:rPr lang="zh-CN" altLang="en-US" sz="1600" u="sng"/>
              <a:t>，</a:t>
            </a:r>
            <a:r>
              <a:rPr lang="en-US" altLang="zh-CN" sz="1600" u="sng"/>
              <a:t>Dropout</a:t>
            </a:r>
            <a:r>
              <a:rPr lang="zh-CN" altLang="en-US" sz="1600" u="sng"/>
              <a:t>，</a:t>
            </a:r>
            <a:r>
              <a:rPr lang="en-US" altLang="zh-CN" sz="1600" u="sng">
                <a:sym typeface="+mn-ea"/>
              </a:rPr>
              <a:t>Temperature scaling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LogitNorm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Spectral Normalization</a:t>
            </a:r>
            <a:r>
              <a:rPr lang="zh-CN" altLang="en-US" sz="1600"/>
              <a:t>等</a:t>
            </a:r>
            <a:r>
              <a:rPr lang="en-US" altLang="zh-CN" sz="1600"/>
              <a:t>)</a:t>
            </a:r>
            <a:r>
              <a:rPr lang="zh-CN" altLang="en-US" sz="1600"/>
              <a:t>，探究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/>
              <a:t>和神经网络结构的关系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回归任务</a:t>
            </a:r>
            <a:r>
              <a:rPr lang="en-US" altLang="zh-CN" sz="1600">
                <a:sym typeface="+mn-ea"/>
              </a:rPr>
              <a:t>: </a:t>
            </a:r>
            <a:r>
              <a:rPr lang="zh-CN" altLang="en-US" sz="1600">
                <a:sym typeface="+mn-ea"/>
              </a:rPr>
              <a:t>实现简单的</a:t>
            </a:r>
            <a:r>
              <a:rPr lang="en-US" altLang="zh-CN" sz="1600">
                <a:sym typeface="+mn-ea"/>
              </a:rPr>
              <a:t>MLP</a:t>
            </a:r>
            <a:r>
              <a:rPr lang="zh-CN" altLang="en-US" sz="1600">
                <a:sym typeface="+mn-ea"/>
              </a:rPr>
              <a:t>，在生成的</a:t>
            </a:r>
            <a:r>
              <a:rPr lang="en-US" altLang="zh-CN" sz="1600">
                <a:sym typeface="+mn-ea"/>
              </a:rPr>
              <a:t>toy dataset</a:t>
            </a:r>
            <a:r>
              <a:rPr lang="zh-CN" altLang="en-US" sz="1600">
                <a:sym typeface="+mn-ea"/>
              </a:rPr>
              <a:t>做回归实验</a:t>
            </a:r>
            <a:r>
              <a:rPr lang="en-US" altLang="zh-CN" sz="1600">
                <a:sym typeface="+mn-ea"/>
              </a:rPr>
              <a:t> 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分类任务</a:t>
            </a:r>
            <a:r>
              <a:rPr lang="en-US" altLang="zh-CN" sz="1600">
                <a:sym typeface="+mn-ea"/>
              </a:rPr>
              <a:t>: </a:t>
            </a:r>
            <a:r>
              <a:rPr lang="zh-CN" altLang="en-US" sz="1600">
                <a:sym typeface="+mn-ea"/>
              </a:rPr>
              <a:t>实现</a:t>
            </a:r>
            <a:r>
              <a:rPr lang="en-US" altLang="zh-CN" sz="1600">
                <a:sym typeface="+mn-ea"/>
              </a:rPr>
              <a:t>VGG/ResNet/Vit</a:t>
            </a:r>
            <a:r>
              <a:rPr lang="zh-CN" altLang="en-US" sz="1600">
                <a:sym typeface="+mn-ea"/>
              </a:rPr>
              <a:t>网络，在</a:t>
            </a:r>
            <a:r>
              <a:rPr lang="en-US" altLang="zh-CN" sz="1600">
                <a:sym typeface="+mn-ea"/>
              </a:rPr>
              <a:t>Cifar10/MNist</a:t>
            </a:r>
            <a:r>
              <a:rPr lang="zh-CN" altLang="en-US" sz="1600">
                <a:sym typeface="+mn-ea"/>
              </a:rPr>
              <a:t>等数据集上做分类实验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根据上面的实验结论，设计新的</a:t>
            </a:r>
            <a:r>
              <a:rPr lang="en-US" altLang="zh-CN" sz="1600"/>
              <a:t>Uncertainty</a:t>
            </a:r>
            <a:r>
              <a:rPr lang="zh-CN" altLang="en-US" sz="1600"/>
              <a:t>建模方法，在</a:t>
            </a:r>
            <a:r>
              <a:rPr lang="zh-CN" altLang="en-US" sz="1600" u="sng"/>
              <a:t>误分类识别，</a:t>
            </a:r>
            <a:r>
              <a:rPr lang="en-US" altLang="zh-CN" sz="1600" u="sng"/>
              <a:t>OOD</a:t>
            </a:r>
            <a:r>
              <a:rPr lang="zh-CN" altLang="en-US" sz="1600" u="sng"/>
              <a:t>检测，对抗样本检测</a:t>
            </a:r>
            <a:r>
              <a:rPr lang="zh-CN" altLang="en-US" sz="1600"/>
              <a:t>等任务上验证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研究进展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942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对比不同</a:t>
            </a:r>
            <a:r>
              <a:rPr lang="en-US" altLang="zh-CN" b="1"/>
              <a:t>uncertainty</a:t>
            </a:r>
            <a:r>
              <a:rPr lang="zh-CN" altLang="en-US" b="1"/>
              <a:t>建模和度量方法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5664835" y="5064760"/>
            <a:ext cx="5690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结论</a:t>
            </a:r>
            <a:r>
              <a:rPr lang="en-US" altLang="zh-CN" sz="1200"/>
              <a:t>:</a:t>
            </a:r>
            <a:endParaRPr lang="en-US" altLang="zh-CN" sz="1200"/>
          </a:p>
          <a:p>
            <a:pPr marL="342900" lvl="1" indent="-171450">
              <a:buFont typeface="Wingdings" panose="05000000000000000000" charset="0"/>
              <a:buChar char=""/>
            </a:pPr>
            <a:r>
              <a:rPr lang="en-US" altLang="zh-CN" sz="1200"/>
              <a:t> Mc dropout</a:t>
            </a:r>
            <a:r>
              <a:rPr lang="zh-CN" altLang="en-US" sz="1200"/>
              <a:t>方法在训练数据以外产生更明显的不确定性</a:t>
            </a:r>
            <a:endParaRPr lang="zh-CN" altLang="en-US" sz="1200"/>
          </a:p>
          <a:p>
            <a:pPr marL="342900" lvl="1" indent="-171450">
              <a:buFont typeface="Wingdings" panose="05000000000000000000" charset="0"/>
              <a:buChar char=""/>
            </a:pPr>
            <a:r>
              <a:rPr lang="en-US" altLang="zh-CN" sz="1200"/>
              <a:t>Deep ensemble</a:t>
            </a:r>
            <a:r>
              <a:rPr lang="zh-CN" altLang="en-US" sz="1200"/>
              <a:t>方法表现更弱的模型不确定性，说明多个</a:t>
            </a:r>
            <a:r>
              <a:rPr lang="en-US" altLang="zh-CN" sz="1200"/>
              <a:t>Ensemble</a:t>
            </a:r>
            <a:r>
              <a:rPr lang="zh-CN" altLang="en-US" sz="1200"/>
              <a:t>模型很容易产生相似的预测结果</a:t>
            </a:r>
            <a:endParaRPr lang="zh-CN" altLang="en-US" sz="1200"/>
          </a:p>
          <a:p>
            <a:pPr marL="342900" lvl="1" indent="-171450">
              <a:buFont typeface="Wingdings" panose="05000000000000000000" charset="0"/>
              <a:buChar char=""/>
            </a:pPr>
            <a:r>
              <a:rPr lang="en-US" altLang="zh-CN" sz="1200"/>
              <a:t>BNN</a:t>
            </a:r>
            <a:r>
              <a:rPr lang="zh-CN" altLang="en-US" sz="1200"/>
              <a:t>预测效果相对较差</a:t>
            </a:r>
            <a:endParaRPr lang="zh-CN" altLang="en-US" sz="1200"/>
          </a:p>
          <a:p>
            <a:pPr marL="171450" indent="-171450">
              <a:buFont typeface="Wingdings" panose="05000000000000000000" charset="0"/>
              <a:buChar char=""/>
            </a:pPr>
            <a:endParaRPr lang="zh-CN" altLang="en-US" sz="1200"/>
          </a:p>
        </p:txBody>
      </p:sp>
      <p:graphicFrame>
        <p:nvGraphicFramePr>
          <p:cNvPr id="10" name="表格 9"/>
          <p:cNvGraphicFramePr/>
          <p:nvPr/>
        </p:nvGraphicFramePr>
        <p:xfrm>
          <a:off x="5794375" y="2724150"/>
          <a:ext cx="5187950" cy="187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/>
                <a:gridCol w="1071880"/>
                <a:gridCol w="819150"/>
                <a:gridCol w="815340"/>
                <a:gridCol w="948055"/>
              </a:tblGrid>
              <a:tr h="4248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memory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picp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mpiw</a:t>
                      </a:r>
                      <a:endParaRPr lang="en-US" altLang="zh-CN"/>
                    </a:p>
                  </a:txBody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Mc Dropout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O(K)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</a:t>
                      </a:r>
                      <a:endParaRPr lang="en-US" altLang="zh-CN"/>
                    </a:p>
                  </a:txBody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O(K)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1.19</a:t>
                      </a:r>
                      <a:endParaRPr lang="en-US" altLang="zh-CN"/>
                    </a:p>
                  </a:txBody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Ensemble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O(N)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O(N)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664835" y="1472565"/>
            <a:ext cx="3789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实验设置</a:t>
            </a:r>
            <a:r>
              <a:rPr lang="en-US" altLang="zh-CN" sz="1200"/>
              <a:t>:</a:t>
            </a:r>
            <a:endParaRPr lang="en-US" altLang="zh-CN" sz="1200"/>
          </a:p>
          <a:p>
            <a:pPr lvl="1"/>
            <a:r>
              <a:rPr lang="en-US" altLang="zh-CN" sz="1200"/>
              <a:t>dataset: f(x)=cos(x)+noise </a:t>
            </a:r>
            <a:r>
              <a:rPr lang="zh-CN" altLang="en-US" sz="1200"/>
              <a:t>，</a:t>
            </a:r>
            <a:r>
              <a:rPr lang="en-US" altLang="zh-CN" sz="1200"/>
              <a:t> train_abs=6</a:t>
            </a:r>
            <a:r>
              <a:rPr lang="zh-CN" altLang="en-US" sz="1200"/>
              <a:t>，</a:t>
            </a:r>
            <a:r>
              <a:rPr lang="en-US" altLang="zh-CN" sz="1200"/>
              <a:t>test_abs=8</a:t>
            </a:r>
            <a:endParaRPr lang="en-US" altLang="zh-CN" sz="1200"/>
          </a:p>
          <a:p>
            <a:pPr lvl="1"/>
            <a:r>
              <a:rPr lang="en-US" altLang="zh-CN" sz="1200"/>
              <a:t>noise: </a:t>
            </a:r>
            <a:r>
              <a:rPr lang="en-US" altLang="zh-CN" sz="1200">
                <a:latin typeface="文鼎ＰＬ简中楷" panose="02010600030101010101" charset="-122"/>
                <a:ea typeface="文鼎ＰＬ简中楷" panose="02010600030101010101" charset="-122"/>
              </a:rPr>
              <a:t>N(0,0.3)</a:t>
            </a:r>
            <a:endParaRPr lang="en-US" altLang="zh-CN" sz="1200">
              <a:latin typeface="文鼎ＰＬ简中楷" panose="02010600030101010101" charset="-122"/>
              <a:ea typeface="文鼎ＰＬ简中楷" panose="02010600030101010101" charset="-122"/>
            </a:endParaRPr>
          </a:p>
          <a:p>
            <a:pPr lvl="1"/>
            <a:r>
              <a:rPr lang="en-US" altLang="zh-CN" sz="1200">
                <a:latin typeface="文鼎ＰＬ简中楷" panose="02010600030101010101" charset="-122"/>
                <a:ea typeface="文鼎ＰＬ简中楷" panose="02010600030101010101" charset="-122"/>
              </a:rPr>
              <a:t>MLP: [1,32,32,32,2]</a:t>
            </a:r>
            <a:endParaRPr lang="en-US" altLang="zh-CN" sz="1200">
              <a:latin typeface="文鼎ＰＬ简中楷" panose="02010600030101010101" charset="-122"/>
              <a:ea typeface="文鼎ＰＬ简中楷" panose="0201060003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6285" y="1486535"/>
            <a:ext cx="4779010" cy="4407535"/>
            <a:chOff x="1191" y="2341"/>
            <a:chExt cx="7526" cy="6941"/>
          </a:xfrm>
        </p:grpSpPr>
        <p:grpSp>
          <p:nvGrpSpPr>
            <p:cNvPr id="8" name="组合 7"/>
            <p:cNvGrpSpPr/>
            <p:nvPr/>
          </p:nvGrpSpPr>
          <p:grpSpPr>
            <a:xfrm>
              <a:off x="1284" y="2341"/>
              <a:ext cx="7340" cy="4559"/>
              <a:chOff x="1869" y="2364"/>
              <a:chExt cx="7340" cy="490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69" y="2364"/>
                <a:ext cx="7339" cy="2446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9" y="4821"/>
                <a:ext cx="7340" cy="2447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" y="6774"/>
              <a:ext cx="7527" cy="25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1920</Words>
  <Application>WPS 演示</Application>
  <PresentationFormat>宽屏</PresentationFormat>
  <Paragraphs>204</Paragraphs>
  <Slides>12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文鼎ＰＬ简中楷</vt:lpstr>
      <vt:lpstr>Helvetica</vt:lpstr>
      <vt:lpstr>Comfortaa Light</vt:lpstr>
      <vt:lpstr>微软雅黑</vt:lpstr>
      <vt:lpstr>my-tutorial</vt:lpstr>
      <vt:lpstr>Uncertainty Quantificaiton and Network Architecture</vt:lpstr>
      <vt:lpstr>研究背景</vt:lpstr>
      <vt:lpstr>研究背景</vt:lpstr>
      <vt:lpstr>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3791</cp:revision>
  <dcterms:created xsi:type="dcterms:W3CDTF">2024-01-02T03:40:12Z</dcterms:created>
  <dcterms:modified xsi:type="dcterms:W3CDTF">2024-01-02T03:40:12Z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