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2"/>
  </p:handoutMasterIdLst>
  <p:sldIdLst>
    <p:sldId id="256" r:id="rId3"/>
    <p:sldId id="1817" r:id="rId5"/>
    <p:sldId id="2064" r:id="rId6"/>
    <p:sldId id="1923" r:id="rId7"/>
    <p:sldId id="1926" r:id="rId8"/>
    <p:sldId id="2063" r:id="rId9"/>
    <p:sldId id="1930" r:id="rId10"/>
    <p:sldId id="2099" r:id="rId11"/>
    <p:sldId id="1908" r:id="rId12"/>
    <p:sldId id="1912" r:id="rId13"/>
    <p:sldId id="1913" r:id="rId14"/>
    <p:sldId id="2034" r:id="rId15"/>
    <p:sldId id="1922" r:id="rId16"/>
    <p:sldId id="2103" r:id="rId17"/>
    <p:sldId id="1978" r:id="rId18"/>
    <p:sldId id="1964" r:id="rId19"/>
    <p:sldId id="1986" r:id="rId20"/>
    <p:sldId id="2138" r:id="rId21"/>
    <p:sldId id="1962" r:id="rId22"/>
    <p:sldId id="1988" r:id="rId23"/>
    <p:sldId id="1976" r:id="rId24"/>
    <p:sldId id="2003" r:id="rId25"/>
    <p:sldId id="1979" r:id="rId26"/>
    <p:sldId id="1989" r:id="rId27"/>
    <p:sldId id="1996" r:id="rId28"/>
    <p:sldId id="2020" r:id="rId29"/>
    <p:sldId id="2035" r:id="rId30"/>
    <p:sldId id="1980" r:id="rId31"/>
    <p:sldId id="2167" r:id="rId32"/>
    <p:sldId id="2000" r:id="rId33"/>
    <p:sldId id="1954" r:id="rId34"/>
    <p:sldId id="2016" r:id="rId35"/>
    <p:sldId id="2013" r:id="rId36"/>
    <p:sldId id="2066" r:id="rId37"/>
    <p:sldId id="2014" r:id="rId38"/>
    <p:sldId id="2029" r:id="rId39"/>
    <p:sldId id="2028" r:id="rId40"/>
    <p:sldId id="2027" r:id="rId41"/>
    <p:sldId id="2026" r:id="rId42"/>
    <p:sldId id="2061" r:id="rId43"/>
    <p:sldId id="2062" r:id="rId44"/>
    <p:sldId id="2100" r:id="rId45"/>
    <p:sldId id="2101" r:id="rId46"/>
    <p:sldId id="2102" r:id="rId47"/>
    <p:sldId id="2185" r:id="rId48"/>
    <p:sldId id="2188" r:id="rId49"/>
    <p:sldId id="2187" r:id="rId50"/>
    <p:sldId id="1828" r:id="rId5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1pPr>
    <a:lvl2pPr marL="1714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3429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5143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685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8572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10287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12001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13716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 Xiangyang" initials="X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F4E3"/>
    <a:srgbClr val="E5E9EC"/>
    <a:srgbClr val="EB641B"/>
    <a:srgbClr val="EB651C"/>
    <a:srgbClr val="3366FF"/>
    <a:srgbClr val="00B050"/>
    <a:srgbClr val="2250A2"/>
    <a:srgbClr val="303030"/>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72539" autoAdjust="0"/>
  </p:normalViewPr>
  <p:slideViewPr>
    <p:cSldViewPr snapToGrid="0">
      <p:cViewPr>
        <p:scale>
          <a:sx n="70" d="100"/>
          <a:sy n="70" d="100"/>
        </p:scale>
        <p:origin x="1378" y="466"/>
      </p:cViewPr>
      <p:guideLst>
        <p:guide orient="horz" pos="2480"/>
        <p:guide pos="3513"/>
      </p:guideLst>
    </p:cSldViewPr>
  </p:slideViewPr>
  <p:outlineViewPr>
    <p:cViewPr>
      <p:scale>
        <a:sx n="33" d="100"/>
        <a:sy n="33" d="100"/>
      </p:scale>
      <p:origin x="0" y="-54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648" y="48"/>
      </p:cViewPr>
      <p:guideLst/>
    </p:cSldViewPr>
  </p:notesViewPr>
  <p:gridSpacing cx="76319" cy="7631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61E356-9D5B-4B74-84E5-CDBD6B09C9D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01FBA7-F6F2-4F09-A963-26524D6B4A2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683E5292-C197-4B29-8ABD-C7AEB5E0B154}" type="datetimeFigureOut">
              <a:rPr lang="en-US" altLang="zh-CN"/>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B4C119E0-CEE4-4FF8-83B2-DC856A2C17C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扰动前后的</a:t>
            </a:r>
            <a:r>
              <a:rPr lang="en-US" altLang="zh-CN" dirty="0"/>
              <a:t>uncertainty</a:t>
            </a:r>
            <a:r>
              <a:rPr lang="zh-CN" altLang="en-US" dirty="0"/>
              <a:t>差值</a:t>
            </a:r>
            <a:r>
              <a:rPr lang="en-US" altLang="zh-CN" dirty="0"/>
              <a:t>, </a:t>
            </a:r>
            <a:r>
              <a:rPr lang="zh-CN" altLang="en-US" dirty="0"/>
              <a:t>（组合）</a:t>
            </a:r>
            <a:endParaRPr lang="en-US" altLang="zh-CN" dirty="0"/>
          </a:p>
          <a:p>
            <a:pPr marL="228600" indent="-228600">
              <a:buAutoNum type="arabicPeriod"/>
            </a:pPr>
            <a:r>
              <a:rPr lang="zh-CN" altLang="en-US" dirty="0"/>
              <a:t>网络结构</a:t>
            </a:r>
            <a:r>
              <a:rPr lang="en-US" altLang="zh-CN" dirty="0"/>
              <a:t>Norm</a:t>
            </a:r>
            <a:endParaRPr lang="en-US" altLang="zh-CN" dirty="0"/>
          </a:p>
          <a:p>
            <a:pPr marL="228600" indent="-228600">
              <a:buAutoNum type="arabicPeriod"/>
            </a:pPr>
            <a:r>
              <a:rPr lang="zh-CN" altLang="en-US" dirty="0"/>
              <a:t>密度估计的方式</a:t>
            </a:r>
            <a:endParaRPr lang="en-US" altLang="zh-CN" dirty="0"/>
          </a:p>
          <a:p>
            <a:pPr marL="228600" indent="-228600">
              <a:buAutoNum type="arabicPeriod"/>
            </a:pPr>
            <a:r>
              <a:rPr lang="zh-CN" altLang="en-US" dirty="0"/>
              <a:t>网络容量和不确定性</a:t>
            </a:r>
            <a:endParaRPr lang="en-US" altLang="zh-CN" dirty="0"/>
          </a:p>
          <a:p>
            <a:pPr marL="228600" indent="-228600">
              <a:buAutoNum type="arabicPeriod"/>
            </a:pPr>
            <a:r>
              <a:rPr lang="zh-CN" altLang="en-US" dirty="0"/>
              <a:t>高维特征的维度  样本量和特征维度</a:t>
            </a:r>
            <a:r>
              <a:rPr lang="en-US" altLang="zh-CN"/>
              <a:t>		</a:t>
            </a:r>
            <a:endParaRPr lang="en-US" altLang="zh-CN" dirty="0"/>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4" name="Rectangle 10"/>
          <p:cNvSpPr/>
          <p:nvPr/>
        </p:nvSpPr>
        <p:spPr>
          <a:xfrm>
            <a:off x="999067" y="2438404"/>
            <a:ext cx="9753600" cy="1956197"/>
          </a:xfrm>
          <a:prstGeom prst="rect">
            <a:avLst/>
          </a:prstGeom>
          <a:noFill/>
          <a:ln w="190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6"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8"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575779"/>
            <a:ext cx="4502562" cy="629565"/>
          </a:xfrm>
          <a:ln w="9525">
            <a:solidFill>
              <a:srgbClr val="EB641B"/>
            </a:solidFill>
          </a:ln>
        </p:spPr>
        <p:txBody>
          <a:bodyPr wrap="square" anchor="ctr"/>
          <a:lstStyle>
            <a:lvl1pPr marL="0" indent="0" algn="ctr">
              <a:buNone/>
              <a:defRPr sz="1600">
                <a:solidFill>
                  <a:srgbClr val="000000"/>
                </a:solidFill>
                <a:latin typeface="+mn-lt"/>
                <a:ea typeface="+mn-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dirty="0"/>
          </a:p>
        </p:txBody>
      </p:sp>
      <p:pic>
        <p:nvPicPr>
          <p:cNvPr id="13" name="图片 1"/>
          <p:cNvPicPr>
            <a:picLocks noChangeAspect="1"/>
          </p:cNvPicPr>
          <p:nvPr/>
        </p:nvPicPr>
        <p:blipFill>
          <a:blip r:embed="rId2" cstate="screen"/>
          <a:srcRect/>
          <a:stretch>
            <a:fillRect/>
          </a:stretch>
        </p:blipFill>
        <p:spPr bwMode="auto">
          <a:xfrm>
            <a:off x="9372905" y="665099"/>
            <a:ext cx="1630883" cy="719623"/>
          </a:xfrm>
          <a:prstGeom prst="rect">
            <a:avLst/>
          </a:prstGeom>
          <a:noFill/>
          <a:ln>
            <a:noFill/>
          </a:ln>
        </p:spPr>
      </p:pic>
      <p:sp>
        <p:nvSpPr>
          <p:cNvPr id="25" name="Text Placeholder 24"/>
          <p:cNvSpPr>
            <a:spLocks noGrp="1"/>
          </p:cNvSpPr>
          <p:nvPr>
            <p:ph type="body" sz="quarter" idx="10" hasCustomPrompt="1"/>
          </p:nvPr>
        </p:nvSpPr>
        <p:spPr>
          <a:xfrm>
            <a:off x="2946403" y="4800600"/>
            <a:ext cx="6737351" cy="1600200"/>
          </a:xfrm>
        </p:spPr>
        <p:txBody>
          <a:bodyPr/>
          <a:lstStyle>
            <a:lvl1pPr marL="0" indent="0" algn="ctr">
              <a:buNone/>
              <a:defRPr sz="1865">
                <a:solidFill>
                  <a:srgbClr val="000000"/>
                </a:solidFill>
                <a:latin typeface="+mn-lt"/>
                <a:ea typeface="+mn-ea"/>
              </a:defRPr>
            </a:lvl1pPr>
          </a:lstStyle>
          <a:p>
            <a:pPr lvl="0"/>
            <a:r>
              <a:rPr lang="zh-CN" altLang="en-US"/>
              <a:t>编辑母版文本样式</a:t>
            </a:r>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245225"/>
            <a:ext cx="2844800" cy="476250"/>
          </a:xfrm>
        </p:spPr>
        <p:txBody>
          <a:bodyPr/>
          <a:lstStyle/>
          <a:p>
            <a:pPr>
              <a:defRPr/>
            </a:pPr>
            <a:fld id="{65499DD5-3EF4-474C-B6A4-E39F86EC6763}" type="datetimeFigureOut">
              <a:rPr lang="zh-CN" altLang="en-US"/>
            </a:fld>
            <a:endParaRPr lang="zh-CN" altLang="en-US"/>
          </a:p>
        </p:txBody>
      </p:sp>
      <p:sp>
        <p:nvSpPr>
          <p:cNvPr id="4" name="页脚占位符 3"/>
          <p:cNvSpPr>
            <a:spLocks noGrp="1"/>
          </p:cNvSpPr>
          <p:nvPr>
            <p:ph type="ftr" sz="quarter" idx="11"/>
          </p:nvPr>
        </p:nvSpPr>
        <p:spPr>
          <a:xfrm>
            <a:off x="4165600" y="6245225"/>
            <a:ext cx="3860800" cy="476250"/>
          </a:xfrm>
        </p:spPr>
        <p:txBody>
          <a:bodyPr/>
          <a:lstStyle/>
          <a:p>
            <a:pPr>
              <a:defRPr/>
            </a:pPr>
            <a:endParaRPr lang="zh-CN" altLang="en-US"/>
          </a:p>
        </p:txBody>
      </p:sp>
      <p:sp>
        <p:nvSpPr>
          <p:cNvPr id="5" name="灯片编号占位符 4"/>
          <p:cNvSpPr>
            <a:spLocks noGrp="1"/>
          </p:cNvSpPr>
          <p:nvPr>
            <p:ph type="sldNum" sz="quarter" idx="12"/>
          </p:nvPr>
        </p:nvSpPr>
        <p:spPr>
          <a:xfrm>
            <a:off x="8737600" y="6245225"/>
            <a:ext cx="2844800" cy="476250"/>
          </a:xfrm>
        </p:spPr>
        <p:txBody>
          <a:bodyPr/>
          <a:lstStyle/>
          <a:p>
            <a:pPr>
              <a:defRPr/>
            </a:pPr>
            <a:fld id="{0F593931-9137-4EFD-893E-5F4014C401A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1" name="Rectangle 10"/>
          <p:cNvSpPr/>
          <p:nvPr/>
        </p:nvSpPr>
        <p:spPr>
          <a:xfrm>
            <a:off x="999067" y="2438404"/>
            <a:ext cx="9753600" cy="1956197"/>
          </a:xfrm>
          <a:prstGeom prst="rect">
            <a:avLst/>
          </a:prstGeom>
          <a:noFill/>
          <a:ln w="63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2"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3"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8" name="Content Placeholder 7"/>
          <p:cNvSpPr>
            <a:spLocks noGrp="1"/>
          </p:cNvSpPr>
          <p:nvPr>
            <p:ph sz="quarter" idx="1"/>
          </p:nvPr>
        </p:nvSpPr>
        <p:spPr>
          <a:xfrm>
            <a:off x="609600" y="990600"/>
            <a:ext cx="10972800" cy="5546678"/>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6" name="Content Placeholder 7"/>
          <p:cNvSpPr>
            <a:spLocks noGrp="1"/>
          </p:cNvSpPr>
          <p:nvPr>
            <p:ph sz="quarter" idx="1"/>
          </p:nvPr>
        </p:nvSpPr>
        <p:spPr>
          <a:xfrm>
            <a:off x="609600" y="990600"/>
            <a:ext cx="10972800" cy="5091752"/>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文本占位符 10"/>
          <p:cNvSpPr>
            <a:spLocks noGrp="1"/>
          </p:cNvSpPr>
          <p:nvPr>
            <p:ph type="body" sz="quarter" idx="10" hasCustomPrompt="1"/>
          </p:nvPr>
        </p:nvSpPr>
        <p:spPr>
          <a:xfrm>
            <a:off x="609602" y="6200633"/>
            <a:ext cx="10896591" cy="369630"/>
          </a:xfrm>
        </p:spPr>
        <p:txBody>
          <a:bodyPr anchor="ctr"/>
          <a:lstStyle>
            <a:lvl1pPr marL="0" indent="0">
              <a:buNone/>
              <a:defRPr sz="1400" i="1">
                <a:solidFill>
                  <a:schemeClr val="tx2">
                    <a:lumMod val="50000"/>
                  </a:schemeClr>
                </a:solidFill>
                <a:latin typeface="Times New Roman" panose="02020603050405020304" pitchFamily="18" charset="0"/>
                <a:cs typeface="Times New Roman" panose="02020603050405020304" pitchFamily="18" charset="0"/>
              </a:defRPr>
            </a:lvl1pPr>
          </a:lstStyle>
          <a:p>
            <a:pPr lvl="0"/>
            <a:r>
              <a:rPr lang="en-US" altLang="zh-CN" dirty="0"/>
              <a:t>Click to edit</a:t>
            </a:r>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empt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1277188" y="229440"/>
            <a:ext cx="10914823" cy="466063"/>
          </a:xfrm>
          <a:prstGeom prst="rect">
            <a:avLst/>
          </a:prstGeom>
        </p:spPr>
        <p:txBody>
          <a:bodyPr vert="horz" lIns="91334" tIns="45666" rIns="91334" bIns="45666" rtlCol="0" anchor="ctr">
            <a:noAutofit/>
          </a:bodyPr>
          <a:lstStyle/>
          <a:p>
            <a:r>
              <a:rPr lang="en-US" dirty="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A6BFC-2A1B-4612-A49A-7EA37C32840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50C8A0-7216-4533-B390-5BB94554BC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9906000" cy="685793"/>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73821"/>
            <a:ext cx="10972800" cy="5552477"/>
          </a:xfrm>
          <a:prstGeom prst="rect">
            <a:avLst/>
          </a:prstGeom>
          <a:noFill/>
          <a:ln>
            <a:noFill/>
          </a:ln>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1032" name="Straight Connector 28"/>
          <p:cNvSpPr>
            <a:spLocks noChangeShapeType="1"/>
          </p:cNvSpPr>
          <p:nvPr/>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000000"/>
              </a:solidFill>
            </a:endParaRPr>
          </a:p>
        </p:txBody>
      </p:sp>
      <p:pic>
        <p:nvPicPr>
          <p:cNvPr id="11" name="图片 3"/>
          <p:cNvPicPr>
            <a:picLocks noChangeAspect="1"/>
          </p:cNvPicPr>
          <p:nvPr/>
        </p:nvPicPr>
        <p:blipFill>
          <a:blip r:embed="rId11" cstate="screen"/>
          <a:srcRect/>
          <a:stretch>
            <a:fillRect/>
          </a:stretch>
        </p:blipFill>
        <p:spPr bwMode="auto">
          <a:xfrm>
            <a:off x="10896600" y="178374"/>
            <a:ext cx="609600" cy="593123"/>
          </a:xfrm>
          <a:prstGeom prst="rect">
            <a:avLst/>
          </a:prstGeom>
          <a:noFill/>
          <a:ln>
            <a:noFill/>
          </a:ln>
        </p:spPr>
      </p:pic>
      <p:sp>
        <p:nvSpPr>
          <p:cNvPr id="15" name="Straight Connector 27"/>
          <p:cNvSpPr>
            <a:spLocks noChangeShapeType="1"/>
          </p:cNvSpPr>
          <p:nvPr/>
        </p:nvSpPr>
        <p:spPr bwMode="auto">
          <a:xfrm>
            <a:off x="609600" y="6602508"/>
            <a:ext cx="10972800" cy="0"/>
          </a:xfrm>
          <a:prstGeom prst="line">
            <a:avLst/>
          </a:prstGeom>
          <a:noFill/>
          <a:ln w="9525" algn="ctr">
            <a:solidFill>
              <a:schemeClr val="accent2"/>
            </a:solidFill>
            <a:prstDash val="dash"/>
            <a:round/>
          </a:ln>
        </p:spPr>
        <p:txBody>
          <a:bodyPr/>
          <a:lstStyle/>
          <a:p>
            <a:endParaRPr lang="zh-CN" altLang="en-US" sz="1200">
              <a:solidFill>
                <a:srgbClr val="000000"/>
              </a:solidFill>
              <a:latin typeface="Cambria" panose="02040503050406030204" pitchFamily="18" charset="0"/>
            </a:endParaRPr>
          </a:p>
        </p:txBody>
      </p:sp>
      <p:sp>
        <p:nvSpPr>
          <p:cNvPr id="18" name="Rectangle 17"/>
          <p:cNvSpPr/>
          <p:nvPr userDrawn="1"/>
        </p:nvSpPr>
        <p:spPr>
          <a:xfrm>
            <a:off x="11119102" y="6591391"/>
            <a:ext cx="429855" cy="184666"/>
          </a:xfrm>
          <a:prstGeom prst="rect">
            <a:avLst/>
          </a:prstGeom>
        </p:spPr>
        <p:txBody>
          <a:bodyPr wrap="square" lIns="0" tIns="0" rIns="0" bIns="0">
            <a:noAutofit/>
          </a:bodyPr>
          <a:lstStyle/>
          <a:p>
            <a:pPr algn="ctr">
              <a:defRPr/>
            </a:pPr>
            <a:fld id="{7A0AC270-0923-4589-A51D-6091E7C5371F}" type="slidenum">
              <a:rPr lang="zh-CN" altLang="en-US" sz="1200" kern="1200" smtClean="0">
                <a:solidFill>
                  <a:srgbClr val="000000"/>
                </a:solidFill>
                <a:latin typeface="Cambria" panose="02040503050406030204" pitchFamily="18" charset="0"/>
                <a:ea typeface="+mn-ea"/>
                <a:cs typeface="Arial" panose="02080604020202020204" pitchFamily="34" charset="0"/>
              </a:rPr>
            </a:fld>
            <a:endParaRPr lang="en-US" altLang="zh-CN" sz="1200" kern="1200" dirty="0">
              <a:solidFill>
                <a:srgbClr val="000000"/>
              </a:solidFill>
              <a:latin typeface="Cambria" panose="02040503050406030204" pitchFamily="18" charset="0"/>
              <a:ea typeface="Cambria" panose="02040503050406030204" pitchFamily="18" charset="0"/>
              <a:cs typeface="Arial" panose="02080604020202020204" pitchFamily="34" charset="0"/>
            </a:endParaRPr>
          </a:p>
        </p:txBody>
      </p:sp>
      <p:sp>
        <p:nvSpPr>
          <p:cNvPr id="10" name="Straight Connector 28"/>
          <p:cNvSpPr>
            <a:spLocks noChangeShapeType="1"/>
          </p:cNvSpPr>
          <p:nvPr userDrawn="1"/>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303030"/>
              </a:solidFill>
            </a:endParaRPr>
          </a:p>
        </p:txBody>
      </p:sp>
      <p:sp>
        <p:nvSpPr>
          <p:cNvPr id="13" name="Footer Placeholder 2"/>
          <p:cNvSpPr txBox="1"/>
          <p:nvPr userDrawn="1"/>
        </p:nvSpPr>
        <p:spPr>
          <a:xfrm>
            <a:off x="3042776" y="6616939"/>
            <a:ext cx="5588000" cy="184666"/>
          </a:xfrm>
          <a:prstGeom prst="rect">
            <a:avLst/>
          </a:prstGeom>
        </p:spPr>
        <p:txBody>
          <a:bodyPr vert="horz" wrap="square" lIns="0" tIns="0" rIns="0" bIns="0" numCol="1" anchor="t" anchorCtr="0" compatLnSpc="1">
            <a:spAutoFit/>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80604020202020204" pitchFamily="34" charset="0"/>
              </a:defRPr>
            </a:lvl1pPr>
            <a:lvl2pPr marL="4572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9144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13716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1828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22860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27432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32004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36576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9pPr>
          </a:lstStyle>
          <a:p>
            <a:pPr algn="ctr">
              <a:defRPr/>
            </a:pPr>
            <a:r>
              <a:rPr lang="zh-CN" altLang="en-US" sz="1200" dirty="0">
                <a:solidFill>
                  <a:srgbClr val="494949"/>
                </a:solidFill>
                <a:latin typeface="+mn-ea"/>
                <a:ea typeface="+mn-ea"/>
              </a:rPr>
              <a:t>认知智能算法研发进展</a:t>
            </a:r>
            <a:endParaRPr lang="zh-CN" altLang="zh-CN" sz="1200" dirty="0">
              <a:solidFill>
                <a:srgbClr val="494949"/>
              </a:solidFill>
              <a:latin typeface="+mn-ea"/>
              <a:ea typeface="+mn-ea"/>
            </a:endParaRPr>
          </a:p>
        </p:txBody>
      </p:sp>
      <p:sp>
        <p:nvSpPr>
          <p:cNvPr id="14" name="Rectangle 16"/>
          <p:cNvSpPr/>
          <p:nvPr userDrawn="1"/>
        </p:nvSpPr>
        <p:spPr>
          <a:xfrm>
            <a:off x="629791" y="6616939"/>
            <a:ext cx="1840825" cy="184666"/>
          </a:xfrm>
          <a:prstGeom prst="rect">
            <a:avLst/>
          </a:prstGeom>
        </p:spPr>
        <p:txBody>
          <a:bodyPr wrap="none" lIns="0" tIns="0" rIns="0" bIns="0">
            <a:spAutoFit/>
          </a:bodyPr>
          <a:lstStyle/>
          <a:p>
            <a:pPr>
              <a:defRPr/>
            </a:pPr>
            <a:r>
              <a:rPr lang="zh-CN" altLang="en-US" sz="1200" kern="1200" dirty="0">
                <a:solidFill>
                  <a:srgbClr val="494949"/>
                </a:solidFill>
                <a:latin typeface="+mn-ea"/>
                <a:ea typeface="+mn-ea"/>
                <a:cs typeface="Arial" panose="02080604020202020204" pitchFamily="34" charset="0"/>
              </a:rPr>
              <a:t>算法团队</a:t>
            </a:r>
            <a:r>
              <a:rPr lang="en-US" altLang="zh-CN" sz="1200" kern="1200" dirty="0">
                <a:solidFill>
                  <a:srgbClr val="494949"/>
                </a:solidFill>
                <a:latin typeface="+mn-ea"/>
                <a:ea typeface="+mn-ea"/>
                <a:cs typeface="Arial" panose="02080604020202020204" pitchFamily="34" charset="0"/>
              </a:rPr>
              <a:t>@</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FDU</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&amp;</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UNIDT</a:t>
            </a:r>
            <a:endParaRPr lang="zh-CN" altLang="zh-CN" sz="1200" kern="1200" dirty="0">
              <a:solidFill>
                <a:srgbClr val="494949"/>
              </a:solidFill>
              <a:latin typeface="+mn-ea"/>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rtl="0" eaLnBrk="1" fontAlgn="base" hangingPunct="1">
        <a:spcBef>
          <a:spcPct val="0"/>
        </a:spcBef>
        <a:spcAft>
          <a:spcPct val="0"/>
        </a:spcAft>
        <a:defRPr sz="2800" b="0" kern="1200">
          <a:solidFill>
            <a:srgbClr val="000000"/>
          </a:solidFill>
          <a:latin typeface="+mj-lt"/>
          <a:ea typeface="+mj-ea"/>
          <a:cs typeface="+mj-cs"/>
        </a:defRPr>
      </a:lvl1pPr>
      <a:lvl2pPr algn="l" rtl="0" eaLnBrk="1" fontAlgn="base" hangingPunct="1">
        <a:spcBef>
          <a:spcPct val="0"/>
        </a:spcBef>
        <a:spcAft>
          <a:spcPct val="0"/>
        </a:spcAft>
        <a:defRPr sz="2700">
          <a:solidFill>
            <a:schemeClr val="tx2"/>
          </a:solidFill>
          <a:latin typeface="Calibri" panose="020F0502020204030204" pitchFamily="34" charset="0"/>
        </a:defRPr>
      </a:lvl2pPr>
      <a:lvl3pPr algn="l" rtl="0" eaLnBrk="1" fontAlgn="base" hangingPunct="1">
        <a:spcBef>
          <a:spcPct val="0"/>
        </a:spcBef>
        <a:spcAft>
          <a:spcPct val="0"/>
        </a:spcAft>
        <a:defRPr sz="2700">
          <a:solidFill>
            <a:schemeClr val="tx2"/>
          </a:solidFill>
          <a:latin typeface="Calibri" panose="020F0502020204030204" pitchFamily="34" charset="0"/>
        </a:defRPr>
      </a:lvl3pPr>
      <a:lvl4pPr algn="l" rtl="0" eaLnBrk="1" fontAlgn="base" hangingPunct="1">
        <a:spcBef>
          <a:spcPct val="0"/>
        </a:spcBef>
        <a:spcAft>
          <a:spcPct val="0"/>
        </a:spcAft>
        <a:defRPr sz="2700">
          <a:solidFill>
            <a:schemeClr val="tx2"/>
          </a:solidFill>
          <a:latin typeface="Calibri" panose="020F0502020204030204" pitchFamily="34" charset="0"/>
        </a:defRPr>
      </a:lvl4pPr>
      <a:lvl5pPr algn="l" rtl="0" eaLnBrk="1" fontAlgn="base" hangingPunct="1">
        <a:spcBef>
          <a:spcPct val="0"/>
        </a:spcBef>
        <a:spcAft>
          <a:spcPct val="0"/>
        </a:spcAft>
        <a:defRPr sz="2700">
          <a:solidFill>
            <a:schemeClr val="tx2"/>
          </a:solidFill>
          <a:latin typeface="Calibri" panose="020F0502020204030204" pitchFamily="34" charset="0"/>
        </a:defRPr>
      </a:lvl5pPr>
      <a:lvl6pPr marL="342900" algn="l" rtl="0" eaLnBrk="1" fontAlgn="base" hangingPunct="1">
        <a:spcBef>
          <a:spcPct val="0"/>
        </a:spcBef>
        <a:spcAft>
          <a:spcPct val="0"/>
        </a:spcAft>
        <a:defRPr sz="2400">
          <a:solidFill>
            <a:schemeClr val="tx2"/>
          </a:solidFill>
          <a:latin typeface="Calibri" panose="020F0502020204030204" pitchFamily="34" charset="0"/>
        </a:defRPr>
      </a:lvl6pPr>
      <a:lvl7pPr marL="685800" algn="l" rtl="0" eaLnBrk="1" fontAlgn="base" hangingPunct="1">
        <a:spcBef>
          <a:spcPct val="0"/>
        </a:spcBef>
        <a:spcAft>
          <a:spcPct val="0"/>
        </a:spcAft>
        <a:defRPr sz="2400">
          <a:solidFill>
            <a:schemeClr val="tx2"/>
          </a:solidFill>
          <a:latin typeface="Calibri" panose="020F0502020204030204" pitchFamily="34" charset="0"/>
        </a:defRPr>
      </a:lvl7pPr>
      <a:lvl8pPr marL="1028700" algn="l" rtl="0" eaLnBrk="1" fontAlgn="base" hangingPunct="1">
        <a:spcBef>
          <a:spcPct val="0"/>
        </a:spcBef>
        <a:spcAft>
          <a:spcPct val="0"/>
        </a:spcAft>
        <a:defRPr sz="2400">
          <a:solidFill>
            <a:schemeClr val="tx2"/>
          </a:solidFill>
          <a:latin typeface="Calibri" panose="020F0502020204030204" pitchFamily="34" charset="0"/>
        </a:defRPr>
      </a:lvl8pPr>
      <a:lvl9pPr marL="1371600" algn="l" rtl="0" eaLnBrk="1" fontAlgn="base" hangingPunct="1">
        <a:spcBef>
          <a:spcPct val="0"/>
        </a:spcBef>
        <a:spcAft>
          <a:spcPct val="0"/>
        </a:spcAft>
        <a:defRPr sz="2400">
          <a:solidFill>
            <a:schemeClr val="tx2"/>
          </a:solidFill>
          <a:latin typeface="Calibri" panose="020F0502020204030204" pitchFamily="34" charset="0"/>
        </a:defRPr>
      </a:lvl9pPr>
    </p:titleStyle>
    <p:bodyStyle>
      <a:lvl1pPr marL="204470" indent="-204470" algn="l" rtl="0" eaLnBrk="1" fontAlgn="base" hangingPunct="1">
        <a:spcBef>
          <a:spcPts val="450"/>
        </a:spcBef>
        <a:spcAft>
          <a:spcPts val="600"/>
        </a:spcAft>
        <a:buClr>
          <a:schemeClr val="accent1"/>
        </a:buClr>
        <a:buSzPct val="76000"/>
        <a:buFont typeface="Wingdings 3" panose="05040102010807070707" pitchFamily="18" charset="2"/>
        <a:buChar char=""/>
        <a:defRPr sz="2400" kern="1200" baseline="0">
          <a:solidFill>
            <a:srgbClr val="000000"/>
          </a:solidFill>
          <a:latin typeface="+mn-lt"/>
          <a:ea typeface="+mn-ea"/>
          <a:cs typeface="+mn-cs"/>
        </a:defRPr>
      </a:lvl1pPr>
      <a:lvl2pPr marL="410845" indent="-204470" algn="l" rtl="0" eaLnBrk="1" fontAlgn="base" hangingPunct="1">
        <a:spcBef>
          <a:spcPts val="375"/>
        </a:spcBef>
        <a:spcAft>
          <a:spcPts val="600"/>
        </a:spcAft>
        <a:buClr>
          <a:schemeClr val="accent2"/>
        </a:buClr>
        <a:buSzPct val="76000"/>
        <a:buFont typeface="Wingdings 3" panose="05040102010807070707" pitchFamily="18" charset="2"/>
        <a:buChar char=""/>
        <a:defRPr sz="2135" kern="1200" baseline="0">
          <a:solidFill>
            <a:srgbClr val="000000"/>
          </a:solidFill>
          <a:latin typeface="+mn-lt"/>
          <a:ea typeface="+mn-ea"/>
          <a:cs typeface="+mn-cs"/>
        </a:defRPr>
      </a:lvl2pPr>
      <a:lvl3pPr marL="616585" indent="-171450" algn="l" rtl="0" eaLnBrk="1" fontAlgn="base" hangingPunct="1">
        <a:spcBef>
          <a:spcPts val="375"/>
        </a:spcBef>
        <a:spcAft>
          <a:spcPct val="0"/>
        </a:spcAft>
        <a:buClr>
          <a:srgbClr val="BCBCBC"/>
        </a:buClr>
        <a:buSzPct val="76000"/>
        <a:buFont typeface="Wingdings 3" panose="05040102010807070707" pitchFamily="18" charset="2"/>
        <a:buChar char=""/>
        <a:defRPr sz="1600" kern="1200" baseline="0">
          <a:solidFill>
            <a:srgbClr val="000000"/>
          </a:solidFill>
          <a:latin typeface="+mn-lt"/>
          <a:ea typeface="+mn-ea"/>
          <a:cs typeface="+mn-cs"/>
        </a:defRPr>
      </a:lvl3pPr>
      <a:lvl4pPr marL="822960" indent="-171450" algn="l" rtl="0" eaLnBrk="1" fontAlgn="base" hangingPunct="1">
        <a:spcBef>
          <a:spcPts val="300"/>
        </a:spcBef>
        <a:spcAft>
          <a:spcPct val="0"/>
        </a:spcAft>
        <a:buClr>
          <a:srgbClr val="CF5716"/>
        </a:buClr>
        <a:buSzPct val="70000"/>
        <a:buFont typeface="Wingdings" panose="05000000000000000000" pitchFamily="2" charset="2"/>
        <a:buChar char=""/>
        <a:defRPr sz="1200" kern="1200" baseline="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400" kern="1200" baseline="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panose="05040102010807070707"/>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panose="05040102010807070707"/>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panose="05040102010807070707"/>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panose="05040102010807070707"/>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6.png"/><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9.png"/><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1.png"/><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3.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4.png"/><Relationship Id="rId1"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6.jpeg"/><Relationship Id="rId1" Type="http://schemas.openxmlformats.org/officeDocument/2006/relationships/image" Target="../media/image55.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3.jpeg"/><Relationship Id="rId1" Type="http://schemas.openxmlformats.org/officeDocument/2006/relationships/image" Target="../media/image56.jpe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65.png"/><Relationship Id="rId1" Type="http://schemas.openxmlformats.org/officeDocument/2006/relationships/image" Target="../media/image6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xml"/><Relationship Id="rId2" Type="http://schemas.openxmlformats.org/officeDocument/2006/relationships/image" Target="../media/image6.jpe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71.png"/><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jpe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image" Target="../media/image72.jpeg"/></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69.png"/><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68.png"/><Relationship Id="rId2" Type="http://schemas.openxmlformats.org/officeDocument/2006/relationships/image" Target="../media/image67.jpeg"/><Relationship Id="rId1" Type="http://schemas.openxmlformats.org/officeDocument/2006/relationships/image" Target="../media/image72.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77.emf"/><Relationship Id="rId1" Type="http://schemas.openxmlformats.org/officeDocument/2006/relationships/image" Target="../media/image76.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1149350" y="2671445"/>
            <a:ext cx="9673590" cy="1514475"/>
          </a:xfrm>
        </p:spPr>
        <p:txBody>
          <a:bodyPr/>
          <a:lstStyle/>
          <a:p>
            <a:r>
              <a:rPr lang="zh-CN" altLang="en-US" sz="3600" b="1" dirty="0"/>
              <a:t>基于高维特征概率密度建模的模型不确定性的研究</a:t>
            </a:r>
            <a:endParaRPr lang="zh-CN" altLang="en-US" sz="3600" b="1" dirty="0"/>
          </a:p>
        </p:txBody>
      </p:sp>
      <p:sp>
        <p:nvSpPr>
          <p:cNvPr id="3" name="文本占位符 2"/>
          <p:cNvSpPr>
            <a:spLocks noGrp="1"/>
          </p:cNvSpPr>
          <p:nvPr>
            <p:ph type="body" sz="quarter" idx="10"/>
          </p:nvPr>
        </p:nvSpPr>
        <p:spPr/>
        <p:txBody>
          <a:bodyPr/>
          <a:lstStyle/>
          <a:p>
            <a:pPr algn="ctr"/>
            <a:r>
              <a:rPr lang="zh-CN" altLang="en-US" dirty="0"/>
              <a:t>师清</a:t>
            </a:r>
            <a:endParaRPr lang="en-US" altLang="zh-CN" dirty="0"/>
          </a:p>
          <a:p>
            <a:pPr algn="ctr"/>
            <a:r>
              <a:rPr lang="en-US" altLang="zh-CN" dirty="0"/>
              <a:t>22210240262</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19735" y="1270635"/>
            <a:ext cx="10873105" cy="645160"/>
          </a:xfrm>
          <a:prstGeom prst="rect">
            <a:avLst/>
          </a:prstGeom>
          <a:noFill/>
        </p:spPr>
        <p:txBody>
          <a:bodyPr wrap="square" rtlCol="0">
            <a:spAutoFit/>
          </a:bodyPr>
          <a:lstStyle/>
          <a:p>
            <a:pPr marL="285750" indent="-285750">
              <a:buFont typeface="Wingdings" panose="05000000000000000000" charset="0"/>
              <a:buChar char=""/>
            </a:pPr>
            <a:r>
              <a:rPr lang="zh-CN">
                <a:sym typeface="+mn-ea"/>
              </a:rPr>
              <a:t>基于高维特征概率密度建模的模型不确定性估计存在的问题</a:t>
            </a:r>
            <a:endParaRPr lang="zh-CN"/>
          </a:p>
          <a:p>
            <a:pPr marL="285750" indent="-285750">
              <a:buFont typeface="Wingdings" panose="05000000000000000000" charset="0"/>
              <a:buChar char=""/>
            </a:pPr>
            <a:endParaRPr lang="en-US"/>
          </a:p>
        </p:txBody>
      </p:sp>
      <p:sp>
        <p:nvSpPr>
          <p:cNvPr id="2" name="文本框 1"/>
          <p:cNvSpPr txBox="1"/>
          <p:nvPr/>
        </p:nvSpPr>
        <p:spPr>
          <a:xfrm>
            <a:off x="339090" y="4405630"/>
            <a:ext cx="8515985" cy="368300"/>
          </a:xfrm>
          <a:prstGeom prst="rect">
            <a:avLst/>
          </a:prstGeom>
          <a:noFill/>
        </p:spPr>
        <p:txBody>
          <a:bodyPr wrap="square" rtlCol="0">
            <a:spAutoFit/>
          </a:bodyPr>
          <a:lstStyle/>
          <a:p>
            <a:r>
              <a:rPr lang="en-US" altLang="zh-CN" b="1"/>
              <a:t>Feature Collapse</a:t>
            </a:r>
            <a:r>
              <a:rPr lang="zh-CN" altLang="en-US" b="1"/>
              <a:t>问题</a:t>
            </a:r>
            <a:r>
              <a:rPr lang="en-US" altLang="zh-CN"/>
              <a:t>:</a:t>
            </a:r>
            <a:r>
              <a:rPr lang="en-US" altLang="zh-CN" sz="1600"/>
              <a:t> </a:t>
            </a:r>
            <a:r>
              <a:rPr lang="zh-CN" altLang="en-US" sz="1600"/>
              <a:t>域外样本特征分布可能坍塌到域内样本特征分布里</a:t>
            </a:r>
            <a:r>
              <a:rPr lang="en-US" altLang="zh-CN" u="sng"/>
              <a:t> </a:t>
            </a:r>
            <a:endParaRPr lang="en-US" altLang="zh-CN" u="sng"/>
          </a:p>
        </p:txBody>
      </p:sp>
      <p:grpSp>
        <p:nvGrpSpPr>
          <p:cNvPr id="17" name="组合 16"/>
          <p:cNvGrpSpPr/>
          <p:nvPr/>
        </p:nvGrpSpPr>
        <p:grpSpPr>
          <a:xfrm>
            <a:off x="339090" y="4899025"/>
            <a:ext cx="7371080" cy="1108710"/>
            <a:chOff x="691" y="7121"/>
            <a:chExt cx="11608" cy="1746"/>
          </a:xfrm>
        </p:grpSpPr>
        <p:sp>
          <p:nvSpPr>
            <p:cNvPr id="9" name="文本框 8"/>
            <p:cNvSpPr txBox="1"/>
            <p:nvPr/>
          </p:nvSpPr>
          <p:spPr>
            <a:xfrm>
              <a:off x="691" y="7121"/>
              <a:ext cx="10714" cy="580"/>
            </a:xfrm>
            <a:prstGeom prst="rect">
              <a:avLst/>
            </a:prstGeom>
            <a:noFill/>
          </p:spPr>
          <p:txBody>
            <a:bodyPr wrap="square" rtlCol="0">
              <a:spAutoFit/>
            </a:bodyPr>
            <a:lstStyle/>
            <a:p>
              <a:r>
                <a:rPr lang="zh-CN" altLang="en-US" b="1"/>
                <a:t>通过保证网络的</a:t>
              </a:r>
              <a:r>
                <a:rPr lang="en-US" altLang="zh-CN" b="1"/>
                <a:t>Smoothness &amp;Sensitivity</a:t>
              </a:r>
              <a:r>
                <a:rPr lang="zh-CN" altLang="en-US" b="1"/>
                <a:t>解决上述问题</a:t>
              </a:r>
              <a:endParaRPr lang="zh-CN" altLang="en-US" b="1"/>
            </a:p>
          </p:txBody>
        </p:sp>
        <p:pic>
          <p:nvPicPr>
            <p:cNvPr id="10" name="图片 9"/>
            <p:cNvPicPr>
              <a:picLocks noChangeAspect="1"/>
            </p:cNvPicPr>
            <p:nvPr/>
          </p:nvPicPr>
          <p:blipFill>
            <a:blip r:embed="rId1"/>
            <a:stretch>
              <a:fillRect/>
            </a:stretch>
          </p:blipFill>
          <p:spPr>
            <a:xfrm>
              <a:off x="1766" y="7701"/>
              <a:ext cx="10533" cy="1166"/>
            </a:xfrm>
            <a:prstGeom prst="rect">
              <a:avLst/>
            </a:prstGeom>
          </p:spPr>
        </p:pic>
      </p:grpSp>
      <p:sp>
        <p:nvSpPr>
          <p:cNvPr id="13" name="文本框 12"/>
          <p:cNvSpPr txBox="1"/>
          <p:nvPr/>
        </p:nvSpPr>
        <p:spPr>
          <a:xfrm>
            <a:off x="8183245" y="6149340"/>
            <a:ext cx="4008120" cy="368300"/>
          </a:xfrm>
          <a:prstGeom prst="rect">
            <a:avLst/>
          </a:prstGeom>
          <a:noFill/>
        </p:spPr>
        <p:txBody>
          <a:bodyPr wrap="square" rtlCol="0">
            <a:spAutoFit/>
          </a:bodyPr>
          <a:lstStyle/>
          <a:p>
            <a:r>
              <a:rPr lang="en-US" altLang="zh-CN"/>
              <a:t>t-sne</a:t>
            </a:r>
            <a:r>
              <a:rPr lang="zh-CN" altLang="en-US"/>
              <a:t>可视化</a:t>
            </a:r>
            <a:r>
              <a:rPr lang="en-US" altLang="zh-CN"/>
              <a:t>: resnet50+cifar10,svhn</a:t>
            </a:r>
            <a:endParaRPr lang="en-US" altLang="zh-CN"/>
          </a:p>
        </p:txBody>
      </p:sp>
      <p:grpSp>
        <p:nvGrpSpPr>
          <p:cNvPr id="29" name="组合 28"/>
          <p:cNvGrpSpPr/>
          <p:nvPr/>
        </p:nvGrpSpPr>
        <p:grpSpPr>
          <a:xfrm>
            <a:off x="1253490" y="1986915"/>
            <a:ext cx="8479971" cy="1582420"/>
            <a:chOff x="1699" y="4656"/>
            <a:chExt cx="13354" cy="2492"/>
          </a:xfrm>
        </p:grpSpPr>
        <p:grpSp>
          <p:nvGrpSpPr>
            <p:cNvPr id="30" name="组合 29"/>
            <p:cNvGrpSpPr/>
            <p:nvPr/>
          </p:nvGrpSpPr>
          <p:grpSpPr>
            <a:xfrm>
              <a:off x="1699" y="4656"/>
              <a:ext cx="13354" cy="2492"/>
              <a:chOff x="1797" y="3728"/>
              <a:chExt cx="13354" cy="2492"/>
            </a:xfrm>
          </p:grpSpPr>
          <p:grpSp>
            <p:nvGrpSpPr>
              <p:cNvPr id="31" name="组合 30"/>
              <p:cNvGrpSpPr/>
              <p:nvPr/>
            </p:nvGrpSpPr>
            <p:grpSpPr>
              <a:xfrm>
                <a:off x="1797" y="3728"/>
                <a:ext cx="13354" cy="2492"/>
                <a:chOff x="1753" y="3378"/>
                <a:chExt cx="13354" cy="2492"/>
              </a:xfrm>
            </p:grpSpPr>
            <p:grpSp>
              <p:nvGrpSpPr>
                <p:cNvPr id="32" name="组合 31"/>
                <p:cNvGrpSpPr/>
                <p:nvPr/>
              </p:nvGrpSpPr>
              <p:grpSpPr>
                <a:xfrm>
                  <a:off x="5248" y="3579"/>
                  <a:ext cx="9859" cy="1794"/>
                  <a:chOff x="4795" y="5864"/>
                  <a:chExt cx="9753" cy="1733"/>
                </a:xfrm>
              </p:grpSpPr>
              <p:grpSp>
                <p:nvGrpSpPr>
                  <p:cNvPr id="33" name="组合 32"/>
                  <p:cNvGrpSpPr/>
                  <p:nvPr/>
                </p:nvGrpSpPr>
                <p:grpSpPr>
                  <a:xfrm>
                    <a:off x="4795" y="6259"/>
                    <a:ext cx="7338" cy="1338"/>
                    <a:chOff x="4733" y="6181"/>
                    <a:chExt cx="7338" cy="1338"/>
                  </a:xfrm>
                </p:grpSpPr>
                <p:sp>
                  <p:nvSpPr>
                    <p:cNvPr id="34" name="矩形 33"/>
                    <p:cNvSpPr/>
                    <p:nvPr/>
                  </p:nvSpPr>
                  <p:spPr>
                    <a:xfrm>
                      <a:off x="4733" y="6181"/>
                      <a:ext cx="3788"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7" name="矩形 46"/>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50" name="直接连接符 49"/>
                    <p:cNvCxnSpPr>
                      <a:stCxn id="47"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1" name="文本框 50"/>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53" name="直接连接符 52"/>
                  <p:cNvCxnSpPr/>
                  <p:nvPr/>
                </p:nvCxnSpPr>
                <p:spPr>
                  <a:xfrm flipH="1" flipV="1">
                    <a:off x="12134" y="7246"/>
                    <a:ext cx="981" cy="11"/>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55" name="文本框 54"/>
                  <p:cNvSpPr txBox="1"/>
                  <p:nvPr/>
                </p:nvSpPr>
                <p:spPr>
                  <a:xfrm>
                    <a:off x="13116" y="6989"/>
                    <a:ext cx="1432" cy="562"/>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56" name="图片 55"/>
                <p:cNvPicPr>
                  <a:picLocks noChangeAspect="1"/>
                </p:cNvPicPr>
                <p:nvPr/>
              </p:nvPicPr>
              <p:blipFill>
                <a:blip r:embed="rId2"/>
                <a:stretch>
                  <a:fillRect/>
                </a:stretch>
              </p:blipFill>
              <p:spPr>
                <a:xfrm>
                  <a:off x="1753" y="3378"/>
                  <a:ext cx="2129" cy="2492"/>
                </a:xfrm>
                <a:prstGeom prst="rect">
                  <a:avLst/>
                </a:prstGeom>
              </p:spPr>
            </p:pic>
            <p:cxnSp>
              <p:nvCxnSpPr>
                <p:cNvPr id="57" name="直接连接符 56"/>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58" name="直接连接符 57"/>
              <p:cNvCxnSpPr/>
              <p:nvPr/>
            </p:nvCxnSpPr>
            <p:spPr>
              <a:xfrm rot="21180000" flipH="1">
                <a:off x="9083" y="4208"/>
                <a:ext cx="1621" cy="397"/>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59" name="直接连接符 58"/>
              <p:cNvCxnSpPr>
                <a:endCxn id="51" idx="3"/>
              </p:cNvCxnSpPr>
              <p:nvPr/>
            </p:nvCxnSpPr>
            <p:spPr>
              <a:xfrm flipH="1">
                <a:off x="12718" y="4217"/>
                <a:ext cx="1008" cy="2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60" name="文本框 59"/>
            <p:cNvSpPr txBox="1"/>
            <p:nvPr/>
          </p:nvSpPr>
          <p:spPr>
            <a:xfrm>
              <a:off x="13670" y="4857"/>
              <a:ext cx="1383"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zh-CN" altLang="en-US" dirty="0"/>
            </a:p>
          </p:txBody>
        </p:sp>
      </p:grpSp>
      <p:sp>
        <p:nvSpPr>
          <p:cNvPr id="61" name="文本框 60"/>
          <p:cNvSpPr txBox="1"/>
          <p:nvPr/>
        </p:nvSpPr>
        <p:spPr>
          <a:xfrm>
            <a:off x="1713230" y="3533775"/>
            <a:ext cx="297815" cy="368300"/>
          </a:xfrm>
          <a:prstGeom prst="rect">
            <a:avLst/>
          </a:prstGeom>
          <a:noFill/>
        </p:spPr>
        <p:txBody>
          <a:bodyPr wrap="none" rtlCol="0">
            <a:spAutoFit/>
          </a:bodyPr>
          <a:lstStyle/>
          <a:p>
            <a:r>
              <a:rPr lang="en-US" altLang="zh-CN" b="1"/>
              <a:t>x</a:t>
            </a:r>
            <a:endParaRPr lang="en-US" altLang="zh-CN" b="1"/>
          </a:p>
        </p:txBody>
      </p:sp>
      <p:sp>
        <p:nvSpPr>
          <p:cNvPr id="62" name="文本框 61"/>
          <p:cNvSpPr txBox="1"/>
          <p:nvPr/>
        </p:nvSpPr>
        <p:spPr>
          <a:xfrm>
            <a:off x="4468495" y="2885440"/>
            <a:ext cx="528320" cy="368300"/>
          </a:xfrm>
          <a:prstGeom prst="rect">
            <a:avLst/>
          </a:prstGeom>
          <a:noFill/>
        </p:spPr>
        <p:txBody>
          <a:bodyPr wrap="none" rtlCol="0">
            <a:spAutoFit/>
          </a:bodyPr>
          <a:lstStyle/>
          <a:p>
            <a:r>
              <a:rPr lang="en-US" altLang="zh-CN" b="1"/>
              <a:t>f(x)</a:t>
            </a:r>
            <a:endParaRPr lang="en-US" altLang="zh-CN" b="1"/>
          </a:p>
        </p:txBody>
      </p:sp>
      <p:sp>
        <p:nvSpPr>
          <p:cNvPr id="64" name="文本框 63"/>
          <p:cNvSpPr txBox="1"/>
          <p:nvPr/>
        </p:nvSpPr>
        <p:spPr>
          <a:xfrm>
            <a:off x="716280" y="5997575"/>
            <a:ext cx="6332855" cy="583565"/>
          </a:xfrm>
          <a:prstGeom prst="rect">
            <a:avLst/>
          </a:prstGeom>
          <a:noFill/>
        </p:spPr>
        <p:txBody>
          <a:bodyPr wrap="square" rtlCol="0">
            <a:spAutoFit/>
          </a:bodyPr>
          <a:lstStyle/>
          <a:p>
            <a:r>
              <a:rPr lang="zh-CN" altLang="en-US" sz="1600"/>
              <a:t>解释：</a:t>
            </a:r>
            <a:r>
              <a:rPr lang="zh-CN" altLang="en-US" sz="1600">
                <a:solidFill>
                  <a:schemeClr val="accent1">
                    <a:lumMod val="75000"/>
                  </a:schemeClr>
                </a:solidFill>
              </a:rPr>
              <a:t>右边的上界保证特征空间上不会对域内样本变化的过分敏感</a:t>
            </a:r>
            <a:endParaRPr lang="zh-CN" altLang="en-US" sz="1600">
              <a:solidFill>
                <a:schemeClr val="accent1">
                  <a:lumMod val="75000"/>
                </a:schemeClr>
              </a:solidFill>
            </a:endParaRPr>
          </a:p>
          <a:p>
            <a:r>
              <a:rPr lang="en-US" altLang="zh-CN" sz="1600"/>
              <a:t>            </a:t>
            </a:r>
            <a:r>
              <a:rPr lang="zh-CN" altLang="en-US" sz="1600">
                <a:solidFill>
                  <a:schemeClr val="accent1">
                    <a:lumMod val="75000"/>
                  </a:schemeClr>
                </a:solidFill>
              </a:rPr>
              <a:t>左边的下界保证特征空间上域内样本和域外样本的分布差异</a:t>
            </a:r>
            <a:endParaRPr lang="zh-CN" altLang="en-US" sz="1600">
              <a:solidFill>
                <a:schemeClr val="accent1">
                  <a:lumMod val="75000"/>
                </a:schemeClr>
              </a:solidFill>
            </a:endParaRPr>
          </a:p>
        </p:txBody>
      </p:sp>
      <p:pic>
        <p:nvPicPr>
          <p:cNvPr id="4" name="图片 3"/>
          <p:cNvPicPr>
            <a:picLocks noChangeAspect="1"/>
          </p:cNvPicPr>
          <p:nvPr/>
        </p:nvPicPr>
        <p:blipFill>
          <a:blip r:embed="rId3"/>
          <a:stretch>
            <a:fillRect/>
          </a:stretch>
        </p:blipFill>
        <p:spPr>
          <a:xfrm>
            <a:off x="8783955" y="3593465"/>
            <a:ext cx="2508885" cy="23672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92760" y="1259840"/>
            <a:ext cx="10592435" cy="2308324"/>
          </a:xfrm>
          <a:prstGeom prst="rect">
            <a:avLst/>
          </a:prstGeom>
          <a:noFill/>
        </p:spPr>
        <p:txBody>
          <a:bodyPr wrap="square" rtlCol="0">
            <a:spAutoFit/>
          </a:bodyPr>
          <a:lstStyle/>
          <a:p>
            <a:pPr marL="285750" indent="-285750">
              <a:buFont typeface="Wingdings" panose="05000000000000000000" charset="0"/>
              <a:buChar char=""/>
            </a:pPr>
            <a:r>
              <a:rPr lang="en-US" kern="100" dirty="0">
                <a:effectLst/>
                <a:latin typeface="+mn-ea"/>
                <a:sym typeface="+mn-ea"/>
              </a:rPr>
              <a:t>CVPR2023 </a:t>
            </a:r>
            <a:r>
              <a:rPr altLang="zh-CN" kern="100" dirty="0">
                <a:effectLst/>
                <a:latin typeface="+mn-ea"/>
                <a:sym typeface="+mn-ea"/>
              </a:rPr>
              <a:t>《Deep Deterministic Uncertainty: A New Simple Baseline》</a:t>
            </a:r>
            <a:r>
              <a:rPr lang="zh-CN" kern="100" dirty="0">
                <a:effectLst/>
                <a:latin typeface="+mn-ea"/>
                <a:sym typeface="+mn-ea"/>
              </a:rPr>
              <a:t>提出了</a:t>
            </a:r>
            <a:r>
              <a:rPr lang="en-US" altLang="zh-CN" kern="100" dirty="0">
                <a:solidFill>
                  <a:schemeClr val="accent1">
                    <a:lumMod val="75000"/>
                  </a:schemeClr>
                </a:solidFill>
                <a:effectLst/>
                <a:latin typeface="+mn-ea"/>
                <a:sym typeface="+mn-ea"/>
              </a:rPr>
              <a:t>DDU</a:t>
            </a:r>
            <a:r>
              <a:rPr lang="zh-CN" altLang="en-US" kern="100" dirty="0">
                <a:solidFill>
                  <a:schemeClr val="accent1">
                    <a:lumMod val="75000"/>
                  </a:schemeClr>
                </a:solidFill>
                <a:effectLst/>
                <a:latin typeface="+mn-ea"/>
                <a:sym typeface="+mn-ea"/>
              </a:rPr>
              <a:t>算法</a:t>
            </a:r>
            <a:r>
              <a:rPr lang="en-US" kern="100" dirty="0">
                <a:effectLst/>
                <a:latin typeface="+mn-ea"/>
                <a:sym typeface="+mn-ea"/>
              </a:rPr>
              <a:t> </a:t>
            </a:r>
            <a:endParaRPr lang="en-US" kern="100" dirty="0">
              <a:effectLst/>
              <a:latin typeface="+mn-ea"/>
              <a:sym typeface="+mn-ea"/>
            </a:endParaRPr>
          </a:p>
          <a:p>
            <a:pPr marL="285750" indent="-285750">
              <a:buFont typeface="Wingdings" panose="05000000000000000000" charset="0"/>
              <a:buChar char=""/>
            </a:pPr>
            <a:endParaRPr lang="en-US" kern="100" dirty="0">
              <a:latin typeface="+mn-ea"/>
              <a:sym typeface="+mn-ea"/>
            </a:endParaRPr>
          </a:p>
          <a:p>
            <a:pPr marL="285750" indent="-285750">
              <a:buFont typeface="Wingdings" panose="05000000000000000000" charset="0"/>
              <a:buChar char=""/>
            </a:pPr>
            <a:r>
              <a:rPr lang="zh-CN" altLang="en-US" kern="100" dirty="0">
                <a:effectLst/>
                <a:latin typeface="+mn-ea"/>
                <a:cs typeface="+mn-ea"/>
                <a:sym typeface="+mn-ea"/>
              </a:rPr>
              <a:t>论文提出使用</a:t>
            </a:r>
            <a:r>
              <a:rPr lang="zh-CN" altLang="en-US" b="1" kern="100" dirty="0">
                <a:effectLst/>
                <a:latin typeface="+mn-ea"/>
                <a:cs typeface="+mn-ea"/>
                <a:sym typeface="+mn-ea"/>
              </a:rPr>
              <a:t>谱归一化</a:t>
            </a:r>
            <a:r>
              <a:rPr lang="en-US" altLang="zh-CN" b="1" kern="100" dirty="0">
                <a:effectLst/>
                <a:latin typeface="+mn-ea"/>
                <a:cs typeface="+mn-ea"/>
                <a:sym typeface="+mn-ea"/>
              </a:rPr>
              <a:t>(S</a:t>
            </a:r>
            <a:r>
              <a:rPr lang="en-US" b="1" kern="100" dirty="0">
                <a:effectLst/>
                <a:latin typeface="+mn-ea"/>
                <a:cs typeface="+mn-ea"/>
                <a:sym typeface="+mn-ea"/>
              </a:rPr>
              <a:t>pectral Normalization)</a:t>
            </a:r>
            <a:r>
              <a:rPr lang="zh-CN" altLang="en-US" kern="100" dirty="0">
                <a:solidFill>
                  <a:schemeClr val="tx1"/>
                </a:solidFill>
                <a:effectLst/>
                <a:latin typeface="+mn-ea"/>
                <a:cs typeface="+mn-ea"/>
                <a:sym typeface="+mn-ea"/>
              </a:rPr>
              <a:t>减弱</a:t>
            </a:r>
            <a:r>
              <a:rPr lang="zh-CN" altLang="en-US" kern="100" dirty="0">
                <a:effectLst/>
                <a:latin typeface="+mn-ea"/>
                <a:cs typeface="+mn-ea"/>
                <a:sym typeface="+mn-ea"/>
              </a:rPr>
              <a:t>单个网络建模不确定性存在的</a:t>
            </a:r>
            <a:r>
              <a:rPr lang="en-US" altLang="zh-CN" kern="100" dirty="0">
                <a:effectLst/>
                <a:latin typeface="+mn-ea"/>
                <a:cs typeface="+mn-ea"/>
                <a:sym typeface="+mn-ea"/>
              </a:rPr>
              <a:t>Feature Collapse</a:t>
            </a:r>
            <a:r>
              <a:rPr lang="zh-CN" altLang="en-US" kern="100" dirty="0">
                <a:effectLst/>
                <a:latin typeface="+mn-ea"/>
                <a:cs typeface="+mn-ea"/>
                <a:sym typeface="+mn-ea"/>
              </a:rPr>
              <a:t>问题</a:t>
            </a:r>
            <a:endParaRPr lang="en-US" altLang="zh-CN" kern="100" dirty="0">
              <a:effectLst/>
              <a:latin typeface="+mn-ea"/>
              <a:cs typeface="+mn-ea"/>
              <a:sym typeface="+mn-ea"/>
            </a:endParaRPr>
          </a:p>
          <a:p>
            <a:pPr marL="285750" indent="-285750">
              <a:buFont typeface="Wingdings" panose="05000000000000000000" charset="0"/>
              <a:buChar char=""/>
            </a:pPr>
            <a:endParaRPr lang="en-US" altLang="zh-CN" kern="100" dirty="0">
              <a:latin typeface="+mn-ea"/>
              <a:cs typeface="+mn-ea"/>
              <a:sym typeface="+mn-ea"/>
            </a:endParaRPr>
          </a:p>
          <a:p>
            <a:pPr marL="285750" indent="-285750">
              <a:buFont typeface="Wingdings" panose="05000000000000000000" charset="0"/>
              <a:buChar char=""/>
            </a:pPr>
            <a:r>
              <a:rPr lang="zh-CN" altLang="en-US" kern="100" dirty="0">
                <a:effectLst/>
                <a:latin typeface="+mn-ea"/>
                <a:cs typeface="+mn-ea"/>
                <a:sym typeface="+mn-ea"/>
              </a:rPr>
              <a:t>训练阶段，模型权重的</a:t>
            </a:r>
            <a:r>
              <a:rPr lang="zh-CN" altLang="en-US" kern="100" dirty="0">
                <a:effectLst/>
                <a:highlight>
                  <a:srgbClr val="FFFF00"/>
                </a:highlight>
                <a:latin typeface="+mn-ea"/>
                <a:cs typeface="+mn-ea"/>
                <a:sym typeface="+mn-ea"/>
              </a:rPr>
              <a:t>谱归一化</a:t>
            </a:r>
            <a:r>
              <a:rPr lang="zh-CN" altLang="en-US" kern="100" dirty="0">
                <a:effectLst/>
                <a:latin typeface="+mn-ea"/>
                <a:cs typeface="+mn-ea"/>
                <a:sym typeface="+mn-ea"/>
              </a:rPr>
              <a:t>保证了模型的</a:t>
            </a:r>
            <a:r>
              <a:rPr lang="en-US" altLang="zh-CN" b="1" dirty="0">
                <a:sym typeface="+mn-ea"/>
              </a:rPr>
              <a:t>Smoothness &amp;Sensitivity</a:t>
            </a:r>
            <a:endParaRPr lang="en-US" altLang="zh-CN" b="1" dirty="0">
              <a:sym typeface="+mn-ea"/>
            </a:endParaRPr>
          </a:p>
          <a:p>
            <a:pPr marL="457200" lvl="1"/>
            <a:endParaRPr lang="en-US" altLang="zh-CN" b="1" dirty="0">
              <a:sym typeface="+mn-ea"/>
            </a:endParaRPr>
          </a:p>
          <a:p>
            <a:pPr marL="742950" lvl="1" indent="-285750">
              <a:buFont typeface="Wingdings" panose="05000000000000000000" charset="0"/>
              <a:buChar char=""/>
            </a:pPr>
            <a:endParaRPr lang="en-US" altLang="zh-CN" kern="100" dirty="0">
              <a:effectLst/>
              <a:latin typeface="+mn-ea"/>
              <a:cs typeface="+mn-ea"/>
              <a:sym typeface="+mn-ea"/>
            </a:endParaRPr>
          </a:p>
        </p:txBody>
      </p:sp>
      <p:grpSp>
        <p:nvGrpSpPr>
          <p:cNvPr id="8" name="组合 7"/>
          <p:cNvGrpSpPr/>
          <p:nvPr/>
        </p:nvGrpSpPr>
        <p:grpSpPr>
          <a:xfrm>
            <a:off x="687070" y="3429000"/>
            <a:ext cx="5584190" cy="1668780"/>
            <a:chOff x="972" y="5181"/>
            <a:chExt cx="8794" cy="2628"/>
          </a:xfrm>
        </p:grpSpPr>
        <p:pic>
          <p:nvPicPr>
            <p:cNvPr id="2" name="图片 1"/>
            <p:cNvPicPr>
              <a:picLocks noChangeAspect="1"/>
            </p:cNvPicPr>
            <p:nvPr/>
          </p:nvPicPr>
          <p:blipFill>
            <a:blip r:embed="rId1"/>
            <a:stretch>
              <a:fillRect/>
            </a:stretch>
          </p:blipFill>
          <p:spPr>
            <a:xfrm>
              <a:off x="1515" y="5181"/>
              <a:ext cx="5385" cy="1290"/>
            </a:xfrm>
            <a:prstGeom prst="rect">
              <a:avLst/>
            </a:prstGeom>
          </p:spPr>
        </p:pic>
        <p:sp>
          <p:nvSpPr>
            <p:cNvPr id="7" name="文本框 6"/>
            <p:cNvSpPr txBox="1"/>
            <p:nvPr/>
          </p:nvSpPr>
          <p:spPr>
            <a:xfrm>
              <a:off x="972" y="6503"/>
              <a:ext cx="8794" cy="1307"/>
            </a:xfrm>
            <a:prstGeom prst="rect">
              <a:avLst/>
            </a:prstGeom>
            <a:noFill/>
          </p:spPr>
          <p:txBody>
            <a:bodyPr wrap="square" rtlCol="0">
              <a:spAutoFit/>
            </a:bodyPr>
            <a:lstStyle/>
            <a:p>
              <a:pPr algn="l"/>
              <a:r>
                <a:rPr lang="zh-CN" altLang="en-US" sz="1600" dirty="0">
                  <a:solidFill>
                    <a:schemeClr val="accent1">
                      <a:lumMod val="75000"/>
                    </a:schemeClr>
                  </a:solidFill>
                </a:rPr>
                <a:t>在每次网络</a:t>
              </a:r>
              <a:r>
                <a:rPr lang="en-US" altLang="zh-CN" sz="1600" dirty="0">
                  <a:solidFill>
                    <a:schemeClr val="accent1">
                      <a:lumMod val="75000"/>
                    </a:schemeClr>
                  </a:solidFill>
                </a:rPr>
                <a:t>backward</a:t>
              </a:r>
              <a:r>
                <a:rPr lang="zh-CN" altLang="en-US" sz="1600" dirty="0">
                  <a:solidFill>
                    <a:schemeClr val="accent1">
                      <a:lumMod val="75000"/>
                    </a:schemeClr>
                  </a:solidFill>
                </a:rPr>
                <a:t>更新权重的时候</a:t>
              </a:r>
              <a:endParaRPr lang="en-US" altLang="zh-CN" sz="1600" dirty="0">
                <a:solidFill>
                  <a:schemeClr val="accent1">
                    <a:lumMod val="75000"/>
                  </a:schemeClr>
                </a:solidFill>
              </a:endParaRPr>
            </a:p>
            <a:p>
              <a:pPr algn="l"/>
              <a:r>
                <a:rPr lang="en-US" altLang="zh-CN" sz="1600" dirty="0">
                  <a:solidFill>
                    <a:schemeClr val="accent1">
                      <a:lumMod val="75000"/>
                    </a:schemeClr>
                  </a:solidFill>
                </a:rPr>
                <a:t>1. </a:t>
              </a:r>
              <a:r>
                <a:rPr lang="zh-CN" altLang="en-US" sz="1600" dirty="0">
                  <a:solidFill>
                    <a:schemeClr val="accent1">
                      <a:lumMod val="75000"/>
                    </a:schemeClr>
                  </a:solidFill>
                </a:rPr>
                <a:t>通过幂迭代法 (Power Iteration Method)计算权重的谱范数</a:t>
              </a:r>
              <a:endParaRPr lang="zh-CN" altLang="en-US" sz="1600" dirty="0">
                <a:solidFill>
                  <a:schemeClr val="accent1">
                    <a:lumMod val="75000"/>
                  </a:schemeClr>
                </a:solidFill>
              </a:endParaRPr>
            </a:p>
            <a:p>
              <a:pPr algn="l"/>
              <a:r>
                <a:rPr lang="en-US" altLang="zh-CN" sz="1600" dirty="0">
                  <a:solidFill>
                    <a:schemeClr val="accent1">
                      <a:lumMod val="75000"/>
                    </a:schemeClr>
                  </a:solidFill>
                </a:rPr>
                <a:t>2. </a:t>
              </a:r>
              <a:r>
                <a:rPr lang="zh-CN" altLang="en-US" sz="1600" dirty="0">
                  <a:solidFill>
                    <a:schemeClr val="accent1">
                      <a:lumMod val="75000"/>
                    </a:schemeClr>
                  </a:solidFill>
                </a:rPr>
                <a:t>计算归一化权重：权重</a:t>
              </a:r>
              <a:r>
                <a:rPr lang="en-US" altLang="zh-CN" sz="1600" dirty="0">
                  <a:solidFill>
                    <a:schemeClr val="accent1">
                      <a:lumMod val="75000"/>
                    </a:schemeClr>
                  </a:solidFill>
                </a:rPr>
                <a:t>/</a:t>
              </a:r>
              <a:r>
                <a:rPr lang="zh-CN" altLang="en-US" sz="1600" dirty="0">
                  <a:solidFill>
                    <a:schemeClr val="accent1">
                      <a:lumMod val="75000"/>
                    </a:schemeClr>
                  </a:solidFill>
                </a:rPr>
                <a:t>谱范数</a:t>
              </a:r>
              <a:endParaRPr lang="zh-CN" altLang="en-US" sz="1600" dirty="0">
                <a:solidFill>
                  <a:schemeClr val="accent1">
                    <a:lumMod val="75000"/>
                  </a:schemeClr>
                </a:solidFill>
              </a:endParaRPr>
            </a:p>
          </p:txBody>
        </p:sp>
      </p:grpSp>
      <p:pic>
        <p:nvPicPr>
          <p:cNvPr id="4" name="图片 3"/>
          <p:cNvPicPr>
            <a:picLocks noChangeAspect="1"/>
          </p:cNvPicPr>
          <p:nvPr/>
        </p:nvPicPr>
        <p:blipFill>
          <a:blip r:embed="rId2"/>
          <a:stretch>
            <a:fillRect/>
          </a:stretch>
        </p:blipFill>
        <p:spPr>
          <a:xfrm>
            <a:off x="6076950" y="3067685"/>
            <a:ext cx="5915025" cy="2952750"/>
          </a:xfrm>
          <a:prstGeom prst="rect">
            <a:avLst/>
          </a:prstGeom>
        </p:spPr>
      </p:pic>
      <p:cxnSp>
        <p:nvCxnSpPr>
          <p:cNvPr id="9" name="直接连接符 8"/>
          <p:cNvCxnSpPr/>
          <p:nvPr/>
        </p:nvCxnSpPr>
        <p:spPr>
          <a:xfrm flipH="1">
            <a:off x="2741612" y="2697480"/>
            <a:ext cx="1258888" cy="880110"/>
          </a:xfrm>
          <a:prstGeom prst="line">
            <a:avLst/>
          </a:prstGeom>
          <a:ln w="25400">
            <a:solidFill>
              <a:srgbClr val="EB641B"/>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57200" y="1197610"/>
            <a:ext cx="11007090" cy="1200329"/>
          </a:xfrm>
          <a:prstGeom prst="rect">
            <a:avLst/>
          </a:prstGeom>
          <a:noFill/>
        </p:spPr>
        <p:txBody>
          <a:bodyPr wrap="square" rtlCol="0">
            <a:spAutoFit/>
          </a:bodyPr>
          <a:lstStyle/>
          <a:p>
            <a:pPr marL="285750" indent="-285750">
              <a:buFont typeface="Wingdings" panose="05000000000000000000" charset="0"/>
              <a:buChar char=""/>
            </a:pPr>
            <a:r>
              <a:rPr altLang="zh-CN" kern="100" dirty="0">
                <a:effectLst/>
                <a:latin typeface="+mn-ea"/>
                <a:sym typeface="+mn-ea"/>
              </a:rPr>
              <a:t>NeurIPS 2021</a:t>
            </a:r>
            <a:r>
              <a:rPr lang="en-US" kern="100" dirty="0">
                <a:effectLst/>
                <a:latin typeface="+mn-ea"/>
                <a:sym typeface="+mn-ea"/>
              </a:rPr>
              <a:t>:</a:t>
            </a:r>
            <a:r>
              <a:rPr altLang="zh-CN" kern="100" dirty="0">
                <a:effectLst/>
                <a:latin typeface="+mn-ea"/>
                <a:sym typeface="+mn-ea"/>
              </a:rPr>
              <a:t>《On the Importance of Gradients for Detecting</a:t>
            </a:r>
            <a:r>
              <a:rPr lang="en-US" kern="100" dirty="0">
                <a:effectLst/>
                <a:latin typeface="+mn-ea"/>
                <a:sym typeface="+mn-ea"/>
              </a:rPr>
              <a:t> </a:t>
            </a:r>
            <a:r>
              <a:rPr altLang="zh-CN" kern="100" dirty="0">
                <a:effectLst/>
                <a:latin typeface="+mn-ea"/>
                <a:sym typeface="+mn-ea"/>
              </a:rPr>
              <a:t>Distributional Shifts in the Wild》</a:t>
            </a:r>
            <a:endParaRPr lang="en-US" altLang="zh-CN" kern="100" dirty="0">
              <a:effectLst/>
              <a:latin typeface="+mn-ea"/>
              <a:sym typeface="+mn-ea"/>
            </a:endParaRPr>
          </a:p>
          <a:p>
            <a:pPr marL="285750" indent="-285750">
              <a:buFont typeface="Wingdings" panose="05000000000000000000" charset="0"/>
              <a:buChar char=""/>
            </a:pPr>
            <a:endParaRPr lang="en-US" altLang="zh-CN" dirty="0">
              <a:latin typeface="+mn-ea"/>
              <a:cs typeface="+mn-ea"/>
            </a:endParaRPr>
          </a:p>
          <a:p>
            <a:pPr marL="285750" indent="-285750">
              <a:buFont typeface="Wingdings" panose="05000000000000000000" charset="0"/>
              <a:buChar char=""/>
            </a:pPr>
            <a:r>
              <a:rPr lang="zh-CN" altLang="en-US" dirty="0">
                <a:latin typeface="+mn-ea"/>
                <a:cs typeface="+mn-ea"/>
              </a:rPr>
              <a:t>论文研究了梯度空间</a:t>
            </a:r>
            <a:r>
              <a:rPr lang="en-US" altLang="zh-CN" dirty="0">
                <a:latin typeface="+mn-ea"/>
                <a:cs typeface="+mn-ea"/>
              </a:rPr>
              <a:t>(gradient space)</a:t>
            </a:r>
            <a:r>
              <a:rPr lang="zh-CN" altLang="en-US" dirty="0">
                <a:latin typeface="+mn-ea"/>
                <a:cs typeface="+mn-ea"/>
              </a:rPr>
              <a:t>上，</a:t>
            </a:r>
            <a:r>
              <a:rPr lang="en-US" altLang="zh-CN" dirty="0">
                <a:latin typeface="+mn-ea"/>
                <a:cs typeface="+mn-ea"/>
              </a:rPr>
              <a:t>inD</a:t>
            </a:r>
            <a:r>
              <a:rPr lang="zh-CN" altLang="en-US" dirty="0">
                <a:latin typeface="+mn-ea"/>
                <a:cs typeface="+mn-ea"/>
              </a:rPr>
              <a:t>样本和</a:t>
            </a:r>
            <a:r>
              <a:rPr lang="en-US" altLang="zh-CN" dirty="0">
                <a:latin typeface="+mn-ea"/>
                <a:cs typeface="+mn-ea"/>
              </a:rPr>
              <a:t>OOD</a:t>
            </a:r>
            <a:r>
              <a:rPr lang="zh-CN" altLang="en-US" dirty="0">
                <a:latin typeface="+mn-ea"/>
                <a:cs typeface="+mn-ea"/>
              </a:rPr>
              <a:t>样本的分布差异，基于此提出使用梯度范数建模</a:t>
            </a:r>
            <a:r>
              <a:rPr lang="en-US" altLang="zh-CN" dirty="0">
                <a:latin typeface="+mn-ea"/>
                <a:cs typeface="+mn-ea"/>
              </a:rPr>
              <a:t>Uncertainty</a:t>
            </a:r>
            <a:r>
              <a:rPr lang="zh-CN" altLang="en-US" dirty="0">
                <a:latin typeface="+mn-ea"/>
                <a:cs typeface="+mn-ea"/>
              </a:rPr>
              <a:t>，并在</a:t>
            </a:r>
            <a:r>
              <a:rPr lang="en-US" altLang="zh-CN" dirty="0">
                <a:latin typeface="+mn-ea"/>
                <a:cs typeface="+mn-ea"/>
              </a:rPr>
              <a:t>OOD</a:t>
            </a:r>
            <a:r>
              <a:rPr lang="zh-CN" altLang="en-US" dirty="0">
                <a:latin typeface="+mn-ea"/>
                <a:cs typeface="+mn-ea"/>
              </a:rPr>
              <a:t>检测任务上评估</a:t>
            </a:r>
            <a:endParaRPr lang="zh-CN" altLang="en-US" dirty="0">
              <a:latin typeface="+mn-ea"/>
              <a:cs typeface="+mn-ea"/>
            </a:endParaRPr>
          </a:p>
        </p:txBody>
      </p:sp>
      <p:pic>
        <p:nvPicPr>
          <p:cNvPr id="2" name="图片 1"/>
          <p:cNvPicPr>
            <a:picLocks noChangeAspect="1"/>
          </p:cNvPicPr>
          <p:nvPr/>
        </p:nvPicPr>
        <p:blipFill>
          <a:blip r:embed="rId1"/>
          <a:stretch>
            <a:fillRect/>
          </a:stretch>
        </p:blipFill>
        <p:spPr>
          <a:xfrm>
            <a:off x="2780030" y="2986405"/>
            <a:ext cx="5010150" cy="885825"/>
          </a:xfrm>
          <a:prstGeom prst="rect">
            <a:avLst/>
          </a:prstGeom>
        </p:spPr>
      </p:pic>
      <p:sp>
        <p:nvSpPr>
          <p:cNvPr id="5" name="文本框 4"/>
          <p:cNvSpPr txBox="1"/>
          <p:nvPr/>
        </p:nvSpPr>
        <p:spPr>
          <a:xfrm>
            <a:off x="1917443" y="5257800"/>
            <a:ext cx="2677417" cy="369332"/>
          </a:xfrm>
          <a:prstGeom prst="rect">
            <a:avLst/>
          </a:prstGeom>
          <a:noFill/>
        </p:spPr>
        <p:txBody>
          <a:bodyPr wrap="square" rtlCol="0">
            <a:spAutoFit/>
          </a:bodyPr>
          <a:lstStyle/>
          <a:p>
            <a:r>
              <a:rPr lang="en-US" altLang="zh-CN" dirty="0">
                <a:solidFill>
                  <a:schemeClr val="accent1"/>
                </a:solidFill>
              </a:rPr>
              <a:t>KL</a:t>
            </a:r>
            <a:r>
              <a:rPr lang="zh-CN" altLang="en-US" dirty="0">
                <a:solidFill>
                  <a:schemeClr val="accent1"/>
                </a:solidFill>
              </a:rPr>
              <a:t>散度关于权重的梯度</a:t>
            </a:r>
            <a:endParaRPr lang="zh-CN" altLang="en-US" dirty="0">
              <a:solidFill>
                <a:schemeClr val="accent1"/>
              </a:solidFill>
            </a:endParaRPr>
          </a:p>
        </p:txBody>
      </p:sp>
      <p:pic>
        <p:nvPicPr>
          <p:cNvPr id="7" name="图片 6"/>
          <p:cNvPicPr>
            <a:picLocks noChangeAspect="1"/>
          </p:cNvPicPr>
          <p:nvPr/>
        </p:nvPicPr>
        <p:blipFill>
          <a:blip r:embed="rId1"/>
          <a:stretch>
            <a:fillRect/>
          </a:stretch>
        </p:blipFill>
        <p:spPr>
          <a:xfrm>
            <a:off x="2757170" y="2985770"/>
            <a:ext cx="5010150" cy="885825"/>
          </a:xfrm>
          <a:prstGeom prst="rect">
            <a:avLst/>
          </a:prstGeom>
        </p:spPr>
      </p:pic>
      <p:pic>
        <p:nvPicPr>
          <p:cNvPr id="8" name="图片 7"/>
          <p:cNvPicPr>
            <a:picLocks noChangeAspect="1"/>
          </p:cNvPicPr>
          <p:nvPr/>
        </p:nvPicPr>
        <p:blipFill>
          <a:blip r:embed="rId1"/>
          <a:stretch>
            <a:fillRect/>
          </a:stretch>
        </p:blipFill>
        <p:spPr>
          <a:xfrm>
            <a:off x="2734310" y="2985135"/>
            <a:ext cx="5010150" cy="885825"/>
          </a:xfrm>
          <a:prstGeom prst="rect">
            <a:avLst/>
          </a:prstGeom>
        </p:spPr>
      </p:pic>
      <p:cxnSp>
        <p:nvCxnSpPr>
          <p:cNvPr id="11" name="直接连接符 10"/>
          <p:cNvCxnSpPr/>
          <p:nvPr/>
        </p:nvCxnSpPr>
        <p:spPr>
          <a:xfrm flipH="1">
            <a:off x="3131820" y="3870960"/>
            <a:ext cx="708660" cy="1181100"/>
          </a:xfrm>
          <a:prstGeom prst="line">
            <a:avLst/>
          </a:prstGeom>
          <a:ln w="25400">
            <a:solidFill>
              <a:srgbClr val="EB641B"/>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57200" y="1197610"/>
            <a:ext cx="10577830" cy="1476375"/>
          </a:xfrm>
          <a:prstGeom prst="rect">
            <a:avLst/>
          </a:prstGeom>
          <a:noFill/>
        </p:spPr>
        <p:txBody>
          <a:bodyPr wrap="square" rtlCol="0">
            <a:spAutoFit/>
          </a:bodyPr>
          <a:lstStyle/>
          <a:p>
            <a:pPr marL="285750" indent="-285750">
              <a:buFont typeface="Wingdings" panose="05000000000000000000" charset="0"/>
              <a:buChar char=""/>
            </a:pPr>
            <a:r>
              <a:rPr altLang="zh-CN" kern="100" dirty="0">
                <a:effectLst/>
                <a:latin typeface="Times New Roman" panose="02020603050405020304" pitchFamily="18" charset="0"/>
                <a:ea typeface="宋体" pitchFamily="2" charset="-122"/>
                <a:sym typeface="+mn-ea"/>
              </a:rPr>
              <a:t>《</a:t>
            </a:r>
            <a:r>
              <a:rPr lang="zh-CN" dirty="0"/>
              <a:t>E</a:t>
            </a:r>
            <a:r>
              <a:rPr lang="en-US" altLang="zh-CN" dirty="0" err="1"/>
              <a:t>nhancing</a:t>
            </a:r>
            <a:r>
              <a:rPr lang="zh-CN" dirty="0"/>
              <a:t> </a:t>
            </a:r>
            <a:r>
              <a:rPr lang="en-US" altLang="zh-CN" dirty="0"/>
              <a:t>the reliability of out-of-distribution image detection in neural networks</a:t>
            </a:r>
            <a:r>
              <a:rPr altLang="zh-CN" kern="100" dirty="0">
                <a:effectLst/>
                <a:latin typeface="Times New Roman" panose="02020603050405020304" pitchFamily="18" charset="0"/>
                <a:ea typeface="宋体" pitchFamily="2" charset="-122"/>
                <a:sym typeface="+mn-ea"/>
              </a:rPr>
              <a:t>》</a:t>
            </a:r>
            <a:endParaRPr altLang="zh-CN"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endParaRPr lang="en-US" altLang="zh-CN" dirty="0">
              <a:latin typeface="+mn-ea"/>
              <a:cs typeface="+mn-ea"/>
            </a:endParaRPr>
          </a:p>
          <a:p>
            <a:pPr marL="285750" indent="-285750">
              <a:buFont typeface="Wingdings" panose="05000000000000000000" charset="0"/>
              <a:buChar char=""/>
            </a:pPr>
            <a:r>
              <a:rPr lang="zh-CN" altLang="en-US" dirty="0">
                <a:latin typeface="+mn-ea"/>
                <a:cs typeface="+mn-ea"/>
              </a:rPr>
              <a:t>论文使用</a:t>
            </a:r>
            <a:r>
              <a:rPr lang="zh-CN" altLang="en-US" b="1" dirty="0">
                <a:latin typeface="+mn-ea"/>
                <a:cs typeface="+mn-ea"/>
              </a:rPr>
              <a:t>最大预测概率</a:t>
            </a:r>
            <a:r>
              <a:rPr lang="zh-CN" altLang="en-US" dirty="0">
                <a:latin typeface="+mn-ea"/>
                <a:cs typeface="+mn-ea"/>
              </a:rPr>
              <a:t>表示不确定性，作者发现</a:t>
            </a:r>
            <a:r>
              <a:rPr lang="zh-CN" altLang="en-US" dirty="0">
                <a:solidFill>
                  <a:srgbClr val="FF0000"/>
                </a:solidFill>
                <a:latin typeface="+mn-ea"/>
                <a:cs typeface="+mn-ea"/>
              </a:rPr>
              <a:t>对输入图片添加噪声扰动</a:t>
            </a:r>
            <a:r>
              <a:rPr lang="zh-CN" altLang="en-US" dirty="0">
                <a:latin typeface="+mn-ea"/>
                <a:cs typeface="+mn-ea"/>
              </a:rPr>
              <a:t>，可以进一步提高不确定性建模在</a:t>
            </a:r>
            <a:r>
              <a:rPr lang="en-US" altLang="zh-CN" dirty="0">
                <a:latin typeface="+mn-ea"/>
                <a:cs typeface="+mn-ea"/>
              </a:rPr>
              <a:t>OOD</a:t>
            </a:r>
            <a:r>
              <a:rPr lang="zh-CN" altLang="en-US" dirty="0">
                <a:latin typeface="+mn-ea"/>
                <a:cs typeface="+mn-ea"/>
              </a:rPr>
              <a:t>检测任务上的表现</a:t>
            </a:r>
            <a:endParaRPr lang="zh-CN" dirty="0">
              <a:latin typeface="+mn-ea"/>
              <a:cs typeface="+mn-ea"/>
            </a:endParaRPr>
          </a:p>
          <a:p>
            <a:pPr marL="628650" lvl="2" indent="-285750">
              <a:buFont typeface="Wingdings" panose="05000000000000000000" charset="0"/>
              <a:buChar char=""/>
            </a:pPr>
            <a:endParaRPr lang="en-US" dirty="0">
              <a:latin typeface="+mn-ea"/>
              <a:cs typeface="+mn-ea"/>
            </a:endParaRPr>
          </a:p>
        </p:txBody>
      </p:sp>
      <p:grpSp>
        <p:nvGrpSpPr>
          <p:cNvPr id="17" name="组合 16"/>
          <p:cNvGrpSpPr/>
          <p:nvPr/>
        </p:nvGrpSpPr>
        <p:grpSpPr>
          <a:xfrm>
            <a:off x="1638935" y="2949258"/>
            <a:ext cx="8214995" cy="1582420"/>
            <a:chOff x="2534" y="4677"/>
            <a:chExt cx="12937" cy="2492"/>
          </a:xfrm>
        </p:grpSpPr>
        <p:grpSp>
          <p:nvGrpSpPr>
            <p:cNvPr id="36" name="组合 35"/>
            <p:cNvGrpSpPr/>
            <p:nvPr/>
          </p:nvGrpSpPr>
          <p:grpSpPr>
            <a:xfrm>
              <a:off x="2534" y="4677"/>
              <a:ext cx="12937" cy="2492"/>
              <a:chOff x="1753" y="3378"/>
              <a:chExt cx="12937" cy="2492"/>
            </a:xfrm>
          </p:grpSpPr>
          <p:grpSp>
            <p:nvGrpSpPr>
              <p:cNvPr id="37" name="组合 36"/>
              <p:cNvGrpSpPr/>
              <p:nvPr/>
            </p:nvGrpSpPr>
            <p:grpSpPr>
              <a:xfrm>
                <a:off x="5166" y="3987"/>
                <a:ext cx="9524" cy="726"/>
                <a:chOff x="4714" y="6258"/>
                <a:chExt cx="9421" cy="701"/>
              </a:xfrm>
            </p:grpSpPr>
            <p:grpSp>
              <p:nvGrpSpPr>
                <p:cNvPr id="38" name="组合 37"/>
                <p:cNvGrpSpPr/>
                <p:nvPr/>
              </p:nvGrpSpPr>
              <p:grpSpPr>
                <a:xfrm>
                  <a:off x="4714" y="6258"/>
                  <a:ext cx="7054" cy="701"/>
                  <a:chOff x="4652" y="6180"/>
                  <a:chExt cx="7054" cy="701"/>
                </a:xfrm>
              </p:grpSpPr>
              <p:sp>
                <p:nvSpPr>
                  <p:cNvPr id="39" name="矩形 38"/>
                  <p:cNvSpPr/>
                  <p:nvPr/>
                </p:nvSpPr>
                <p:spPr>
                  <a:xfrm>
                    <a:off x="4652" y="6181"/>
                    <a:ext cx="3796"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0" name="矩形 39"/>
                  <p:cNvSpPr/>
                  <p:nvPr/>
                </p:nvSpPr>
                <p:spPr>
                  <a:xfrm>
                    <a:off x="9743" y="6180"/>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grpSp>
            <p:sp>
              <p:nvSpPr>
                <p:cNvPr id="44" name="文本框 43"/>
                <p:cNvSpPr txBox="1"/>
                <p:nvPr/>
              </p:nvSpPr>
              <p:spPr>
                <a:xfrm>
                  <a:off x="12787" y="6355"/>
                  <a:ext cx="1348" cy="560"/>
                </a:xfrm>
                <a:prstGeom prst="rect">
                  <a:avLst/>
                </a:prstGeom>
                <a:solidFill>
                  <a:schemeClr val="accent3">
                    <a:lumMod val="40000"/>
                    <a:lumOff val="60000"/>
                  </a:schemeClr>
                </a:solidFill>
              </p:spPr>
              <p:txBody>
                <a:bodyPr wrap="square" rtlCol="0">
                  <a:spAutoFit/>
                </a:bodyPr>
                <a:lstStyle/>
                <a:p>
                  <a:pPr algn="ctr"/>
                  <a:r>
                    <a:rPr lang="en-US" altLang="zh-CN"/>
                    <a:t>probs</a:t>
                  </a:r>
                  <a:endParaRPr lang="en-US" altLang="zh-CN"/>
                </a:p>
              </p:txBody>
            </p:sp>
          </p:grpSp>
          <p:pic>
            <p:nvPicPr>
              <p:cNvPr id="45" name="图片 44"/>
              <p:cNvPicPr>
                <a:picLocks noChangeAspect="1"/>
              </p:cNvPicPr>
              <p:nvPr/>
            </p:nvPicPr>
            <p:blipFill>
              <a:blip r:embed="rId1"/>
              <a:stretch>
                <a:fillRect/>
              </a:stretch>
            </p:blipFill>
            <p:spPr>
              <a:xfrm>
                <a:off x="1753" y="3378"/>
                <a:ext cx="2129" cy="2492"/>
              </a:xfrm>
              <a:prstGeom prst="rect">
                <a:avLst/>
              </a:prstGeom>
            </p:spPr>
          </p:pic>
          <p:cxnSp>
            <p:nvCxnSpPr>
              <p:cNvPr id="46" name="直接连接符 45"/>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8" name="直接连接符 7"/>
            <p:cNvCxnSpPr/>
            <p:nvPr/>
          </p:nvCxnSpPr>
          <p:spPr>
            <a:xfrm flipH="1">
              <a:off x="9809" y="5641"/>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9" name="直接连接符 8"/>
            <p:cNvCxnSpPr/>
            <p:nvPr/>
          </p:nvCxnSpPr>
          <p:spPr>
            <a:xfrm flipH="1" flipV="1">
              <a:off x="13077" y="5660"/>
              <a:ext cx="1031" cy="33"/>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grpSp>
        <p:nvGrpSpPr>
          <p:cNvPr id="16" name="组合 15"/>
          <p:cNvGrpSpPr/>
          <p:nvPr/>
        </p:nvGrpSpPr>
        <p:grpSpPr>
          <a:xfrm>
            <a:off x="2865120" y="4594818"/>
            <a:ext cx="7257415" cy="1278255"/>
            <a:chOff x="5678" y="6949"/>
            <a:chExt cx="11429" cy="2013"/>
          </a:xfrm>
        </p:grpSpPr>
        <p:grpSp>
          <p:nvGrpSpPr>
            <p:cNvPr id="7" name="组合 6"/>
            <p:cNvGrpSpPr/>
            <p:nvPr/>
          </p:nvGrpSpPr>
          <p:grpSpPr>
            <a:xfrm>
              <a:off x="5678" y="6949"/>
              <a:ext cx="4635" cy="1879"/>
              <a:chOff x="5204" y="4534"/>
              <a:chExt cx="4635" cy="1879"/>
            </a:xfrm>
          </p:grpSpPr>
          <p:pic>
            <p:nvPicPr>
              <p:cNvPr id="4" name="图片 3"/>
              <p:cNvPicPr>
                <a:picLocks noChangeAspect="1"/>
              </p:cNvPicPr>
              <p:nvPr/>
            </p:nvPicPr>
            <p:blipFill>
              <a:blip r:embed="rId2"/>
              <a:stretch>
                <a:fillRect/>
              </a:stretch>
            </p:blipFill>
            <p:spPr>
              <a:xfrm>
                <a:off x="5234" y="4534"/>
                <a:ext cx="4605" cy="1035"/>
              </a:xfrm>
              <a:prstGeom prst="rect">
                <a:avLst/>
              </a:prstGeom>
            </p:spPr>
          </p:pic>
          <p:pic>
            <p:nvPicPr>
              <p:cNvPr id="5" name="图片 4"/>
              <p:cNvPicPr>
                <a:picLocks noChangeAspect="1"/>
              </p:cNvPicPr>
              <p:nvPr/>
            </p:nvPicPr>
            <p:blipFill>
              <a:blip r:embed="rId3"/>
              <a:stretch>
                <a:fillRect/>
              </a:stretch>
            </p:blipFill>
            <p:spPr>
              <a:xfrm>
                <a:off x="5204" y="5828"/>
                <a:ext cx="4635" cy="585"/>
              </a:xfrm>
              <a:prstGeom prst="rect">
                <a:avLst/>
              </a:prstGeom>
            </p:spPr>
          </p:pic>
        </p:grpSp>
        <p:pic>
          <p:nvPicPr>
            <p:cNvPr id="13" name="图片 12"/>
            <p:cNvPicPr>
              <a:picLocks noChangeAspect="1"/>
            </p:cNvPicPr>
            <p:nvPr/>
          </p:nvPicPr>
          <p:blipFill>
            <a:blip r:embed="rId4"/>
            <a:stretch>
              <a:fillRect/>
            </a:stretch>
          </p:blipFill>
          <p:spPr>
            <a:xfrm>
              <a:off x="10313" y="7151"/>
              <a:ext cx="4125" cy="630"/>
            </a:xfrm>
            <a:prstGeom prst="rect">
              <a:avLst/>
            </a:prstGeom>
          </p:spPr>
        </p:pic>
        <p:cxnSp>
          <p:nvCxnSpPr>
            <p:cNvPr id="14" name="直接箭头连接符 13"/>
            <p:cNvCxnSpPr/>
            <p:nvPr/>
          </p:nvCxnSpPr>
          <p:spPr>
            <a:xfrm flipH="1" flipV="1">
              <a:off x="14215" y="7646"/>
              <a:ext cx="1055" cy="663"/>
            </a:xfrm>
            <a:prstGeom prst="straightConnector1">
              <a:avLst/>
            </a:prstGeom>
            <a:ln w="25400">
              <a:solidFill>
                <a:srgbClr val="EB641B"/>
              </a:solidFill>
              <a:headEnd type="stealth" w="lg" len="med"/>
              <a:tailEnd type="arrow" w="lg" len="med"/>
            </a:ln>
          </p:spPr>
          <p:style>
            <a:lnRef idx="1">
              <a:schemeClr val="accent2"/>
            </a:lnRef>
            <a:fillRef idx="0">
              <a:schemeClr val="accent2"/>
            </a:fillRef>
            <a:effectRef idx="0">
              <a:schemeClr val="accent2"/>
            </a:effectRef>
            <a:fontRef idx="minor">
              <a:schemeClr val="tx1"/>
            </a:fontRef>
          </p:style>
        </p:cxnSp>
        <p:sp>
          <p:nvSpPr>
            <p:cNvPr id="15" name="文本框 14"/>
            <p:cNvSpPr txBox="1"/>
            <p:nvPr/>
          </p:nvSpPr>
          <p:spPr>
            <a:xfrm>
              <a:off x="14215" y="8431"/>
              <a:ext cx="2892" cy="531"/>
            </a:xfrm>
            <a:prstGeom prst="rect">
              <a:avLst/>
            </a:prstGeom>
            <a:noFill/>
          </p:spPr>
          <p:txBody>
            <a:bodyPr wrap="square" rtlCol="0">
              <a:spAutoFit/>
            </a:bodyPr>
            <a:lstStyle/>
            <a:p>
              <a:r>
                <a:rPr lang="en-US" altLang="zh-CN" sz="1600"/>
                <a:t>Uncertainty</a:t>
              </a:r>
              <a:r>
                <a:rPr lang="zh-CN" altLang="en-US" sz="1600"/>
                <a:t>指标</a:t>
              </a:r>
              <a:endParaRPr lang="zh-CN" altLang="en-US" sz="16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基于输入扰动的改进</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研究动机</a:t>
            </a:r>
            <a:endParaRPr lang="zh-CN" altLang="en-US" sz="2800" b="1" dirty="0">
              <a:solidFill>
                <a:schemeClr val="tx1"/>
              </a:solidFill>
              <a:latin typeface="微软雅黑" charset="-122"/>
              <a:ea typeface="微软雅黑" charset="-122"/>
              <a:cs typeface="微软雅黑" charset="-122"/>
              <a:sym typeface="+mn-ea"/>
            </a:endParaRPr>
          </a:p>
        </p:txBody>
      </p:sp>
      <p:sp>
        <p:nvSpPr>
          <p:cNvPr id="10" name="文本框 9"/>
          <p:cNvSpPr txBox="1"/>
          <p:nvPr/>
        </p:nvSpPr>
        <p:spPr>
          <a:xfrm>
            <a:off x="408940" y="1132205"/>
            <a:ext cx="10780395" cy="3970318"/>
          </a:xfrm>
          <a:prstGeom prst="rect">
            <a:avLst/>
          </a:prstGeom>
          <a:noFill/>
        </p:spPr>
        <p:txBody>
          <a:bodyPr wrap="square" rtlCol="0">
            <a:spAutoFit/>
          </a:bodyPr>
          <a:lstStyle/>
          <a:p>
            <a:pPr marL="285750" indent="-285750">
              <a:buFont typeface="Wingdings" panose="05000000000000000000" charset="0"/>
              <a:buChar char=""/>
            </a:pPr>
            <a:r>
              <a:rPr lang="en-US" altLang="zh-CN" dirty="0">
                <a:solidFill>
                  <a:schemeClr val="tx1"/>
                </a:solidFill>
                <a:latin typeface="+mn-ea"/>
                <a:cs typeface="+mn-ea"/>
              </a:rPr>
              <a:t>Motivation</a:t>
            </a:r>
            <a:r>
              <a:rPr lang="zh-CN" altLang="en-US" dirty="0">
                <a:solidFill>
                  <a:schemeClr val="tx1"/>
                </a:solidFill>
                <a:latin typeface="+mn-ea"/>
                <a:cs typeface="+mn-ea"/>
              </a:rPr>
              <a:t>：域内样本和</a:t>
            </a:r>
            <a:r>
              <a:rPr lang="en-US" altLang="zh-CN" dirty="0">
                <a:solidFill>
                  <a:schemeClr val="tx1"/>
                </a:solidFill>
                <a:latin typeface="+mn-ea"/>
                <a:cs typeface="+mn-ea"/>
              </a:rPr>
              <a:t>OOD</a:t>
            </a:r>
            <a:r>
              <a:rPr lang="zh-CN" altLang="en-US" dirty="0">
                <a:solidFill>
                  <a:schemeClr val="tx1"/>
                </a:solidFill>
                <a:latin typeface="+mn-ea"/>
                <a:cs typeface="+mn-ea"/>
              </a:rPr>
              <a:t>样本在</a:t>
            </a:r>
            <a:r>
              <a:rPr lang="zh-CN" altLang="en-US" b="1" dirty="0">
                <a:solidFill>
                  <a:schemeClr val="tx1"/>
                </a:solidFill>
                <a:latin typeface="+mn-ea"/>
                <a:cs typeface="+mn-ea"/>
              </a:rPr>
              <a:t>梯度空间</a:t>
            </a:r>
            <a:r>
              <a:rPr lang="zh-CN" altLang="en-US" dirty="0">
                <a:solidFill>
                  <a:schemeClr val="tx1"/>
                </a:solidFill>
                <a:latin typeface="+mn-ea"/>
                <a:cs typeface="+mn-ea"/>
              </a:rPr>
              <a:t>上存在分布的差异</a:t>
            </a:r>
            <a:endParaRPr lang="en-US" altLang="zh-CN" dirty="0">
              <a:solidFill>
                <a:schemeClr val="tx1"/>
              </a:solidFill>
              <a:latin typeface="+mn-ea"/>
              <a:cs typeface="+mn-ea"/>
            </a:endParaRPr>
          </a:p>
          <a:p>
            <a:pPr marL="285750" indent="-285750">
              <a:buFont typeface="Wingdings" panose="05000000000000000000" charset="0"/>
              <a:buChar char=""/>
            </a:pPr>
            <a:endParaRPr lang="zh-CN" altLang="en-US" dirty="0">
              <a:solidFill>
                <a:schemeClr val="tx1"/>
              </a:solidFill>
              <a:latin typeface="+mn-ea"/>
              <a:cs typeface="+mn-ea"/>
            </a:endParaRPr>
          </a:p>
          <a:p>
            <a:pPr marL="285750" indent="-285750">
              <a:buFont typeface="Wingdings" panose="05000000000000000000" charset="0"/>
              <a:buChar char=""/>
            </a:pPr>
            <a:r>
              <a:rPr lang="zh-CN" altLang="en-US" dirty="0">
                <a:solidFill>
                  <a:schemeClr val="tx1"/>
                </a:solidFill>
                <a:latin typeface="+mn-ea"/>
                <a:cs typeface="+mn-ea"/>
              </a:rPr>
              <a:t>梯度空间：</a:t>
            </a:r>
            <a:r>
              <a:rPr lang="zh-CN" altLang="en-US" b="1" dirty="0">
                <a:solidFill>
                  <a:schemeClr val="tx1"/>
                </a:solidFill>
                <a:latin typeface="+mn-ea"/>
                <a:cs typeface="+mn-ea"/>
              </a:rPr>
              <a:t>对数概率密度</a:t>
            </a:r>
            <a:r>
              <a:rPr lang="zh-CN" altLang="en-US" dirty="0">
                <a:solidFill>
                  <a:schemeClr val="tx1"/>
                </a:solidFill>
                <a:latin typeface="+mn-ea"/>
                <a:cs typeface="+mn-ea"/>
              </a:rPr>
              <a:t>关于</a:t>
            </a:r>
            <a:r>
              <a:rPr lang="zh-CN" altLang="en-US" b="1" dirty="0">
                <a:solidFill>
                  <a:schemeClr val="tx1"/>
                </a:solidFill>
                <a:latin typeface="+mn-ea"/>
                <a:cs typeface="+mn-ea"/>
              </a:rPr>
              <a:t>输入图片</a:t>
            </a:r>
            <a:r>
              <a:rPr lang="zh-CN" altLang="en-US" dirty="0">
                <a:solidFill>
                  <a:schemeClr val="tx1"/>
                </a:solidFill>
                <a:latin typeface="+mn-ea"/>
                <a:cs typeface="+mn-ea"/>
              </a:rPr>
              <a:t>的梯度</a:t>
            </a: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a:p>
            <a:pPr marL="285750" indent="-285750">
              <a:buFont typeface="Wingdings" panose="05000000000000000000" charset="0"/>
              <a:buChar char=""/>
            </a:pPr>
            <a:endParaRPr lang="zh-CN" altLang="en-US" dirty="0">
              <a:solidFill>
                <a:schemeClr val="tx2"/>
              </a:solidFill>
            </a:endParaRPr>
          </a:p>
        </p:txBody>
      </p:sp>
      <p:grpSp>
        <p:nvGrpSpPr>
          <p:cNvPr id="54" name="组合 53"/>
          <p:cNvGrpSpPr/>
          <p:nvPr/>
        </p:nvGrpSpPr>
        <p:grpSpPr>
          <a:xfrm>
            <a:off x="1312545" y="2570480"/>
            <a:ext cx="9191625" cy="2677795"/>
            <a:chOff x="1699" y="2931"/>
            <a:chExt cx="14475" cy="4217"/>
          </a:xfrm>
        </p:grpSpPr>
        <p:grpSp>
          <p:nvGrpSpPr>
            <p:cNvPr id="35" name="组合 34"/>
            <p:cNvGrpSpPr/>
            <p:nvPr/>
          </p:nvGrpSpPr>
          <p:grpSpPr>
            <a:xfrm>
              <a:off x="1699" y="2931"/>
              <a:ext cx="14475" cy="4217"/>
              <a:chOff x="1797" y="2003"/>
              <a:chExt cx="14475" cy="4217"/>
            </a:xfrm>
          </p:grpSpPr>
          <p:grpSp>
            <p:nvGrpSpPr>
              <p:cNvPr id="36" name="组合 35"/>
              <p:cNvGrpSpPr/>
              <p:nvPr/>
            </p:nvGrpSpPr>
            <p:grpSpPr>
              <a:xfrm>
                <a:off x="1797" y="3728"/>
                <a:ext cx="14475" cy="2492"/>
                <a:chOff x="1753" y="3378"/>
                <a:chExt cx="14475" cy="2492"/>
              </a:xfrm>
            </p:grpSpPr>
            <p:grpSp>
              <p:nvGrpSpPr>
                <p:cNvPr id="37" name="组合 36"/>
                <p:cNvGrpSpPr/>
                <p:nvPr/>
              </p:nvGrpSpPr>
              <p:grpSpPr>
                <a:xfrm>
                  <a:off x="6038" y="3579"/>
                  <a:ext cx="10190" cy="1794"/>
                  <a:chOff x="5578" y="5864"/>
                  <a:chExt cx="10080" cy="1733"/>
                </a:xfrm>
              </p:grpSpPr>
              <p:grpSp>
                <p:nvGrpSpPr>
                  <p:cNvPr id="38" name="组合 37"/>
                  <p:cNvGrpSpPr/>
                  <p:nvPr/>
                </p:nvGrpSpPr>
                <p:grpSpPr>
                  <a:xfrm>
                    <a:off x="5578" y="6086"/>
                    <a:ext cx="6555" cy="1511"/>
                    <a:chOff x="5516" y="6008"/>
                    <a:chExt cx="6555" cy="1511"/>
                  </a:xfrm>
                </p:grpSpPr>
                <p:sp>
                  <p:nvSpPr>
                    <p:cNvPr id="39" name="矩形 38"/>
                    <p:cNvSpPr/>
                    <p:nvPr/>
                  </p:nvSpPr>
                  <p:spPr>
                    <a:xfrm>
                      <a:off x="5516" y="6008"/>
                      <a:ext cx="2938" cy="1264"/>
                    </a:xfrm>
                    <a:prstGeom prst="rect">
                      <a:avLst/>
                    </a:prstGeom>
                    <a:solidFill>
                      <a:schemeClr val="accent1">
                        <a:lumMod val="60000"/>
                        <a:lumOff val="40000"/>
                      </a:schemeClr>
                    </a:solidFill>
                  </p:spPr>
                  <p:txBody>
                    <a:bodyPr wrap="square">
                      <a:spAutoFit/>
                    </a:bodyPr>
                    <a:lstStyle/>
                    <a:p>
                      <a:pPr algn="ctr"/>
                      <a:r>
                        <a:rPr lang="en-US" altLang="zh-CN" sz="2400" dirty="0"/>
                        <a:t>feature extractor</a:t>
                      </a:r>
                      <a:endParaRPr lang="en-US" altLang="zh-CN" sz="2400" dirty="0"/>
                    </a:p>
                  </p:txBody>
                </p:sp>
                <p:sp>
                  <p:nvSpPr>
                    <p:cNvPr id="40" name="矩形 39"/>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41" name="直接连接符 40"/>
                    <p:cNvCxnSpPr>
                      <a:stCxn id="40"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42" name="文本框 41"/>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43" name="直接连接符 42"/>
                  <p:cNvCxnSpPr/>
                  <p:nvPr/>
                </p:nvCxnSpPr>
                <p:spPr>
                  <a:xfrm flipH="1" flipV="1">
                    <a:off x="12133" y="7246"/>
                    <a:ext cx="1877" cy="1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44" name="文本框 43"/>
                  <p:cNvSpPr txBox="1"/>
                  <p:nvPr/>
                </p:nvSpPr>
                <p:spPr>
                  <a:xfrm>
                    <a:off x="14097" y="6966"/>
                    <a:ext cx="1561" cy="560"/>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45" name="图片 44"/>
                <p:cNvPicPr>
                  <a:picLocks noChangeAspect="1"/>
                </p:cNvPicPr>
                <p:nvPr/>
              </p:nvPicPr>
              <p:blipFill>
                <a:blip r:embed="rId1"/>
                <a:stretch>
                  <a:fillRect/>
                </a:stretch>
              </p:blipFill>
              <p:spPr>
                <a:xfrm>
                  <a:off x="1753" y="3378"/>
                  <a:ext cx="2129" cy="2492"/>
                </a:xfrm>
                <a:prstGeom prst="rect">
                  <a:avLst/>
                </a:prstGeom>
              </p:spPr>
            </p:pic>
            <p:cxnSp>
              <p:nvCxnSpPr>
                <p:cNvPr id="46" name="直接连接符 45"/>
                <p:cNvCxnSpPr/>
                <p:nvPr/>
              </p:nvCxnSpPr>
              <p:spPr>
                <a:xfrm flipH="1" flipV="1">
                  <a:off x="3981" y="4354"/>
                  <a:ext cx="2180" cy="2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47" name="肘形连接符 46"/>
              <p:cNvCxnSpPr>
                <a:stCxn id="45" idx="0"/>
              </p:cNvCxnSpPr>
              <p:nvPr/>
            </p:nvCxnSpPr>
            <p:spPr>
              <a:xfrm rot="16200000">
                <a:off x="8568" y="-2922"/>
                <a:ext cx="944" cy="12356"/>
              </a:xfrm>
              <a:prstGeom prst="bentConnector2">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8" name="直接连接符 47"/>
              <p:cNvCxnSpPr/>
              <p:nvPr/>
            </p:nvCxnSpPr>
            <p:spPr>
              <a:xfrm flipH="1">
                <a:off x="9083" y="4208"/>
                <a:ext cx="1621" cy="34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9" name="直接连接符 48"/>
              <p:cNvCxnSpPr>
                <a:endCxn id="42" idx="3"/>
              </p:cNvCxnSpPr>
              <p:nvPr/>
            </p:nvCxnSpPr>
            <p:spPr>
              <a:xfrm flipH="1">
                <a:off x="12718" y="4208"/>
                <a:ext cx="1899" cy="33"/>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51" name="文本框 50"/>
              <p:cNvSpPr txBox="1"/>
              <p:nvPr/>
            </p:nvSpPr>
            <p:spPr>
              <a:xfrm>
                <a:off x="6223" y="2003"/>
                <a:ext cx="7335" cy="580"/>
              </a:xfrm>
              <a:prstGeom prst="rect">
                <a:avLst/>
              </a:prstGeom>
              <a:noFill/>
            </p:spPr>
            <p:txBody>
              <a:bodyPr wrap="square" rtlCol="0">
                <a:spAutoFit/>
              </a:bodyPr>
              <a:lstStyle/>
              <a:p>
                <a:r>
                  <a:rPr lang="en-US" altLang="zh-CN" dirty="0">
                    <a:solidFill>
                      <a:schemeClr val="accent5"/>
                    </a:solidFill>
                  </a:rPr>
                  <a:t>backward/</a:t>
                </a:r>
                <a:r>
                  <a:rPr lang="zh-CN" altLang="en-US" dirty="0">
                    <a:solidFill>
                      <a:schemeClr val="accent5"/>
                    </a:solidFill>
                  </a:rPr>
                  <a:t>计算关于输入的</a:t>
                </a:r>
                <a:r>
                  <a:rPr lang="en-US" altLang="zh-CN" dirty="0">
                    <a:solidFill>
                      <a:schemeClr val="accent5"/>
                    </a:solidFill>
                  </a:rPr>
                  <a:t>gradient</a:t>
                </a:r>
                <a:endParaRPr lang="en-US" altLang="zh-CN" dirty="0">
                  <a:solidFill>
                    <a:schemeClr val="accent5"/>
                  </a:solidFill>
                </a:endParaRPr>
              </a:p>
            </p:txBody>
          </p:sp>
        </p:grpSp>
        <p:sp>
          <p:nvSpPr>
            <p:cNvPr id="52" name="文本框 51"/>
            <p:cNvSpPr txBox="1"/>
            <p:nvPr/>
          </p:nvSpPr>
          <p:spPr>
            <a:xfrm>
              <a:off x="14578" y="4879"/>
              <a:ext cx="1578"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en-US" altLang="zh-CN" dirty="0"/>
            </a:p>
          </p:txBody>
        </p:sp>
        <p:cxnSp>
          <p:nvCxnSpPr>
            <p:cNvPr id="53" name="直接连接符 52"/>
            <p:cNvCxnSpPr/>
            <p:nvPr/>
          </p:nvCxnSpPr>
          <p:spPr>
            <a:xfrm>
              <a:off x="15074" y="3742"/>
              <a:ext cx="21" cy="119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3390" y="112268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统计对数概率密度关于输入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ResNet50 ,</a:t>
            </a:r>
            <a:r>
              <a:rPr lang="zh-CN" altLang="en-US">
                <a:latin typeface="+mn-ea"/>
                <a:cs typeface="+mn-ea"/>
              </a:rPr>
              <a:t>训练集</a:t>
            </a:r>
            <a:r>
              <a:rPr lang="en-US" altLang="zh-CN">
                <a:latin typeface="+mn-ea"/>
                <a:cs typeface="+mn-ea"/>
              </a:rPr>
              <a:t> CIFAR10 vs OOD</a:t>
            </a:r>
            <a:r>
              <a:rPr lang="zh-CN" altLang="en-US">
                <a:latin typeface="+mn-ea"/>
                <a:cs typeface="+mn-ea"/>
              </a:rPr>
              <a:t>数据集</a:t>
            </a:r>
            <a:r>
              <a:rPr lang="en-US" altLang="zh-CN">
                <a:latin typeface="+mn-ea"/>
                <a:cs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1" name="组合 10"/>
          <p:cNvGrpSpPr/>
          <p:nvPr/>
        </p:nvGrpSpPr>
        <p:grpSpPr>
          <a:xfrm>
            <a:off x="796290" y="2089150"/>
            <a:ext cx="5804855" cy="3811799"/>
            <a:chOff x="2595" y="3143"/>
            <a:chExt cx="9142" cy="6003"/>
          </a:xfrm>
        </p:grpSpPr>
        <p:pic>
          <p:nvPicPr>
            <p:cNvPr id="3" name="图片 2"/>
            <p:cNvPicPr>
              <a:picLocks noChangeAspect="1"/>
            </p:cNvPicPr>
            <p:nvPr/>
          </p:nvPicPr>
          <p:blipFill>
            <a:blip r:embed="rId1"/>
            <a:stretch>
              <a:fillRect/>
            </a:stretch>
          </p:blipFill>
          <p:spPr>
            <a:xfrm>
              <a:off x="2595" y="3143"/>
              <a:ext cx="3969" cy="6003"/>
            </a:xfrm>
            <a:prstGeom prst="rect">
              <a:avLst/>
            </a:prstGeom>
          </p:spPr>
        </p:pic>
        <p:pic>
          <p:nvPicPr>
            <p:cNvPr id="10" name="图片 9"/>
            <p:cNvPicPr>
              <a:picLocks noChangeAspect="1"/>
            </p:cNvPicPr>
            <p:nvPr/>
          </p:nvPicPr>
          <p:blipFill>
            <a:blip r:embed="rId2"/>
            <a:stretch>
              <a:fillRect/>
            </a:stretch>
          </p:blipFill>
          <p:spPr>
            <a:xfrm>
              <a:off x="7768" y="3143"/>
              <a:ext cx="3969" cy="6003"/>
            </a:xfrm>
            <a:prstGeom prst="rect">
              <a:avLst/>
            </a:prstGeom>
          </p:spPr>
        </p:pic>
      </p:grpSp>
      <p:sp>
        <p:nvSpPr>
          <p:cNvPr id="13" name="文本框 12"/>
          <p:cNvSpPr txBox="1"/>
          <p:nvPr/>
        </p:nvSpPr>
        <p:spPr>
          <a:xfrm>
            <a:off x="6978650" y="2820670"/>
            <a:ext cx="4940935" cy="368300"/>
          </a:xfrm>
          <a:prstGeom prst="rect">
            <a:avLst/>
          </a:prstGeom>
          <a:noFill/>
        </p:spPr>
        <p:txBody>
          <a:bodyPr wrap="square" rtlCol="0">
            <a:spAutoFit/>
          </a:bodyPr>
          <a:p>
            <a:r>
              <a:rPr lang="zh-CN" altLang="en-US">
                <a:solidFill>
                  <a:schemeClr val="accent1">
                    <a:lumMod val="75000"/>
                  </a:schemeClr>
                </a:solidFill>
              </a:rPr>
              <a:t>结论：梯度空间具有建模模型不确定性的信息</a:t>
            </a:r>
            <a:endParaRPr lang="zh-CN" altLang="en-US">
              <a:solidFill>
                <a:schemeClr val="accent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73710" y="110236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统计对数概率密度关于输入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sym typeface="+mn-ea"/>
              </a:rPr>
              <a:t>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4" name="组合 13"/>
          <p:cNvGrpSpPr/>
          <p:nvPr/>
        </p:nvGrpSpPr>
        <p:grpSpPr>
          <a:xfrm>
            <a:off x="649605" y="2172335"/>
            <a:ext cx="5385755" cy="3597877"/>
            <a:chOff x="3705" y="3340"/>
            <a:chExt cx="8482" cy="5666"/>
          </a:xfrm>
        </p:grpSpPr>
        <p:pic>
          <p:nvPicPr>
            <p:cNvPr id="9" name="图片 8"/>
            <p:cNvPicPr>
              <a:picLocks noChangeAspect="1"/>
            </p:cNvPicPr>
            <p:nvPr/>
          </p:nvPicPr>
          <p:blipFill>
            <a:blip r:embed="rId1"/>
            <a:stretch>
              <a:fillRect/>
            </a:stretch>
          </p:blipFill>
          <p:spPr>
            <a:xfrm>
              <a:off x="8218" y="3340"/>
              <a:ext cx="3969" cy="5666"/>
            </a:xfrm>
            <a:prstGeom prst="rect">
              <a:avLst/>
            </a:prstGeom>
          </p:spPr>
        </p:pic>
        <p:pic>
          <p:nvPicPr>
            <p:cNvPr id="13" name="图片 12"/>
            <p:cNvPicPr>
              <a:picLocks noChangeAspect="1"/>
            </p:cNvPicPr>
            <p:nvPr/>
          </p:nvPicPr>
          <p:blipFill>
            <a:blip r:embed="rId2"/>
            <a:stretch>
              <a:fillRect/>
            </a:stretch>
          </p:blipFill>
          <p:spPr>
            <a:xfrm>
              <a:off x="3705" y="3340"/>
              <a:ext cx="3969" cy="5666"/>
            </a:xfrm>
            <a:prstGeom prst="rect">
              <a:avLst/>
            </a:prstGeom>
          </p:spPr>
        </p:pic>
      </p:grpSp>
      <p:sp>
        <p:nvSpPr>
          <p:cNvPr id="15" name="文本框 14"/>
          <p:cNvSpPr txBox="1"/>
          <p:nvPr/>
        </p:nvSpPr>
        <p:spPr>
          <a:xfrm>
            <a:off x="6381115" y="3152775"/>
            <a:ext cx="4796155" cy="645160"/>
          </a:xfrm>
          <a:prstGeom prst="rect">
            <a:avLst/>
          </a:prstGeom>
          <a:noFill/>
        </p:spPr>
        <p:txBody>
          <a:bodyPr wrap="square" rtlCol="0">
            <a:spAutoFit/>
          </a:bodyPr>
          <a:p>
            <a:pPr algn="l"/>
            <a:r>
              <a:rPr lang="zh-CN" altLang="en-US">
                <a:solidFill>
                  <a:schemeClr val="accent1">
                    <a:lumMod val="75000"/>
                  </a:schemeClr>
                </a:solidFill>
                <a:sym typeface="+mn-ea"/>
              </a:rPr>
              <a:t>结论：对于基于</a:t>
            </a:r>
            <a:r>
              <a:rPr lang="en-US" altLang="zh-CN">
                <a:solidFill>
                  <a:schemeClr val="accent1">
                    <a:lumMod val="75000"/>
                  </a:schemeClr>
                </a:solidFill>
                <a:sym typeface="+mn-ea"/>
              </a:rPr>
              <a:t>Transformer</a:t>
            </a:r>
            <a:r>
              <a:rPr lang="zh-CN" altLang="en-US">
                <a:solidFill>
                  <a:schemeClr val="accent1">
                    <a:lumMod val="75000"/>
                  </a:schemeClr>
                </a:solidFill>
                <a:sym typeface="+mn-ea"/>
              </a:rPr>
              <a:t>结构的网络，梯度空间也具有建模模型不确定性的信息</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3390" y="112268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统计交叉熵损失关于输入</a:t>
            </a:r>
            <a:r>
              <a:rPr lang="en-US" altLang="zh-CN">
                <a:latin typeface="+mn-ea"/>
                <a:cs typeface="+mn-ea"/>
              </a:rPr>
              <a:t>/</a:t>
            </a:r>
            <a:r>
              <a:rPr lang="zh-CN" altLang="en-US">
                <a:latin typeface="+mn-ea"/>
                <a:cs typeface="+mn-ea"/>
              </a:rPr>
              <a:t>特征图的梯度响应图</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ResNet50 ,</a:t>
            </a:r>
            <a:r>
              <a:rPr lang="zh-CN" altLang="en-US">
                <a:latin typeface="+mn-ea"/>
                <a:cs typeface="+mn-ea"/>
              </a:rPr>
              <a:t>训练集</a:t>
            </a:r>
            <a:r>
              <a:rPr lang="en-US" altLang="zh-CN">
                <a:latin typeface="+mn-ea"/>
                <a:cs typeface="+mn-ea"/>
              </a:rPr>
              <a:t> CIFAR10 vs OOD</a:t>
            </a:r>
            <a:r>
              <a:rPr lang="zh-CN" altLang="en-US">
                <a:latin typeface="+mn-ea"/>
                <a:cs typeface="+mn-ea"/>
              </a:rPr>
              <a:t>数据集</a:t>
            </a:r>
            <a:r>
              <a:rPr lang="en-US" altLang="zh-CN">
                <a:latin typeface="+mn-ea"/>
                <a:cs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sp>
        <p:nvSpPr>
          <p:cNvPr id="13" name="文本框 12"/>
          <p:cNvSpPr txBox="1"/>
          <p:nvPr/>
        </p:nvSpPr>
        <p:spPr>
          <a:xfrm>
            <a:off x="6978650" y="2820670"/>
            <a:ext cx="4940935" cy="922020"/>
          </a:xfrm>
          <a:prstGeom prst="rect">
            <a:avLst/>
          </a:prstGeom>
          <a:noFill/>
        </p:spPr>
        <p:txBody>
          <a:bodyPr wrap="square" rtlCol="0">
            <a:spAutoFit/>
          </a:bodyPr>
          <a:p>
            <a:r>
              <a:rPr lang="zh-CN" altLang="en-US">
                <a:solidFill>
                  <a:schemeClr val="accent1">
                    <a:lumMod val="75000"/>
                  </a:schemeClr>
                </a:solidFill>
              </a:rPr>
              <a:t>结论：在表征不确定性上，使用交叉熵损失计算出的梯度信息不如对数概率密度计算出来的表现好</a:t>
            </a:r>
            <a:endParaRPr lang="en-US" altLang="zh-CN">
              <a:solidFill>
                <a:schemeClr val="accent1">
                  <a:lumMod val="75000"/>
                </a:schemeClr>
              </a:solidFill>
            </a:endParaRPr>
          </a:p>
        </p:txBody>
      </p:sp>
      <p:grpSp>
        <p:nvGrpSpPr>
          <p:cNvPr id="7" name="组合 6"/>
          <p:cNvGrpSpPr/>
          <p:nvPr/>
        </p:nvGrpSpPr>
        <p:grpSpPr>
          <a:xfrm>
            <a:off x="970915" y="2068830"/>
            <a:ext cx="5523865" cy="3597910"/>
            <a:chOff x="1529" y="3258"/>
            <a:chExt cx="8699" cy="5666"/>
          </a:xfrm>
        </p:grpSpPr>
        <p:pic>
          <p:nvPicPr>
            <p:cNvPr id="2" name="图片 1"/>
            <p:cNvPicPr>
              <a:picLocks noChangeAspect="1"/>
            </p:cNvPicPr>
            <p:nvPr/>
          </p:nvPicPr>
          <p:blipFill>
            <a:blip r:embed="rId1"/>
            <a:stretch>
              <a:fillRect/>
            </a:stretch>
          </p:blipFill>
          <p:spPr>
            <a:xfrm>
              <a:off x="1529" y="3258"/>
              <a:ext cx="3969" cy="5666"/>
            </a:xfrm>
            <a:prstGeom prst="rect">
              <a:avLst/>
            </a:prstGeom>
          </p:spPr>
        </p:pic>
        <p:pic>
          <p:nvPicPr>
            <p:cNvPr id="4" name="图片 3"/>
            <p:cNvPicPr>
              <a:picLocks noChangeAspect="1"/>
            </p:cNvPicPr>
            <p:nvPr/>
          </p:nvPicPr>
          <p:blipFill>
            <a:blip r:embed="rId2"/>
            <a:stretch>
              <a:fillRect/>
            </a:stretch>
          </p:blipFill>
          <p:spPr>
            <a:xfrm>
              <a:off x="6260" y="3258"/>
              <a:ext cx="3969" cy="566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800" y="486410"/>
            <a:ext cx="1691005" cy="953135"/>
          </a:xfrm>
          <a:prstGeom prst="rect">
            <a:avLst/>
          </a:prstGeom>
        </p:spPr>
        <p:txBody>
          <a:bodyPr wrap="squar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22275" y="1154430"/>
            <a:ext cx="10592435" cy="119888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统计关于输入</a:t>
            </a:r>
            <a:r>
              <a:rPr lang="en-US" altLang="zh-CN">
                <a:latin typeface="+mn-ea"/>
                <a:cs typeface="+mn-ea"/>
              </a:rPr>
              <a:t>/</a:t>
            </a:r>
            <a:r>
              <a:rPr lang="zh-CN" altLang="en-US">
                <a:latin typeface="+mn-ea"/>
                <a:cs typeface="+mn-ea"/>
              </a:rPr>
              <a:t>激活值的梯度范数</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gradient_norms = torch.norm(gradient, p=norm)</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直接使用梯度范数作为模型不确定性的度量</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ResNet50 ,</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3" name="文本框 2"/>
          <p:cNvSpPr txBox="1"/>
          <p:nvPr/>
        </p:nvSpPr>
        <p:spPr>
          <a:xfrm>
            <a:off x="304800" y="2661920"/>
            <a:ext cx="6746875" cy="1076325"/>
          </a:xfrm>
          <a:prstGeom prst="rect">
            <a:avLst/>
          </a:prstGeom>
          <a:noFill/>
        </p:spPr>
        <p:txBody>
          <a:bodyPr wrap="square" rtlCol="0">
            <a:spAutoFit/>
          </a:bodyPr>
          <a:lstStyle/>
          <a:p>
            <a:r>
              <a:rPr lang="zh-CN" altLang="en-US" sz="1600">
                <a:solidFill>
                  <a:schemeClr val="accent1">
                    <a:lumMod val="75000"/>
                  </a:schemeClr>
                </a:solidFill>
              </a:rPr>
              <a:t>结论：</a:t>
            </a:r>
            <a:endParaRPr lang="zh-CN" altLang="en-US" sz="1600">
              <a:solidFill>
                <a:schemeClr val="accent1">
                  <a:lumMod val="75000"/>
                </a:schemeClr>
              </a:solidFill>
            </a:endParaRPr>
          </a:p>
          <a:p>
            <a:r>
              <a:rPr lang="en-US" altLang="zh-CN" sz="1600">
                <a:solidFill>
                  <a:schemeClr val="accent1">
                    <a:lumMod val="75000"/>
                  </a:schemeClr>
                </a:solidFill>
              </a:rPr>
              <a:t>1.</a:t>
            </a:r>
            <a:r>
              <a:rPr lang="zh-CN" altLang="en-US" sz="1600">
                <a:solidFill>
                  <a:schemeClr val="accent1">
                    <a:lumMod val="75000"/>
                  </a:schemeClr>
                </a:solidFill>
              </a:rPr>
              <a:t>浅层相比深层，域内样本和域外样本在梯度空间上的分布差异更显著</a:t>
            </a:r>
            <a:endParaRPr lang="zh-CN" altLang="en-US" sz="1600">
              <a:solidFill>
                <a:schemeClr val="accent1">
                  <a:lumMod val="75000"/>
                </a:schemeClr>
              </a:solidFill>
            </a:endParaRPr>
          </a:p>
          <a:p>
            <a:r>
              <a:rPr lang="en-US" altLang="zh-CN" sz="1600">
                <a:solidFill>
                  <a:schemeClr val="accent1">
                    <a:lumMod val="75000"/>
                  </a:schemeClr>
                </a:solidFill>
              </a:rPr>
              <a:t>2.GradNorm</a:t>
            </a:r>
            <a:r>
              <a:rPr lang="zh-CN" altLang="en-US" sz="1600">
                <a:solidFill>
                  <a:schemeClr val="accent1">
                    <a:lumMod val="75000"/>
                  </a:schemeClr>
                </a:solidFill>
              </a:rPr>
              <a:t>也可以作为模型不确定性的度量，但是效果不如用概率密度</a:t>
            </a:r>
            <a:endParaRPr lang="zh-CN" altLang="en-US" sz="1600">
              <a:solidFill>
                <a:schemeClr val="accent1">
                  <a:lumMod val="75000"/>
                </a:schemeClr>
              </a:solidFill>
            </a:endParaRPr>
          </a:p>
          <a:p>
            <a:r>
              <a:rPr lang="zh-CN" altLang="en-US" sz="1600">
                <a:solidFill>
                  <a:schemeClr val="accent1">
                    <a:lumMod val="75000"/>
                  </a:schemeClr>
                </a:solidFill>
              </a:rPr>
              <a:t>估计</a:t>
            </a:r>
            <a:endParaRPr lang="zh-CN" altLang="en-US" sz="1600">
              <a:solidFill>
                <a:schemeClr val="accent1">
                  <a:lumMod val="75000"/>
                </a:schemeClr>
              </a:solidFill>
            </a:endParaRPr>
          </a:p>
        </p:txBody>
      </p:sp>
      <p:pic>
        <p:nvPicPr>
          <p:cNvPr id="8" name="图片 7"/>
          <p:cNvPicPr>
            <a:picLocks noChangeAspect="1"/>
          </p:cNvPicPr>
          <p:nvPr/>
        </p:nvPicPr>
        <p:blipFill>
          <a:blip r:embed="rId1"/>
          <a:stretch>
            <a:fillRect/>
          </a:stretch>
        </p:blipFill>
        <p:spPr>
          <a:xfrm>
            <a:off x="7051040" y="1013460"/>
            <a:ext cx="4505325" cy="2920365"/>
          </a:xfrm>
          <a:prstGeom prst="rect">
            <a:avLst/>
          </a:prstGeom>
        </p:spPr>
      </p:pic>
      <p:grpSp>
        <p:nvGrpSpPr>
          <p:cNvPr id="9" name="组合 8"/>
          <p:cNvGrpSpPr/>
          <p:nvPr/>
        </p:nvGrpSpPr>
        <p:grpSpPr>
          <a:xfrm>
            <a:off x="515620" y="4046855"/>
            <a:ext cx="10819130" cy="2321560"/>
            <a:chOff x="1094" y="0"/>
            <a:chExt cx="17038" cy="3656"/>
          </a:xfrm>
        </p:grpSpPr>
        <p:pic>
          <p:nvPicPr>
            <p:cNvPr id="10" name="图片 9" descr="image_grad_wrt_input_dist"/>
            <p:cNvPicPr>
              <a:picLocks noChangeAspect="1"/>
            </p:cNvPicPr>
            <p:nvPr/>
          </p:nvPicPr>
          <p:blipFill>
            <a:blip r:embed="rId2"/>
            <a:stretch>
              <a:fillRect/>
            </a:stretch>
          </p:blipFill>
          <p:spPr>
            <a:xfrm>
              <a:off x="1094" y="0"/>
              <a:ext cx="5102" cy="3656"/>
            </a:xfrm>
            <a:prstGeom prst="rect">
              <a:avLst/>
            </a:prstGeom>
          </p:spPr>
        </p:pic>
        <p:pic>
          <p:nvPicPr>
            <p:cNvPr id="11" name="图片 10" descr="layer2_grad_wrt_input_dist"/>
            <p:cNvPicPr>
              <a:picLocks noChangeAspect="1"/>
            </p:cNvPicPr>
            <p:nvPr/>
          </p:nvPicPr>
          <p:blipFill>
            <a:blip r:embed="rId3"/>
            <a:stretch>
              <a:fillRect/>
            </a:stretch>
          </p:blipFill>
          <p:spPr>
            <a:xfrm>
              <a:off x="7164" y="0"/>
              <a:ext cx="5102" cy="3449"/>
            </a:xfrm>
            <a:prstGeom prst="rect">
              <a:avLst/>
            </a:prstGeom>
          </p:spPr>
        </p:pic>
        <p:pic>
          <p:nvPicPr>
            <p:cNvPr id="12" name="图片 11" descr="layer3_grad_wrt_input_dist"/>
            <p:cNvPicPr>
              <a:picLocks noChangeAspect="1"/>
            </p:cNvPicPr>
            <p:nvPr/>
          </p:nvPicPr>
          <p:blipFill>
            <a:blip r:embed="rId4"/>
            <a:stretch>
              <a:fillRect/>
            </a:stretch>
          </p:blipFill>
          <p:spPr>
            <a:xfrm>
              <a:off x="13304" y="0"/>
              <a:ext cx="4828" cy="3402"/>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zh-CN" altLang="en-US" sz="2800" b="1" dirty="0">
                <a:solidFill>
                  <a:schemeClr val="tx1"/>
                </a:solidFill>
                <a:latin typeface="微软雅黑" charset="-122"/>
                <a:ea typeface="微软雅黑" charset="-122"/>
                <a:cs typeface="微软雅黑" charset="-122"/>
              </a:rPr>
              <a:t>大纲</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446405" y="1659890"/>
            <a:ext cx="8415020" cy="2862322"/>
          </a:xfrm>
          <a:prstGeom prst="rect">
            <a:avLst/>
          </a:prstGeom>
        </p:spPr>
        <p:txBody>
          <a:bodyPr wrap="square">
            <a:spAutoFit/>
          </a:bodyPr>
          <a:lstStyle/>
          <a:p>
            <a:pPr marL="285750" indent="-285750" algn="l">
              <a:buFont typeface="Wingdings" panose="05000000000000000000" charset="0"/>
              <a:buChar char=""/>
            </a:pPr>
            <a:r>
              <a:rPr lang="zh-CN" altLang="en-US" sz="2000" dirty="0">
                <a:sym typeface="+mn-ea"/>
              </a:rPr>
              <a:t>背景介绍</a:t>
            </a:r>
            <a:endParaRPr lang="en-US" altLang="zh-CN" sz="2000" dirty="0">
              <a:sym typeface="+mn-ea"/>
            </a:endParaRPr>
          </a:p>
          <a:p>
            <a:pPr marL="285750" indent="-285750" algn="l">
              <a:buFont typeface="Wingdings" panose="05000000000000000000" charset="0"/>
              <a:buChar char=""/>
            </a:pPr>
            <a:endParaRPr lang="zh-CN" altLang="en-US" sz="2000" dirty="0">
              <a:sym typeface="+mn-ea"/>
            </a:endParaRPr>
          </a:p>
          <a:p>
            <a:pPr marL="285750" indent="-285750" algn="l">
              <a:buFont typeface="Wingdings" panose="05000000000000000000" charset="0"/>
              <a:buChar char=""/>
            </a:pPr>
            <a:r>
              <a:rPr lang="zh-CN" altLang="en-US" sz="2000" dirty="0"/>
              <a:t>研究现状</a:t>
            </a:r>
            <a:endParaRPr lang="en-US" altLang="zh-CN" sz="2000" dirty="0"/>
          </a:p>
          <a:p>
            <a:pPr marL="285750" indent="-285750" algn="l">
              <a:buFont typeface="Wingdings" panose="05000000000000000000" charset="0"/>
              <a:buChar char=""/>
            </a:pPr>
            <a:endParaRPr lang="en-US" altLang="zh-CN" sz="2000" b="1"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altLang="en-US" sz="2000" dirty="0">
                <a:solidFill>
                  <a:schemeClr val="tx1"/>
                </a:solidFill>
                <a:latin typeface="微软雅黑" charset="-122"/>
                <a:ea typeface="微软雅黑" charset="-122"/>
                <a:cs typeface="微软雅黑" charset="-122"/>
                <a:sym typeface="+mn-ea"/>
              </a:rPr>
              <a:t>研究内容</a:t>
            </a:r>
            <a:endParaRPr lang="en-US" altLang="zh-CN" sz="2000" dirty="0">
              <a:solidFill>
                <a:schemeClr val="tx1"/>
              </a:solidFill>
              <a:latin typeface="微软雅黑" charset="-122"/>
              <a:ea typeface="微软雅黑" charset="-122"/>
              <a:cs typeface="微软雅黑" charset="-122"/>
              <a:sym typeface="+mn-ea"/>
            </a:endParaRPr>
          </a:p>
          <a:p>
            <a:pPr marL="857250" lvl="3" indent="-342900">
              <a:buFont typeface="Wingdings" panose="05000000000000000000" pitchFamily="2" charset="2"/>
              <a:buChar char="ü"/>
            </a:pPr>
            <a:r>
              <a:rPr lang="zh-CN" altLang="en-US" sz="2000" dirty="0">
                <a:latin typeface="微软雅黑" charset="-122"/>
                <a:ea typeface="微软雅黑" charset="-122"/>
                <a:cs typeface="微软雅黑" charset="-122"/>
                <a:sym typeface="+mn-ea"/>
              </a:rPr>
              <a:t>基于输入扰动</a:t>
            </a:r>
            <a:endParaRPr lang="en-US" altLang="zh-CN" sz="2000" dirty="0">
              <a:latin typeface="微软雅黑" charset="-122"/>
              <a:ea typeface="微软雅黑" charset="-122"/>
              <a:cs typeface="微软雅黑" charset="-122"/>
              <a:sym typeface="+mn-ea"/>
            </a:endParaRPr>
          </a:p>
          <a:p>
            <a:pPr marL="857250" lvl="3" indent="-342900">
              <a:buFont typeface="Wingdings" panose="05000000000000000000" pitchFamily="2" charset="2"/>
              <a:buChar char="ü"/>
            </a:pPr>
            <a:r>
              <a:rPr lang="zh-CN" altLang="en-US" sz="2000" dirty="0">
                <a:solidFill>
                  <a:schemeClr val="tx1"/>
                </a:solidFill>
                <a:latin typeface="微软雅黑" charset="-122"/>
                <a:ea typeface="微软雅黑" charset="-122"/>
                <a:cs typeface="微软雅黑" charset="-122"/>
                <a:sym typeface="+mn-ea"/>
              </a:rPr>
              <a:t>辅助</a:t>
            </a:r>
            <a:r>
              <a:rPr lang="en-US" altLang="zh-CN" sz="2000" dirty="0">
                <a:solidFill>
                  <a:schemeClr val="tx1"/>
                </a:solidFill>
                <a:latin typeface="微软雅黑" charset="-122"/>
                <a:ea typeface="微软雅黑" charset="-122"/>
                <a:cs typeface="微软雅黑" charset="-122"/>
                <a:sym typeface="+mn-ea"/>
              </a:rPr>
              <a:t>Loss</a:t>
            </a:r>
            <a:r>
              <a:rPr lang="zh-CN" altLang="en-US" sz="2000" dirty="0">
                <a:solidFill>
                  <a:schemeClr val="tx1"/>
                </a:solidFill>
                <a:latin typeface="微软雅黑" charset="-122"/>
                <a:ea typeface="微软雅黑" charset="-122"/>
                <a:cs typeface="微软雅黑" charset="-122"/>
                <a:sym typeface="+mn-ea"/>
              </a:rPr>
              <a:t>联合训练</a:t>
            </a:r>
            <a:endParaRPr lang="zh-CN" altLang="en-US" sz="2000" dirty="0">
              <a:solidFill>
                <a:schemeClr val="tx1"/>
              </a:solidFill>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altLang="en-US"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altLang="en-US" sz="2000" dirty="0"/>
              <a:t>总结与展望</a:t>
            </a:r>
            <a:endParaRPr lang="en-US" altLang="zh-CN" sz="2000" dirty="0"/>
          </a:p>
        </p:txBody>
      </p:sp>
      <p:sp>
        <p:nvSpPr>
          <p:cNvPr id="15" name="椭圆 14"/>
          <p:cNvSpPr/>
          <p:nvPr/>
        </p:nvSpPr>
        <p:spPr>
          <a:xfrm>
            <a:off x="7497445" y="2990850"/>
            <a:ext cx="914400" cy="914400"/>
          </a:xfrm>
          <a:prstGeom prst="ellipse">
            <a:avLst/>
          </a:prstGeom>
        </p:spPr>
        <p:txBody>
          <a:bodyPr wrap="none">
            <a:spAutoFit/>
          </a:bodyPr>
          <a:lstStyle/>
          <a:p>
            <a:endParaRPr lang="zh-CN" altLang="en-US" sz="2400" dirty="0"/>
          </a:p>
        </p:txBody>
      </p:sp>
      <p:pic>
        <p:nvPicPr>
          <p:cNvPr id="5" name="图片 4" descr="实验思路.drawio"/>
          <p:cNvPicPr>
            <a:picLocks noChangeAspect="1"/>
          </p:cNvPicPr>
          <p:nvPr/>
        </p:nvPicPr>
        <p:blipFill>
          <a:blip r:embed="rId1"/>
          <a:stretch>
            <a:fillRect/>
          </a:stretch>
        </p:blipFill>
        <p:spPr>
          <a:xfrm>
            <a:off x="3533708" y="2562293"/>
            <a:ext cx="7665085" cy="217995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52755" y="1112520"/>
            <a:ext cx="10592435" cy="119888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实验</a:t>
            </a:r>
            <a:r>
              <a:rPr lang="en-US" altLang="zh-CN">
                <a:latin typeface="+mn-ea"/>
                <a:cs typeface="+mn-ea"/>
              </a:rPr>
              <a:t>: </a:t>
            </a:r>
            <a:r>
              <a:rPr lang="zh-CN" altLang="en-US">
                <a:latin typeface="+mn-ea"/>
                <a:cs typeface="+mn-ea"/>
              </a:rPr>
              <a:t>统计关于输入</a:t>
            </a:r>
            <a:r>
              <a:rPr lang="en-US" altLang="zh-CN">
                <a:latin typeface="+mn-ea"/>
                <a:cs typeface="+mn-ea"/>
              </a:rPr>
              <a:t>/</a:t>
            </a:r>
            <a:r>
              <a:rPr lang="zh-CN" altLang="en-US">
                <a:latin typeface="+mn-ea"/>
                <a:cs typeface="+mn-ea"/>
              </a:rPr>
              <a:t>激活值的梯度范数</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gradient_norms = torch.norm(gradient, p=norm)</a:t>
            </a:r>
            <a:endParaRPr lang="zh-CN" altLang="en-US">
              <a:latin typeface="+mn-ea"/>
              <a:cs typeface="+mn-ea"/>
            </a:endParaRPr>
          </a:p>
          <a:p>
            <a:pPr marL="742950" lvl="1" indent="-285750">
              <a:buFont typeface="Wingdings" panose="05000000000000000000" charset="0"/>
              <a:buChar char=""/>
            </a:pPr>
            <a:r>
              <a:rPr lang="zh-CN" altLang="en-US">
                <a:latin typeface="+mn-ea"/>
                <a:cs typeface="+mn-ea"/>
              </a:rPr>
              <a:t>直接使用梯度范数作为模型不确定性的度量</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grpSp>
        <p:nvGrpSpPr>
          <p:cNvPr id="9" name="组合 8"/>
          <p:cNvGrpSpPr/>
          <p:nvPr/>
        </p:nvGrpSpPr>
        <p:grpSpPr>
          <a:xfrm>
            <a:off x="591820" y="4189095"/>
            <a:ext cx="10398760" cy="2319655"/>
            <a:chOff x="1963" y="4961"/>
            <a:chExt cx="16376" cy="3653"/>
          </a:xfrm>
        </p:grpSpPr>
        <p:pic>
          <p:nvPicPr>
            <p:cNvPr id="3" name="图片 2"/>
            <p:cNvPicPr>
              <a:picLocks noChangeAspect="1"/>
            </p:cNvPicPr>
            <p:nvPr/>
          </p:nvPicPr>
          <p:blipFill>
            <a:blip r:embed="rId1"/>
            <a:stretch>
              <a:fillRect/>
            </a:stretch>
          </p:blipFill>
          <p:spPr>
            <a:xfrm>
              <a:off x="7578" y="4961"/>
              <a:ext cx="5197" cy="3613"/>
            </a:xfrm>
            <a:prstGeom prst="rect">
              <a:avLst/>
            </a:prstGeom>
          </p:spPr>
        </p:pic>
        <p:pic>
          <p:nvPicPr>
            <p:cNvPr id="4" name="图片 3"/>
            <p:cNvPicPr>
              <a:picLocks noChangeAspect="1"/>
            </p:cNvPicPr>
            <p:nvPr/>
          </p:nvPicPr>
          <p:blipFill>
            <a:blip r:embed="rId2"/>
            <a:stretch>
              <a:fillRect/>
            </a:stretch>
          </p:blipFill>
          <p:spPr>
            <a:xfrm>
              <a:off x="1963" y="4961"/>
              <a:ext cx="4936" cy="3536"/>
            </a:xfrm>
            <a:prstGeom prst="rect">
              <a:avLst/>
            </a:prstGeom>
          </p:spPr>
        </p:pic>
        <p:pic>
          <p:nvPicPr>
            <p:cNvPr id="8" name="图片 7"/>
            <p:cNvPicPr>
              <a:picLocks noChangeAspect="1"/>
            </p:cNvPicPr>
            <p:nvPr/>
          </p:nvPicPr>
          <p:blipFill>
            <a:blip r:embed="rId3"/>
            <a:stretch>
              <a:fillRect/>
            </a:stretch>
          </p:blipFill>
          <p:spPr>
            <a:xfrm>
              <a:off x="13241" y="5022"/>
              <a:ext cx="5098" cy="3592"/>
            </a:xfrm>
            <a:prstGeom prst="rect">
              <a:avLst/>
            </a:prstGeom>
          </p:spPr>
        </p:pic>
      </p:grpSp>
      <p:sp>
        <p:nvSpPr>
          <p:cNvPr id="2" name="文本框 1"/>
          <p:cNvSpPr txBox="1"/>
          <p:nvPr/>
        </p:nvSpPr>
        <p:spPr>
          <a:xfrm>
            <a:off x="452755" y="2910205"/>
            <a:ext cx="7084695" cy="1076325"/>
          </a:xfrm>
          <a:prstGeom prst="rect">
            <a:avLst/>
          </a:prstGeom>
          <a:noFill/>
        </p:spPr>
        <p:txBody>
          <a:bodyPr wrap="square" rtlCol="0">
            <a:spAutoFit/>
          </a:bodyPr>
          <a:lstStyle/>
          <a:p>
            <a:pPr algn="l"/>
            <a:r>
              <a:rPr lang="zh-CN" altLang="en-US" sz="1600">
                <a:solidFill>
                  <a:schemeClr val="accent1">
                    <a:lumMod val="75000"/>
                  </a:schemeClr>
                </a:solidFill>
                <a:sym typeface="+mn-ea"/>
              </a:rPr>
              <a:t>结论：</a:t>
            </a:r>
            <a:endParaRPr lang="zh-CN" altLang="en-US" sz="1600">
              <a:solidFill>
                <a:schemeClr val="accent1">
                  <a:lumMod val="75000"/>
                </a:schemeClr>
              </a:solidFill>
            </a:endParaRPr>
          </a:p>
          <a:p>
            <a:pPr algn="l"/>
            <a:r>
              <a:rPr lang="en-US" altLang="zh-CN" sz="1600">
                <a:solidFill>
                  <a:schemeClr val="accent1">
                    <a:lumMod val="75000"/>
                  </a:schemeClr>
                </a:solidFill>
                <a:sym typeface="+mn-ea"/>
              </a:rPr>
              <a:t>1.</a:t>
            </a:r>
            <a:r>
              <a:rPr lang="zh-CN" altLang="en-US" sz="1600">
                <a:solidFill>
                  <a:schemeClr val="accent1">
                    <a:lumMod val="75000"/>
                  </a:schemeClr>
                </a:solidFill>
                <a:sym typeface="+mn-ea"/>
              </a:rPr>
              <a:t>浅层相比深层，域内样本和域外样本在梯度空间上的分布差异更显著</a:t>
            </a:r>
            <a:endParaRPr lang="zh-CN" altLang="en-US" sz="1600">
              <a:solidFill>
                <a:schemeClr val="accent1">
                  <a:lumMod val="75000"/>
                </a:schemeClr>
              </a:solidFill>
            </a:endParaRPr>
          </a:p>
          <a:p>
            <a:pPr algn="l"/>
            <a:r>
              <a:rPr lang="en-US" altLang="zh-CN" sz="1600">
                <a:solidFill>
                  <a:schemeClr val="accent1">
                    <a:lumMod val="75000"/>
                  </a:schemeClr>
                </a:solidFill>
                <a:sym typeface="+mn-ea"/>
              </a:rPr>
              <a:t>2.GradNorm</a:t>
            </a:r>
            <a:r>
              <a:rPr lang="zh-CN" altLang="en-US" sz="1600">
                <a:solidFill>
                  <a:schemeClr val="accent1">
                    <a:lumMod val="75000"/>
                  </a:schemeClr>
                </a:solidFill>
                <a:sym typeface="+mn-ea"/>
              </a:rPr>
              <a:t>也可以作为模型不确定性的度量，但是效果不如用概率密度</a:t>
            </a:r>
            <a:endParaRPr lang="zh-CN" altLang="en-US" sz="1600">
              <a:solidFill>
                <a:schemeClr val="accent1">
                  <a:lumMod val="75000"/>
                </a:schemeClr>
              </a:solidFill>
            </a:endParaRPr>
          </a:p>
          <a:p>
            <a:pPr algn="l"/>
            <a:r>
              <a:rPr lang="zh-CN" altLang="en-US" sz="1600">
                <a:solidFill>
                  <a:schemeClr val="accent1">
                    <a:lumMod val="75000"/>
                  </a:schemeClr>
                </a:solidFill>
                <a:sym typeface="+mn-ea"/>
              </a:rPr>
              <a:t>估计</a:t>
            </a:r>
            <a:endParaRPr lang="zh-CN" altLang="en-US" sz="1600"/>
          </a:p>
        </p:txBody>
      </p:sp>
      <p:pic>
        <p:nvPicPr>
          <p:cNvPr id="7" name="图片 6"/>
          <p:cNvPicPr>
            <a:picLocks noChangeAspect="1"/>
          </p:cNvPicPr>
          <p:nvPr/>
        </p:nvPicPr>
        <p:blipFill>
          <a:blip r:embed="rId4"/>
          <a:stretch>
            <a:fillRect/>
          </a:stretch>
        </p:blipFill>
        <p:spPr>
          <a:xfrm>
            <a:off x="7061835" y="1112520"/>
            <a:ext cx="5067300" cy="2876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34035" y="1123315"/>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dirty="0">
                <a:latin typeface="+mn-ea"/>
                <a:cs typeface="+mn-ea"/>
                <a:sym typeface="+mn-ea"/>
              </a:rPr>
              <a:t>通过可视化关于输入的梯度，观察到域内样本和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a:t>
            </a:r>
            <a:endParaRPr lang="zh-CN" altLang="en-US" dirty="0"/>
          </a:p>
          <a:p>
            <a:pPr marL="285750" indent="-285750">
              <a:buFont typeface="Wingdings" panose="05000000000000000000" charset="0"/>
              <a:buChar char=""/>
            </a:pPr>
            <a:r>
              <a:rPr lang="zh-CN" altLang="en-US" b="1" dirty="0"/>
              <a:t>进而提出以下改进算法</a:t>
            </a:r>
            <a:r>
              <a:rPr lang="zh-CN" altLang="en-US" dirty="0"/>
              <a:t>：通过</a:t>
            </a:r>
            <a:r>
              <a:rPr lang="zh-CN" altLang="en-US" dirty="0">
                <a:highlight>
                  <a:srgbClr val="FFFF00"/>
                </a:highlight>
              </a:rPr>
              <a:t>对输入的图片添加关于输入梯度的噪声扰动</a:t>
            </a:r>
            <a:r>
              <a:rPr lang="zh-CN" altLang="en-US" dirty="0"/>
              <a:t>，改进</a:t>
            </a:r>
            <a:r>
              <a:rPr lang="zh-CN" dirty="0">
                <a:sym typeface="+mn-ea"/>
              </a:rPr>
              <a:t>基于高维特征概率密度建模的不确定性估计</a:t>
            </a:r>
            <a:endParaRPr lang="en-US" altLang="zh-CN" dirty="0"/>
          </a:p>
        </p:txBody>
      </p:sp>
      <p:pic>
        <p:nvPicPr>
          <p:cNvPr id="3" name="图片 2"/>
          <p:cNvPicPr>
            <a:picLocks noChangeAspect="1"/>
          </p:cNvPicPr>
          <p:nvPr/>
        </p:nvPicPr>
        <p:blipFill>
          <a:blip r:embed="rId1"/>
          <a:stretch>
            <a:fillRect/>
          </a:stretch>
        </p:blipFill>
        <p:spPr>
          <a:xfrm>
            <a:off x="6072505" y="2871470"/>
            <a:ext cx="5377180" cy="2458720"/>
          </a:xfrm>
          <a:prstGeom prst="rect">
            <a:avLst/>
          </a:prstGeom>
        </p:spPr>
      </p:pic>
      <p:pic>
        <p:nvPicPr>
          <p:cNvPr id="2" name="图片 1"/>
          <p:cNvPicPr>
            <a:picLocks noChangeAspect="1"/>
          </p:cNvPicPr>
          <p:nvPr/>
        </p:nvPicPr>
        <p:blipFill>
          <a:blip r:embed="rId2"/>
          <a:stretch>
            <a:fillRect/>
          </a:stretch>
        </p:blipFill>
        <p:spPr>
          <a:xfrm>
            <a:off x="660400" y="2365375"/>
            <a:ext cx="5106670" cy="34709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953135"/>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a:p>
            <a:pPr marL="0" indent="0" algn="l">
              <a:buFont typeface="Wingdings" panose="05000000000000000000" charset="0"/>
              <a:buNone/>
            </a:pP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34035" y="1123315"/>
            <a:ext cx="5951220" cy="1754326"/>
          </a:xfrm>
          <a:prstGeom prst="rect">
            <a:avLst/>
          </a:prstGeom>
          <a:noFill/>
        </p:spPr>
        <p:txBody>
          <a:bodyPr wrap="square" rtlCol="0">
            <a:spAutoFit/>
          </a:bodyPr>
          <a:lstStyle/>
          <a:p>
            <a:pPr marL="285750" indent="-285750">
              <a:buFont typeface="Wingdings" panose="05000000000000000000" charset="0"/>
              <a:buChar char=""/>
            </a:pPr>
            <a:r>
              <a:rPr lang="zh-CN" altLang="en-US" dirty="0">
                <a:latin typeface="+mn-ea"/>
                <a:cs typeface="+mn-ea"/>
                <a:sym typeface="+mn-ea"/>
              </a:rPr>
              <a:t>通过可视化关于输入的梯度，观察到域内样本和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a:t>
            </a:r>
            <a:endParaRPr lang="en-US" altLang="zh-CN" dirty="0">
              <a:latin typeface="+mn-ea"/>
              <a:cs typeface="+mn-ea"/>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sym typeface="+mn-ea"/>
              </a:rPr>
              <a:t>进而提出以下算法：通过对输入的图片添加关于输入梯度的噪声扰动，改进</a:t>
            </a:r>
            <a:r>
              <a:rPr lang="zh-CN" dirty="0">
                <a:sym typeface="+mn-ea"/>
              </a:rPr>
              <a:t>基于高维特征概率密度建模的不确定性估计</a:t>
            </a:r>
            <a:endParaRPr lang="en-US" altLang="zh-CN" dirty="0"/>
          </a:p>
        </p:txBody>
      </p:sp>
      <p:pic>
        <p:nvPicPr>
          <p:cNvPr id="8" name="图片 7"/>
          <p:cNvPicPr>
            <a:picLocks noChangeAspect="1"/>
          </p:cNvPicPr>
          <p:nvPr/>
        </p:nvPicPr>
        <p:blipFill>
          <a:blip r:embed="rId1"/>
          <a:stretch>
            <a:fillRect/>
          </a:stretch>
        </p:blipFill>
        <p:spPr>
          <a:xfrm>
            <a:off x="6715125" y="1123315"/>
            <a:ext cx="4761230" cy="5050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加入</a:t>
            </a:r>
            <a:r>
              <a:rPr lang="zh-CN" altLang="en-US">
                <a:sym typeface="+mn-ea"/>
              </a:rPr>
              <a:t>输入扰动</a:t>
            </a:r>
            <a:r>
              <a:rPr lang="zh-CN" altLang="en-US">
                <a:latin typeface="+mn-ea"/>
                <a:cs typeface="+mn-ea"/>
              </a:rPr>
              <a:t>，对比</a:t>
            </a:r>
            <a:r>
              <a:rPr lang="en-US" altLang="zh-CN">
                <a:latin typeface="+mn-ea"/>
                <a:cs typeface="+mn-ea"/>
              </a:rPr>
              <a:t>Uncertainty</a:t>
            </a:r>
            <a:r>
              <a:rPr lang="zh-CN" altLang="en-US">
                <a:latin typeface="+mn-ea"/>
                <a:cs typeface="+mn-ea"/>
              </a:rPr>
              <a:t>的分布</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a:t>
            </a:r>
            <a:r>
              <a:rPr lang="en-US" altLang="zh-CN">
                <a:latin typeface="+mn-ea"/>
                <a:cs typeface="+mn-ea"/>
                <a:sym typeface="+mn-ea"/>
              </a:rPr>
              <a:t> ResNet50 ,</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12" name="组合 11"/>
          <p:cNvGrpSpPr/>
          <p:nvPr/>
        </p:nvGrpSpPr>
        <p:grpSpPr>
          <a:xfrm>
            <a:off x="977265" y="2470785"/>
            <a:ext cx="9819005" cy="2898140"/>
            <a:chOff x="1915" y="6235"/>
            <a:chExt cx="15463" cy="4564"/>
          </a:xfrm>
        </p:grpSpPr>
        <p:pic>
          <p:nvPicPr>
            <p:cNvPr id="3" name="图片 2" descr="logdensity_hist_purturbation"/>
            <p:cNvPicPr>
              <a:picLocks noChangeAspect="1"/>
            </p:cNvPicPr>
            <p:nvPr/>
          </p:nvPicPr>
          <p:blipFill>
            <a:blip r:embed="rId1"/>
            <a:stretch>
              <a:fillRect/>
            </a:stretch>
          </p:blipFill>
          <p:spPr>
            <a:xfrm>
              <a:off x="10394" y="6235"/>
              <a:ext cx="6984" cy="4565"/>
            </a:xfrm>
            <a:prstGeom prst="rect">
              <a:avLst/>
            </a:prstGeom>
          </p:spPr>
        </p:pic>
        <p:pic>
          <p:nvPicPr>
            <p:cNvPr id="7" name="图片 6" descr="logdensity_hist"/>
            <p:cNvPicPr>
              <a:picLocks noChangeAspect="1"/>
            </p:cNvPicPr>
            <p:nvPr/>
          </p:nvPicPr>
          <p:blipFill>
            <a:blip r:embed="rId2"/>
            <a:stretch>
              <a:fillRect/>
            </a:stretch>
          </p:blipFill>
          <p:spPr>
            <a:xfrm>
              <a:off x="1915" y="6235"/>
              <a:ext cx="6984" cy="456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atin typeface="+mn-ea"/>
                <a:cs typeface="+mn-ea"/>
              </a:rPr>
              <a:t>加入</a:t>
            </a:r>
            <a:r>
              <a:rPr lang="zh-CN" altLang="en-US">
                <a:sym typeface="+mn-ea"/>
              </a:rPr>
              <a:t>输入扰动</a:t>
            </a:r>
            <a:r>
              <a:rPr lang="zh-CN" altLang="en-US">
                <a:latin typeface="+mn-ea"/>
                <a:cs typeface="+mn-ea"/>
              </a:rPr>
              <a:t>，对比</a:t>
            </a:r>
            <a:r>
              <a:rPr lang="en-US" altLang="zh-CN">
                <a:latin typeface="+mn-ea"/>
                <a:cs typeface="+mn-ea"/>
              </a:rPr>
              <a:t>Uncertainty</a:t>
            </a:r>
            <a:r>
              <a:rPr lang="zh-CN" altLang="en-US">
                <a:latin typeface="+mn-ea"/>
                <a:cs typeface="+mn-ea"/>
              </a:rPr>
              <a:t>的分布</a:t>
            </a:r>
            <a:endParaRPr lang="zh-CN" altLang="en-US">
              <a:latin typeface="+mn-ea"/>
              <a:cs typeface="+mn-ea"/>
            </a:endParaRPr>
          </a:p>
          <a:p>
            <a:pPr marL="285750" indent="-285750">
              <a:buFont typeface="Wingdings" panose="05000000000000000000" charset="0"/>
              <a:buChar char=""/>
            </a:pPr>
            <a:r>
              <a:rPr lang="zh-CN">
                <a:latin typeface="+mn-ea"/>
                <a:cs typeface="+mn-ea"/>
              </a:rPr>
              <a:t>实验设置</a:t>
            </a:r>
            <a:r>
              <a:rPr lang="en-US" altLang="zh-CN">
                <a:latin typeface="+mn-ea"/>
                <a:cs typeface="+mn-ea"/>
              </a:rPr>
              <a:t>: </a:t>
            </a:r>
            <a:r>
              <a:rPr lang="en-US" altLang="zh-CN">
                <a:latin typeface="+mn-ea"/>
                <a:cs typeface="+mn-ea"/>
                <a:sym typeface="+mn-ea"/>
              </a:rPr>
              <a:t> VIT,</a:t>
            </a:r>
            <a:r>
              <a:rPr lang="zh-CN" altLang="en-US">
                <a:latin typeface="+mn-ea"/>
                <a:cs typeface="+mn-ea"/>
                <a:sym typeface="+mn-ea"/>
              </a:rPr>
              <a:t>训练集</a:t>
            </a:r>
            <a:r>
              <a:rPr lang="en-US" altLang="zh-CN">
                <a:latin typeface="+mn-ea"/>
                <a:cs typeface="+mn-ea"/>
                <a:sym typeface="+mn-ea"/>
              </a:rPr>
              <a:t> CIFAR10 vs OOD</a:t>
            </a:r>
            <a:r>
              <a:rPr lang="zh-CN" altLang="en-US">
                <a:latin typeface="+mn-ea"/>
                <a:cs typeface="+mn-ea"/>
                <a:sym typeface="+mn-ea"/>
              </a:rPr>
              <a:t>数据集</a:t>
            </a:r>
            <a:r>
              <a:rPr lang="en-US" altLang="zh-CN">
                <a:latin typeface="+mn-ea"/>
                <a:cs typeface="+mn-ea"/>
                <a:sym typeface="+mn-ea"/>
              </a:rPr>
              <a:t>SVHN</a:t>
            </a:r>
            <a:endParaRPr lang="en-US">
              <a:latin typeface="+mn-ea"/>
              <a:cs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grpSp>
        <p:nvGrpSpPr>
          <p:cNvPr id="9" name="组合 8"/>
          <p:cNvGrpSpPr/>
          <p:nvPr/>
        </p:nvGrpSpPr>
        <p:grpSpPr>
          <a:xfrm>
            <a:off x="819150" y="2531745"/>
            <a:ext cx="9734550" cy="3018790"/>
            <a:chOff x="1290" y="3987"/>
            <a:chExt cx="15330" cy="4754"/>
          </a:xfrm>
        </p:grpSpPr>
        <p:pic>
          <p:nvPicPr>
            <p:cNvPr id="2" name="图片 1"/>
            <p:cNvPicPr>
              <a:picLocks noChangeAspect="1"/>
            </p:cNvPicPr>
            <p:nvPr/>
          </p:nvPicPr>
          <p:blipFill>
            <a:blip r:embed="rId1"/>
            <a:stretch>
              <a:fillRect/>
            </a:stretch>
          </p:blipFill>
          <p:spPr>
            <a:xfrm>
              <a:off x="9346" y="3987"/>
              <a:ext cx="7275" cy="4755"/>
            </a:xfrm>
            <a:prstGeom prst="rect">
              <a:avLst/>
            </a:prstGeom>
          </p:spPr>
        </p:pic>
        <p:pic>
          <p:nvPicPr>
            <p:cNvPr id="4" name="图片 3"/>
            <p:cNvPicPr>
              <a:picLocks noChangeAspect="1"/>
            </p:cNvPicPr>
            <p:nvPr/>
          </p:nvPicPr>
          <p:blipFill>
            <a:blip r:embed="rId2"/>
            <a:stretch>
              <a:fillRect/>
            </a:stretch>
          </p:blipFill>
          <p:spPr>
            <a:xfrm>
              <a:off x="1290" y="3987"/>
              <a:ext cx="7395" cy="475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202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a:t>
            </a:r>
            <a:r>
              <a:rPr lang="en-US" altLang="zh-CN" dirty="0">
                <a:sym typeface="+mn-ea"/>
              </a:rPr>
              <a:t>OOD</a:t>
            </a:r>
            <a:r>
              <a:rPr lang="zh-CN" altLang="en-US" dirty="0">
                <a:sym typeface="+mn-ea"/>
              </a:rPr>
              <a:t>检测任务上评估</a:t>
            </a:r>
            <a:r>
              <a:rPr lang="en-US" altLang="zh-CN" dirty="0">
                <a:latin typeface="+mn-ea"/>
                <a:cs typeface="+mn-ea"/>
                <a:sym typeface="+mn-ea"/>
              </a:rPr>
              <a:t>Uncertainty</a:t>
            </a:r>
            <a:r>
              <a:rPr lang="zh-CN" altLang="en-US" dirty="0">
                <a:sym typeface="+mn-ea"/>
              </a:rPr>
              <a:t>建模的效果</a:t>
            </a:r>
            <a:endParaRPr lang="zh-CN" altLang="en-US" dirty="0">
              <a:sym typeface="+mn-ea"/>
            </a:endParaRPr>
          </a:p>
          <a:p>
            <a:pPr marL="285750" indent="-285750">
              <a:buFont typeface="Wingdings" panose="05000000000000000000" charset="0"/>
              <a:buChar char=""/>
            </a:pPr>
            <a:r>
              <a:rPr lang="zh-CN" altLang="en-US" dirty="0">
                <a:sym typeface="+mn-ea"/>
              </a:rPr>
              <a:t>分别在</a:t>
            </a:r>
            <a:r>
              <a:rPr lang="en-US" altLang="zh-CN" dirty="0">
                <a:sym typeface="+mn-ea"/>
              </a:rPr>
              <a:t>VGG/</a:t>
            </a:r>
            <a:r>
              <a:rPr lang="en-US" altLang="zh-CN" dirty="0" err="1">
                <a:sym typeface="+mn-ea"/>
              </a:rPr>
              <a:t>ResNet</a:t>
            </a:r>
            <a:r>
              <a:rPr lang="en-US" altLang="zh-CN" dirty="0">
                <a:sym typeface="+mn-ea"/>
              </a:rPr>
              <a:t>/</a:t>
            </a:r>
            <a:r>
              <a:rPr lang="en-US" altLang="zh-CN" dirty="0" err="1">
                <a:sym typeface="+mn-ea"/>
              </a:rPr>
              <a:t>wideResNet</a:t>
            </a:r>
            <a:r>
              <a:rPr lang="en-US" altLang="zh-CN" dirty="0">
                <a:sym typeface="+mn-ea"/>
              </a:rPr>
              <a:t>/VIT</a:t>
            </a:r>
            <a:r>
              <a:rPr lang="zh-CN" altLang="en-US" dirty="0">
                <a:sym typeface="+mn-ea"/>
              </a:rPr>
              <a:t>等模型上实验，训练集选择</a:t>
            </a:r>
            <a:r>
              <a:rPr lang="en-US" altLang="zh-CN" dirty="0">
                <a:sym typeface="+mn-ea"/>
              </a:rPr>
              <a:t>CIFAR10</a:t>
            </a:r>
            <a:r>
              <a:rPr lang="zh-CN" altLang="en-US" dirty="0">
                <a:sym typeface="+mn-ea"/>
              </a:rPr>
              <a:t>，</a:t>
            </a:r>
            <a:r>
              <a:rPr lang="en-US" altLang="zh-CN" dirty="0">
                <a:sym typeface="+mn-ea"/>
              </a:rPr>
              <a:t>OOD</a:t>
            </a:r>
            <a:r>
              <a:rPr lang="zh-CN" altLang="en-US" dirty="0">
                <a:sym typeface="+mn-ea"/>
              </a:rPr>
              <a:t>数据集选择</a:t>
            </a:r>
            <a:r>
              <a:rPr lang="en-US" altLang="zh-CN" dirty="0">
                <a:sym typeface="+mn-ea"/>
              </a:rPr>
              <a:t>SVHN/LSUN/CIFAR100/MNIST/TINY-ImageNet</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10790" y="2595880"/>
            <a:ext cx="6090920" cy="34296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202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a:t>
            </a:r>
            <a:r>
              <a:rPr lang="en-US" altLang="zh-CN" dirty="0">
                <a:sym typeface="+mn-ea"/>
              </a:rPr>
              <a:t>OOD</a:t>
            </a:r>
            <a:r>
              <a:rPr lang="zh-CN" altLang="en-US" dirty="0">
                <a:sym typeface="+mn-ea"/>
              </a:rPr>
              <a:t>检测任务上评估</a:t>
            </a:r>
            <a:r>
              <a:rPr lang="en-US" altLang="zh-CN" dirty="0">
                <a:latin typeface="+mn-ea"/>
                <a:cs typeface="+mn-ea"/>
                <a:sym typeface="+mn-ea"/>
              </a:rPr>
              <a:t>Uncertainty</a:t>
            </a:r>
            <a:r>
              <a:rPr lang="zh-CN" altLang="en-US" dirty="0">
                <a:sym typeface="+mn-ea"/>
              </a:rPr>
              <a:t>建模的效果</a:t>
            </a:r>
            <a:endParaRPr lang="zh-CN" altLang="en-US" dirty="0">
              <a:sym typeface="+mn-ea"/>
            </a:endParaRPr>
          </a:p>
          <a:p>
            <a:pPr marL="285750" indent="-285750">
              <a:buFont typeface="Wingdings" panose="05000000000000000000" charset="0"/>
              <a:buChar char=""/>
            </a:pPr>
            <a:r>
              <a:rPr lang="zh-CN" altLang="en-US" dirty="0">
                <a:sym typeface="+mn-ea"/>
              </a:rPr>
              <a:t>实验设置：</a:t>
            </a:r>
            <a:r>
              <a:rPr lang="en-US" altLang="zh-CN" dirty="0">
                <a:sym typeface="+mn-ea"/>
              </a:rPr>
              <a:t>VGG16/ResNet</a:t>
            </a:r>
            <a:r>
              <a:rPr lang="zh-CN" altLang="en-US" dirty="0">
                <a:sym typeface="+mn-ea"/>
              </a:rPr>
              <a:t>模型在</a:t>
            </a:r>
            <a:r>
              <a:rPr lang="en-US" altLang="zh-CN" dirty="0">
                <a:sym typeface="+mn-ea"/>
              </a:rPr>
              <a:t>Mnist</a:t>
            </a:r>
            <a:r>
              <a:rPr lang="zh-CN" altLang="en-US" dirty="0">
                <a:sym typeface="+mn-ea"/>
              </a:rPr>
              <a:t>数据集上训练，在</a:t>
            </a:r>
            <a:r>
              <a:rPr lang="en-US" altLang="zh-CN" dirty="0">
                <a:sym typeface="+mn-ea"/>
              </a:rPr>
              <a:t>Fashionmnist/Cifar10/fer2013/LSUN</a:t>
            </a:r>
            <a:r>
              <a:rPr lang="zh-CN" altLang="en-US" dirty="0">
                <a:sym typeface="+mn-ea"/>
              </a:rPr>
              <a:t>等数据集上做</a:t>
            </a:r>
            <a:r>
              <a:rPr lang="en-US" altLang="zh-CN" dirty="0">
                <a:sym typeface="+mn-ea"/>
              </a:rPr>
              <a:t>OOD</a:t>
            </a:r>
            <a:r>
              <a:rPr lang="zh-CN" altLang="en-US" dirty="0">
                <a:sym typeface="+mn-ea"/>
              </a:rPr>
              <a:t>检测</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230755" y="2687955"/>
            <a:ext cx="6829425" cy="32867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368300"/>
          </a:xfrm>
          <a:prstGeom prst="rect">
            <a:avLst/>
          </a:prstGeom>
          <a:noFill/>
        </p:spPr>
        <p:txBody>
          <a:bodyPr wrap="square" rtlCol="0">
            <a:spAutoFit/>
          </a:bodyPr>
          <a:lstStyle/>
          <a:p>
            <a:pPr marL="285750" indent="-285750">
              <a:buFont typeface="Wingdings" panose="05000000000000000000" charset="0"/>
              <a:buChar char=""/>
            </a:pPr>
            <a:r>
              <a:rPr lang="zh-CN" altLang="en-US" dirty="0">
                <a:sym typeface="+mn-ea"/>
              </a:rPr>
              <a:t>对比</a:t>
            </a:r>
            <a:r>
              <a:rPr lang="en-US" altLang="zh-CN" dirty="0">
                <a:sym typeface="+mn-ea"/>
              </a:rPr>
              <a:t>Softmax,Ensemble,DDU,DDU+ip</a:t>
            </a:r>
            <a:endParaRPr lang="en-US" altLang="zh-CN" dirty="0">
              <a:sym typeface="+mn-ea"/>
            </a:endParaRPr>
          </a:p>
        </p:txBody>
      </p:sp>
      <p:grpSp>
        <p:nvGrpSpPr>
          <p:cNvPr id="3" name="组合 2"/>
          <p:cNvGrpSpPr/>
          <p:nvPr/>
        </p:nvGrpSpPr>
        <p:grpSpPr>
          <a:xfrm>
            <a:off x="8021320" y="1724025"/>
            <a:ext cx="3723640" cy="4050665"/>
            <a:chOff x="2083" y="2928"/>
            <a:chExt cx="5864" cy="6379"/>
          </a:xfrm>
        </p:grpSpPr>
        <p:pic>
          <p:nvPicPr>
            <p:cNvPr id="4" name="图片 3"/>
            <p:cNvPicPr>
              <a:picLocks noChangeAspect="1"/>
            </p:cNvPicPr>
            <p:nvPr/>
          </p:nvPicPr>
          <p:blipFill>
            <a:blip r:embed="rId1"/>
            <a:stretch>
              <a:fillRect/>
            </a:stretch>
          </p:blipFill>
          <p:spPr>
            <a:xfrm>
              <a:off x="2083" y="2928"/>
              <a:ext cx="5852" cy="3141"/>
            </a:xfrm>
            <a:prstGeom prst="rect">
              <a:avLst/>
            </a:prstGeom>
          </p:spPr>
        </p:pic>
        <p:pic>
          <p:nvPicPr>
            <p:cNvPr id="10" name="图片 9"/>
            <p:cNvPicPr>
              <a:picLocks noChangeAspect="1"/>
            </p:cNvPicPr>
            <p:nvPr/>
          </p:nvPicPr>
          <p:blipFill>
            <a:blip r:embed="rId2"/>
            <a:stretch>
              <a:fillRect/>
            </a:stretch>
          </p:blipFill>
          <p:spPr>
            <a:xfrm>
              <a:off x="2083" y="6215"/>
              <a:ext cx="5864" cy="3093"/>
            </a:xfrm>
            <a:prstGeom prst="rect">
              <a:avLst/>
            </a:prstGeom>
          </p:spPr>
        </p:pic>
      </p:grpSp>
      <p:pic>
        <p:nvPicPr>
          <p:cNvPr id="2" name="图片 1"/>
          <p:cNvPicPr>
            <a:picLocks noChangeAspect="1"/>
          </p:cNvPicPr>
          <p:nvPr/>
        </p:nvPicPr>
        <p:blipFill>
          <a:blip r:embed="rId3"/>
          <a:stretch>
            <a:fillRect/>
          </a:stretch>
        </p:blipFill>
        <p:spPr>
          <a:xfrm>
            <a:off x="442595" y="2916555"/>
            <a:ext cx="7646035" cy="21456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368300"/>
          </a:xfrm>
          <a:prstGeom prst="rect">
            <a:avLst/>
          </a:prstGeom>
          <a:noFill/>
        </p:spPr>
        <p:txBody>
          <a:bodyPr wrap="square" rtlCol="0">
            <a:spAutoFit/>
          </a:bodyPr>
          <a:lstStyle/>
          <a:p>
            <a:pPr marL="285750" indent="-285750">
              <a:buFont typeface="Wingdings" panose="05000000000000000000" charset="0"/>
              <a:buChar char=""/>
            </a:pPr>
            <a:r>
              <a:rPr lang="zh-CN"/>
              <a:t>加入</a:t>
            </a:r>
            <a:r>
              <a:rPr lang="zh-CN" altLang="en-US">
                <a:sym typeface="+mn-ea"/>
              </a:rPr>
              <a:t>输入扰动后，在误分类检测任务上评估</a:t>
            </a:r>
            <a:r>
              <a:rPr lang="en-US" altLang="zh-CN">
                <a:latin typeface="+mn-ea"/>
                <a:cs typeface="+mn-ea"/>
                <a:sym typeface="+mn-ea"/>
              </a:rPr>
              <a:t>Uncertainty</a:t>
            </a:r>
            <a:r>
              <a:rPr lang="zh-CN" altLang="en-US">
                <a:sym typeface="+mn-ea"/>
              </a:rPr>
              <a:t>建模的效果</a:t>
            </a:r>
            <a:endParaRPr lang="en-US" altLang="zh-CN">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45080" y="2373630"/>
            <a:ext cx="5875020" cy="35331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t>加入</a:t>
            </a:r>
            <a:r>
              <a:rPr lang="zh-CN" altLang="en-US">
                <a:sym typeface="+mn-ea"/>
              </a:rPr>
              <a:t>输入扰动后，在对抗样本检测任务上评估</a:t>
            </a:r>
            <a:r>
              <a:rPr lang="en-US" altLang="zh-CN">
                <a:latin typeface="+mn-ea"/>
                <a:cs typeface="+mn-ea"/>
                <a:sym typeface="+mn-ea"/>
              </a:rPr>
              <a:t>Uncertainty</a:t>
            </a:r>
            <a:r>
              <a:rPr lang="zh-CN" altLang="en-US">
                <a:sym typeface="+mn-ea"/>
              </a:rPr>
              <a:t>建模的效果</a:t>
            </a:r>
            <a:endParaRPr lang="zh-CN" altLang="en-US">
              <a:sym typeface="+mn-ea"/>
            </a:endParaRPr>
          </a:p>
          <a:p>
            <a:pPr marL="285750" indent="-285750">
              <a:buFont typeface="Wingdings" panose="05000000000000000000" charset="0"/>
              <a:buChar char=""/>
            </a:pPr>
            <a:r>
              <a:rPr lang="zh-CN" altLang="en-US">
                <a:sym typeface="+mn-ea"/>
              </a:rPr>
              <a:t>实验了三种不同的对抗样本生成方式：</a:t>
            </a:r>
            <a:r>
              <a:rPr lang="en-US" altLang="zh-CN">
                <a:sym typeface="+mn-ea"/>
              </a:rPr>
              <a:t>FGSM/BIM/PGD</a:t>
            </a:r>
            <a:endParaRPr lang="en-US" altLang="zh-CN">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2" name="图片 1"/>
          <p:cNvPicPr>
            <a:picLocks noChangeAspect="1"/>
          </p:cNvPicPr>
          <p:nvPr/>
        </p:nvPicPr>
        <p:blipFill>
          <a:blip r:embed="rId1"/>
          <a:stretch>
            <a:fillRect/>
          </a:stretch>
        </p:blipFill>
        <p:spPr>
          <a:xfrm>
            <a:off x="2582545" y="2319020"/>
            <a:ext cx="6506845" cy="35477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212" y="2672083"/>
            <a:ext cx="9144000" cy="1514475"/>
          </a:xfrm>
        </p:spPr>
        <p:txBody>
          <a:bodyPr/>
          <a:lstStyle/>
          <a:p>
            <a:r>
              <a:rPr lang="zh-CN" altLang="en-US"/>
              <a:t>背景介绍</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923330"/>
          </a:xfrm>
          <a:prstGeom prst="rect">
            <a:avLst/>
          </a:prstGeom>
          <a:noFill/>
        </p:spPr>
        <p:txBody>
          <a:bodyPr wrap="square" rtlCol="0">
            <a:spAutoFit/>
          </a:bodyPr>
          <a:lstStyle/>
          <a:p>
            <a:pPr marL="285750" indent="-285750">
              <a:buFont typeface="Wingdings" panose="05000000000000000000" charset="0"/>
              <a:buChar char=""/>
            </a:pPr>
            <a:r>
              <a:rPr lang="zh-CN" dirty="0"/>
              <a:t>加入</a:t>
            </a:r>
            <a:r>
              <a:rPr lang="zh-CN" altLang="en-US" dirty="0">
                <a:sym typeface="+mn-ea"/>
              </a:rPr>
              <a:t>输入扰动后，在主动学习任务上评估</a:t>
            </a:r>
            <a:r>
              <a:rPr lang="en-US" altLang="zh-CN" dirty="0">
                <a:latin typeface="+mn-ea"/>
                <a:cs typeface="+mn-ea"/>
                <a:sym typeface="+mn-ea"/>
              </a:rPr>
              <a:t>Uncertainty</a:t>
            </a:r>
            <a:r>
              <a:rPr lang="zh-CN" altLang="en-US" dirty="0">
                <a:sym typeface="+mn-ea"/>
              </a:rPr>
              <a:t>建模的效果</a:t>
            </a:r>
            <a:endParaRPr lang="en-US" altLang="zh-CN" dirty="0">
              <a:sym typeface="+mn-ea"/>
            </a:endParaRPr>
          </a:p>
          <a:p>
            <a:pPr marL="285750" indent="-285750">
              <a:buFont typeface="Wingdings" panose="05000000000000000000" charset="0"/>
              <a:buChar char=""/>
            </a:pPr>
            <a:endParaRPr lang="en-US" altLang="zh-CN" dirty="0">
              <a:sym typeface="+mn-ea"/>
            </a:endParaRPr>
          </a:p>
          <a:p>
            <a:pPr marL="285750" indent="-285750">
              <a:buFont typeface="Wingdings" panose="05000000000000000000" charset="0"/>
              <a:buChar char=""/>
            </a:pPr>
            <a:r>
              <a:rPr lang="zh-CN" altLang="en-US" dirty="0">
                <a:sym typeface="+mn-ea"/>
              </a:rPr>
              <a:t>实验设置：</a:t>
            </a:r>
            <a:r>
              <a:rPr lang="en-US" altLang="zh-CN" dirty="0">
                <a:sym typeface="+mn-ea"/>
              </a:rPr>
              <a:t>50</a:t>
            </a:r>
            <a:r>
              <a:rPr lang="zh-CN" altLang="en-US" dirty="0">
                <a:sym typeface="+mn-ea"/>
              </a:rPr>
              <a:t>个初始训练样本，每次选取</a:t>
            </a:r>
            <a:r>
              <a:rPr lang="en-US" altLang="zh-CN" dirty="0">
                <a:sym typeface="+mn-ea"/>
              </a:rPr>
              <a:t>uncertainty</a:t>
            </a:r>
            <a:r>
              <a:rPr lang="zh-CN" altLang="en-US" dirty="0">
                <a:sym typeface="+mn-ea"/>
              </a:rPr>
              <a:t>值高的</a:t>
            </a:r>
            <a:r>
              <a:rPr lang="en-US" altLang="zh-CN" dirty="0">
                <a:sym typeface="+mn-ea"/>
              </a:rPr>
              <a:t>20</a:t>
            </a:r>
            <a:r>
              <a:rPr lang="zh-CN" altLang="en-US" dirty="0">
                <a:sym typeface="+mn-ea"/>
              </a:rPr>
              <a:t>个样本加入训练集里</a:t>
            </a:r>
            <a:endParaRPr lang="zh-CN" altLang="en-US" dirty="0">
              <a:sym typeface="+mn-ea"/>
            </a:endParaRPr>
          </a:p>
        </p:txBody>
      </p:sp>
      <p:sp>
        <p:nvSpPr>
          <p:cNvPr id="8" name="文本框 7"/>
          <p:cNvSpPr txBox="1"/>
          <p:nvPr/>
        </p:nvSpPr>
        <p:spPr>
          <a:xfrm>
            <a:off x="304800" y="3279140"/>
            <a:ext cx="1173480" cy="368300"/>
          </a:xfrm>
          <a:prstGeom prst="rect">
            <a:avLst/>
          </a:prstGeom>
          <a:noFill/>
        </p:spPr>
        <p:txBody>
          <a:bodyPr wrap="square" rtlCol="0">
            <a:spAutoFit/>
          </a:bodyPr>
          <a:lstStyle/>
          <a:p>
            <a:r>
              <a:rPr lang="en-US" altLang="zh-CN"/>
              <a:t>:</a:t>
            </a:r>
            <a:endParaRPr lang="en-US" altLang="zh-CN"/>
          </a:p>
        </p:txBody>
      </p:sp>
      <p:pic>
        <p:nvPicPr>
          <p:cNvPr id="3" name="图片 2"/>
          <p:cNvPicPr>
            <a:picLocks noChangeAspect="1"/>
          </p:cNvPicPr>
          <p:nvPr/>
        </p:nvPicPr>
        <p:blipFill>
          <a:blip r:embed="rId1"/>
          <a:stretch>
            <a:fillRect/>
          </a:stretch>
        </p:blipFill>
        <p:spPr>
          <a:xfrm>
            <a:off x="2694683" y="2264450"/>
            <a:ext cx="5067935" cy="40614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2862322"/>
          </a:xfrm>
          <a:prstGeom prst="rect">
            <a:avLst/>
          </a:prstGeom>
          <a:noFill/>
        </p:spPr>
        <p:txBody>
          <a:bodyPr wrap="square" rtlCol="0">
            <a:spAutoFit/>
          </a:bodyPr>
          <a:lstStyle/>
          <a:p>
            <a:pPr marL="571500" indent="-285750">
              <a:buFont typeface="Wingdings" panose="05000000000000000000" pitchFamily="2" charset="2"/>
              <a:buChar char="Ø"/>
            </a:pPr>
            <a:r>
              <a:rPr lang="zh-CN" altLang="en-US" dirty="0">
                <a:latin typeface="+mn-ea"/>
                <a:cs typeface="+mn-ea"/>
                <a:sym typeface="+mn-ea"/>
              </a:rPr>
              <a:t>通过可视化</a:t>
            </a:r>
            <a:r>
              <a:rPr lang="en-US" altLang="zh-CN" dirty="0" err="1">
                <a:latin typeface="+mn-ea"/>
                <a:cs typeface="+mn-ea"/>
                <a:sym typeface="+mn-ea"/>
              </a:rPr>
              <a:t>logP</a:t>
            </a:r>
            <a:r>
              <a:rPr lang="en-US" altLang="zh-CN" dirty="0">
                <a:latin typeface="+mn-ea"/>
                <a:cs typeface="+mn-ea"/>
                <a:sym typeface="+mn-ea"/>
              </a:rPr>
              <a:t>(z)</a:t>
            </a:r>
            <a:r>
              <a:rPr lang="zh-CN" altLang="en-US" dirty="0">
                <a:latin typeface="+mn-ea"/>
                <a:cs typeface="+mn-ea"/>
                <a:sym typeface="+mn-ea"/>
              </a:rPr>
              <a:t>关于输入</a:t>
            </a:r>
            <a:r>
              <a:rPr lang="en-US" altLang="zh-CN" dirty="0">
                <a:latin typeface="+mn-ea"/>
                <a:cs typeface="+mn-ea"/>
                <a:sym typeface="+mn-ea"/>
              </a:rPr>
              <a:t>x</a:t>
            </a:r>
            <a:r>
              <a:rPr lang="zh-CN" altLang="en-US" dirty="0">
                <a:latin typeface="+mn-ea"/>
                <a:cs typeface="+mn-ea"/>
                <a:sym typeface="+mn-ea"/>
              </a:rPr>
              <a:t>的梯度，观察到域内样本和</a:t>
            </a:r>
            <a:r>
              <a:rPr lang="en-US" altLang="zh-CN" dirty="0">
                <a:latin typeface="+mn-ea"/>
                <a:cs typeface="+mn-ea"/>
                <a:sym typeface="+mn-ea"/>
              </a:rPr>
              <a:t>OOD</a:t>
            </a:r>
            <a:r>
              <a:rPr lang="zh-CN" altLang="en-US" dirty="0">
                <a:latin typeface="+mn-ea"/>
                <a:cs typeface="+mn-ea"/>
                <a:sym typeface="+mn-ea"/>
              </a:rPr>
              <a:t>样本在梯度空间上分布的显著差异，得出结论：关于输入的梯度范数可以用作模型不确定度量</a:t>
            </a:r>
            <a:endParaRPr lang="en-US" altLang="zh-CN" dirty="0">
              <a:latin typeface="+mn-ea"/>
              <a:cs typeface="+mn-ea"/>
              <a:sym typeface="+mn-ea"/>
            </a:endParaRPr>
          </a:p>
          <a:p>
            <a:pPr marL="571500" indent="-285750">
              <a:buFont typeface="Wingdings" panose="05000000000000000000" pitchFamily="2" charset="2"/>
              <a:buChar char="Ø"/>
            </a:pPr>
            <a:endParaRPr lang="zh-CN" altLang="en-US" dirty="0"/>
          </a:p>
          <a:p>
            <a:pPr marL="571500" indent="-285750">
              <a:buFont typeface="Wingdings" panose="05000000000000000000" pitchFamily="2" charset="2"/>
              <a:buChar char="Ø"/>
            </a:pPr>
            <a:r>
              <a:rPr lang="zh-CN" altLang="en-US" dirty="0">
                <a:sym typeface="+mn-ea"/>
              </a:rPr>
              <a:t>进而提出以下算法：通过对输入的图片添加关于输入梯度的噪声扰动，改进</a:t>
            </a:r>
            <a:r>
              <a:rPr lang="zh-CN" dirty="0">
                <a:sym typeface="+mn-ea"/>
              </a:rPr>
              <a:t>基于高维特征概率密度建模的不确定性估计</a:t>
            </a:r>
            <a:endParaRPr lang="en-US" altLang="zh-CN" dirty="0">
              <a:sym typeface="+mn-ea"/>
            </a:endParaRPr>
          </a:p>
          <a:p>
            <a:pPr marL="571500" indent="-285750">
              <a:buFont typeface="Wingdings" panose="05000000000000000000" pitchFamily="2" charset="2"/>
              <a:buChar char="Ø"/>
            </a:pPr>
            <a:endParaRPr lang="zh-CN" dirty="0">
              <a:sym typeface="+mn-ea"/>
            </a:endParaRPr>
          </a:p>
          <a:p>
            <a:pPr marL="571500" indent="-285750">
              <a:buFont typeface="Wingdings" panose="05000000000000000000" pitchFamily="2" charset="2"/>
              <a:buChar char="Ø"/>
            </a:pPr>
            <a:r>
              <a:rPr lang="zh-CN" altLang="en-US" dirty="0"/>
              <a:t>最后在</a:t>
            </a:r>
            <a:r>
              <a:rPr lang="en-US" altLang="zh-CN" dirty="0"/>
              <a:t>OOD</a:t>
            </a:r>
            <a:r>
              <a:rPr lang="zh-CN" altLang="en-US" dirty="0"/>
              <a:t>检测、对抗样本的检测、主动学习等任务上评估本算法，并对比</a:t>
            </a:r>
            <a:r>
              <a:rPr lang="en-US" altLang="zh-CN" dirty="0"/>
              <a:t>DDU</a:t>
            </a:r>
            <a:r>
              <a:rPr lang="zh-CN" altLang="en-US" dirty="0"/>
              <a:t>、</a:t>
            </a:r>
            <a:r>
              <a:rPr lang="en-US" altLang="zh-CN" dirty="0"/>
              <a:t>Ensemble</a:t>
            </a:r>
            <a:r>
              <a:rPr lang="zh-CN" altLang="en-US" dirty="0"/>
              <a:t>等其他算法</a:t>
            </a:r>
            <a:endParaRPr lang="zh-CN" altLang="en-US"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04800" y="1144270"/>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dirty="0"/>
              <a:t>对比不同的概率密度建模方式：</a:t>
            </a:r>
            <a:r>
              <a:rPr lang="en-US" altLang="zh-CN" dirty="0"/>
              <a:t>GMM vs KDE</a:t>
            </a:r>
            <a:endParaRPr lang="en-US" altLang="zh-CN" dirty="0"/>
          </a:p>
          <a:p>
            <a:pPr marL="285750" indent="-285750">
              <a:buFont typeface="Wingdings" panose="05000000000000000000" charset="0"/>
              <a:buChar char=""/>
            </a:pPr>
            <a:r>
              <a:rPr lang="zh-CN" altLang="en-US" dirty="0"/>
              <a:t>实验设置</a:t>
            </a:r>
            <a:r>
              <a:rPr lang="en-US" altLang="zh-CN" dirty="0"/>
              <a:t>:ResNet50,</a:t>
            </a:r>
            <a:r>
              <a:rPr lang="zh-CN" altLang="en-US" dirty="0"/>
              <a:t>在</a:t>
            </a:r>
            <a:r>
              <a:rPr lang="en-US" altLang="zh-CN" dirty="0"/>
              <a:t>Cifar10</a:t>
            </a:r>
            <a:r>
              <a:rPr lang="zh-CN" altLang="en-US" dirty="0"/>
              <a:t>上训练，在不同数据集上做</a:t>
            </a:r>
            <a:r>
              <a:rPr lang="en-US" altLang="zh-CN" dirty="0"/>
              <a:t>OOD</a:t>
            </a:r>
            <a:r>
              <a:rPr lang="zh-CN" altLang="en-US" dirty="0"/>
              <a:t>检测任务评估</a:t>
            </a:r>
            <a:endParaRPr lang="en-US" altLang="zh-CN" dirty="0"/>
          </a:p>
          <a:p>
            <a:pPr marL="285750" indent="-285750">
              <a:buFont typeface="Wingdings" panose="05000000000000000000" charset="0"/>
              <a:buChar char=""/>
            </a:pPr>
            <a:endParaRPr lang="zh-CN" altLang="en-US" dirty="0"/>
          </a:p>
        </p:txBody>
      </p:sp>
      <p:grpSp>
        <p:nvGrpSpPr>
          <p:cNvPr id="10" name="组合 9"/>
          <p:cNvGrpSpPr/>
          <p:nvPr/>
        </p:nvGrpSpPr>
        <p:grpSpPr>
          <a:xfrm>
            <a:off x="580390" y="1821181"/>
            <a:ext cx="11081385" cy="2970530"/>
            <a:chOff x="1076" y="2983"/>
            <a:chExt cx="17451" cy="4171"/>
          </a:xfrm>
        </p:grpSpPr>
        <p:pic>
          <p:nvPicPr>
            <p:cNvPr id="3" name="图片 2"/>
            <p:cNvPicPr>
              <a:picLocks noChangeAspect="1"/>
            </p:cNvPicPr>
            <p:nvPr/>
          </p:nvPicPr>
          <p:blipFill>
            <a:blip r:embed="rId1"/>
            <a:stretch>
              <a:fillRect/>
            </a:stretch>
          </p:blipFill>
          <p:spPr>
            <a:xfrm>
              <a:off x="1076" y="3096"/>
              <a:ext cx="4910" cy="3829"/>
            </a:xfrm>
            <a:prstGeom prst="rect">
              <a:avLst/>
            </a:prstGeom>
          </p:spPr>
        </p:pic>
        <p:pic>
          <p:nvPicPr>
            <p:cNvPr id="4" name="图片 3"/>
            <p:cNvPicPr>
              <a:picLocks noChangeAspect="1"/>
            </p:cNvPicPr>
            <p:nvPr/>
          </p:nvPicPr>
          <p:blipFill>
            <a:blip r:embed="rId2"/>
            <a:stretch>
              <a:fillRect/>
            </a:stretch>
          </p:blipFill>
          <p:spPr>
            <a:xfrm>
              <a:off x="6912" y="3042"/>
              <a:ext cx="5312" cy="4054"/>
            </a:xfrm>
            <a:prstGeom prst="rect">
              <a:avLst/>
            </a:prstGeom>
          </p:spPr>
        </p:pic>
        <p:pic>
          <p:nvPicPr>
            <p:cNvPr id="8" name="图片 7"/>
            <p:cNvPicPr>
              <a:picLocks noChangeAspect="1"/>
            </p:cNvPicPr>
            <p:nvPr/>
          </p:nvPicPr>
          <p:blipFill>
            <a:blip r:embed="rId3"/>
            <a:stretch>
              <a:fillRect/>
            </a:stretch>
          </p:blipFill>
          <p:spPr>
            <a:xfrm>
              <a:off x="13150" y="2983"/>
              <a:ext cx="5377" cy="4171"/>
            </a:xfrm>
            <a:prstGeom prst="rect">
              <a:avLst/>
            </a:prstGeom>
          </p:spPr>
        </p:pic>
      </p:grpSp>
      <p:sp>
        <p:nvSpPr>
          <p:cNvPr id="9" name="文本框 8"/>
          <p:cNvSpPr txBox="1"/>
          <p:nvPr/>
        </p:nvSpPr>
        <p:spPr>
          <a:xfrm>
            <a:off x="580390" y="4750404"/>
            <a:ext cx="10935018" cy="2862322"/>
          </a:xfrm>
          <a:prstGeom prst="rect">
            <a:avLst/>
          </a:prstGeom>
          <a:noFill/>
        </p:spPr>
        <p:txBody>
          <a:bodyPr wrap="square" rtlCol="0">
            <a:spAutoFit/>
          </a:bodyPr>
          <a:lstStyle/>
          <a:p>
            <a:r>
              <a:rPr lang="zh-CN" altLang="en-US" dirty="0">
                <a:solidFill>
                  <a:schemeClr val="accent1"/>
                </a:solidFill>
              </a:rPr>
              <a:t>结论</a:t>
            </a:r>
            <a:r>
              <a:rPr lang="en-US" altLang="zh-CN" dirty="0">
                <a:solidFill>
                  <a:schemeClr val="accent1"/>
                </a:solidFill>
              </a:rPr>
              <a:t>:</a:t>
            </a:r>
            <a:r>
              <a:rPr lang="zh-CN" altLang="en-US" dirty="0">
                <a:solidFill>
                  <a:schemeClr val="accent1"/>
                </a:solidFill>
              </a:rPr>
              <a:t>特征维度较低时，使用</a:t>
            </a:r>
            <a:r>
              <a:rPr lang="en-US" altLang="zh-CN" dirty="0">
                <a:solidFill>
                  <a:schemeClr val="accent1"/>
                </a:solidFill>
              </a:rPr>
              <a:t>KDE</a:t>
            </a:r>
            <a:r>
              <a:rPr lang="zh-CN" altLang="en-US" dirty="0">
                <a:solidFill>
                  <a:schemeClr val="accent1"/>
                </a:solidFill>
              </a:rPr>
              <a:t>更好，但是维度高的时候，使用</a:t>
            </a:r>
            <a:r>
              <a:rPr lang="en-US" altLang="zh-CN" dirty="0">
                <a:solidFill>
                  <a:schemeClr val="accent1"/>
                </a:solidFill>
              </a:rPr>
              <a:t>GMM</a:t>
            </a:r>
            <a:r>
              <a:rPr lang="zh-CN" altLang="en-US" dirty="0">
                <a:solidFill>
                  <a:schemeClr val="accent1"/>
                </a:solidFill>
              </a:rPr>
              <a:t>更好</a:t>
            </a:r>
            <a:endParaRPr lang="en-US" altLang="zh-CN" dirty="0">
              <a:solidFill>
                <a:schemeClr val="accent1"/>
              </a:solidFill>
            </a:endParaRPr>
          </a:p>
          <a:p>
            <a:r>
              <a:rPr lang="zh-CN" altLang="en-US" dirty="0">
                <a:solidFill>
                  <a:schemeClr val="accent1"/>
                </a:solidFill>
              </a:rPr>
              <a:t>原因分析：在低维空间中，</a:t>
            </a:r>
            <a:r>
              <a:rPr lang="en-US" altLang="zh-CN" dirty="0">
                <a:solidFill>
                  <a:schemeClr val="accent1"/>
                </a:solidFill>
              </a:rPr>
              <a:t>KDE</a:t>
            </a:r>
            <a:r>
              <a:rPr lang="zh-CN" altLang="en-US" dirty="0">
                <a:solidFill>
                  <a:schemeClr val="accent1"/>
                </a:solidFill>
              </a:rPr>
              <a:t>能够充分利用每个点，有效地捕捉数据的局部结构和分布。随着数据维度的增加，数据变得更加稀疏，发生维度灾难， </a:t>
            </a:r>
            <a:r>
              <a:rPr lang="en-US" altLang="zh-CN" dirty="0">
                <a:solidFill>
                  <a:schemeClr val="accent1"/>
                </a:solidFill>
              </a:rPr>
              <a:t>KDE</a:t>
            </a:r>
            <a:r>
              <a:rPr lang="zh-CN" altLang="en-US" dirty="0">
                <a:solidFill>
                  <a:schemeClr val="accent1"/>
                </a:solidFill>
              </a:rPr>
              <a:t>的表现会下降。</a:t>
            </a:r>
            <a:endParaRPr lang="en-US" altLang="zh-CN" dirty="0">
              <a:solidFill>
                <a:schemeClr val="accent1"/>
              </a:solidFill>
            </a:endParaRPr>
          </a:p>
          <a:p>
            <a:r>
              <a:rPr lang="zh-CN" altLang="zh-CN" dirty="0">
                <a:solidFill>
                  <a:schemeClr val="accent1"/>
                </a:solidFill>
              </a:rPr>
              <a:t>在高维数据中GMM的每个高斯分布可以通过调整均值、方差和权重来捕捉数据的分布，不会受到高维稀疏性的强烈影响</a:t>
            </a:r>
            <a:r>
              <a:rPr lang="zh-CN" altLang="en-US" dirty="0">
                <a:solidFill>
                  <a:schemeClr val="accent1"/>
                </a:solidFill>
              </a:rPr>
              <a:t>。而且，</a:t>
            </a:r>
            <a:r>
              <a:rPr lang="zh-CN" altLang="zh-CN" dirty="0">
                <a:solidFill>
                  <a:schemeClr val="accent1"/>
                </a:solidFill>
              </a:rPr>
              <a:t>GMM通过参数（均值、协方差矩阵和权重）来定义分布，相比于</a:t>
            </a:r>
            <a:r>
              <a:rPr lang="en-US" altLang="zh-CN" dirty="0">
                <a:solidFill>
                  <a:schemeClr val="accent1"/>
                </a:solidFill>
              </a:rPr>
              <a:t>KDE</a:t>
            </a:r>
            <a:r>
              <a:rPr lang="zh-CN" altLang="zh-CN" dirty="0">
                <a:solidFill>
                  <a:schemeClr val="accent1"/>
                </a:solidFill>
              </a:rPr>
              <a:t>，避免了KDE的计算瓶颈。 </a:t>
            </a:r>
            <a:endParaRPr lang="zh-CN" altLang="zh-CN" dirty="0">
              <a:solidFill>
                <a:schemeClr val="accent1"/>
              </a:solidFill>
            </a:endParaRPr>
          </a:p>
          <a:p>
            <a:endParaRPr lang="en-US" altLang="zh-CN" dirty="0"/>
          </a:p>
          <a:p>
            <a:endParaRPr lang="en-US" altLang="zh-CN" dirty="0"/>
          </a:p>
          <a:p>
            <a:endParaRPr lang="en-US" altLang="zh-CN" dirty="0">
              <a:solidFill>
                <a:schemeClr val="accent1"/>
              </a:solidFill>
            </a:endParaRPr>
          </a:p>
          <a:p>
            <a:endParaRPr lang="zh-CN" altLang="en-US" dirty="0">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645160"/>
          </a:xfrm>
          <a:prstGeom prst="rect">
            <a:avLst/>
          </a:prstGeom>
          <a:noFill/>
        </p:spPr>
        <p:txBody>
          <a:bodyPr wrap="square" rtlCol="0">
            <a:spAutoFit/>
          </a:bodyPr>
          <a:lstStyle/>
          <a:p>
            <a:pPr marL="285750" indent="-285750">
              <a:buFont typeface="Wingdings" panose="05000000000000000000" charset="0"/>
              <a:buChar char=""/>
            </a:pPr>
            <a:r>
              <a:rPr lang="zh-CN" altLang="en-US" dirty="0"/>
              <a:t>研究高维特征的概率密度建模模型不确定性和高维特征维度的关系</a:t>
            </a:r>
            <a:endParaRPr lang="zh-CN" altLang="en-US" dirty="0"/>
          </a:p>
          <a:p>
            <a:pPr marL="285750" indent="-285750">
              <a:buFont typeface="Wingdings" panose="05000000000000000000" charset="0"/>
              <a:buChar char=""/>
            </a:pPr>
            <a:r>
              <a:rPr lang="zh-CN" altLang="en-US" dirty="0"/>
              <a:t>实验设置：</a:t>
            </a:r>
            <a:r>
              <a:rPr lang="en-US" altLang="zh-CN" dirty="0"/>
              <a:t>ResNet50, Cifar10</a:t>
            </a:r>
            <a:r>
              <a:rPr lang="zh-CN" altLang="en-US" dirty="0"/>
              <a:t>上训练，使用</a:t>
            </a:r>
            <a:r>
              <a:rPr lang="en-US" altLang="zh-CN" dirty="0"/>
              <a:t>GMM</a:t>
            </a:r>
            <a:r>
              <a:rPr lang="zh-CN" altLang="en-US" dirty="0"/>
              <a:t>建模高维特征的分布</a:t>
            </a:r>
            <a:endParaRPr lang="zh-CN" altLang="en-US" dirty="0"/>
          </a:p>
        </p:txBody>
      </p:sp>
      <p:pic>
        <p:nvPicPr>
          <p:cNvPr id="8" name="图片 7"/>
          <p:cNvPicPr>
            <a:picLocks noChangeAspect="1"/>
          </p:cNvPicPr>
          <p:nvPr/>
        </p:nvPicPr>
        <p:blipFill>
          <a:blip r:embed="rId1"/>
          <a:stretch>
            <a:fillRect/>
          </a:stretch>
        </p:blipFill>
        <p:spPr>
          <a:xfrm>
            <a:off x="6268085" y="2193925"/>
            <a:ext cx="5751830" cy="3667125"/>
          </a:xfrm>
          <a:prstGeom prst="rect">
            <a:avLst/>
          </a:prstGeom>
        </p:spPr>
      </p:pic>
      <p:pic>
        <p:nvPicPr>
          <p:cNvPr id="2" name="图片 1"/>
          <p:cNvPicPr>
            <a:picLocks noChangeAspect="1"/>
          </p:cNvPicPr>
          <p:nvPr/>
        </p:nvPicPr>
        <p:blipFill>
          <a:blip r:embed="rId2"/>
          <a:stretch>
            <a:fillRect/>
          </a:stretch>
        </p:blipFill>
        <p:spPr>
          <a:xfrm>
            <a:off x="688975" y="2183130"/>
            <a:ext cx="5860415" cy="3689350"/>
          </a:xfrm>
          <a:prstGeom prst="rect">
            <a:avLst/>
          </a:prstGeom>
        </p:spPr>
      </p:pic>
      <p:sp>
        <p:nvSpPr>
          <p:cNvPr id="4" name="文本框 3"/>
          <p:cNvSpPr txBox="1"/>
          <p:nvPr/>
        </p:nvSpPr>
        <p:spPr>
          <a:xfrm>
            <a:off x="1484630" y="5780405"/>
            <a:ext cx="8160385" cy="646331"/>
          </a:xfrm>
          <a:prstGeom prst="rect">
            <a:avLst/>
          </a:prstGeom>
          <a:noFill/>
        </p:spPr>
        <p:txBody>
          <a:bodyPr wrap="square" rtlCol="0">
            <a:spAutoFit/>
          </a:bodyPr>
          <a:lstStyle/>
          <a:p>
            <a:r>
              <a:rPr lang="zh-CN" altLang="en-US" dirty="0">
                <a:solidFill>
                  <a:schemeClr val="accent1"/>
                </a:solidFill>
                <a:sym typeface="+mn-ea"/>
              </a:rPr>
              <a:t>结论</a:t>
            </a:r>
            <a:r>
              <a:rPr lang="en-US" altLang="zh-CN" dirty="0">
                <a:solidFill>
                  <a:schemeClr val="accent1"/>
                </a:solidFill>
                <a:sym typeface="+mn-ea"/>
              </a:rPr>
              <a:t>: </a:t>
            </a:r>
            <a:r>
              <a:rPr lang="zh-CN" altLang="en-US" dirty="0">
                <a:solidFill>
                  <a:schemeClr val="accent1"/>
                </a:solidFill>
                <a:sym typeface="+mn-ea"/>
              </a:rPr>
              <a:t>随着高维特征维度降低，</a:t>
            </a:r>
            <a:r>
              <a:rPr lang="en-US" altLang="zh-CN" dirty="0">
                <a:solidFill>
                  <a:schemeClr val="accent1"/>
                </a:solidFill>
                <a:sym typeface="+mn-ea"/>
              </a:rPr>
              <a:t>GMM</a:t>
            </a:r>
            <a:r>
              <a:rPr lang="zh-CN" altLang="en-US" dirty="0">
                <a:solidFill>
                  <a:schemeClr val="accent1"/>
                </a:solidFill>
                <a:sym typeface="+mn-ea"/>
              </a:rPr>
              <a:t>建模的不确定性表现变差</a:t>
            </a:r>
            <a:endParaRPr lang="en-US" altLang="zh-CN" dirty="0">
              <a:solidFill>
                <a:schemeClr val="accent1"/>
              </a:solidFill>
              <a:sym typeface="+mn-ea"/>
            </a:endParaRPr>
          </a:p>
          <a:p>
            <a:r>
              <a:rPr lang="zh-CN" altLang="en-US" dirty="0">
                <a:solidFill>
                  <a:schemeClr val="accent1"/>
                </a:solidFill>
                <a:sym typeface="+mn-ea"/>
              </a:rPr>
              <a:t>原因分析</a:t>
            </a:r>
            <a:r>
              <a:rPr lang="en-US" altLang="zh-CN" dirty="0">
                <a:solidFill>
                  <a:schemeClr val="accent1"/>
                </a:solidFill>
                <a:sym typeface="+mn-ea"/>
              </a:rPr>
              <a:t>: </a:t>
            </a:r>
            <a:r>
              <a:rPr lang="zh-CN" altLang="en-US" dirty="0">
                <a:solidFill>
                  <a:schemeClr val="accent1"/>
                </a:solidFill>
                <a:sym typeface="+mn-ea"/>
              </a:rPr>
              <a:t>高维特征维度降低，所提取的图片的特征信息变少</a:t>
            </a:r>
            <a:endParaRPr lang="zh-CN" altLang="en-US" dirty="0">
              <a:solidFill>
                <a:schemeClr val="accent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基于辅助</a:t>
            </a:r>
            <a:r>
              <a:rPr lang="en-US" altLang="zh-CN"/>
              <a:t>Loss</a:t>
            </a:r>
            <a:r>
              <a:rPr lang="zh-CN" altLang="en-US"/>
              <a:t>联合训练的改进</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研究动机</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88315" y="1141730"/>
            <a:ext cx="10604801" cy="923330"/>
          </a:xfrm>
          <a:prstGeom prst="rect">
            <a:avLst/>
          </a:prstGeom>
          <a:noFill/>
        </p:spPr>
        <p:txBody>
          <a:bodyPr wrap="square" rtlCol="0">
            <a:spAutoFit/>
          </a:bodyPr>
          <a:lstStyle/>
          <a:p>
            <a:pPr marL="285750" indent="-285750">
              <a:buFont typeface="Wingdings" panose="05000000000000000000" charset="0"/>
              <a:buChar char=""/>
            </a:pPr>
            <a:r>
              <a:rPr lang="en-US" dirty="0">
                <a:sym typeface="+mn-ea"/>
              </a:rPr>
              <a:t>Motivation: TSNE</a:t>
            </a:r>
            <a:r>
              <a:rPr lang="zh-CN" altLang="en-US" dirty="0">
                <a:sym typeface="+mn-ea"/>
              </a:rPr>
              <a:t>可视化高维特征空间，从特征空间分布的角度去改进</a:t>
            </a:r>
            <a:r>
              <a:rPr lang="en-US" altLang="zh-CN" dirty="0">
                <a:sym typeface="+mn-ea"/>
              </a:rPr>
              <a:t>DDU</a:t>
            </a:r>
            <a:r>
              <a:rPr lang="zh-CN" altLang="en-US" dirty="0">
                <a:sym typeface="+mn-ea"/>
              </a:rPr>
              <a:t>算法</a:t>
            </a:r>
            <a:endParaRPr lang="en-US" altLang="zh-CN" dirty="0">
              <a:sym typeface="+mn-ea"/>
            </a:endParaRPr>
          </a:p>
          <a:p>
            <a:pPr marL="285750" indent="-285750">
              <a:buFont typeface="Wingdings" panose="05000000000000000000" charset="0"/>
              <a:buChar char=""/>
            </a:pPr>
            <a:endParaRPr lang="en-US" dirty="0">
              <a:sym typeface="+mn-ea"/>
            </a:endParaRPr>
          </a:p>
          <a:p>
            <a:pPr marL="285750" indent="-285750">
              <a:buFont typeface="Wingdings" panose="05000000000000000000" charset="0"/>
              <a:buChar char=""/>
            </a:pPr>
            <a:r>
              <a:rPr lang="zh-CN" altLang="en-US" dirty="0"/>
              <a:t>高维特征空间的类内紧密性（ intra-class compactness ）和类间可分性（ inter-class separability ）</a:t>
            </a:r>
            <a:endParaRPr lang="zh-CN" altLang="en-US" dirty="0"/>
          </a:p>
        </p:txBody>
      </p:sp>
      <p:pic>
        <p:nvPicPr>
          <p:cNvPr id="9" name="图片 8"/>
          <p:cNvPicPr>
            <a:picLocks noChangeAspect="1"/>
          </p:cNvPicPr>
          <p:nvPr/>
        </p:nvPicPr>
        <p:blipFill>
          <a:blip r:embed="rId1"/>
          <a:stretch>
            <a:fillRect/>
          </a:stretch>
        </p:blipFill>
        <p:spPr>
          <a:xfrm>
            <a:off x="6272465" y="3101641"/>
            <a:ext cx="4305300" cy="2276475"/>
          </a:xfrm>
          <a:prstGeom prst="rect">
            <a:avLst/>
          </a:prstGeom>
        </p:spPr>
      </p:pic>
      <p:pic>
        <p:nvPicPr>
          <p:cNvPr id="10" name="图片 9" descr="stats_290"/>
          <p:cNvPicPr>
            <a:picLocks noChangeAspect="1"/>
          </p:cNvPicPr>
          <p:nvPr/>
        </p:nvPicPr>
        <p:blipFill>
          <a:blip r:embed="rId2"/>
          <a:stretch>
            <a:fillRect/>
          </a:stretch>
        </p:blipFill>
        <p:spPr>
          <a:xfrm>
            <a:off x="1289685" y="2872105"/>
            <a:ext cx="4225290" cy="2089150"/>
          </a:xfrm>
          <a:prstGeom prst="rect">
            <a:avLst/>
          </a:prstGeom>
        </p:spPr>
      </p:pic>
      <p:sp>
        <p:nvSpPr>
          <p:cNvPr id="2" name="文本框 1"/>
          <p:cNvSpPr txBox="1"/>
          <p:nvPr/>
        </p:nvSpPr>
        <p:spPr>
          <a:xfrm>
            <a:off x="1289685" y="5378116"/>
            <a:ext cx="4629852" cy="369332"/>
          </a:xfrm>
          <a:prstGeom prst="rect">
            <a:avLst/>
          </a:prstGeom>
          <a:noFill/>
        </p:spPr>
        <p:txBody>
          <a:bodyPr wrap="square" rtlCol="0">
            <a:spAutoFit/>
          </a:bodyPr>
          <a:lstStyle/>
          <a:p>
            <a:r>
              <a:rPr lang="en-US" altLang="zh-CN" dirty="0"/>
              <a:t>ResNet50+CIFAR10</a:t>
            </a:r>
            <a:r>
              <a:rPr lang="zh-CN" altLang="en-US" dirty="0"/>
              <a:t>训练，</a:t>
            </a:r>
            <a:r>
              <a:rPr lang="en-US" altLang="zh-CN" dirty="0"/>
              <a:t>OOD: SVHN</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a:t>
            </a:r>
            <a:r>
              <a:rPr lang="zh-CN" altLang="en-US" sz="2800" b="1" dirty="0">
                <a:latin typeface="微软雅黑" charset="-122"/>
                <a:ea typeface="微软雅黑" charset="-122"/>
                <a:cs typeface="微软雅黑" charset="-122"/>
                <a:sym typeface="+mn-ea"/>
              </a:rPr>
              <a:t>动机</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03535" y="1213941"/>
            <a:ext cx="10867089" cy="1198880"/>
          </a:xfrm>
          <a:prstGeom prst="rect">
            <a:avLst/>
          </a:prstGeom>
          <a:noFill/>
        </p:spPr>
        <p:txBody>
          <a:bodyPr wrap="square" rtlCol="0">
            <a:spAutoFit/>
          </a:bodyPr>
          <a:lstStyle/>
          <a:p>
            <a:pPr marL="285750" indent="-285750">
              <a:buFont typeface="Wingdings" panose="05000000000000000000" charset="0"/>
              <a:buChar char=""/>
            </a:pPr>
            <a:r>
              <a:rPr lang="en-US" altLang="zh-CN" dirty="0">
                <a:sym typeface="+mn-ea"/>
              </a:rPr>
              <a:t>Motivation: </a:t>
            </a:r>
            <a:r>
              <a:rPr lang="zh-CN" altLang="en-US" dirty="0">
                <a:sym typeface="+mn-ea"/>
              </a:rPr>
              <a:t> </a:t>
            </a:r>
            <a:r>
              <a:rPr lang="zh-CN" altLang="en-US" dirty="0"/>
              <a:t>加入辅助</a:t>
            </a:r>
            <a:r>
              <a:rPr lang="en-US" altLang="zh-CN" dirty="0"/>
              <a:t>loss</a:t>
            </a:r>
            <a:r>
              <a:rPr lang="zh-CN" altLang="en-US" dirty="0"/>
              <a:t>联合训练，</a:t>
            </a:r>
            <a:r>
              <a:rPr lang="zh-CN" altLang="en-US" dirty="0">
                <a:sym typeface="+mn-ea"/>
              </a:rPr>
              <a:t>提高在嵌入空间上高维特征的类内紧密性和类间可分性</a:t>
            </a:r>
            <a:endParaRPr lang="en-US" altLang="zh-CN" dirty="0">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训练时</a:t>
            </a:r>
            <a:r>
              <a:rPr lang="en-US" altLang="zh-CN" dirty="0"/>
              <a:t>: Loss=</a:t>
            </a:r>
            <a:r>
              <a:rPr lang="en-US" altLang="zh-CN" dirty="0" err="1"/>
              <a:t>CrossEntropyLoss+</a:t>
            </a:r>
            <a:r>
              <a:rPr lang="en-US" altLang="zh-CN" dirty="0" err="1">
                <a:latin typeface="文鼎ＰＬ简中楷" panose="02010600030101010101" charset="-122"/>
                <a:ea typeface="文鼎ＰＬ简中楷" panose="02010600030101010101" charset="-122"/>
              </a:rPr>
              <a:t>λ</a:t>
            </a:r>
            <a:r>
              <a:rPr lang="en-US" altLang="zh-CN" dirty="0">
                <a:latin typeface="文鼎ＰＬ简中楷" panose="02010600030101010101" charset="-122"/>
                <a:ea typeface="文鼎ＰＬ简中楷" panose="02010600030101010101" charset="-122"/>
              </a:rPr>
              <a:t>* </a:t>
            </a:r>
            <a:r>
              <a:rPr lang="en-US" altLang="zh-CN" sz="1800" dirty="0" err="1"/>
              <a:t>AugLoss </a:t>
            </a:r>
            <a:endParaRPr lang="zh-CN" altLang="en-US" dirty="0"/>
          </a:p>
          <a:p>
            <a:pPr marL="285750" indent="-285750">
              <a:buFont typeface="Wingdings" panose="05000000000000000000" charset="0"/>
              <a:buChar char=""/>
            </a:pPr>
            <a:endParaRPr lang="zh-CN" altLang="en-US" dirty="0"/>
          </a:p>
        </p:txBody>
      </p:sp>
      <p:grpSp>
        <p:nvGrpSpPr>
          <p:cNvPr id="11" name="组合 10"/>
          <p:cNvGrpSpPr/>
          <p:nvPr/>
        </p:nvGrpSpPr>
        <p:grpSpPr>
          <a:xfrm>
            <a:off x="932498" y="3161899"/>
            <a:ext cx="5863590" cy="1633220"/>
            <a:chOff x="2159" y="4841"/>
            <a:chExt cx="9234" cy="2572"/>
          </a:xfrm>
        </p:grpSpPr>
        <p:pic>
          <p:nvPicPr>
            <p:cNvPr id="2" name="图片 1"/>
            <p:cNvPicPr>
              <a:picLocks noChangeAspect="1"/>
            </p:cNvPicPr>
            <p:nvPr/>
          </p:nvPicPr>
          <p:blipFill>
            <a:blip r:embed="rId1"/>
            <a:stretch>
              <a:fillRect/>
            </a:stretch>
          </p:blipFill>
          <p:spPr>
            <a:xfrm>
              <a:off x="6263" y="6138"/>
              <a:ext cx="5130" cy="1275"/>
            </a:xfrm>
            <a:prstGeom prst="rect">
              <a:avLst/>
            </a:prstGeom>
          </p:spPr>
        </p:pic>
        <p:sp>
          <p:nvSpPr>
            <p:cNvPr id="4" name="文本框 3"/>
            <p:cNvSpPr txBox="1"/>
            <p:nvPr/>
          </p:nvSpPr>
          <p:spPr>
            <a:xfrm>
              <a:off x="2159" y="6485"/>
              <a:ext cx="4298" cy="580"/>
            </a:xfrm>
            <a:prstGeom prst="rect">
              <a:avLst/>
            </a:prstGeom>
            <a:noFill/>
          </p:spPr>
          <p:txBody>
            <a:bodyPr wrap="none" rtlCol="0">
              <a:spAutoFit/>
            </a:bodyPr>
            <a:lstStyle/>
            <a:p>
              <a:pPr algn="l"/>
              <a:r>
                <a:rPr lang="zh-CN" altLang="en-US" dirty="0" err="1">
                  <a:sym typeface="+mn-ea"/>
                </a:rPr>
                <a:t>修正后的</a:t>
              </a:r>
              <a:r>
                <a:rPr lang="en-US" altLang="zh-CN" dirty="0" err="1">
                  <a:sym typeface="+mn-ea"/>
                </a:rPr>
                <a:t>AugLoss</a:t>
              </a:r>
              <a:r>
                <a:rPr lang="zh-CN" altLang="en-US" dirty="0" err="1">
                  <a:sym typeface="+mn-ea"/>
                </a:rPr>
                <a:t>的公式</a:t>
              </a:r>
              <a:r>
                <a:rPr lang="en-US" altLang="zh-CN" dirty="0" err="1">
                  <a:sym typeface="+mn-ea"/>
                </a:rPr>
                <a:t> </a:t>
              </a:r>
              <a:r>
                <a:rPr lang="en-US" altLang="zh-CN" dirty="0"/>
                <a:t>:</a:t>
              </a:r>
              <a:endParaRPr lang="en-US" altLang="zh-CN" dirty="0"/>
            </a:p>
          </p:txBody>
        </p:sp>
        <p:pic>
          <p:nvPicPr>
            <p:cNvPr id="7" name="图片 6"/>
            <p:cNvPicPr>
              <a:picLocks noChangeAspect="1"/>
            </p:cNvPicPr>
            <p:nvPr/>
          </p:nvPicPr>
          <p:blipFill>
            <a:blip r:embed="rId2"/>
            <a:stretch>
              <a:fillRect/>
            </a:stretch>
          </p:blipFill>
          <p:spPr>
            <a:xfrm>
              <a:off x="4907" y="4841"/>
              <a:ext cx="3465" cy="1230"/>
            </a:xfrm>
            <a:prstGeom prst="rect">
              <a:avLst/>
            </a:prstGeom>
          </p:spPr>
        </p:pic>
        <p:sp>
          <p:nvSpPr>
            <p:cNvPr id="9" name="文本框 8"/>
            <p:cNvSpPr txBox="1"/>
            <p:nvPr/>
          </p:nvSpPr>
          <p:spPr>
            <a:xfrm>
              <a:off x="2159" y="5166"/>
              <a:ext cx="2748" cy="580"/>
            </a:xfrm>
            <a:prstGeom prst="rect">
              <a:avLst/>
            </a:prstGeom>
            <a:noFill/>
          </p:spPr>
          <p:txBody>
            <a:bodyPr wrap="none" rtlCol="0">
              <a:spAutoFit/>
            </a:bodyPr>
            <a:lstStyle/>
            <a:p>
              <a:r>
                <a:rPr lang="en-US" altLang="zh-CN"/>
                <a:t>CenterLoss</a:t>
              </a:r>
              <a:r>
                <a:rPr lang="zh-CN" altLang="en-US"/>
                <a:t>公式</a:t>
              </a:r>
              <a:r>
                <a:rPr lang="en-US" altLang="zh-CN"/>
                <a:t>:</a:t>
              </a:r>
              <a:endParaRPr lang="en-US" altLang="zh-CN"/>
            </a:p>
          </p:txBody>
        </p:sp>
      </p:grpSp>
      <p:pic>
        <p:nvPicPr>
          <p:cNvPr id="10" name="图片 9"/>
          <p:cNvPicPr>
            <a:picLocks noChangeAspect="1"/>
          </p:cNvPicPr>
          <p:nvPr/>
        </p:nvPicPr>
        <p:blipFill>
          <a:blip r:embed="rId3"/>
          <a:stretch>
            <a:fillRect/>
          </a:stretch>
        </p:blipFill>
        <p:spPr>
          <a:xfrm>
            <a:off x="6796405" y="2414270"/>
            <a:ext cx="4791075" cy="3629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2433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94469" y="1205865"/>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sym typeface="+mn-ea"/>
              </a:rPr>
              <a:t>加入辅助</a:t>
            </a:r>
            <a:r>
              <a:rPr lang="en-US" altLang="zh-CN" dirty="0">
                <a:sym typeface="+mn-ea"/>
              </a:rPr>
              <a:t>Loss</a:t>
            </a:r>
            <a:r>
              <a:rPr lang="zh-CN" altLang="en-US" dirty="0">
                <a:sym typeface="+mn-ea"/>
              </a:rPr>
              <a:t>联合训练，提高在嵌入空间上高维特征的类内紧密性和类间可分性</a:t>
            </a:r>
            <a:endParaRPr lang="en-US" altLang="zh-CN" dirty="0">
              <a:sym typeface="+mn-ea"/>
            </a:endParaRPr>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实验设置</a:t>
            </a:r>
            <a:r>
              <a:rPr lang="en-US" altLang="zh-CN" dirty="0"/>
              <a:t>:VGG16+Mnist,  </a:t>
            </a:r>
            <a:r>
              <a:rPr lang="zh-CN" altLang="en-US" dirty="0"/>
              <a:t>高维特征</a:t>
            </a:r>
            <a:r>
              <a:rPr lang="en-US" altLang="zh-CN" dirty="0"/>
              <a:t>Dimension=512</a:t>
            </a:r>
            <a:r>
              <a:rPr lang="zh-CN" altLang="en-US" dirty="0"/>
              <a:t>， </a:t>
            </a:r>
            <a:r>
              <a:rPr lang="en-US" altLang="zh-CN" dirty="0"/>
              <a:t>TSNE</a:t>
            </a:r>
            <a:r>
              <a:rPr lang="zh-CN" altLang="en-US" dirty="0"/>
              <a:t>可视化</a:t>
            </a:r>
            <a:endParaRPr lang="zh-CN" altLang="en-US" dirty="0"/>
          </a:p>
        </p:txBody>
      </p:sp>
      <p:grpSp>
        <p:nvGrpSpPr>
          <p:cNvPr id="13" name="组合 12"/>
          <p:cNvGrpSpPr/>
          <p:nvPr/>
        </p:nvGrpSpPr>
        <p:grpSpPr>
          <a:xfrm>
            <a:off x="941070" y="2193925"/>
            <a:ext cx="10750550" cy="2908300"/>
            <a:chOff x="1482" y="3455"/>
            <a:chExt cx="16930" cy="4580"/>
          </a:xfrm>
        </p:grpSpPr>
        <p:grpSp>
          <p:nvGrpSpPr>
            <p:cNvPr id="11" name="组合 10"/>
            <p:cNvGrpSpPr/>
            <p:nvPr/>
          </p:nvGrpSpPr>
          <p:grpSpPr>
            <a:xfrm>
              <a:off x="1482" y="3455"/>
              <a:ext cx="16931" cy="3928"/>
              <a:chOff x="1432" y="4164"/>
              <a:chExt cx="16931" cy="3928"/>
            </a:xfrm>
          </p:grpSpPr>
          <p:pic>
            <p:nvPicPr>
              <p:cNvPr id="4" name="图片 3" descr="epoch_40"/>
              <p:cNvPicPr>
                <a:picLocks noChangeAspect="1"/>
              </p:cNvPicPr>
              <p:nvPr/>
            </p:nvPicPr>
            <p:blipFill>
              <a:blip r:embed="rId1"/>
              <a:stretch>
                <a:fillRect/>
              </a:stretch>
            </p:blipFill>
            <p:spPr>
              <a:xfrm>
                <a:off x="7212" y="4164"/>
                <a:ext cx="5345" cy="3928"/>
              </a:xfrm>
              <a:prstGeom prst="rect">
                <a:avLst/>
              </a:prstGeom>
            </p:spPr>
          </p:pic>
          <p:pic>
            <p:nvPicPr>
              <p:cNvPr id="7" name="图片 6" descr="epoch_2"/>
              <p:cNvPicPr>
                <a:picLocks noChangeAspect="1"/>
              </p:cNvPicPr>
              <p:nvPr/>
            </p:nvPicPr>
            <p:blipFill>
              <a:blip r:embed="rId2"/>
              <a:stretch>
                <a:fillRect/>
              </a:stretch>
            </p:blipFill>
            <p:spPr>
              <a:xfrm>
                <a:off x="1432" y="4164"/>
                <a:ext cx="5237" cy="3904"/>
              </a:xfrm>
              <a:prstGeom prst="rect">
                <a:avLst/>
              </a:prstGeom>
            </p:spPr>
          </p:pic>
          <p:pic>
            <p:nvPicPr>
              <p:cNvPr id="2" name="图片 1" descr="epoch_40"/>
              <p:cNvPicPr>
                <a:picLocks noChangeAspect="1"/>
              </p:cNvPicPr>
              <p:nvPr/>
            </p:nvPicPr>
            <p:blipFill>
              <a:blip r:embed="rId3"/>
              <a:stretch>
                <a:fillRect/>
              </a:stretch>
            </p:blipFill>
            <p:spPr>
              <a:xfrm>
                <a:off x="13283" y="4304"/>
                <a:ext cx="5081" cy="3788"/>
              </a:xfrm>
              <a:prstGeom prst="rect">
                <a:avLst/>
              </a:prstGeom>
            </p:spPr>
          </p:pic>
        </p:grpSp>
        <p:grpSp>
          <p:nvGrpSpPr>
            <p:cNvPr id="12" name="组合 11"/>
            <p:cNvGrpSpPr/>
            <p:nvPr/>
          </p:nvGrpSpPr>
          <p:grpSpPr>
            <a:xfrm>
              <a:off x="3356" y="7453"/>
              <a:ext cx="13508" cy="582"/>
              <a:chOff x="3584" y="8491"/>
              <a:chExt cx="13508" cy="582"/>
            </a:xfrm>
          </p:grpSpPr>
          <p:sp>
            <p:nvSpPr>
              <p:cNvPr id="3" name="文本框 2"/>
              <p:cNvSpPr txBox="1"/>
              <p:nvPr/>
            </p:nvSpPr>
            <p:spPr>
              <a:xfrm>
                <a:off x="3584" y="8493"/>
                <a:ext cx="1008" cy="580"/>
              </a:xfrm>
              <a:prstGeom prst="rect">
                <a:avLst/>
              </a:prstGeom>
              <a:noFill/>
            </p:spPr>
            <p:txBody>
              <a:bodyPr wrap="none" rtlCol="0">
                <a:spAutoFit/>
              </a:bodyPr>
              <a:lstStyle/>
              <a:p>
                <a:r>
                  <a:rPr lang="zh-CN" altLang="en-US" dirty="0"/>
                  <a:t>原始</a:t>
                </a:r>
                <a:endParaRPr lang="zh-CN" altLang="en-US" dirty="0"/>
              </a:p>
            </p:txBody>
          </p:sp>
          <p:sp>
            <p:nvSpPr>
              <p:cNvPr id="8" name="文本框 7"/>
              <p:cNvSpPr txBox="1"/>
              <p:nvPr/>
            </p:nvSpPr>
            <p:spPr>
              <a:xfrm>
                <a:off x="8765" y="8491"/>
                <a:ext cx="2566" cy="582"/>
              </a:xfrm>
              <a:prstGeom prst="rect">
                <a:avLst/>
              </a:prstGeom>
              <a:noFill/>
            </p:spPr>
            <p:txBody>
              <a:bodyPr wrap="square" rtlCol="0">
                <a:spAutoFit/>
              </a:bodyPr>
              <a:lstStyle/>
              <a:p>
                <a:r>
                  <a:rPr lang="en-US" altLang="zh-CN" dirty="0" err="1"/>
                  <a:t>CenterLoss</a:t>
                </a:r>
                <a:endParaRPr lang="en-US" altLang="zh-CN" dirty="0"/>
              </a:p>
            </p:txBody>
          </p:sp>
          <p:sp>
            <p:nvSpPr>
              <p:cNvPr id="9" name="文本框 8"/>
              <p:cNvSpPr txBox="1"/>
              <p:nvPr/>
            </p:nvSpPr>
            <p:spPr>
              <a:xfrm>
                <a:off x="15504" y="8493"/>
                <a:ext cx="1588" cy="580"/>
              </a:xfrm>
              <a:prstGeom prst="rect">
                <a:avLst/>
              </a:prstGeom>
              <a:noFill/>
            </p:spPr>
            <p:txBody>
              <a:bodyPr wrap="none" rtlCol="0">
                <a:spAutoFit/>
              </a:bodyPr>
              <a:lstStyle/>
              <a:p>
                <a:r>
                  <a:rPr lang="en-US" altLang="zh-CN" dirty="0"/>
                  <a:t>AuxLoss</a:t>
                </a:r>
                <a:endParaRPr lang="en-US" altLang="zh-CN" dirty="0"/>
              </a:p>
            </p:txBody>
          </p:sp>
        </p:grpSp>
      </p:grpSp>
      <p:sp>
        <p:nvSpPr>
          <p:cNvPr id="10" name="文本框 9"/>
          <p:cNvSpPr txBox="1"/>
          <p:nvPr/>
        </p:nvSpPr>
        <p:spPr>
          <a:xfrm>
            <a:off x="1227455" y="5313680"/>
            <a:ext cx="10631170" cy="922020"/>
          </a:xfrm>
          <a:prstGeom prst="rect">
            <a:avLst/>
          </a:prstGeom>
          <a:noFill/>
        </p:spPr>
        <p:txBody>
          <a:bodyPr wrap="square" rtlCol="0">
            <a:spAutoFit/>
          </a:bodyPr>
          <a:lstStyle/>
          <a:p>
            <a:r>
              <a:rPr lang="zh-CN" altLang="en-US" dirty="0">
                <a:solidFill>
                  <a:schemeClr val="accent1"/>
                </a:solidFill>
              </a:rPr>
              <a:t>可以看到：</a:t>
            </a:r>
            <a:endParaRPr lang="zh-CN" altLang="en-US" dirty="0">
              <a:solidFill>
                <a:schemeClr val="accent1"/>
              </a:solidFill>
            </a:endParaRPr>
          </a:p>
          <a:p>
            <a:r>
              <a:rPr lang="en-US" altLang="zh-CN" dirty="0">
                <a:solidFill>
                  <a:schemeClr val="accent1"/>
                </a:solidFill>
              </a:rPr>
              <a:t>1.</a:t>
            </a:r>
            <a:r>
              <a:rPr lang="zh-CN" altLang="en-US" dirty="0">
                <a:solidFill>
                  <a:schemeClr val="accent1"/>
                </a:solidFill>
              </a:rPr>
              <a:t>加入</a:t>
            </a:r>
            <a:r>
              <a:rPr lang="en-US" altLang="zh-CN" dirty="0" err="1">
                <a:solidFill>
                  <a:schemeClr val="accent1"/>
                </a:solidFill>
              </a:rPr>
              <a:t>CenterLoss</a:t>
            </a:r>
            <a:r>
              <a:rPr lang="zh-CN" altLang="en-US" dirty="0">
                <a:solidFill>
                  <a:schemeClr val="accent1"/>
                </a:solidFill>
              </a:rPr>
              <a:t>之后，类内紧密性变好了，但是类间可分性变差</a:t>
            </a:r>
            <a:endParaRPr lang="en-US" altLang="zh-CN" dirty="0">
              <a:solidFill>
                <a:schemeClr val="accent1"/>
              </a:solidFill>
            </a:endParaRPr>
          </a:p>
          <a:p>
            <a:r>
              <a:rPr lang="en-US" altLang="zh-CN" dirty="0">
                <a:solidFill>
                  <a:schemeClr val="accent1"/>
                </a:solidFill>
              </a:rPr>
              <a:t>2.</a:t>
            </a:r>
            <a:r>
              <a:rPr lang="zh-CN" altLang="en-US" dirty="0">
                <a:solidFill>
                  <a:schemeClr val="accent1"/>
                </a:solidFill>
              </a:rPr>
              <a:t>加入</a:t>
            </a:r>
            <a:r>
              <a:rPr lang="en-US" altLang="zh-CN" dirty="0" err="1">
                <a:solidFill>
                  <a:schemeClr val="accent1"/>
                </a:solidFill>
              </a:rPr>
              <a:t>ContrastiveCenterLoss</a:t>
            </a:r>
            <a:r>
              <a:rPr lang="zh-CN" altLang="en-US" dirty="0">
                <a:solidFill>
                  <a:schemeClr val="accent1"/>
                </a:solidFill>
              </a:rPr>
              <a:t>，</a:t>
            </a:r>
            <a:r>
              <a:rPr lang="zh-CN" altLang="en-US" dirty="0">
                <a:solidFill>
                  <a:schemeClr val="accent1"/>
                </a:solidFill>
                <a:sym typeface="+mn-ea"/>
              </a:rPr>
              <a:t>类内紧密性变好了，但是类间可分性没有变差</a:t>
            </a:r>
            <a:endParaRPr lang="zh-CN" altLang="en-US" dirty="0">
              <a:solidFill>
                <a:schemeClr val="accent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205380"/>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加入辅助</a:t>
            </a:r>
            <a:r>
              <a:rPr lang="en-US" altLang="zh-CN" dirty="0"/>
              <a:t>loss</a:t>
            </a:r>
            <a:r>
              <a:rPr lang="zh-CN" altLang="en-US" dirty="0"/>
              <a:t>联合训练，</a:t>
            </a:r>
            <a:r>
              <a:rPr lang="zh-CN" altLang="en-US" dirty="0">
                <a:sym typeface="+mn-ea"/>
              </a:rPr>
              <a:t>提高在嵌入空间上</a:t>
            </a:r>
            <a:r>
              <a:rPr lang="zh-CN" altLang="en-US" dirty="0"/>
              <a:t>高维特征的类内紧密性和类间可分性</a:t>
            </a: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sym typeface="+mn-ea"/>
              </a:rPr>
              <a:t>实验设置</a:t>
            </a:r>
            <a:r>
              <a:rPr lang="en-US" altLang="zh-CN" dirty="0">
                <a:sym typeface="+mn-ea"/>
              </a:rPr>
              <a:t>: VGG16+Cifar10, </a:t>
            </a:r>
            <a:r>
              <a:rPr lang="zh-CN" altLang="en-US" dirty="0">
                <a:sym typeface="+mn-ea"/>
              </a:rPr>
              <a:t>高维特征</a:t>
            </a:r>
            <a:r>
              <a:rPr lang="en-US" altLang="zh-CN" dirty="0">
                <a:sym typeface="+mn-ea"/>
              </a:rPr>
              <a:t>Dimension=512</a:t>
            </a:r>
            <a:r>
              <a:rPr lang="zh-CN" altLang="en-US" dirty="0">
                <a:sym typeface="+mn-ea"/>
              </a:rPr>
              <a:t>，</a:t>
            </a:r>
            <a:r>
              <a:rPr lang="en-US" altLang="zh-CN" dirty="0">
                <a:sym typeface="+mn-ea"/>
              </a:rPr>
              <a:t>TSNE</a:t>
            </a:r>
            <a:r>
              <a:rPr lang="zh-CN" altLang="en-US" dirty="0">
                <a:sym typeface="+mn-ea"/>
              </a:rPr>
              <a:t>可视化</a:t>
            </a:r>
            <a:endParaRPr lang="zh-CN" altLang="en-US" dirty="0"/>
          </a:p>
        </p:txBody>
      </p:sp>
      <p:pic>
        <p:nvPicPr>
          <p:cNvPr id="2" name="图片 1" descr="stats_290"/>
          <p:cNvPicPr>
            <a:picLocks noChangeAspect="1"/>
          </p:cNvPicPr>
          <p:nvPr/>
        </p:nvPicPr>
        <p:blipFill>
          <a:blip r:embed="rId1"/>
          <a:stretch>
            <a:fillRect/>
          </a:stretch>
        </p:blipFill>
        <p:spPr>
          <a:xfrm>
            <a:off x="1403985" y="2384425"/>
            <a:ext cx="4225290" cy="2089150"/>
          </a:xfrm>
          <a:prstGeom prst="rect">
            <a:avLst/>
          </a:prstGeom>
        </p:spPr>
      </p:pic>
      <p:pic>
        <p:nvPicPr>
          <p:cNvPr id="3" name="图片 2" descr="stats_299"/>
          <p:cNvPicPr>
            <a:picLocks noChangeAspect="1"/>
          </p:cNvPicPr>
          <p:nvPr/>
        </p:nvPicPr>
        <p:blipFill>
          <a:blip r:embed="rId2"/>
          <a:stretch>
            <a:fillRect/>
          </a:stretch>
        </p:blipFill>
        <p:spPr>
          <a:xfrm>
            <a:off x="6146165" y="2446655"/>
            <a:ext cx="4320540" cy="2136140"/>
          </a:xfrm>
          <a:prstGeom prst="rect">
            <a:avLst/>
          </a:prstGeom>
        </p:spPr>
      </p:pic>
      <p:sp>
        <p:nvSpPr>
          <p:cNvPr id="8" name="文本框 7"/>
          <p:cNvSpPr txBox="1"/>
          <p:nvPr/>
        </p:nvSpPr>
        <p:spPr>
          <a:xfrm>
            <a:off x="2712720" y="4792980"/>
            <a:ext cx="1883410" cy="368300"/>
          </a:xfrm>
          <a:prstGeom prst="rect">
            <a:avLst/>
          </a:prstGeom>
          <a:noFill/>
        </p:spPr>
        <p:txBody>
          <a:bodyPr wrap="square" rtlCol="0">
            <a:spAutoFit/>
          </a:bodyPr>
          <a:lstStyle/>
          <a:p>
            <a:r>
              <a:rPr lang="zh-CN" altLang="en-US"/>
              <a:t>加辅助</a:t>
            </a:r>
            <a:r>
              <a:rPr lang="en-US" altLang="zh-CN"/>
              <a:t>loss</a:t>
            </a:r>
            <a:r>
              <a:rPr lang="zh-CN" altLang="en-US"/>
              <a:t>前</a:t>
            </a:r>
            <a:endParaRPr lang="zh-CN" altLang="en-US"/>
          </a:p>
        </p:txBody>
      </p:sp>
      <p:sp>
        <p:nvSpPr>
          <p:cNvPr id="9" name="文本框 8"/>
          <p:cNvSpPr txBox="1"/>
          <p:nvPr/>
        </p:nvSpPr>
        <p:spPr>
          <a:xfrm>
            <a:off x="7426325" y="4792980"/>
            <a:ext cx="1760220" cy="368300"/>
          </a:xfrm>
          <a:prstGeom prst="rect">
            <a:avLst/>
          </a:prstGeom>
          <a:noFill/>
        </p:spPr>
        <p:txBody>
          <a:bodyPr wrap="square" rtlCol="0">
            <a:spAutoFit/>
          </a:bodyPr>
          <a:lstStyle/>
          <a:p>
            <a:r>
              <a:rPr lang="zh-CN" altLang="en-US">
                <a:sym typeface="+mn-ea"/>
              </a:rPr>
              <a:t>加辅助</a:t>
            </a:r>
            <a:r>
              <a:rPr lang="en-US" altLang="zh-CN">
                <a:sym typeface="+mn-ea"/>
              </a:rPr>
              <a:t>loss</a:t>
            </a:r>
            <a:r>
              <a:rPr lang="zh-CN" altLang="en-US">
                <a:sym typeface="+mn-ea"/>
              </a:rPr>
              <a:t>后</a:t>
            </a:r>
            <a:endParaRPr lang="zh-CN" altLang="en-US">
              <a:sym typeface="+mn-ea"/>
            </a:endParaRPr>
          </a:p>
        </p:txBody>
      </p:sp>
      <p:sp>
        <p:nvSpPr>
          <p:cNvPr id="10" name="文本框 9"/>
          <p:cNvSpPr txBox="1"/>
          <p:nvPr/>
        </p:nvSpPr>
        <p:spPr>
          <a:xfrm>
            <a:off x="1090295" y="5680710"/>
            <a:ext cx="10378440" cy="645160"/>
          </a:xfrm>
          <a:prstGeom prst="rect">
            <a:avLst/>
          </a:prstGeom>
          <a:noFill/>
        </p:spPr>
        <p:txBody>
          <a:bodyPr wrap="square" rtlCol="0">
            <a:spAutoFit/>
          </a:bodyPr>
          <a:lstStyle/>
          <a:p>
            <a:r>
              <a:rPr lang="zh-CN" altLang="en-US" dirty="0">
                <a:solidFill>
                  <a:schemeClr val="accent1">
                    <a:lumMod val="75000"/>
                  </a:schemeClr>
                </a:solidFill>
              </a:rPr>
              <a:t>结论</a:t>
            </a:r>
            <a:r>
              <a:rPr lang="en-US" altLang="zh-CN" dirty="0">
                <a:solidFill>
                  <a:schemeClr val="accent1">
                    <a:lumMod val="75000"/>
                  </a:schemeClr>
                </a:solidFill>
              </a:rPr>
              <a:t>:</a:t>
            </a:r>
            <a:r>
              <a:rPr lang="zh-CN" altLang="en-US" dirty="0">
                <a:solidFill>
                  <a:schemeClr val="accent1">
                    <a:lumMod val="75000"/>
                  </a:schemeClr>
                </a:solidFill>
              </a:rPr>
              <a:t>加入辅助</a:t>
            </a:r>
            <a:r>
              <a:rPr lang="en-US" altLang="zh-CN" dirty="0">
                <a:solidFill>
                  <a:schemeClr val="accent1">
                    <a:lumMod val="75000"/>
                  </a:schemeClr>
                </a:solidFill>
              </a:rPr>
              <a:t>loss</a:t>
            </a:r>
            <a:r>
              <a:rPr lang="zh-CN" altLang="en-US" dirty="0">
                <a:solidFill>
                  <a:schemeClr val="accent1">
                    <a:lumMod val="75000"/>
                  </a:schemeClr>
                </a:solidFill>
              </a:rPr>
              <a:t>之后，训练出来的模型在嵌入空间上特征的分布更紧密，进而使高维特征的概率密度建模不确定性的结果更准确</a:t>
            </a:r>
            <a:endParaRPr lang="zh-CN" altLang="en-US" dirty="0">
              <a:solidFill>
                <a:schemeClr val="accent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06500" y="1208480"/>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训练时加入</a:t>
            </a:r>
            <a:r>
              <a:rPr lang="en-US" altLang="zh-CN" dirty="0" err="1"/>
              <a:t>ContrastiveCenterLoss</a:t>
            </a:r>
            <a:r>
              <a:rPr lang="zh-CN" altLang="en-US" dirty="0"/>
              <a:t>，和</a:t>
            </a:r>
            <a:r>
              <a:rPr lang="en-US" altLang="zh-CN" dirty="0" err="1"/>
              <a:t>CrossEntropyLoss</a:t>
            </a:r>
            <a:r>
              <a:rPr lang="zh-CN" altLang="en-US" dirty="0"/>
              <a:t>一起联合训练</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实验设置：在</a:t>
            </a:r>
            <a:r>
              <a:rPr lang="en-US" altLang="zh-CN" dirty="0"/>
              <a:t>OOD</a:t>
            </a:r>
            <a:r>
              <a:rPr lang="zh-CN" altLang="en-US" dirty="0"/>
              <a:t>任务上，评估高维特征概率密度建模模型不确定性的效果</a:t>
            </a:r>
            <a:endParaRPr lang="zh-CN" altLang="en-US" dirty="0"/>
          </a:p>
        </p:txBody>
      </p:sp>
      <p:pic>
        <p:nvPicPr>
          <p:cNvPr id="4" name="图片 3"/>
          <p:cNvPicPr>
            <a:picLocks noChangeAspect="1"/>
          </p:cNvPicPr>
          <p:nvPr/>
        </p:nvPicPr>
        <p:blipFill>
          <a:blip r:embed="rId1"/>
          <a:stretch>
            <a:fillRect/>
          </a:stretch>
        </p:blipFill>
        <p:spPr>
          <a:xfrm>
            <a:off x="6071235" y="2704465"/>
            <a:ext cx="5668010" cy="3049270"/>
          </a:xfrm>
          <a:prstGeom prst="rect">
            <a:avLst/>
          </a:prstGeom>
        </p:spPr>
      </p:pic>
      <p:pic>
        <p:nvPicPr>
          <p:cNvPr id="7" name="图片 6"/>
          <p:cNvPicPr>
            <a:picLocks noChangeAspect="1"/>
          </p:cNvPicPr>
          <p:nvPr/>
        </p:nvPicPr>
        <p:blipFill>
          <a:blip r:embed="rId2"/>
          <a:stretch>
            <a:fillRect/>
          </a:stretch>
        </p:blipFill>
        <p:spPr>
          <a:xfrm>
            <a:off x="304800" y="2698750"/>
            <a:ext cx="5546090" cy="30549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zh-CN" altLang="en-US" sz="2800" b="1" dirty="0">
                <a:solidFill>
                  <a:schemeClr val="tx1"/>
                </a:solidFill>
                <a:latin typeface="微软雅黑" charset="-122"/>
                <a:ea typeface="微软雅黑" charset="-122"/>
                <a:cs typeface="微软雅黑" charset="-122"/>
              </a:rPr>
              <a:t>背景介绍</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526415" y="1056005"/>
            <a:ext cx="10721975" cy="2584450"/>
          </a:xfrm>
          <a:prstGeom prst="rect">
            <a:avLst/>
          </a:prstGeom>
        </p:spPr>
        <p:txBody>
          <a:bodyPr wrap="square">
            <a:spAutoFit/>
          </a:bodyPr>
          <a:lstStyle/>
          <a:p>
            <a:pPr marL="0" indent="0" algn="just">
              <a:buFont typeface="Wingdings" panose="05000000000000000000" charset="0"/>
              <a:buNone/>
            </a:pPr>
            <a:endParaRPr lang="zh-CN" altLang="en-US" dirty="0">
              <a:sym typeface="+mn-ea"/>
            </a:endParaRPr>
          </a:p>
          <a:p>
            <a:pPr marL="285750" indent="-285750" algn="just">
              <a:buFont typeface="Wingdings" panose="05000000000000000000" charset="0"/>
              <a:buChar char=""/>
            </a:pPr>
            <a:r>
              <a:rPr lang="zh-CN" altLang="en-US" dirty="0">
                <a:sym typeface="+mn-ea"/>
              </a:rPr>
              <a:t>神经网络不确定性</a:t>
            </a:r>
            <a:r>
              <a:rPr lang="en-US" altLang="zh-CN" dirty="0">
                <a:sym typeface="+mn-ea"/>
              </a:rPr>
              <a:t>(</a:t>
            </a:r>
            <a:r>
              <a:rPr lang="en-US" altLang="zh-CN" dirty="0">
                <a:latin typeface="+mn-ea"/>
                <a:sym typeface="+mn-ea"/>
              </a:rPr>
              <a:t>U</a:t>
            </a:r>
            <a:r>
              <a:rPr lang="en-US" altLang="zh-CN" kern="100" dirty="0">
                <a:latin typeface="+mn-ea"/>
                <a:sym typeface="+mn-ea"/>
              </a:rPr>
              <a:t>ncertainty</a:t>
            </a:r>
            <a:r>
              <a:rPr lang="en-US" altLang="zh-CN" kern="100" dirty="0">
                <a:latin typeface="宋体" pitchFamily="2" charset="-122"/>
                <a:ea typeface="宋体" pitchFamily="2" charset="-122"/>
                <a:sym typeface="+mn-ea"/>
              </a:rPr>
              <a:t>)</a:t>
            </a:r>
            <a:r>
              <a:rPr lang="en-US" altLang="zh-CN" dirty="0">
                <a:sym typeface="+mn-ea"/>
              </a:rPr>
              <a:t>: </a:t>
            </a:r>
            <a:r>
              <a:rPr lang="zh-CN" altLang="en-US" dirty="0">
                <a:sym typeface="+mn-ea"/>
              </a:rPr>
              <a:t>现有模型存在着</a:t>
            </a:r>
            <a:r>
              <a:rPr lang="en-US" altLang="zh-CN" dirty="0">
                <a:sym typeface="+mn-ea"/>
              </a:rPr>
              <a:t>Overconfident Issue</a:t>
            </a:r>
            <a:r>
              <a:rPr lang="zh-CN" altLang="en-US" dirty="0">
                <a:sym typeface="+mn-ea"/>
              </a:rPr>
              <a:t>，即</a:t>
            </a:r>
            <a:r>
              <a:rPr lang="en-US" altLang="zh-CN" dirty="0">
                <a:sym typeface="+mn-ea"/>
              </a:rPr>
              <a:t>模型对于</a:t>
            </a:r>
            <a:r>
              <a:rPr lang="zh-CN" altLang="en-US" dirty="0">
                <a:solidFill>
                  <a:srgbClr val="FF0000"/>
                </a:solidFill>
                <a:sym typeface="+mn-ea"/>
              </a:rPr>
              <a:t>训练集分布以外</a:t>
            </a:r>
            <a:r>
              <a:rPr lang="en-US" altLang="zh-CN" dirty="0">
                <a:solidFill>
                  <a:srgbClr val="FF0000"/>
                </a:solidFill>
                <a:sym typeface="+mn-ea"/>
              </a:rPr>
              <a:t>样本</a:t>
            </a:r>
            <a:r>
              <a:rPr lang="en-US" altLang="zh-CN" dirty="0">
                <a:sym typeface="+mn-ea"/>
              </a:rPr>
              <a:t>，</a:t>
            </a:r>
            <a:r>
              <a:rPr lang="zh-CN" altLang="en-US" dirty="0">
                <a:sym typeface="+mn-ea"/>
              </a:rPr>
              <a:t>依然</a:t>
            </a:r>
            <a:r>
              <a:rPr lang="en-US" altLang="zh-CN" dirty="0">
                <a:sym typeface="+mn-ea"/>
              </a:rPr>
              <a:t>会过度自信地给出</a:t>
            </a:r>
            <a:r>
              <a:rPr lang="zh-CN" altLang="en-US" dirty="0">
                <a:sym typeface="+mn-ea"/>
              </a:rPr>
              <a:t>很</a:t>
            </a:r>
            <a:r>
              <a:rPr lang="en-US" altLang="zh-CN" dirty="0">
                <a:sym typeface="+mn-ea"/>
              </a:rPr>
              <a:t>高</a:t>
            </a:r>
            <a:r>
              <a:rPr lang="zh-CN" altLang="en-US" dirty="0">
                <a:sym typeface="+mn-ea"/>
              </a:rPr>
              <a:t>的</a:t>
            </a:r>
            <a:r>
              <a:rPr lang="en-US" altLang="zh-CN" dirty="0">
                <a:sym typeface="+mn-ea"/>
              </a:rPr>
              <a:t>预测</a:t>
            </a:r>
            <a:r>
              <a:rPr lang="zh-CN" altLang="en-US" dirty="0">
                <a:sym typeface="+mn-ea"/>
              </a:rPr>
              <a:t>概率</a:t>
            </a:r>
            <a:endParaRPr lang="en-US" altLang="zh-CN" dirty="0">
              <a:sym typeface="+mn-ea"/>
            </a:endParaRPr>
          </a:p>
          <a:p>
            <a:pPr marL="285750" indent="-285750" algn="just">
              <a:buFont typeface="Wingdings" panose="05000000000000000000" charset="0"/>
              <a:buChar char=""/>
            </a:pPr>
            <a:endParaRPr lang="en-US" altLang="zh-CN" dirty="0"/>
          </a:p>
          <a:p>
            <a:pPr marL="285750" indent="-285750" algn="just">
              <a:buFont typeface="Wingdings" panose="05000000000000000000" charset="0"/>
              <a:buChar char=""/>
            </a:pPr>
            <a:r>
              <a:rPr lang="en-US" altLang="zh-CN" dirty="0"/>
              <a:t>Predict class+ </a:t>
            </a:r>
            <a:r>
              <a:rPr lang="en-US" altLang="zh-CN" dirty="0">
                <a:solidFill>
                  <a:srgbClr val="FF0000"/>
                </a:solidFill>
              </a:rPr>
              <a:t>Uncertainty</a:t>
            </a:r>
            <a:r>
              <a:rPr lang="zh-CN" altLang="en-US" dirty="0"/>
              <a:t>（额外预测一个指标，指示本次预测结果的可信度）</a:t>
            </a:r>
            <a:endParaRPr lang="zh-CN" altLang="en-US" dirty="0"/>
          </a:p>
          <a:p>
            <a:pPr marL="285750" indent="-285750" algn="just">
              <a:buFont typeface="Wingdings" panose="05000000000000000000" charset="0"/>
              <a:buChar char=""/>
            </a:pPr>
            <a:endParaRPr lang="zh-CN" altLang="en-US" dirty="0"/>
          </a:p>
          <a:p>
            <a:pPr marL="285750" indent="-285750" algn="just">
              <a:buFont typeface="Wingdings" panose="05000000000000000000" charset="0"/>
              <a:buChar char=""/>
            </a:pPr>
            <a:r>
              <a:rPr lang="zh-CN" altLang="en-US" dirty="0">
                <a:sym typeface="+mn-ea"/>
              </a:rPr>
              <a:t>主要应用于模型部署阶段</a:t>
            </a:r>
            <a:r>
              <a:rPr lang="en-US" altLang="zh-CN" dirty="0">
                <a:sym typeface="+mn-ea"/>
              </a:rPr>
              <a:t>: </a:t>
            </a:r>
            <a:r>
              <a:rPr lang="zh-CN" altLang="en-US" dirty="0">
                <a:sym typeface="+mn-ea"/>
              </a:rPr>
              <a:t>All models are wrong, but some </a:t>
            </a:r>
            <a:r>
              <a:rPr lang="en-US" altLang="zh-CN" dirty="0">
                <a:solidFill>
                  <a:schemeClr val="accent5"/>
                </a:solidFill>
                <a:sym typeface="+mn-ea"/>
              </a:rPr>
              <a:t>(</a:t>
            </a:r>
            <a:r>
              <a:rPr lang="zh-CN" altLang="en-US" dirty="0">
                <a:solidFill>
                  <a:schemeClr val="accent5"/>
                </a:solidFill>
                <a:sym typeface="+mn-ea"/>
              </a:rPr>
              <a:t>models that know when they are wrong</a:t>
            </a:r>
            <a:r>
              <a:rPr lang="en-US" altLang="zh-CN" dirty="0">
                <a:sym typeface="+mn-ea"/>
              </a:rPr>
              <a:t>)</a:t>
            </a:r>
            <a:r>
              <a:rPr lang="zh-CN" altLang="en-US" dirty="0">
                <a:sym typeface="+mn-ea"/>
              </a:rPr>
              <a:t> are useful.</a:t>
            </a:r>
            <a:endParaRPr lang="zh-CN" altLang="en-US" dirty="0"/>
          </a:p>
          <a:p>
            <a:pPr marL="285750" indent="-285750" algn="just">
              <a:buFont typeface="Wingdings" panose="05000000000000000000" charset="0"/>
              <a:buChar char=""/>
            </a:pPr>
            <a:endParaRPr lang="en-US" altLang="zh-CN" dirty="0"/>
          </a:p>
        </p:txBody>
      </p:sp>
      <p:sp>
        <p:nvSpPr>
          <p:cNvPr id="15" name="椭圆 14"/>
          <p:cNvSpPr/>
          <p:nvPr/>
        </p:nvSpPr>
        <p:spPr>
          <a:xfrm>
            <a:off x="7497445" y="2990850"/>
            <a:ext cx="914400" cy="914400"/>
          </a:xfrm>
          <a:prstGeom prst="ellipse">
            <a:avLst/>
          </a:prstGeom>
        </p:spPr>
        <p:txBody>
          <a:bodyPr wrap="none">
            <a:spAutoFit/>
          </a:bodyPr>
          <a:lstStyle/>
          <a:p>
            <a:endParaRPr lang="zh-CN" altLang="en-US" sz="2400" dirty="0"/>
          </a:p>
        </p:txBody>
      </p:sp>
      <p:grpSp>
        <p:nvGrpSpPr>
          <p:cNvPr id="6" name="组合 5"/>
          <p:cNvGrpSpPr/>
          <p:nvPr/>
        </p:nvGrpSpPr>
        <p:grpSpPr>
          <a:xfrm>
            <a:off x="2394284" y="3686089"/>
            <a:ext cx="7716538" cy="2584450"/>
            <a:chOff x="2877" y="4940"/>
            <a:chExt cx="13213" cy="5081"/>
          </a:xfrm>
        </p:grpSpPr>
        <p:grpSp>
          <p:nvGrpSpPr>
            <p:cNvPr id="14" name="组合 13"/>
            <p:cNvGrpSpPr/>
            <p:nvPr/>
          </p:nvGrpSpPr>
          <p:grpSpPr>
            <a:xfrm>
              <a:off x="2877" y="4940"/>
              <a:ext cx="13213" cy="3623"/>
              <a:chOff x="2947" y="4465"/>
              <a:chExt cx="13213" cy="3623"/>
            </a:xfrm>
          </p:grpSpPr>
          <p:pic>
            <p:nvPicPr>
              <p:cNvPr id="3" name="图片 2" descr="c9ef4275d464f7435db9bca3a8935b5a"/>
              <p:cNvPicPr>
                <a:picLocks noChangeAspect="1"/>
              </p:cNvPicPr>
              <p:nvPr/>
            </p:nvPicPr>
            <p:blipFill>
              <a:blip r:embed="rId1"/>
              <a:stretch>
                <a:fillRect/>
              </a:stretch>
            </p:blipFill>
            <p:spPr>
              <a:xfrm>
                <a:off x="7124" y="5118"/>
                <a:ext cx="4442" cy="2970"/>
              </a:xfrm>
              <a:prstGeom prst="rect">
                <a:avLst/>
              </a:prstGeom>
            </p:spPr>
          </p:pic>
          <p:pic>
            <p:nvPicPr>
              <p:cNvPr id="4" name="图片 3" descr="6488315ce02a5456cff459200631883e"/>
              <p:cNvPicPr>
                <a:picLocks noChangeAspect="1"/>
              </p:cNvPicPr>
              <p:nvPr/>
            </p:nvPicPr>
            <p:blipFill>
              <a:blip r:embed="rId2"/>
              <a:stretch>
                <a:fillRect/>
              </a:stretch>
            </p:blipFill>
            <p:spPr>
              <a:xfrm>
                <a:off x="2947" y="5881"/>
                <a:ext cx="2645" cy="1759"/>
              </a:xfrm>
              <a:prstGeom prst="rect">
                <a:avLst/>
              </a:prstGeom>
            </p:spPr>
          </p:pic>
          <p:cxnSp>
            <p:nvCxnSpPr>
              <p:cNvPr id="5" name="直接箭头连接符 4"/>
              <p:cNvCxnSpPr/>
              <p:nvPr/>
            </p:nvCxnSpPr>
            <p:spPr>
              <a:xfrm flipH="1" flipV="1">
                <a:off x="5729" y="6709"/>
                <a:ext cx="1403" cy="24"/>
              </a:xfrm>
              <a:prstGeom prst="straightConnector1">
                <a:avLst/>
              </a:prstGeom>
              <a:ln>
                <a:headEnd type="triangle" w="med" len="med"/>
                <a:tailEnd type="none" w="lg"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V="1">
                <a:off x="11885" y="6054"/>
                <a:ext cx="1296" cy="655"/>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a:off x="11885" y="6709"/>
                <a:ext cx="1328" cy="889"/>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3174" y="5851"/>
                <a:ext cx="2134" cy="671"/>
              </a:xfrm>
              <a:prstGeom prst="rect">
                <a:avLst/>
              </a:prstGeom>
              <a:noFill/>
            </p:spPr>
            <p:txBody>
              <a:bodyPr wrap="square" rtlCol="0">
                <a:spAutoFit/>
              </a:bodyPr>
              <a:lstStyle/>
              <a:p>
                <a:r>
                  <a:rPr lang="en-US" altLang="zh-CN"/>
                  <a:t>P(cat|x)</a:t>
                </a:r>
                <a:endParaRPr lang="zh-CN" altLang="en-US"/>
              </a:p>
            </p:txBody>
          </p:sp>
          <p:sp>
            <p:nvSpPr>
              <p:cNvPr id="11" name="文本框 10"/>
              <p:cNvSpPr txBox="1"/>
              <p:nvPr/>
            </p:nvSpPr>
            <p:spPr>
              <a:xfrm>
                <a:off x="13098" y="7297"/>
                <a:ext cx="2386" cy="607"/>
              </a:xfrm>
              <a:prstGeom prst="rect">
                <a:avLst/>
              </a:prstGeom>
              <a:noFill/>
            </p:spPr>
            <p:txBody>
              <a:bodyPr wrap="square" rtlCol="0">
                <a:spAutoFit/>
              </a:bodyPr>
              <a:lstStyle/>
              <a:p>
                <a:r>
                  <a:rPr lang="en-US" altLang="zh-CN"/>
                  <a:t>P(dog|x)</a:t>
                </a:r>
                <a:endParaRPr lang="en-US" altLang="zh-CN"/>
              </a:p>
            </p:txBody>
          </p:sp>
          <p:cxnSp>
            <p:nvCxnSpPr>
              <p:cNvPr id="12" name="直接箭头连接符 11"/>
              <p:cNvCxnSpPr>
                <a:endCxn id="13" idx="1"/>
              </p:cNvCxnSpPr>
              <p:nvPr/>
            </p:nvCxnSpPr>
            <p:spPr>
              <a:xfrm flipV="1">
                <a:off x="11669" y="4801"/>
                <a:ext cx="2105" cy="1440"/>
              </a:xfrm>
              <a:prstGeom prst="straightConnector1">
                <a:avLst/>
              </a:prstGeom>
              <a:ln>
                <a:solidFill>
                  <a:srgbClr val="FF0000"/>
                </a:solidFill>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13774" y="4465"/>
                <a:ext cx="2386" cy="671"/>
              </a:xfrm>
              <a:prstGeom prst="rect">
                <a:avLst/>
              </a:prstGeom>
              <a:noFill/>
            </p:spPr>
            <p:txBody>
              <a:bodyPr wrap="square" rtlCol="0">
                <a:spAutoFit/>
              </a:bodyPr>
              <a:lstStyle/>
              <a:p>
                <a:r>
                  <a:rPr lang="en-US" altLang="zh-CN" dirty="0">
                    <a:solidFill>
                      <a:srgbClr val="FF0000"/>
                    </a:solidFill>
                  </a:rPr>
                  <a:t>Uncertainty</a:t>
                </a:r>
                <a:endParaRPr lang="en-US" altLang="zh-CN" dirty="0">
                  <a:solidFill>
                    <a:srgbClr val="FF0000"/>
                  </a:solidFill>
                </a:endParaRPr>
              </a:p>
            </p:txBody>
          </p:sp>
        </p:grpSp>
        <p:grpSp>
          <p:nvGrpSpPr>
            <p:cNvPr id="19" name="组合 18"/>
            <p:cNvGrpSpPr/>
            <p:nvPr/>
          </p:nvGrpSpPr>
          <p:grpSpPr>
            <a:xfrm>
              <a:off x="6269" y="8768"/>
              <a:ext cx="6013" cy="1253"/>
              <a:chOff x="11260" y="3957"/>
              <a:chExt cx="6013" cy="1253"/>
            </a:xfrm>
          </p:grpSpPr>
          <p:sp>
            <p:nvSpPr>
              <p:cNvPr id="16" name="椭圆 15"/>
              <p:cNvSpPr/>
              <p:nvPr/>
            </p:nvSpPr>
            <p:spPr>
              <a:xfrm>
                <a:off x="11260" y="3957"/>
                <a:ext cx="6013" cy="1253"/>
              </a:xfrm>
              <a:prstGeom prst="ellipse">
                <a:avLst/>
              </a:prstGeom>
              <a:solidFill>
                <a:schemeClr val="accent1"/>
              </a:solidFill>
              <a:ln>
                <a:solidFill>
                  <a:schemeClr val="accent1"/>
                </a:solidFill>
              </a:ln>
            </p:spPr>
            <p:txBody>
              <a:bodyPr wrap="square">
                <a:spAutoFit/>
              </a:bodyPr>
              <a:lstStyle/>
              <a:p>
                <a:endParaRPr lang="zh-CN" altLang="en-US" sz="2400" dirty="0"/>
              </a:p>
            </p:txBody>
          </p:sp>
          <p:sp>
            <p:nvSpPr>
              <p:cNvPr id="18" name="文本框 17"/>
              <p:cNvSpPr txBox="1"/>
              <p:nvPr/>
            </p:nvSpPr>
            <p:spPr>
              <a:xfrm>
                <a:off x="11663" y="4278"/>
                <a:ext cx="5437" cy="617"/>
              </a:xfrm>
              <a:prstGeom prst="rect">
                <a:avLst/>
              </a:prstGeom>
              <a:noFill/>
              <a:ln>
                <a:noFill/>
              </a:ln>
            </p:spPr>
            <p:txBody>
              <a:bodyPr wrap="square" rtlCol="0">
                <a:spAutoFit/>
              </a:bodyPr>
              <a:lstStyle/>
              <a:p>
                <a:pPr algn="l"/>
                <a:r>
                  <a:rPr lang="zh-CN" altLang="en-US" sz="1600" dirty="0"/>
                  <a:t>Knowing What</a:t>
                </a:r>
                <a:r>
                  <a:rPr lang="en-US" altLang="zh-CN" sz="1600" dirty="0"/>
                  <a:t> </a:t>
                </a:r>
                <a:r>
                  <a:rPr lang="zh-CN" altLang="en-US" sz="1600" dirty="0"/>
                  <a:t>We Don’t Know</a:t>
                </a:r>
                <a:endParaRPr lang="zh-CN" altLang="en-US" sz="1600" dirty="0"/>
              </a:p>
            </p:txBody>
          </p:sp>
        </p:gr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实验内容</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18532" y="1176655"/>
            <a:ext cx="10592435" cy="923330"/>
          </a:xfrm>
          <a:prstGeom prst="rect">
            <a:avLst/>
          </a:prstGeom>
          <a:noFill/>
        </p:spPr>
        <p:txBody>
          <a:bodyPr wrap="square" rtlCol="0">
            <a:spAutoFit/>
          </a:bodyPr>
          <a:lstStyle/>
          <a:p>
            <a:pPr marL="285750" indent="-285750">
              <a:buFont typeface="Wingdings" panose="05000000000000000000" charset="0"/>
              <a:buChar char=""/>
            </a:pPr>
            <a:r>
              <a:rPr lang="zh-CN" altLang="en-US" dirty="0"/>
              <a:t>训练时加入</a:t>
            </a:r>
            <a:r>
              <a:rPr lang="en-US" altLang="zh-CN" dirty="0" err="1"/>
              <a:t>ContrastiveCenterLoss</a:t>
            </a:r>
            <a:r>
              <a:rPr lang="zh-CN" altLang="en-US" dirty="0"/>
              <a:t>，和</a:t>
            </a:r>
            <a:r>
              <a:rPr lang="en-US" altLang="zh-CN" dirty="0" err="1"/>
              <a:t>CrossEntropyLoss</a:t>
            </a:r>
            <a:r>
              <a:rPr lang="zh-CN" altLang="en-US" dirty="0"/>
              <a:t>一起联合训练</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实验设置：在</a:t>
            </a:r>
            <a:r>
              <a:rPr lang="en-US" altLang="zh-CN" dirty="0"/>
              <a:t>OOD</a:t>
            </a:r>
            <a:r>
              <a:rPr lang="zh-CN" altLang="en-US" dirty="0"/>
              <a:t>任务上，评估高维特征概率密度建模模型不确定性的效果</a:t>
            </a:r>
            <a:endParaRPr lang="zh-CN" altLang="en-US" dirty="0"/>
          </a:p>
        </p:txBody>
      </p:sp>
      <p:pic>
        <p:nvPicPr>
          <p:cNvPr id="2" name="图片 1"/>
          <p:cNvPicPr>
            <a:picLocks noChangeAspect="1"/>
          </p:cNvPicPr>
          <p:nvPr/>
        </p:nvPicPr>
        <p:blipFill>
          <a:blip r:embed="rId1"/>
          <a:stretch>
            <a:fillRect/>
          </a:stretch>
        </p:blipFill>
        <p:spPr>
          <a:xfrm>
            <a:off x="2383155" y="2319020"/>
            <a:ext cx="6219825" cy="33623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304543" y="1247815"/>
            <a:ext cx="11444605" cy="2031325"/>
          </a:xfrm>
          <a:prstGeom prst="rect">
            <a:avLst/>
          </a:prstGeom>
          <a:noFill/>
        </p:spPr>
        <p:txBody>
          <a:bodyPr wrap="square" rtlCol="0">
            <a:spAutoFit/>
          </a:bodyPr>
          <a:lstStyle/>
          <a:p>
            <a:pPr marL="571500" indent="-285750">
              <a:buFont typeface="Wingdings" panose="05000000000000000000" pitchFamily="2" charset="2"/>
              <a:buChar char="Ø"/>
            </a:pPr>
            <a:r>
              <a:rPr lang="zh-CN" altLang="en-US" dirty="0">
                <a:latin typeface="+mn-ea"/>
                <a:cs typeface="+mn-ea"/>
                <a:sym typeface="+mn-ea"/>
              </a:rPr>
              <a:t>通过</a:t>
            </a:r>
            <a:r>
              <a:rPr lang="en-US" altLang="zh-CN" dirty="0" err="1">
                <a:latin typeface="+mn-ea"/>
                <a:cs typeface="+mn-ea"/>
                <a:sym typeface="+mn-ea"/>
              </a:rPr>
              <a:t>tsne</a:t>
            </a:r>
            <a:r>
              <a:rPr lang="zh-CN" altLang="en-US" dirty="0">
                <a:latin typeface="+mn-ea"/>
                <a:cs typeface="+mn-ea"/>
                <a:sym typeface="+mn-ea"/>
              </a:rPr>
              <a:t>可视化特征空间分布，试图提高类内紧密性和类间可分性</a:t>
            </a:r>
            <a:endParaRPr lang="en-US" altLang="zh-CN" dirty="0">
              <a:latin typeface="+mn-ea"/>
              <a:cs typeface="+mn-ea"/>
              <a:sym typeface="+mn-ea"/>
            </a:endParaRPr>
          </a:p>
          <a:p>
            <a:pPr marL="571500" indent="-285750">
              <a:buFont typeface="Wingdings" panose="05000000000000000000" pitchFamily="2" charset="2"/>
              <a:buChar char="Ø"/>
            </a:pPr>
            <a:endParaRPr lang="en-US" altLang="zh-CN" dirty="0">
              <a:latin typeface="+mn-ea"/>
              <a:cs typeface="+mn-ea"/>
              <a:sym typeface="+mn-ea"/>
            </a:endParaRPr>
          </a:p>
          <a:p>
            <a:pPr marL="571500" indent="-285750">
              <a:buFont typeface="Wingdings" panose="05000000000000000000" pitchFamily="2" charset="2"/>
              <a:buChar char="Ø"/>
            </a:pPr>
            <a:r>
              <a:rPr lang="zh-CN" altLang="en-US" dirty="0">
                <a:sym typeface="+mn-ea"/>
              </a:rPr>
              <a:t>进而提出以下改进：通过加入</a:t>
            </a:r>
            <a:r>
              <a:rPr lang="en-US" altLang="zh-CN" dirty="0" err="1">
                <a:sym typeface="+mn-ea"/>
              </a:rPr>
              <a:t>ContrastiveCenterLoss</a:t>
            </a:r>
            <a:r>
              <a:rPr lang="zh-CN" altLang="en-US" dirty="0">
                <a:sym typeface="+mn-ea"/>
              </a:rPr>
              <a:t>，联合交叉熵损失函数一起训练</a:t>
            </a:r>
            <a:endParaRPr lang="en-US" altLang="zh-CN" dirty="0">
              <a:sym typeface="+mn-ea"/>
            </a:endParaRPr>
          </a:p>
          <a:p>
            <a:pPr marL="571500" indent="-285750">
              <a:buFont typeface="Wingdings" panose="05000000000000000000" pitchFamily="2" charset="2"/>
              <a:buChar char="Ø"/>
            </a:pPr>
            <a:endParaRPr lang="en-US" altLang="zh-CN" dirty="0">
              <a:sym typeface="+mn-ea"/>
            </a:endParaRPr>
          </a:p>
          <a:p>
            <a:pPr marL="571500" indent="-285750">
              <a:buFont typeface="Wingdings" panose="05000000000000000000" pitchFamily="2" charset="2"/>
              <a:buChar char="Ø"/>
            </a:pPr>
            <a:r>
              <a:rPr lang="zh-CN" altLang="en-US" dirty="0"/>
              <a:t>最后在</a:t>
            </a:r>
            <a:r>
              <a:rPr lang="en-US" altLang="zh-CN" dirty="0"/>
              <a:t>OOD</a:t>
            </a:r>
            <a:r>
              <a:rPr lang="zh-CN" altLang="en-US" dirty="0"/>
              <a:t>检测、对抗样本的检测等任务上评估本算法，并对比</a:t>
            </a:r>
            <a:r>
              <a:rPr lang="en-US" altLang="zh-CN" dirty="0"/>
              <a:t>DDU</a:t>
            </a:r>
            <a:r>
              <a:rPr lang="zh-CN" altLang="en-US" dirty="0"/>
              <a:t>、</a:t>
            </a:r>
            <a:r>
              <a:rPr lang="en-US" altLang="zh-CN" dirty="0"/>
              <a:t>Ensemble</a:t>
            </a:r>
            <a:r>
              <a:rPr lang="zh-CN" altLang="en-US" dirty="0"/>
              <a:t>等其他算法</a:t>
            </a:r>
            <a:endParaRPr lang="zh-CN" altLang="en-US"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t>总结与展望</a:t>
            </a:r>
            <a:endParaRPr 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latin typeface="微软雅黑" charset="-122"/>
                <a:ea typeface="微软雅黑" charset="-122"/>
                <a:cs typeface="微软雅黑" charset="-122"/>
                <a:sym typeface="+mn-ea"/>
              </a:rPr>
              <a:t>总结</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592435" cy="2862322"/>
          </a:xfrm>
          <a:prstGeom prst="rect">
            <a:avLst/>
          </a:prstGeom>
          <a:noFill/>
        </p:spPr>
        <p:txBody>
          <a:bodyPr wrap="square" rtlCol="0">
            <a:spAutoFit/>
          </a:bodyPr>
          <a:lstStyle/>
          <a:p>
            <a:pPr marL="285750" indent="-285750">
              <a:buFont typeface="Wingdings" panose="05000000000000000000" charset="0"/>
              <a:buChar char=""/>
            </a:pPr>
            <a:r>
              <a:rPr lang="zh-CN" altLang="en-US" dirty="0"/>
              <a:t>基于高维特征概率密度建模的模型不确定性的研究</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en-US" altLang="zh-CN" dirty="0"/>
              <a:t>GMM</a:t>
            </a:r>
            <a:r>
              <a:rPr lang="zh-CN" altLang="en-US" dirty="0"/>
              <a:t>对高维特征进行建模，对数概率密度表示模型的不确定性</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r>
              <a:rPr lang="zh-CN" altLang="en-US" dirty="0"/>
              <a:t>注意到</a:t>
            </a:r>
            <a:r>
              <a:rPr lang="en-US" altLang="zh-CN" dirty="0" err="1"/>
              <a:t>inD</a:t>
            </a:r>
            <a:r>
              <a:rPr lang="zh-CN" altLang="en-US" dirty="0"/>
              <a:t>样本和</a:t>
            </a:r>
            <a:r>
              <a:rPr lang="en-US" altLang="zh-CN" dirty="0"/>
              <a:t>OOD</a:t>
            </a:r>
            <a:r>
              <a:rPr lang="zh-CN" altLang="en-US" dirty="0"/>
              <a:t>样本在梯度空间上分布的差异，提出对输入图片加入与梯度有关的扰动</a:t>
            </a:r>
            <a:endParaRPr lang="zh-CN" altLang="en-US" dirty="0"/>
          </a:p>
          <a:p>
            <a:pPr marL="285750" indent="-285750">
              <a:buFont typeface="Wingdings" panose="05000000000000000000" charset="0"/>
              <a:buChar char=""/>
            </a:pPr>
            <a:endParaRPr lang="zh-CN" altLang="en-US"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通过对特征空间的可视化和分析，提出基于</a:t>
            </a:r>
            <a:r>
              <a:rPr lang="en-US" altLang="zh-CN" dirty="0" err="1"/>
              <a:t>ContrastiveCenterLoss</a:t>
            </a:r>
            <a:r>
              <a:rPr lang="zh-CN" altLang="en-US" dirty="0"/>
              <a:t>联合训练的改进</a:t>
            </a:r>
            <a:endParaRPr lang="zh-CN" altLang="en-US" dirty="0"/>
          </a:p>
        </p:txBody>
      </p:sp>
      <p:sp>
        <p:nvSpPr>
          <p:cNvPr id="8" name="文本框 7"/>
          <p:cNvSpPr txBox="1"/>
          <p:nvPr/>
        </p:nvSpPr>
        <p:spPr>
          <a:xfrm>
            <a:off x="304800" y="3279140"/>
            <a:ext cx="7092315" cy="368300"/>
          </a:xfrm>
          <a:prstGeom prst="rect">
            <a:avLst/>
          </a:prstGeom>
          <a:noFill/>
        </p:spPr>
        <p:txBody>
          <a:bodyPr wrap="square" rtlCol="0">
            <a:spAutoFit/>
          </a:bodyPr>
          <a:lstStyle/>
          <a:p>
            <a:r>
              <a:rPr lang="en-US" altLang="zh-CN"/>
              <a:t>:</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展望</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442595" y="1341120"/>
            <a:ext cx="10975373" cy="2585323"/>
          </a:xfrm>
          <a:prstGeom prst="rect">
            <a:avLst/>
          </a:prstGeom>
          <a:noFill/>
        </p:spPr>
        <p:txBody>
          <a:bodyPr wrap="square" rtlCol="0">
            <a:spAutoFit/>
          </a:bodyPr>
          <a:lstStyle/>
          <a:p>
            <a:pPr marL="285750" indent="-285750">
              <a:buFont typeface="Wingdings" panose="05000000000000000000" charset="0"/>
              <a:buChar char=""/>
            </a:pPr>
            <a:r>
              <a:rPr lang="zh-CN" altLang="en-US" dirty="0"/>
              <a:t>不确定性研究与应用结合，进一步提升不确定性建模的可解释性和透明性，提升模型的可信度和决策支持能力。</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大模型</a:t>
            </a:r>
            <a:r>
              <a:rPr lang="en-US" altLang="zh-CN" dirty="0"/>
              <a:t>(LLM)</a:t>
            </a:r>
            <a:r>
              <a:rPr lang="zh-CN" altLang="en-US" dirty="0"/>
              <a:t>的不确定性</a:t>
            </a:r>
            <a:endParaRPr lang="en-US" altLang="zh-CN" dirty="0"/>
          </a:p>
          <a:p>
            <a:pPr marL="285750" indent="-285750">
              <a:buFont typeface="Wingdings" panose="05000000000000000000" charset="0"/>
              <a:buChar char=""/>
            </a:pPr>
            <a:endParaRPr lang="en-US" altLang="zh-CN" dirty="0"/>
          </a:p>
          <a:p>
            <a:pPr marL="285750" indent="-285750">
              <a:buFont typeface="Wingdings" panose="05000000000000000000" charset="0"/>
              <a:buChar char=""/>
            </a:pPr>
            <a:endParaRPr lang="zh-CN" altLang="en-US" dirty="0"/>
          </a:p>
          <a:p>
            <a:pPr marL="285750" indent="-285750">
              <a:buFont typeface="Wingdings" panose="05000000000000000000" charset="0"/>
              <a:buChar char=""/>
            </a:pPr>
            <a:r>
              <a:rPr lang="zh-CN" altLang="en-US" dirty="0"/>
              <a:t>多模态模型</a:t>
            </a:r>
            <a:r>
              <a:rPr lang="en-US" altLang="zh-CN" dirty="0"/>
              <a:t>(MLLM)</a:t>
            </a:r>
            <a:r>
              <a:rPr lang="zh-CN" altLang="en-US" dirty="0"/>
              <a:t>的不确定性</a:t>
            </a:r>
            <a:endParaRPr lang="zh-CN" altLang="en-US" dirty="0"/>
          </a:p>
          <a:p>
            <a:pPr marL="285750" indent="-285750">
              <a:buFont typeface="Wingdings" panose="05000000000000000000" charset="0"/>
              <a:buChar char=""/>
            </a:pP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展望</a:t>
            </a:r>
            <a:endParaRPr lang="zh-CN" altLang="en-US" sz="2800" b="1" dirty="0">
              <a:solidFill>
                <a:schemeClr val="tx1"/>
              </a:solidFill>
              <a:latin typeface="微软雅黑" charset="-122"/>
              <a:ea typeface="微软雅黑" charset="-122"/>
              <a:cs typeface="微软雅黑" charset="-122"/>
              <a:sym typeface="+mn-ea"/>
            </a:endParaRPr>
          </a:p>
        </p:txBody>
      </p:sp>
      <p:grpSp>
        <p:nvGrpSpPr>
          <p:cNvPr id="213" name="组合 212"/>
          <p:cNvGrpSpPr/>
          <p:nvPr/>
        </p:nvGrpSpPr>
        <p:grpSpPr>
          <a:xfrm>
            <a:off x="2547620" y="1471295"/>
            <a:ext cx="6578600" cy="3234690"/>
            <a:chOff x="4012" y="2317"/>
            <a:chExt cx="10360" cy="5094"/>
          </a:xfrm>
        </p:grpSpPr>
        <p:grpSp>
          <p:nvGrpSpPr>
            <p:cNvPr id="205" name="组合 204"/>
            <p:cNvGrpSpPr/>
            <p:nvPr/>
          </p:nvGrpSpPr>
          <p:grpSpPr>
            <a:xfrm>
              <a:off x="4012" y="3953"/>
              <a:ext cx="10360" cy="3458"/>
              <a:chOff x="4057" y="5018"/>
              <a:chExt cx="10360" cy="3458"/>
            </a:xfrm>
          </p:grpSpPr>
          <p:grpSp>
            <p:nvGrpSpPr>
              <p:cNvPr id="204" name="组合 203"/>
              <p:cNvGrpSpPr/>
              <p:nvPr/>
            </p:nvGrpSpPr>
            <p:grpSpPr>
              <a:xfrm rot="0">
                <a:off x="6018" y="5018"/>
                <a:ext cx="8399" cy="2513"/>
                <a:chOff x="5043" y="6170"/>
                <a:chExt cx="8266" cy="2468"/>
              </a:xfrm>
            </p:grpSpPr>
            <p:grpSp>
              <p:nvGrpSpPr>
                <p:cNvPr id="123" name="组合 122"/>
                <p:cNvGrpSpPr/>
                <p:nvPr/>
              </p:nvGrpSpPr>
              <p:grpSpPr>
                <a:xfrm>
                  <a:off x="5043" y="6170"/>
                  <a:ext cx="8266" cy="2468"/>
                  <a:chOff x="5101" y="1697"/>
                  <a:chExt cx="8266" cy="2468"/>
                </a:xfrm>
              </p:grpSpPr>
              <p:grpSp>
                <p:nvGrpSpPr>
                  <p:cNvPr id="124" name="组合 123"/>
                  <p:cNvGrpSpPr/>
                  <p:nvPr/>
                </p:nvGrpSpPr>
                <p:grpSpPr>
                  <a:xfrm>
                    <a:off x="5101" y="1697"/>
                    <a:ext cx="5775" cy="2468"/>
                    <a:chOff x="4647" y="2246"/>
                    <a:chExt cx="7578" cy="4402"/>
                  </a:xfrm>
                </p:grpSpPr>
                <p:sp>
                  <p:nvSpPr>
                    <p:cNvPr id="125" name="流程图: 手动操作 124"/>
                    <p:cNvSpPr/>
                    <p:nvPr/>
                  </p:nvSpPr>
                  <p:spPr>
                    <a:xfrm rot="16200000">
                      <a:off x="4677" y="3075"/>
                      <a:ext cx="3610" cy="2440"/>
                    </a:xfrm>
                    <a:prstGeom prst="flowChartManualOperation">
                      <a:avLst/>
                    </a:prstGeom>
                    <a:solidFill>
                      <a:schemeClr val="accent1"/>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wrap="square">
                      <a:spAutoFit/>
                    </a:bodyPr>
                    <a:p>
                      <a:endParaRPr lang="en-US" altLang="zh-CN" sz="2400" dirty="0"/>
                    </a:p>
                  </p:txBody>
                </p:sp>
                <p:grpSp>
                  <p:nvGrpSpPr>
                    <p:cNvPr id="126" name="组合 125"/>
                    <p:cNvGrpSpPr/>
                    <p:nvPr/>
                  </p:nvGrpSpPr>
                  <p:grpSpPr>
                    <a:xfrm>
                      <a:off x="4647" y="2246"/>
                      <a:ext cx="7578" cy="4402"/>
                      <a:chOff x="4647" y="2246"/>
                      <a:chExt cx="7578" cy="4402"/>
                    </a:xfrm>
                  </p:grpSpPr>
                  <p:grpSp>
                    <p:nvGrpSpPr>
                      <p:cNvPr id="127" name="组合 126"/>
                      <p:cNvGrpSpPr/>
                      <p:nvPr/>
                    </p:nvGrpSpPr>
                    <p:grpSpPr>
                      <a:xfrm rot="0">
                        <a:off x="4647" y="2246"/>
                        <a:ext cx="7578" cy="4402"/>
                        <a:chOff x="4026" y="2737"/>
                        <a:chExt cx="7578" cy="4402"/>
                      </a:xfrm>
                    </p:grpSpPr>
                    <p:grpSp>
                      <p:nvGrpSpPr>
                        <p:cNvPr id="128" name="组合 127"/>
                        <p:cNvGrpSpPr/>
                        <p:nvPr/>
                      </p:nvGrpSpPr>
                      <p:grpSpPr>
                        <a:xfrm>
                          <a:off x="4026" y="2737"/>
                          <a:ext cx="7578" cy="4402"/>
                          <a:chOff x="3982" y="2387"/>
                          <a:chExt cx="7578" cy="4402"/>
                        </a:xfrm>
                      </p:grpSpPr>
                      <p:grpSp>
                        <p:nvGrpSpPr>
                          <p:cNvPr id="129" name="组合 128"/>
                          <p:cNvGrpSpPr/>
                          <p:nvPr/>
                        </p:nvGrpSpPr>
                        <p:grpSpPr>
                          <a:xfrm>
                            <a:off x="10258" y="2387"/>
                            <a:ext cx="1301" cy="4402"/>
                            <a:chOff x="9751" y="4713"/>
                            <a:chExt cx="1287" cy="4253"/>
                          </a:xfrm>
                        </p:grpSpPr>
                        <p:sp>
                          <p:nvSpPr>
                            <p:cNvPr id="131" name="矩形 130"/>
                            <p:cNvSpPr/>
                            <p:nvPr/>
                          </p:nvSpPr>
                          <p:spPr>
                            <a:xfrm>
                              <a:off x="9751" y="8149"/>
                              <a:ext cx="1276" cy="817"/>
                            </a:xfrm>
                            <a:prstGeom prst="rect">
                              <a:avLst/>
                            </a:prstGeom>
                            <a:solidFill>
                              <a:schemeClr val="accent1"/>
                            </a:solidFill>
                          </p:spPr>
                          <p:txBody>
                            <a:bodyPr wrap="square">
                              <a:spAutoFit/>
                            </a:bodyPr>
                            <a:p>
                              <a:pPr algn="ctr"/>
                              <a:r>
                                <a:rPr lang="en-US" altLang="zh-CN" sz="1400" dirty="0"/>
                                <a:t>  FC</a:t>
                              </a:r>
                              <a:endParaRPr lang="en-US" altLang="zh-CN" sz="1400" dirty="0"/>
                            </a:p>
                          </p:txBody>
                        </p:sp>
                        <p:sp>
                          <p:nvSpPr>
                            <p:cNvPr id="133" name="文本框 132"/>
                            <p:cNvSpPr txBox="1"/>
                            <p:nvPr/>
                          </p:nvSpPr>
                          <p:spPr>
                            <a:xfrm>
                              <a:off x="9762" y="4713"/>
                              <a:ext cx="1276" cy="873"/>
                            </a:xfrm>
                            <a:prstGeom prst="rect">
                              <a:avLst/>
                            </a:prstGeom>
                            <a:solidFill>
                              <a:schemeClr val="accent1"/>
                            </a:solidFill>
                          </p:spPr>
                          <p:txBody>
                            <a:bodyPr wrap="square" rtlCol="0">
                              <a:spAutoFit/>
                            </a:bodyPr>
                            <a:p>
                              <a:pPr algn="ctr">
                                <a:lnSpc>
                                  <a:spcPct val="110000"/>
                                </a:lnSpc>
                              </a:pPr>
                              <a:r>
                                <a:rPr lang="en-US" altLang="zh-CN" sz="1400"/>
                                <a:t>GMM</a:t>
                              </a:r>
                              <a:endParaRPr lang="en-US" altLang="zh-CN" sz="1400"/>
                            </a:p>
                          </p:txBody>
                        </p:sp>
                      </p:grpSp>
                      <p:cxnSp>
                        <p:nvCxnSpPr>
                          <p:cNvPr id="135" name="直接连接符 134"/>
                          <p:cNvCxnSpPr/>
                          <p:nvPr/>
                        </p:nvCxnSpPr>
                        <p:spPr>
                          <a:xfrm flipH="1" flipV="1">
                            <a:off x="3982" y="4353"/>
                            <a:ext cx="552" cy="1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36" name="直接连接符 135"/>
                        <p:cNvCxnSpPr/>
                        <p:nvPr/>
                      </p:nvCxnSpPr>
                      <p:spPr>
                        <a:xfrm flipH="1">
                          <a:off x="8320" y="3166"/>
                          <a:ext cx="1901" cy="159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37" name="直接连接符 136"/>
                      <p:cNvCxnSpPr/>
                      <p:nvPr/>
                    </p:nvCxnSpPr>
                    <p:spPr>
                      <a:xfrm rot="20880000" flipH="1" flipV="1">
                        <a:off x="7701" y="4234"/>
                        <a:ext cx="600" cy="179"/>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138" name="矩形 137"/>
                    <p:cNvSpPr/>
                    <p:nvPr/>
                  </p:nvSpPr>
                  <p:spPr>
                    <a:xfrm>
                      <a:off x="8329" y="2954"/>
                      <a:ext cx="521" cy="708"/>
                    </a:xfrm>
                    <a:prstGeom prst="rect">
                      <a:avLst/>
                    </a:prstGeom>
                    <a:solidFill>
                      <a:schemeClr val="tx1">
                        <a:lumMod val="85000"/>
                        <a:lumOff val="15000"/>
                      </a:schemeClr>
                    </a:solidFill>
                    <a:ln>
                      <a:solidFill>
                        <a:schemeClr val="bg1"/>
                      </a:solidFill>
                    </a:ln>
                  </p:spPr>
                  <p:txBody>
                    <a:bodyPr wrap="square">
                      <a:spAutoFit/>
                    </a:bodyPr>
                    <a:p>
                      <a:endParaRPr lang="zh-CN" altLang="en-US" sz="2400" dirty="0"/>
                    </a:p>
                  </p:txBody>
                </p:sp>
              </p:grpSp>
              <p:cxnSp>
                <p:nvCxnSpPr>
                  <p:cNvPr id="139" name="直接连接符 138"/>
                  <p:cNvCxnSpPr/>
                  <p:nvPr/>
                </p:nvCxnSpPr>
                <p:spPr>
                  <a:xfrm flipH="1">
                    <a:off x="10900" y="3926"/>
                    <a:ext cx="709" cy="1"/>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40" name="矩形 139"/>
                  <p:cNvSpPr/>
                  <p:nvPr/>
                </p:nvSpPr>
                <p:spPr>
                  <a:xfrm>
                    <a:off x="11613" y="3689"/>
                    <a:ext cx="1754" cy="474"/>
                  </a:xfrm>
                  <a:prstGeom prst="rect">
                    <a:avLst/>
                  </a:prstGeom>
                  <a:solidFill>
                    <a:schemeClr val="accent2"/>
                  </a:solidFill>
                </p:spPr>
                <p:txBody>
                  <a:bodyPr wrap="square">
                    <a:spAutoFit/>
                  </a:bodyPr>
                  <a:p>
                    <a:pPr algn="ctr"/>
                    <a:r>
                      <a:rPr lang="en-US" altLang="zh-CN" sz="1400" dirty="0"/>
                      <a:t>Probability</a:t>
                    </a:r>
                    <a:endParaRPr lang="en-US" altLang="zh-CN" sz="1400" dirty="0"/>
                  </a:p>
                </p:txBody>
              </p:sp>
              <p:sp>
                <p:nvSpPr>
                  <p:cNvPr id="141" name="矩形 140"/>
                  <p:cNvSpPr/>
                  <p:nvPr/>
                </p:nvSpPr>
                <p:spPr>
                  <a:xfrm>
                    <a:off x="7907" y="2499"/>
                    <a:ext cx="397" cy="397"/>
                  </a:xfrm>
                  <a:prstGeom prst="rect">
                    <a:avLst/>
                  </a:prstGeom>
                  <a:solidFill>
                    <a:schemeClr val="bg2">
                      <a:lumMod val="90000"/>
                    </a:schemeClr>
                  </a:solidFill>
                  <a:ln w="12700" cmpd="sng">
                    <a:solidFill>
                      <a:schemeClr val="bg1"/>
                    </a:solidFill>
                    <a:prstDash val="solid"/>
                  </a:ln>
                </p:spPr>
                <p:txBody>
                  <a:bodyPr wrap="square">
                    <a:spAutoFit/>
                  </a:bodyPr>
                  <a:p>
                    <a:endParaRPr lang="zh-CN" altLang="en-US" sz="2400" dirty="0"/>
                  </a:p>
                </p:txBody>
              </p:sp>
              <p:sp>
                <p:nvSpPr>
                  <p:cNvPr id="142" name="矩形 141"/>
                  <p:cNvSpPr/>
                  <p:nvPr/>
                </p:nvSpPr>
                <p:spPr>
                  <a:xfrm>
                    <a:off x="7907" y="2896"/>
                    <a:ext cx="397" cy="397"/>
                  </a:xfrm>
                  <a:prstGeom prst="rect">
                    <a:avLst/>
                  </a:prstGeom>
                  <a:solidFill>
                    <a:schemeClr val="bg1">
                      <a:lumMod val="95000"/>
                    </a:schemeClr>
                  </a:solidFill>
                  <a:ln>
                    <a:solidFill>
                      <a:schemeClr val="bg1"/>
                    </a:solidFill>
                  </a:ln>
                </p:spPr>
                <p:txBody>
                  <a:bodyPr wrap="square">
                    <a:spAutoFit/>
                  </a:bodyPr>
                  <a:p>
                    <a:endParaRPr lang="zh-CN" altLang="en-US" sz="2400" dirty="0"/>
                  </a:p>
                </p:txBody>
              </p:sp>
              <p:sp>
                <p:nvSpPr>
                  <p:cNvPr id="143" name="矩形 142"/>
                  <p:cNvSpPr/>
                  <p:nvPr/>
                </p:nvSpPr>
                <p:spPr>
                  <a:xfrm>
                    <a:off x="7905" y="3293"/>
                    <a:ext cx="397" cy="397"/>
                  </a:xfrm>
                  <a:prstGeom prst="rect">
                    <a:avLst/>
                  </a:prstGeom>
                  <a:solidFill>
                    <a:schemeClr val="bg1">
                      <a:lumMod val="50000"/>
                    </a:schemeClr>
                  </a:solidFill>
                  <a:ln>
                    <a:solidFill>
                      <a:schemeClr val="bg1"/>
                    </a:solidFill>
                  </a:ln>
                </p:spPr>
                <p:txBody>
                  <a:bodyPr wrap="square">
                    <a:spAutoFit/>
                  </a:bodyPr>
                  <a:p>
                    <a:endParaRPr lang="zh-CN" altLang="en-US" sz="2400" dirty="0"/>
                  </a:p>
                </p:txBody>
              </p:sp>
              <p:sp>
                <p:nvSpPr>
                  <p:cNvPr id="144" name="矩形 143"/>
                  <p:cNvSpPr/>
                  <p:nvPr/>
                </p:nvSpPr>
                <p:spPr>
                  <a:xfrm>
                    <a:off x="7907" y="1697"/>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sp>
                <p:nvSpPr>
                  <p:cNvPr id="145" name="矩形 144"/>
                  <p:cNvSpPr/>
                  <p:nvPr/>
                </p:nvSpPr>
                <p:spPr>
                  <a:xfrm>
                    <a:off x="7907" y="3643"/>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grpSp>
            <p:sp>
              <p:nvSpPr>
                <p:cNvPr id="146" name="矩形 145"/>
                <p:cNvSpPr/>
                <p:nvPr/>
              </p:nvSpPr>
              <p:spPr>
                <a:xfrm>
                  <a:off x="11517" y="6170"/>
                  <a:ext cx="1767" cy="474"/>
                </a:xfrm>
                <a:prstGeom prst="rect">
                  <a:avLst/>
                </a:prstGeom>
                <a:solidFill>
                  <a:schemeClr val="accent2"/>
                </a:solidFill>
              </p:spPr>
              <p:txBody>
                <a:bodyPr wrap="square">
                  <a:spAutoFit/>
                </a:bodyPr>
                <a:p>
                  <a:pPr algn="ctr"/>
                  <a:r>
                    <a:rPr lang="en-US" altLang="zh-CN" sz="1400" dirty="0"/>
                    <a:t>Uncertainty</a:t>
                  </a:r>
                  <a:endParaRPr lang="en-US" altLang="zh-CN" sz="1400" dirty="0"/>
                </a:p>
              </p:txBody>
            </p:sp>
            <p:cxnSp>
              <p:nvCxnSpPr>
                <p:cNvPr id="147" name="直接连接符 146"/>
                <p:cNvCxnSpPr/>
                <p:nvPr/>
              </p:nvCxnSpPr>
              <p:spPr>
                <a:xfrm flipH="1" flipV="1">
                  <a:off x="10830" y="6417"/>
                  <a:ext cx="614" cy="15"/>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grpSp>
            <p:nvGrpSpPr>
              <p:cNvPr id="203" name="组合 202"/>
              <p:cNvGrpSpPr/>
              <p:nvPr/>
            </p:nvGrpSpPr>
            <p:grpSpPr>
              <a:xfrm>
                <a:off x="4057" y="5256"/>
                <a:ext cx="10179" cy="3220"/>
                <a:chOff x="4057" y="5256"/>
                <a:chExt cx="10179" cy="3220"/>
              </a:xfrm>
            </p:grpSpPr>
            <p:pic>
              <p:nvPicPr>
                <p:cNvPr id="207" name="图片 206" descr="dog"/>
                <p:cNvPicPr>
                  <a:picLocks noChangeAspect="1"/>
                </p:cNvPicPr>
                <p:nvPr/>
              </p:nvPicPr>
              <p:blipFill>
                <a:blip r:embed="rId1"/>
                <a:stretch>
                  <a:fillRect/>
                </a:stretch>
              </p:blipFill>
              <p:spPr>
                <a:xfrm>
                  <a:off x="4057" y="5256"/>
                  <a:ext cx="1951" cy="1955"/>
                </a:xfrm>
                <a:prstGeom prst="rect">
                  <a:avLst/>
                </a:prstGeom>
              </p:spPr>
            </p:pic>
            <p:sp>
              <p:nvSpPr>
                <p:cNvPr id="5" name="文本框 4"/>
                <p:cNvSpPr txBox="1"/>
                <p:nvPr/>
              </p:nvSpPr>
              <p:spPr>
                <a:xfrm>
                  <a:off x="4531" y="7106"/>
                  <a:ext cx="468" cy="580"/>
                </a:xfrm>
                <a:prstGeom prst="rect">
                  <a:avLst/>
                </a:prstGeom>
                <a:noFill/>
              </p:spPr>
              <p:txBody>
                <a:bodyPr wrap="none" rtlCol="0">
                  <a:spAutoFit/>
                </a:bodyPr>
                <a:p>
                  <a:r>
                    <a:rPr lang="en-US" altLang="zh-CN" i="1"/>
                    <a:t>x</a:t>
                  </a:r>
                  <a:endParaRPr lang="en-US" altLang="zh-CN" i="1"/>
                </a:p>
              </p:txBody>
            </p:sp>
            <mc:AlternateContent xmlns:mc="http://schemas.openxmlformats.org/markup-compatibility/2006">
              <mc:Choice xmlns:a14="http://schemas.microsoft.com/office/drawing/2010/main" Requires="a14">
                <p:sp>
                  <p:nvSpPr>
                    <p:cNvPr id="9" name="文本框 8"/>
                    <p:cNvSpPr txBox="1"/>
                    <p:nvPr/>
                  </p:nvSpPr>
                  <p:spPr>
                    <a:xfrm>
                      <a:off x="6877" y="7086"/>
                      <a:ext cx="543" cy="5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𝑓</m:t>
                                </m:r>
                              </m:e>
                              <m:sub>
                                <m:r>
                                  <a:rPr lang="en-US" altLang="zh-CN" i="1">
                                    <a:latin typeface="DejaVu Math TeX Gyre" panose="02000503000000000000" charset="0"/>
                                    <a:ea typeface="MS Mincho" charset="0"/>
                                    <a:cs typeface="DejaVu Math TeX Gyre" panose="02000503000000000000" charset="0"/>
                                  </a:rPr>
                                  <m:t>𝜃</m:t>
                                </m:r>
                              </m:sub>
                            </m:sSub>
                          </m:oMath>
                        </m:oMathPara>
                      </a14:m>
                      <a:endParaRPr lang="en-US" altLang="zh-CN">
                        <a:latin typeface="+mn-lt"/>
                        <a:cs typeface="+mn-lt"/>
                      </a:endParaRPr>
                    </a:p>
                  </p:txBody>
                </p:sp>
              </mc:Choice>
              <mc:Fallback>
                <p:sp>
                  <p:nvSpPr>
                    <p:cNvPr id="9" name="文本框 8"/>
                    <p:cNvSpPr txBox="1">
                      <a:spLocks noRot="1" noChangeAspect="1" noMove="1" noResize="1" noEditPoints="1" noAdjustHandles="1" noChangeArrowheads="1" noChangeShapeType="1" noTextEdit="1"/>
                    </p:cNvSpPr>
                    <p:nvPr/>
                  </p:nvSpPr>
                  <p:spPr>
                    <a:xfrm>
                      <a:off x="6877" y="7086"/>
                      <a:ext cx="543" cy="580"/>
                    </a:xfrm>
                    <a:prstGeom prst="rect">
                      <a:avLst/>
                    </a:prstGeom>
                    <a:blipFill rotWithShape="1">
                      <a:blip r:embed="rId2"/>
                    </a:blipFill>
                  </p:spPr>
                  <p:txBody>
                    <a:bodyPr/>
                    <a:lstStyle/>
                    <a:p>
                      <a:r>
                        <a:rPr lang="zh-CN" altLang="en-US">
                          <a:noFill/>
                        </a:rPr>
                        <a:t> </a:t>
                      </a:r>
                    </a:p>
                  </p:txBody>
                </p:sp>
              </mc:Fallback>
            </mc:AlternateContent>
            <p:sp>
              <p:nvSpPr>
                <p:cNvPr id="10" name="文本框 9"/>
                <p:cNvSpPr txBox="1"/>
                <p:nvPr/>
              </p:nvSpPr>
              <p:spPr>
                <a:xfrm>
                  <a:off x="6544" y="5627"/>
                  <a:ext cx="1568" cy="1016"/>
                </a:xfrm>
                <a:prstGeom prst="rect">
                  <a:avLst/>
                </a:prstGeom>
                <a:noFill/>
              </p:spPr>
              <p:txBody>
                <a:bodyPr wrap="none" rtlCol="0">
                  <a:spAutoFit/>
                </a:bodyPr>
                <a:p>
                  <a:pPr algn="ctr"/>
                  <a:r>
                    <a:rPr lang="en-US" altLang="zh-CN"/>
                    <a:t>feature</a:t>
                  </a:r>
                  <a:endParaRPr lang="en-US" altLang="zh-CN"/>
                </a:p>
                <a:p>
                  <a:pPr algn="ctr"/>
                  <a:r>
                    <a:rPr lang="en-US" altLang="zh-CN"/>
                    <a:t>extractor</a:t>
                  </a:r>
                  <a:endParaRPr lang="en-US" altLang="zh-CN"/>
                </a:p>
              </p:txBody>
            </p:sp>
            <p:cxnSp>
              <p:nvCxnSpPr>
                <p:cNvPr id="24" name="直接连接符 23"/>
                <p:cNvCxnSpPr/>
                <p:nvPr/>
              </p:nvCxnSpPr>
              <p:spPr>
                <a:xfrm flipH="1" flipV="1">
                  <a:off x="9345" y="6232"/>
                  <a:ext cx="1485" cy="1125"/>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35" name="文本框 34"/>
                    <p:cNvSpPr txBox="1"/>
                    <p:nvPr/>
                  </p:nvSpPr>
                  <p:spPr>
                    <a:xfrm>
                      <a:off x="8709" y="7460"/>
                      <a:ext cx="724" cy="1016"/>
                    </a:xfrm>
                    <a:prstGeom prst="rect">
                      <a:avLst/>
                    </a:prstGeom>
                    <a:noFill/>
                  </p:spPr>
                  <p:txBody>
                    <a:bodyPr wrap="square" rtlCol="0">
                      <a:spAutoFit/>
                    </a:bodyPr>
                    <a:p>
                      <a:pPr algn="l">
                        <a:buClrTx/>
                        <a:buSzTx/>
                        <a:buFontTx/>
                      </a:pPr>
                      <a14:m>
                        <m:oMathPara xmlns:m="http://schemas.openxmlformats.org/officeDocument/2006/math">
                          <m:oMathParaPr>
                            <m:jc m:val="centerGroup"/>
                          </m:oMathParaPr>
                          <m:oMath xmlns:m="http://schemas.openxmlformats.org/officeDocument/2006/math">
                            <m:r>
                              <a:rPr lang="en-US" altLang="zh-CN" sz="1800" i="1">
                                <a:latin typeface="DejaVu Math TeX Gyre" panose="02000503000000000000" charset="0"/>
                              </a:rPr>
                              <m:t>𝑧</m:t>
                            </m:r>
                          </m:oMath>
                        </m:oMathPara>
                      </a14:m>
                      <a:endParaRPr lang="zh-CN" altLang="en-US" sz="1800"/>
                    </a:p>
                    <a:p>
                      <a:pPr algn="l">
                        <a:buClrTx/>
                        <a:buSzTx/>
                        <a:buFontTx/>
                      </a:pPr>
                      <a:endParaRPr lang="en-US" altLang="zh-CN" sz="1800" i="1"/>
                    </a:p>
                  </p:txBody>
                </p:sp>
              </mc:Choice>
              <mc:Fallback>
                <p:sp>
                  <p:nvSpPr>
                    <p:cNvPr id="35" name="文本框 34"/>
                    <p:cNvSpPr txBox="1">
                      <a:spLocks noRot="1" noChangeAspect="1" noMove="1" noResize="1" noEditPoints="1" noAdjustHandles="1" noChangeArrowheads="1" noChangeShapeType="1" noTextEdit="1"/>
                    </p:cNvSpPr>
                    <p:nvPr/>
                  </p:nvSpPr>
                  <p:spPr>
                    <a:xfrm>
                      <a:off x="8709" y="7460"/>
                      <a:ext cx="724" cy="1016"/>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0" name="文本框 199"/>
                    <p:cNvSpPr txBox="1"/>
                    <p:nvPr/>
                  </p:nvSpPr>
                  <p:spPr>
                    <a:xfrm>
                      <a:off x="10886" y="5594"/>
                      <a:ext cx="1107" cy="580"/>
                    </a:xfrm>
                    <a:prstGeom prst="rect">
                      <a:avLst/>
                    </a:prstGeom>
                    <a:noFill/>
                  </p:spPr>
                  <p:txBody>
                    <a:bodyPr wrap="square" rtlCol="0">
                      <a:spAutoFit/>
                    </a:bodyPr>
                    <a:p>
                      <a:pPr algn="l">
                        <a:buClrTx/>
                        <a:buSzTx/>
                        <a:buFontTx/>
                      </a:pPr>
                      <a:r>
                        <a:rPr lang="en-US" altLang="zh-CN" sz="1800" i="1"/>
                        <a:t>q(</a:t>
                      </a:r>
                      <a14:m>
                        <m:oMath xmlns:m="http://schemas.openxmlformats.org/officeDocument/2006/math">
                          <m:r>
                            <a:rPr lang="en-US" altLang="zh-CN" sz="1800" i="1">
                              <a:latin typeface="DejaVu Math TeX Gyre" panose="02000503000000000000" charset="0"/>
                            </a:rPr>
                            <m:t>𝑧</m:t>
                          </m:r>
                        </m:oMath>
                      </a14:m>
                      <a:r>
                        <a:rPr lang="en-US" altLang="zh-CN" sz="1800" i="1"/>
                        <a:t>)</a:t>
                      </a:r>
                      <a:endParaRPr lang="en-US" altLang="zh-CN" sz="1800" i="1"/>
                    </a:p>
                  </p:txBody>
                </p:sp>
              </mc:Choice>
              <mc:Fallback>
                <p:sp>
                  <p:nvSpPr>
                    <p:cNvPr id="200" name="文本框 199"/>
                    <p:cNvSpPr txBox="1">
                      <a:spLocks noRot="1" noChangeAspect="1" noMove="1" noResize="1" noEditPoints="1" noAdjustHandles="1" noChangeArrowheads="1" noChangeShapeType="1" noTextEdit="1"/>
                    </p:cNvSpPr>
                    <p:nvPr/>
                  </p:nvSpPr>
                  <p:spPr>
                    <a:xfrm>
                      <a:off x="10886" y="5594"/>
                      <a:ext cx="1107" cy="580"/>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1" name="文本框 200"/>
                    <p:cNvSpPr txBox="1"/>
                    <p:nvPr/>
                  </p:nvSpPr>
                  <p:spPr>
                    <a:xfrm>
                      <a:off x="12816" y="5627"/>
                      <a:ext cx="1420" cy="580"/>
                    </a:xfrm>
                    <a:prstGeom prst="rect">
                      <a:avLst/>
                    </a:prstGeom>
                    <a:noFill/>
                  </p:spPr>
                  <p:txBody>
                    <a:bodyPr wrap="none" rtlCol="0">
                      <a:spAutoFit/>
                    </a:bodyPr>
                    <a:p>
                      <a:pPr algn="l">
                        <a:buClrTx/>
                        <a:buSzTx/>
                        <a:buFontTx/>
                      </a:pPr>
                      <a:r>
                        <a:rPr lang="en-US" altLang="zh-CN" sz="1800" i="1"/>
                        <a:t>logq(</a:t>
                      </a:r>
                      <a14:m>
                        <m:oMath xmlns:m="http://schemas.openxmlformats.org/officeDocument/2006/math">
                          <m:r>
                            <a:rPr lang="en-US" altLang="zh-CN" sz="1800" i="1">
                              <a:latin typeface="DejaVu Math TeX Gyre" panose="02000503000000000000" charset="0"/>
                            </a:rPr>
                            <m:t>𝑧</m:t>
                          </m:r>
                        </m:oMath>
                      </a14:m>
                      <a:r>
                        <a:rPr lang="en-US" altLang="zh-CN" sz="1800" i="1"/>
                        <a:t>)</a:t>
                      </a:r>
                      <a:endParaRPr lang="en-US" altLang="zh-CN" sz="1800" i="1"/>
                    </a:p>
                  </p:txBody>
                </p:sp>
              </mc:Choice>
              <mc:Fallback>
                <p:sp>
                  <p:nvSpPr>
                    <p:cNvPr id="201" name="文本框 200"/>
                    <p:cNvSpPr txBox="1">
                      <a:spLocks noRot="1" noChangeAspect="1" noMove="1" noResize="1" noEditPoints="1" noAdjustHandles="1" noChangeArrowheads="1" noChangeShapeType="1" noTextEdit="1"/>
                    </p:cNvSpPr>
                    <p:nvPr/>
                  </p:nvSpPr>
                  <p:spPr>
                    <a:xfrm>
                      <a:off x="12816" y="5627"/>
                      <a:ext cx="1420" cy="580"/>
                    </a:xfrm>
                    <a:prstGeom prst="rect">
                      <a:avLst/>
                    </a:prstGeom>
                    <a:blipFill rotWithShape="1">
                      <a:blip r:embed="rId5"/>
                    </a:blipFill>
                  </p:spPr>
                  <p:txBody>
                    <a:bodyPr/>
                    <a:lstStyle/>
                    <a:p>
                      <a:r>
                        <a:rPr lang="zh-CN" altLang="en-US">
                          <a:noFill/>
                        </a:rPr>
                        <a:t> </a:t>
                      </a:r>
                    </a:p>
                  </p:txBody>
                </p:sp>
              </mc:Fallback>
            </mc:AlternateContent>
            <p:sp>
              <p:nvSpPr>
                <p:cNvPr id="202" name="文本框 201"/>
                <p:cNvSpPr txBox="1"/>
                <p:nvPr/>
              </p:nvSpPr>
              <p:spPr>
                <a:xfrm>
                  <a:off x="13031" y="7531"/>
                  <a:ext cx="868" cy="580"/>
                </a:xfrm>
                <a:prstGeom prst="rect">
                  <a:avLst/>
                </a:prstGeom>
                <a:noFill/>
              </p:spPr>
              <p:txBody>
                <a:bodyPr wrap="none" rtlCol="0">
                  <a:spAutoFit/>
                </a:bodyPr>
                <a:p>
                  <a:pPr algn="l">
                    <a:buClrTx/>
                    <a:buSzTx/>
                    <a:buFontTx/>
                  </a:pPr>
                  <a:r>
                    <a:rPr lang="en-US" altLang="zh-CN" sz="1800" i="1"/>
                    <a:t>p(x)</a:t>
                  </a:r>
                  <a:endParaRPr lang="en-US" altLang="zh-CN" sz="1800" i="1"/>
                </a:p>
              </p:txBody>
            </p:sp>
          </p:grpSp>
        </p:grpSp>
        <p:cxnSp>
          <p:nvCxnSpPr>
            <p:cNvPr id="210" name="肘形连接符 209"/>
            <p:cNvCxnSpPr/>
            <p:nvPr/>
          </p:nvCxnSpPr>
          <p:spPr>
            <a:xfrm rot="16200000">
              <a:off x="8569" y="-650"/>
              <a:ext cx="1409" cy="8272"/>
            </a:xfrm>
            <a:prstGeom prst="bentConnector2">
              <a:avLst/>
            </a:prstGeom>
            <a:ln w="25400">
              <a:solidFill>
                <a:schemeClr val="tx1"/>
              </a:solidFill>
              <a:prstDash val="sysDot"/>
              <a:headEnd type="triangle" w="lg" len="med"/>
              <a:tailEnd type="none" w="lg" len="med"/>
            </a:ln>
          </p:spPr>
          <p:style>
            <a:lnRef idx="1">
              <a:schemeClr val="accent2"/>
            </a:lnRef>
            <a:fillRef idx="0">
              <a:schemeClr val="accent2"/>
            </a:fillRef>
            <a:effectRef idx="0">
              <a:schemeClr val="accent2"/>
            </a:effectRef>
            <a:fontRef idx="minor">
              <a:schemeClr val="tx1"/>
            </a:fontRef>
          </p:style>
        </p:cxnSp>
        <p:cxnSp>
          <p:nvCxnSpPr>
            <p:cNvPr id="211" name="直接连接符 210"/>
            <p:cNvCxnSpPr/>
            <p:nvPr/>
          </p:nvCxnSpPr>
          <p:spPr>
            <a:xfrm flipH="1">
              <a:off x="13405" y="2782"/>
              <a:ext cx="5" cy="1110"/>
            </a:xfrm>
            <a:prstGeom prst="line">
              <a:avLst/>
            </a:prstGeom>
            <a:ln w="25400">
              <a:solidFill>
                <a:srgbClr val="303030"/>
              </a:solidFill>
              <a:prstDash val="sysDot"/>
              <a:headEnd type="none" w="lg" len="med"/>
              <a:tailEnd type="none" w="lg" len="med"/>
            </a:ln>
          </p:spPr>
          <p:style>
            <a:lnRef idx="1">
              <a:schemeClr val="accent2"/>
            </a:lnRef>
            <a:fillRef idx="0">
              <a:schemeClr val="accent2"/>
            </a:fillRef>
            <a:effectRef idx="0">
              <a:schemeClr val="accent2"/>
            </a:effectRef>
            <a:fontRef idx="minor">
              <a:schemeClr val="tx1"/>
            </a:fontRef>
          </p:style>
        </p:cxnSp>
        <p:sp>
          <p:nvSpPr>
            <p:cNvPr id="212" name="文本框 211"/>
            <p:cNvSpPr txBox="1"/>
            <p:nvPr/>
          </p:nvSpPr>
          <p:spPr>
            <a:xfrm>
              <a:off x="8415" y="2317"/>
              <a:ext cx="1988" cy="580"/>
            </a:xfrm>
            <a:prstGeom prst="rect">
              <a:avLst/>
            </a:prstGeom>
            <a:noFill/>
          </p:spPr>
          <p:txBody>
            <a:bodyPr wrap="square" rtlCol="0">
              <a:spAutoFit/>
            </a:bodyPr>
            <a:p>
              <a:r>
                <a:rPr lang="en-US" altLang="zh-CN"/>
                <a:t>Backward</a:t>
              </a:r>
              <a:endParaRPr lang="en-US" altLang="zh-CN"/>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展望</a:t>
            </a:r>
            <a:endParaRPr lang="zh-CN" altLang="en-US" sz="2800" b="1" dirty="0">
              <a:solidFill>
                <a:schemeClr val="tx1"/>
              </a:solidFill>
              <a:latin typeface="微软雅黑" charset="-122"/>
              <a:ea typeface="微软雅黑" charset="-122"/>
              <a:cs typeface="微软雅黑" charset="-122"/>
              <a:sym typeface="+mn-ea"/>
            </a:endParaRPr>
          </a:p>
        </p:txBody>
      </p:sp>
      <p:grpSp>
        <p:nvGrpSpPr>
          <p:cNvPr id="15" name="组合 14"/>
          <p:cNvGrpSpPr/>
          <p:nvPr/>
        </p:nvGrpSpPr>
        <p:grpSpPr>
          <a:xfrm rot="0">
            <a:off x="1687830" y="2953385"/>
            <a:ext cx="8797290" cy="2259910"/>
            <a:chOff x="1665" y="2127"/>
            <a:chExt cx="13854" cy="3559"/>
          </a:xfrm>
        </p:grpSpPr>
        <p:grpSp>
          <p:nvGrpSpPr>
            <p:cNvPr id="208" name="组合 207"/>
            <p:cNvGrpSpPr/>
            <p:nvPr/>
          </p:nvGrpSpPr>
          <p:grpSpPr>
            <a:xfrm>
              <a:off x="1665" y="2127"/>
              <a:ext cx="13854" cy="2974"/>
              <a:chOff x="1458" y="2128"/>
              <a:chExt cx="13635" cy="2920"/>
            </a:xfrm>
          </p:grpSpPr>
          <p:sp>
            <p:nvSpPr>
              <p:cNvPr id="105" name="矩形 104"/>
              <p:cNvSpPr/>
              <p:nvPr/>
            </p:nvSpPr>
            <p:spPr>
              <a:xfrm>
                <a:off x="3170" y="2128"/>
                <a:ext cx="11923" cy="2920"/>
              </a:xfrm>
              <a:prstGeom prst="rect">
                <a:avLst/>
              </a:prstGeom>
              <a:ln w="12700" cmpd="sng">
                <a:solidFill>
                  <a:schemeClr val="accent5">
                    <a:lumMod val="40000"/>
                    <a:lumOff val="60000"/>
                  </a:schemeClr>
                </a:solidFill>
                <a:prstDash val="lgDash"/>
              </a:ln>
            </p:spPr>
            <p:txBody>
              <a:bodyPr wrap="square">
                <a:spAutoFit/>
              </a:bodyPr>
              <a:p>
                <a:endParaRPr lang="zh-CN" altLang="en-US" sz="2400" dirty="0"/>
              </a:p>
            </p:txBody>
          </p:sp>
          <p:grpSp>
            <p:nvGrpSpPr>
              <p:cNvPr id="204" name="组合 203"/>
              <p:cNvGrpSpPr/>
              <p:nvPr/>
            </p:nvGrpSpPr>
            <p:grpSpPr>
              <a:xfrm>
                <a:off x="1458" y="2243"/>
                <a:ext cx="12569" cy="2382"/>
                <a:chOff x="358" y="1718"/>
                <a:chExt cx="12569" cy="2382"/>
              </a:xfrm>
            </p:grpSpPr>
            <p:sp>
              <p:nvSpPr>
                <p:cNvPr id="67" name="立方体 66"/>
                <p:cNvSpPr/>
                <p:nvPr/>
              </p:nvSpPr>
              <p:spPr>
                <a:xfrm>
                  <a:off x="1221" y="3428"/>
                  <a:ext cx="119" cy="589"/>
                </a:xfrm>
                <a:prstGeom prst="cube">
                  <a:avLst/>
                </a:prstGeom>
              </p:spPr>
              <p:txBody>
                <a:bodyPr wrap="square">
                  <a:spAutoFit/>
                </a:bodyPr>
                <a:p>
                  <a:endParaRPr lang="zh-CN" altLang="en-US" sz="2400" dirty="0"/>
                </a:p>
              </p:txBody>
            </p:sp>
            <p:sp>
              <p:nvSpPr>
                <p:cNvPr id="102" name="文本框 101"/>
                <p:cNvSpPr txBox="1"/>
                <p:nvPr/>
              </p:nvSpPr>
              <p:spPr>
                <a:xfrm>
                  <a:off x="358" y="2869"/>
                  <a:ext cx="1728" cy="570"/>
                </a:xfrm>
                <a:prstGeom prst="rect">
                  <a:avLst/>
                </a:prstGeom>
                <a:noFill/>
              </p:spPr>
              <p:txBody>
                <a:bodyPr wrap="square" rtlCol="0">
                  <a:spAutoFit/>
                </a:bodyPr>
                <a:p>
                  <a:r>
                    <a:rPr lang="zh-CN" altLang="en-US"/>
                    <a:t>联合训练</a:t>
                  </a:r>
                  <a:endParaRPr lang="zh-CN" altLang="en-US"/>
                </a:p>
              </p:txBody>
            </p:sp>
            <p:grpSp>
              <p:nvGrpSpPr>
                <p:cNvPr id="120" name="组合 119"/>
                <p:cNvGrpSpPr/>
                <p:nvPr/>
              </p:nvGrpSpPr>
              <p:grpSpPr>
                <a:xfrm>
                  <a:off x="5033" y="1718"/>
                  <a:ext cx="7894" cy="2382"/>
                  <a:chOff x="5101" y="1705"/>
                  <a:chExt cx="7894" cy="2382"/>
                </a:xfrm>
              </p:grpSpPr>
              <p:grpSp>
                <p:nvGrpSpPr>
                  <p:cNvPr id="74" name="组合 73"/>
                  <p:cNvGrpSpPr/>
                  <p:nvPr/>
                </p:nvGrpSpPr>
                <p:grpSpPr>
                  <a:xfrm>
                    <a:off x="5101" y="1741"/>
                    <a:ext cx="6014" cy="2207"/>
                    <a:chOff x="4647" y="2326"/>
                    <a:chExt cx="7892" cy="3936"/>
                  </a:xfrm>
                </p:grpSpPr>
                <p:sp>
                  <p:nvSpPr>
                    <p:cNvPr id="4" name="流程图: 手动操作 3"/>
                    <p:cNvSpPr/>
                    <p:nvPr/>
                  </p:nvSpPr>
                  <p:spPr>
                    <a:xfrm rot="16200000">
                      <a:off x="4528" y="3074"/>
                      <a:ext cx="3936" cy="2440"/>
                    </a:xfrm>
                    <a:prstGeom prst="flowChartManualOperation">
                      <a:avLst/>
                    </a:prstGeom>
                    <a:solidFill>
                      <a:schemeClr val="accent1"/>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wrap="square">
                      <a:spAutoFit/>
                    </a:bodyPr>
                    <a:p>
                      <a:endParaRPr lang="en-US" altLang="zh-CN" sz="2400" dirty="0"/>
                    </a:p>
                  </p:txBody>
                </p:sp>
                <p:grpSp>
                  <p:nvGrpSpPr>
                    <p:cNvPr id="12" name="组合 11"/>
                    <p:cNvGrpSpPr/>
                    <p:nvPr/>
                  </p:nvGrpSpPr>
                  <p:grpSpPr>
                    <a:xfrm>
                      <a:off x="4647" y="3059"/>
                      <a:ext cx="7892" cy="2641"/>
                      <a:chOff x="4647" y="3059"/>
                      <a:chExt cx="7892" cy="2641"/>
                    </a:xfrm>
                  </p:grpSpPr>
                  <p:grpSp>
                    <p:nvGrpSpPr>
                      <p:cNvPr id="30" name="组合 29"/>
                      <p:cNvGrpSpPr/>
                      <p:nvPr/>
                    </p:nvGrpSpPr>
                    <p:grpSpPr>
                      <a:xfrm rot="0">
                        <a:off x="4647" y="3059"/>
                        <a:ext cx="7892" cy="2641"/>
                        <a:chOff x="4026" y="3550"/>
                        <a:chExt cx="7892" cy="2641"/>
                      </a:xfrm>
                    </p:grpSpPr>
                    <p:grpSp>
                      <p:nvGrpSpPr>
                        <p:cNvPr id="31" name="组合 30"/>
                        <p:cNvGrpSpPr/>
                        <p:nvPr/>
                      </p:nvGrpSpPr>
                      <p:grpSpPr>
                        <a:xfrm>
                          <a:off x="4026" y="3550"/>
                          <a:ext cx="7892" cy="2641"/>
                          <a:chOff x="3982" y="3200"/>
                          <a:chExt cx="7892" cy="2641"/>
                        </a:xfrm>
                      </p:grpSpPr>
                      <p:grpSp>
                        <p:nvGrpSpPr>
                          <p:cNvPr id="32" name="组合 31"/>
                          <p:cNvGrpSpPr/>
                          <p:nvPr/>
                        </p:nvGrpSpPr>
                        <p:grpSpPr>
                          <a:xfrm>
                            <a:off x="8032" y="3200"/>
                            <a:ext cx="3842" cy="2641"/>
                            <a:chOff x="7549" y="5498"/>
                            <a:chExt cx="3801" cy="2552"/>
                          </a:xfrm>
                        </p:grpSpPr>
                        <p:grpSp>
                          <p:nvGrpSpPr>
                            <p:cNvPr id="33" name="组合 32"/>
                            <p:cNvGrpSpPr/>
                            <p:nvPr/>
                          </p:nvGrpSpPr>
                          <p:grpSpPr>
                            <a:xfrm>
                              <a:off x="7549" y="6674"/>
                              <a:ext cx="3764" cy="1376"/>
                              <a:chOff x="7487" y="6596"/>
                              <a:chExt cx="3764" cy="1376"/>
                            </a:xfrm>
                          </p:grpSpPr>
                          <p:sp>
                            <p:nvSpPr>
                              <p:cNvPr id="47" name="矩形 46"/>
                              <p:cNvSpPr/>
                              <p:nvPr/>
                            </p:nvSpPr>
                            <p:spPr>
                              <a:xfrm>
                                <a:off x="9339" y="7155"/>
                                <a:ext cx="1912" cy="817"/>
                              </a:xfrm>
                              <a:prstGeom prst="rect">
                                <a:avLst/>
                              </a:prstGeom>
                              <a:solidFill>
                                <a:schemeClr val="accent1"/>
                              </a:solidFill>
                            </p:spPr>
                            <p:txBody>
                              <a:bodyPr wrap="square">
                                <a:spAutoFit/>
                              </a:bodyPr>
                              <a:lstStyle/>
                              <a:p>
                                <a:pPr algn="ctr"/>
                                <a:r>
                                  <a:rPr lang="en-US" altLang="zh-CN" sz="1400" dirty="0"/>
                                  <a:t>    FC</a:t>
                                </a:r>
                                <a:endParaRPr lang="en-US" altLang="zh-CN" sz="1400" dirty="0"/>
                              </a:p>
                            </p:txBody>
                          </p:sp>
                          <p:cxnSp>
                            <p:nvCxnSpPr>
                              <p:cNvPr id="50" name="直接连接符 49"/>
                              <p:cNvCxnSpPr/>
                              <p:nvPr/>
                            </p:nvCxnSpPr>
                            <p:spPr>
                              <a:xfrm rot="60000" flipH="1" flipV="1">
                                <a:off x="7487" y="6596"/>
                                <a:ext cx="1827" cy="903"/>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1" name="文本框 50"/>
                            <p:cNvSpPr txBox="1"/>
                            <p:nvPr/>
                          </p:nvSpPr>
                          <p:spPr>
                            <a:xfrm>
                              <a:off x="9387" y="5498"/>
                              <a:ext cx="1963" cy="872"/>
                            </a:xfrm>
                            <a:prstGeom prst="rect">
                              <a:avLst/>
                            </a:prstGeom>
                            <a:solidFill>
                              <a:schemeClr val="accent2"/>
                            </a:solidFill>
                          </p:spPr>
                          <p:txBody>
                            <a:bodyPr wrap="square" rtlCol="0">
                              <a:spAutoFit/>
                            </a:bodyPr>
                            <a:lstStyle/>
                            <a:p>
                              <a:pPr algn="ctr">
                                <a:lnSpc>
                                  <a:spcPct val="110000"/>
                                </a:lnSpc>
                              </a:pPr>
                              <a:r>
                                <a:rPr lang="en-US" altLang="zh-CN" sz="1400"/>
                                <a:t>AuxLoss</a:t>
                              </a:r>
                              <a:endParaRPr lang="en-US" altLang="zh-CN" sz="1400"/>
                            </a:p>
                          </p:txBody>
                        </p:sp>
                      </p:grpSp>
                      <p:cxnSp>
                        <p:nvCxnSpPr>
                          <p:cNvPr id="75" name="直接连接符 74"/>
                          <p:cNvCxnSpPr/>
                          <p:nvPr/>
                        </p:nvCxnSpPr>
                        <p:spPr>
                          <a:xfrm flipH="1" flipV="1">
                            <a:off x="3982" y="4353"/>
                            <a:ext cx="552" cy="1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58" name="直接连接符 57"/>
                        <p:cNvCxnSpPr/>
                        <p:nvPr/>
                      </p:nvCxnSpPr>
                      <p:spPr>
                        <a:xfrm rot="21420000" flipH="1">
                          <a:off x="8091" y="3988"/>
                          <a:ext cx="1831" cy="815"/>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1" name="直接连接符 10"/>
                      <p:cNvCxnSpPr/>
                      <p:nvPr/>
                    </p:nvCxnSpPr>
                    <p:spPr>
                      <a:xfrm flipH="1">
                        <a:off x="7753" y="4274"/>
                        <a:ext cx="558" cy="39"/>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68" name="矩形 67"/>
                    <p:cNvSpPr/>
                    <p:nvPr/>
                  </p:nvSpPr>
                  <p:spPr>
                    <a:xfrm>
                      <a:off x="8339" y="2970"/>
                      <a:ext cx="521" cy="708"/>
                    </a:xfrm>
                    <a:prstGeom prst="rect">
                      <a:avLst/>
                    </a:prstGeom>
                    <a:solidFill>
                      <a:schemeClr val="tx1">
                        <a:lumMod val="85000"/>
                        <a:lumOff val="15000"/>
                      </a:schemeClr>
                    </a:solidFill>
                    <a:ln>
                      <a:solidFill>
                        <a:schemeClr val="bg1"/>
                      </a:solidFill>
                    </a:ln>
                  </p:spPr>
                  <p:txBody>
                    <a:bodyPr wrap="square">
                      <a:spAutoFit/>
                    </a:bodyPr>
                    <a:p>
                      <a:endParaRPr lang="zh-CN" altLang="en-US" sz="2400" dirty="0"/>
                    </a:p>
                  </p:txBody>
                </p:sp>
              </p:grpSp>
              <p:cxnSp>
                <p:nvCxnSpPr>
                  <p:cNvPr id="109" name="直接连接符 108"/>
                  <p:cNvCxnSpPr/>
                  <p:nvPr/>
                </p:nvCxnSpPr>
                <p:spPr>
                  <a:xfrm flipH="1">
                    <a:off x="11115" y="3436"/>
                    <a:ext cx="383" cy="1"/>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11" name="矩形 110"/>
                  <p:cNvSpPr/>
                  <p:nvPr/>
                </p:nvSpPr>
                <p:spPr>
                  <a:xfrm>
                    <a:off x="11522" y="3160"/>
                    <a:ext cx="1473" cy="474"/>
                  </a:xfrm>
                  <a:prstGeom prst="rect">
                    <a:avLst/>
                  </a:prstGeom>
                  <a:solidFill>
                    <a:schemeClr val="accent2"/>
                  </a:solidFill>
                </p:spPr>
                <p:txBody>
                  <a:bodyPr wrap="square">
                    <a:spAutoFit/>
                  </a:bodyPr>
                  <a:p>
                    <a:pPr algn="ctr"/>
                    <a:r>
                      <a:rPr lang="en-US" altLang="zh-CN" sz="1400" dirty="0"/>
                      <a:t>CELoss</a:t>
                    </a:r>
                    <a:endParaRPr lang="en-US" altLang="zh-CN" sz="1400" dirty="0"/>
                  </a:p>
                </p:txBody>
              </p:sp>
              <p:sp>
                <p:nvSpPr>
                  <p:cNvPr id="115" name="矩形 114"/>
                  <p:cNvSpPr/>
                  <p:nvPr/>
                </p:nvSpPr>
                <p:spPr>
                  <a:xfrm>
                    <a:off x="7907" y="2499"/>
                    <a:ext cx="397" cy="397"/>
                  </a:xfrm>
                  <a:prstGeom prst="rect">
                    <a:avLst/>
                  </a:prstGeom>
                  <a:solidFill>
                    <a:schemeClr val="bg2">
                      <a:lumMod val="90000"/>
                    </a:schemeClr>
                  </a:solidFill>
                  <a:ln w="12700" cmpd="sng">
                    <a:solidFill>
                      <a:schemeClr val="bg1"/>
                    </a:solidFill>
                    <a:prstDash val="solid"/>
                  </a:ln>
                </p:spPr>
                <p:txBody>
                  <a:bodyPr wrap="square">
                    <a:spAutoFit/>
                  </a:bodyPr>
                  <a:p>
                    <a:endParaRPr lang="zh-CN" altLang="en-US" sz="2400" dirty="0"/>
                  </a:p>
                </p:txBody>
              </p:sp>
              <p:sp>
                <p:nvSpPr>
                  <p:cNvPr id="116" name="矩形 115"/>
                  <p:cNvSpPr/>
                  <p:nvPr/>
                </p:nvSpPr>
                <p:spPr>
                  <a:xfrm>
                    <a:off x="7907" y="2896"/>
                    <a:ext cx="397" cy="397"/>
                  </a:xfrm>
                  <a:prstGeom prst="rect">
                    <a:avLst/>
                  </a:prstGeom>
                  <a:solidFill>
                    <a:schemeClr val="bg1">
                      <a:lumMod val="95000"/>
                    </a:schemeClr>
                  </a:solidFill>
                  <a:ln>
                    <a:solidFill>
                      <a:schemeClr val="bg1"/>
                    </a:solidFill>
                  </a:ln>
                </p:spPr>
                <p:txBody>
                  <a:bodyPr wrap="square">
                    <a:spAutoFit/>
                  </a:bodyPr>
                  <a:p>
                    <a:endParaRPr lang="zh-CN" altLang="en-US" sz="2400" dirty="0"/>
                  </a:p>
                </p:txBody>
              </p:sp>
              <p:sp>
                <p:nvSpPr>
                  <p:cNvPr id="117" name="矩形 116"/>
                  <p:cNvSpPr/>
                  <p:nvPr/>
                </p:nvSpPr>
                <p:spPr>
                  <a:xfrm>
                    <a:off x="7905" y="3293"/>
                    <a:ext cx="397" cy="397"/>
                  </a:xfrm>
                  <a:prstGeom prst="rect">
                    <a:avLst/>
                  </a:prstGeom>
                  <a:solidFill>
                    <a:schemeClr val="bg1">
                      <a:lumMod val="50000"/>
                    </a:schemeClr>
                  </a:solidFill>
                  <a:ln>
                    <a:solidFill>
                      <a:schemeClr val="bg2"/>
                    </a:solidFill>
                  </a:ln>
                </p:spPr>
                <p:txBody>
                  <a:bodyPr wrap="square">
                    <a:spAutoFit/>
                  </a:bodyPr>
                  <a:p>
                    <a:endParaRPr lang="zh-CN" altLang="en-US" sz="2400" dirty="0"/>
                  </a:p>
                </p:txBody>
              </p:sp>
              <p:sp>
                <p:nvSpPr>
                  <p:cNvPr id="118" name="矩形 117"/>
                  <p:cNvSpPr/>
                  <p:nvPr/>
                </p:nvSpPr>
                <p:spPr>
                  <a:xfrm>
                    <a:off x="7917" y="1705"/>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sp>
                <p:nvSpPr>
                  <p:cNvPr id="119" name="矩形 118"/>
                  <p:cNvSpPr/>
                  <p:nvPr/>
                </p:nvSpPr>
                <p:spPr>
                  <a:xfrm>
                    <a:off x="7907" y="3690"/>
                    <a:ext cx="397" cy="397"/>
                  </a:xfrm>
                  <a:prstGeom prst="rect">
                    <a:avLst/>
                  </a:prstGeom>
                  <a:solidFill>
                    <a:schemeClr val="bg2">
                      <a:lumMod val="90000"/>
                    </a:schemeClr>
                  </a:solidFill>
                  <a:ln>
                    <a:solidFill>
                      <a:schemeClr val="bg2"/>
                    </a:solidFill>
                  </a:ln>
                </p:spPr>
                <p:txBody>
                  <a:bodyPr wrap="square">
                    <a:spAutoFit/>
                  </a:bodyPr>
                  <a:p>
                    <a:endParaRPr lang="zh-CN" altLang="en-US" sz="2400" dirty="0"/>
                  </a:p>
                </p:txBody>
              </p:sp>
            </p:grpSp>
          </p:grpSp>
          <p:pic>
            <p:nvPicPr>
              <p:cNvPr id="206" name="图片 205" descr="cat"/>
              <p:cNvPicPr>
                <a:picLocks noChangeAspect="1"/>
              </p:cNvPicPr>
              <p:nvPr/>
            </p:nvPicPr>
            <p:blipFill>
              <a:blip r:embed="rId1"/>
              <a:stretch>
                <a:fillRect/>
              </a:stretch>
            </p:blipFill>
            <p:spPr>
              <a:xfrm>
                <a:off x="4213" y="2576"/>
                <a:ext cx="1920" cy="1920"/>
              </a:xfrm>
              <a:prstGeom prst="rect">
                <a:avLst/>
              </a:prstGeom>
            </p:spPr>
          </p:pic>
        </p:grpSp>
        <p:sp>
          <p:nvSpPr>
            <p:cNvPr id="2" name="文本框 1"/>
            <p:cNvSpPr txBox="1"/>
            <p:nvPr/>
          </p:nvSpPr>
          <p:spPr>
            <a:xfrm>
              <a:off x="6758" y="2893"/>
              <a:ext cx="1568" cy="1016"/>
            </a:xfrm>
            <a:prstGeom prst="rect">
              <a:avLst/>
            </a:prstGeom>
            <a:noFill/>
          </p:spPr>
          <p:txBody>
            <a:bodyPr wrap="none" rtlCol="0">
              <a:spAutoFit/>
            </a:bodyPr>
            <a:p>
              <a:pPr algn="ctr"/>
              <a:r>
                <a:rPr lang="en-US" altLang="zh-CN"/>
                <a:t>feature</a:t>
              </a:r>
              <a:endParaRPr lang="en-US" altLang="zh-CN"/>
            </a:p>
            <a:p>
              <a:pPr algn="ctr"/>
              <a:r>
                <a:rPr lang="en-US" altLang="zh-CN"/>
                <a:t>extractor</a:t>
              </a:r>
              <a:endParaRPr lang="en-US" altLang="zh-CN"/>
            </a:p>
          </p:txBody>
        </p:sp>
        <p:sp>
          <p:nvSpPr>
            <p:cNvPr id="3" name="文本框 2"/>
            <p:cNvSpPr txBox="1"/>
            <p:nvPr/>
          </p:nvSpPr>
          <p:spPr>
            <a:xfrm>
              <a:off x="4929" y="4485"/>
              <a:ext cx="468" cy="580"/>
            </a:xfrm>
            <a:prstGeom prst="rect">
              <a:avLst/>
            </a:prstGeom>
            <a:noFill/>
          </p:spPr>
          <p:txBody>
            <a:bodyPr wrap="none" rtlCol="0">
              <a:spAutoFit/>
            </a:bodyPr>
            <a:p>
              <a:r>
                <a:rPr lang="en-US" altLang="zh-CN" i="1"/>
                <a:t>x</a:t>
              </a:r>
              <a:endParaRPr lang="en-US" altLang="zh-CN" i="1"/>
            </a:p>
          </p:txBody>
        </p:sp>
        <mc:AlternateContent xmlns:mc="http://schemas.openxmlformats.org/markup-compatibility/2006">
          <mc:Choice xmlns:a14="http://schemas.microsoft.com/office/drawing/2010/main" Requires="a14">
            <p:sp>
              <p:nvSpPr>
                <p:cNvPr id="7" name="文本框 6"/>
                <p:cNvSpPr txBox="1"/>
                <p:nvPr/>
              </p:nvSpPr>
              <p:spPr>
                <a:xfrm>
                  <a:off x="7141" y="4485"/>
                  <a:ext cx="543" cy="5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𝑓</m:t>
                            </m:r>
                          </m:e>
                          <m:sub>
                            <m:r>
                              <a:rPr lang="en-US" altLang="zh-CN" i="1">
                                <a:latin typeface="DejaVu Math TeX Gyre" panose="02000503000000000000" charset="0"/>
                                <a:cs typeface="DejaVu Math TeX Gyre" panose="02000503000000000000" charset="0"/>
                              </a:rPr>
                              <m:t>𝜃</m:t>
                            </m:r>
                          </m:sub>
                        </m:sSub>
                      </m:oMath>
                    </m:oMathPara>
                  </a14:m>
                  <a:endParaRPr lang="en-US" altLang="zh-CN"/>
                </a:p>
              </p:txBody>
            </p:sp>
          </mc:Choice>
          <mc:Fallback>
            <p:sp>
              <p:nvSpPr>
                <p:cNvPr id="7" name="文本框 6"/>
                <p:cNvSpPr txBox="1">
                  <a:spLocks noRot="1" noChangeAspect="1" noMove="1" noResize="1" noEditPoints="1" noAdjustHandles="1" noChangeArrowheads="1" noChangeShapeType="1" noTextEdit="1"/>
                </p:cNvSpPr>
                <p:nvPr/>
              </p:nvSpPr>
              <p:spPr>
                <a:xfrm>
                  <a:off x="7141" y="4485"/>
                  <a:ext cx="543" cy="580"/>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9159" y="4670"/>
                  <a:ext cx="641" cy="1016"/>
                </a:xfrm>
                <a:prstGeom prst="rect">
                  <a:avLst/>
                </a:prstGeom>
                <a:noFill/>
              </p:spPr>
              <p:txBody>
                <a:bodyPr wrap="square" rtlCol="0">
                  <a:spAutoFit/>
                </a:bodyPr>
                <a:p>
                  <a:pPr algn="l">
                    <a:buClrTx/>
                    <a:buSzTx/>
                    <a:buFontTx/>
                  </a:pPr>
                  <a14:m>
                    <m:oMathPara xmlns:m="http://schemas.openxmlformats.org/officeDocument/2006/math">
                      <m:oMathParaPr>
                        <m:jc m:val="centerGroup"/>
                      </m:oMathParaPr>
                      <m:oMath xmlns:m="http://schemas.openxmlformats.org/officeDocument/2006/math">
                        <m:r>
                          <a:rPr lang="en-US" altLang="zh-CN" sz="1800" i="1">
                            <a:latin typeface="DejaVu Math TeX Gyre" panose="02000503000000000000" charset="0"/>
                          </a:rPr>
                          <m:t>𝑧</m:t>
                        </m:r>
                      </m:oMath>
                    </m:oMathPara>
                  </a14:m>
                  <a:endParaRPr lang="zh-CN" altLang="en-US" sz="1800"/>
                </a:p>
                <a:p>
                  <a:pPr algn="l">
                    <a:buClrTx/>
                    <a:buSzTx/>
                    <a:buFontTx/>
                  </a:pPr>
                  <a:endParaRPr lang="en-US" altLang="zh-CN" sz="1800" i="1"/>
                </a:p>
              </p:txBody>
            </p:sp>
          </mc:Choice>
          <mc:Fallback>
            <p:sp>
              <p:nvSpPr>
                <p:cNvPr id="8" name="文本框 7"/>
                <p:cNvSpPr txBox="1">
                  <a:spLocks noRot="1" noChangeAspect="1" noMove="1" noResize="1" noEditPoints="1" noAdjustHandles="1" noChangeArrowheads="1" noChangeShapeType="1" noTextEdit="1"/>
                </p:cNvSpPr>
                <p:nvPr/>
              </p:nvSpPr>
              <p:spPr>
                <a:xfrm>
                  <a:off x="9159" y="4670"/>
                  <a:ext cx="641" cy="1016"/>
                </a:xfrm>
                <a:prstGeom prst="rect">
                  <a:avLst/>
                </a:prstGeom>
                <a:blipFill rotWithShape="1">
                  <a:blip r:embed="rId3"/>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897890" cy="521970"/>
          </a:xfrm>
          <a:prstGeom prst="rect">
            <a:avLst/>
          </a:prstGeom>
        </p:spPr>
        <p:txBody>
          <a:bodyPr wrap="none">
            <a:spAutoFit/>
          </a:bodyPr>
          <a:lstStyle/>
          <a:p>
            <a:pPr marL="0" indent="0" algn="l">
              <a:buFont typeface="Wingdings" panose="05000000000000000000" charset="0"/>
              <a:buNone/>
            </a:pPr>
            <a:r>
              <a:rPr lang="zh-CN" altLang="en-US" sz="2800" b="1" dirty="0">
                <a:solidFill>
                  <a:schemeClr val="tx1"/>
                </a:solidFill>
                <a:latin typeface="微软雅黑" charset="-122"/>
                <a:ea typeface="微软雅黑" charset="-122"/>
                <a:cs typeface="微软雅黑" charset="-122"/>
                <a:sym typeface="+mn-ea"/>
              </a:rPr>
              <a:t>展望</a:t>
            </a:r>
            <a:endParaRPr lang="zh-CN" altLang="en-US" sz="2800" b="1" dirty="0">
              <a:solidFill>
                <a:schemeClr val="tx1"/>
              </a:solidFill>
              <a:latin typeface="微软雅黑" charset="-122"/>
              <a:ea typeface="微软雅黑" charset="-122"/>
              <a:cs typeface="微软雅黑" charset="-122"/>
              <a:sym typeface="+mn-ea"/>
            </a:endParaRPr>
          </a:p>
        </p:txBody>
      </p:sp>
      <p:grpSp>
        <p:nvGrpSpPr>
          <p:cNvPr id="40" name="组合 39"/>
          <p:cNvGrpSpPr/>
          <p:nvPr/>
        </p:nvGrpSpPr>
        <p:grpSpPr>
          <a:xfrm>
            <a:off x="1550035" y="1438910"/>
            <a:ext cx="8818245" cy="4995545"/>
            <a:chOff x="2461" y="2283"/>
            <a:chExt cx="13887" cy="7867"/>
          </a:xfrm>
        </p:grpSpPr>
        <p:grpSp>
          <p:nvGrpSpPr>
            <p:cNvPr id="15" name="组合 14"/>
            <p:cNvGrpSpPr/>
            <p:nvPr/>
          </p:nvGrpSpPr>
          <p:grpSpPr>
            <a:xfrm>
              <a:off x="2461" y="2283"/>
              <a:ext cx="13887" cy="7415"/>
              <a:chOff x="1649" y="2127"/>
              <a:chExt cx="13887" cy="7415"/>
            </a:xfrm>
          </p:grpSpPr>
          <p:grpSp>
            <p:nvGrpSpPr>
              <p:cNvPr id="208" name="组合 207"/>
              <p:cNvGrpSpPr/>
              <p:nvPr/>
            </p:nvGrpSpPr>
            <p:grpSpPr>
              <a:xfrm>
                <a:off x="1649" y="2127"/>
                <a:ext cx="13887" cy="7415"/>
                <a:chOff x="1442" y="2128"/>
                <a:chExt cx="13667" cy="7281"/>
              </a:xfrm>
            </p:grpSpPr>
            <p:sp>
              <p:nvSpPr>
                <p:cNvPr id="105" name="矩形 104"/>
                <p:cNvSpPr/>
                <p:nvPr/>
              </p:nvSpPr>
              <p:spPr>
                <a:xfrm>
                  <a:off x="3170" y="2128"/>
                  <a:ext cx="11923" cy="2920"/>
                </a:xfrm>
                <a:prstGeom prst="rect">
                  <a:avLst/>
                </a:prstGeom>
                <a:ln w="12700" cmpd="sng">
                  <a:solidFill>
                    <a:schemeClr val="accent5">
                      <a:lumMod val="40000"/>
                      <a:lumOff val="60000"/>
                    </a:schemeClr>
                  </a:solidFill>
                  <a:prstDash val="lgDash"/>
                </a:ln>
              </p:spPr>
              <p:txBody>
                <a:bodyPr wrap="square">
                  <a:spAutoFit/>
                </a:bodyPr>
                <a:p>
                  <a:endParaRPr lang="zh-CN" altLang="en-US" sz="2400" dirty="0"/>
                </a:p>
              </p:txBody>
            </p:sp>
            <p:grpSp>
              <p:nvGrpSpPr>
                <p:cNvPr id="204" name="组合 203"/>
                <p:cNvGrpSpPr/>
                <p:nvPr/>
              </p:nvGrpSpPr>
              <p:grpSpPr>
                <a:xfrm>
                  <a:off x="1442" y="2243"/>
                  <a:ext cx="13667" cy="7166"/>
                  <a:chOff x="342" y="1718"/>
                  <a:chExt cx="13667" cy="7166"/>
                </a:xfrm>
              </p:grpSpPr>
              <p:sp>
                <p:nvSpPr>
                  <p:cNvPr id="67" name="立方体 66"/>
                  <p:cNvSpPr/>
                  <p:nvPr/>
                </p:nvSpPr>
                <p:spPr>
                  <a:xfrm>
                    <a:off x="1221" y="3428"/>
                    <a:ext cx="119" cy="589"/>
                  </a:xfrm>
                  <a:prstGeom prst="cube">
                    <a:avLst/>
                  </a:prstGeom>
                </p:spPr>
                <p:txBody>
                  <a:bodyPr wrap="square">
                    <a:spAutoFit/>
                  </a:bodyPr>
                  <a:p>
                    <a:endParaRPr lang="zh-CN" altLang="en-US" sz="2400" dirty="0"/>
                  </a:p>
                </p:txBody>
              </p:sp>
              <p:sp>
                <p:nvSpPr>
                  <p:cNvPr id="102" name="文本框 101"/>
                  <p:cNvSpPr txBox="1"/>
                  <p:nvPr/>
                </p:nvSpPr>
                <p:spPr>
                  <a:xfrm>
                    <a:off x="358" y="2869"/>
                    <a:ext cx="1728" cy="570"/>
                  </a:xfrm>
                  <a:prstGeom prst="rect">
                    <a:avLst/>
                  </a:prstGeom>
                  <a:noFill/>
                </p:spPr>
                <p:txBody>
                  <a:bodyPr wrap="square" rtlCol="0">
                    <a:spAutoFit/>
                  </a:bodyPr>
                  <a:p>
                    <a:r>
                      <a:rPr lang="zh-CN" altLang="en-US"/>
                      <a:t>训练阶段</a:t>
                    </a:r>
                    <a:endParaRPr lang="zh-CN" altLang="en-US"/>
                  </a:p>
                </p:txBody>
              </p:sp>
              <p:sp>
                <p:nvSpPr>
                  <p:cNvPr id="103" name="文本框 102"/>
                  <p:cNvSpPr txBox="1"/>
                  <p:nvPr/>
                </p:nvSpPr>
                <p:spPr>
                  <a:xfrm>
                    <a:off x="342" y="6985"/>
                    <a:ext cx="1728" cy="570"/>
                  </a:xfrm>
                  <a:prstGeom prst="rect">
                    <a:avLst/>
                  </a:prstGeom>
                  <a:noFill/>
                </p:spPr>
                <p:txBody>
                  <a:bodyPr wrap="square" rtlCol="0">
                    <a:spAutoFit/>
                  </a:bodyPr>
                  <a:p>
                    <a:r>
                      <a:rPr lang="zh-CN" altLang="en-US"/>
                      <a:t>测试阶段</a:t>
                    </a:r>
                    <a:endParaRPr lang="zh-CN" altLang="en-US"/>
                  </a:p>
                </p:txBody>
              </p:sp>
              <p:sp>
                <p:nvSpPr>
                  <p:cNvPr id="104" name="圆角矩形 103"/>
                  <p:cNvSpPr/>
                  <p:nvPr/>
                </p:nvSpPr>
                <p:spPr>
                  <a:xfrm>
                    <a:off x="7190" y="4720"/>
                    <a:ext cx="1790" cy="795"/>
                  </a:xfrm>
                  <a:prstGeom prst="roundRect">
                    <a:avLst/>
                  </a:prstGeom>
                  <a:solidFill>
                    <a:schemeClr val="accent5">
                      <a:lumMod val="20000"/>
                      <a:lumOff val="80000"/>
                    </a:schemeClr>
                  </a:solidFill>
                </p:spPr>
                <p:txBody>
                  <a:bodyPr wrap="square">
                    <a:spAutoFit/>
                  </a:bodyPr>
                  <a:p>
                    <a:pPr algn="ctr"/>
                    <a:r>
                      <a:rPr lang="en-US" altLang="zh-CN" sz="2400" dirty="0"/>
                      <a:t>PCA</a:t>
                    </a:r>
                    <a:endParaRPr lang="en-US" altLang="zh-CN" sz="2400" dirty="0"/>
                  </a:p>
                </p:txBody>
              </p:sp>
              <p:sp>
                <p:nvSpPr>
                  <p:cNvPr id="106" name="矩形 105"/>
                  <p:cNvSpPr/>
                  <p:nvPr/>
                </p:nvSpPr>
                <p:spPr>
                  <a:xfrm>
                    <a:off x="2086" y="5964"/>
                    <a:ext cx="11923" cy="2920"/>
                  </a:xfrm>
                  <a:prstGeom prst="rect">
                    <a:avLst/>
                  </a:prstGeom>
                  <a:ln w="12700" cmpd="sng">
                    <a:solidFill>
                      <a:schemeClr val="accent5">
                        <a:lumMod val="60000"/>
                        <a:lumOff val="40000"/>
                      </a:schemeClr>
                    </a:solidFill>
                    <a:prstDash val="dash"/>
                  </a:ln>
                </p:spPr>
                <p:txBody>
                  <a:bodyPr wrap="square">
                    <a:spAutoFit/>
                  </a:bodyPr>
                  <a:p>
                    <a:endParaRPr lang="zh-CN" altLang="en-US" sz="2400" dirty="0"/>
                  </a:p>
                </p:txBody>
              </p:sp>
              <p:cxnSp>
                <p:nvCxnSpPr>
                  <p:cNvPr id="112" name="直接箭头连接符 111"/>
                  <p:cNvCxnSpPr/>
                  <p:nvPr/>
                </p:nvCxnSpPr>
                <p:spPr>
                  <a:xfrm flipH="1" flipV="1">
                    <a:off x="8032" y="3771"/>
                    <a:ext cx="7" cy="949"/>
                  </a:xfrm>
                  <a:prstGeom prst="straightConnector1">
                    <a:avLst/>
                  </a:prstGeom>
                  <a:ln w="25400">
                    <a:solidFill>
                      <a:srgbClr val="EB641B"/>
                    </a:solidFill>
                    <a:headEnd type="triangle"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14" name="直接箭头连接符 113"/>
                  <p:cNvCxnSpPr/>
                  <p:nvPr/>
                </p:nvCxnSpPr>
                <p:spPr>
                  <a:xfrm flipH="1" flipV="1">
                    <a:off x="8041" y="5515"/>
                    <a:ext cx="7" cy="679"/>
                  </a:xfrm>
                  <a:prstGeom prst="straightConnector1">
                    <a:avLst/>
                  </a:prstGeom>
                  <a:ln w="25400">
                    <a:solidFill>
                      <a:srgbClr val="EB641B"/>
                    </a:solidFill>
                    <a:headEnd type="triangle" w="lg" len="med"/>
                    <a:tailEnd type="none" w="lg" len="med"/>
                  </a:ln>
                </p:spPr>
                <p:style>
                  <a:lnRef idx="1">
                    <a:schemeClr val="accent2"/>
                  </a:lnRef>
                  <a:fillRef idx="0">
                    <a:schemeClr val="accent2"/>
                  </a:fillRef>
                  <a:effectRef idx="0">
                    <a:schemeClr val="accent2"/>
                  </a:effectRef>
                  <a:fontRef idx="minor">
                    <a:schemeClr val="tx1"/>
                  </a:fontRef>
                </p:style>
              </p:cxnSp>
              <p:grpSp>
                <p:nvGrpSpPr>
                  <p:cNvPr id="120" name="组合 119"/>
                  <p:cNvGrpSpPr/>
                  <p:nvPr/>
                </p:nvGrpSpPr>
                <p:grpSpPr>
                  <a:xfrm>
                    <a:off x="5033" y="1718"/>
                    <a:ext cx="7894" cy="2382"/>
                    <a:chOff x="5101" y="1705"/>
                    <a:chExt cx="7894" cy="2382"/>
                  </a:xfrm>
                </p:grpSpPr>
                <p:grpSp>
                  <p:nvGrpSpPr>
                    <p:cNvPr id="74" name="组合 73"/>
                    <p:cNvGrpSpPr/>
                    <p:nvPr/>
                  </p:nvGrpSpPr>
                  <p:grpSpPr>
                    <a:xfrm>
                      <a:off x="5101" y="1741"/>
                      <a:ext cx="6014" cy="2207"/>
                      <a:chOff x="4647" y="2326"/>
                      <a:chExt cx="7892" cy="3936"/>
                    </a:xfrm>
                  </p:grpSpPr>
                  <p:sp>
                    <p:nvSpPr>
                      <p:cNvPr id="4" name="流程图: 手动操作 3"/>
                      <p:cNvSpPr/>
                      <p:nvPr/>
                    </p:nvSpPr>
                    <p:spPr>
                      <a:xfrm rot="16200000">
                        <a:off x="4528" y="3074"/>
                        <a:ext cx="3936" cy="2440"/>
                      </a:xfrm>
                      <a:prstGeom prst="flowChartManualOperation">
                        <a:avLst/>
                      </a:prstGeom>
                      <a:solidFill>
                        <a:schemeClr val="accent1"/>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wrap="square">
                        <a:spAutoFit/>
                      </a:bodyPr>
                      <a:p>
                        <a:endParaRPr lang="en-US" altLang="zh-CN" sz="2400" dirty="0"/>
                      </a:p>
                    </p:txBody>
                  </p:sp>
                  <p:grpSp>
                    <p:nvGrpSpPr>
                      <p:cNvPr id="12" name="组合 11"/>
                      <p:cNvGrpSpPr/>
                      <p:nvPr/>
                    </p:nvGrpSpPr>
                    <p:grpSpPr>
                      <a:xfrm>
                        <a:off x="4647" y="3059"/>
                        <a:ext cx="7892" cy="2641"/>
                        <a:chOff x="4647" y="3059"/>
                        <a:chExt cx="7892" cy="2641"/>
                      </a:xfrm>
                    </p:grpSpPr>
                    <p:grpSp>
                      <p:nvGrpSpPr>
                        <p:cNvPr id="30" name="组合 29"/>
                        <p:cNvGrpSpPr/>
                        <p:nvPr/>
                      </p:nvGrpSpPr>
                      <p:grpSpPr>
                        <a:xfrm rot="0">
                          <a:off x="4647" y="3059"/>
                          <a:ext cx="7892" cy="2641"/>
                          <a:chOff x="4026" y="3550"/>
                          <a:chExt cx="7892" cy="2641"/>
                        </a:xfrm>
                      </p:grpSpPr>
                      <p:grpSp>
                        <p:nvGrpSpPr>
                          <p:cNvPr id="31" name="组合 30"/>
                          <p:cNvGrpSpPr/>
                          <p:nvPr/>
                        </p:nvGrpSpPr>
                        <p:grpSpPr>
                          <a:xfrm>
                            <a:off x="4026" y="3550"/>
                            <a:ext cx="7892" cy="2641"/>
                            <a:chOff x="3982" y="3200"/>
                            <a:chExt cx="7892" cy="2641"/>
                          </a:xfrm>
                        </p:grpSpPr>
                        <p:grpSp>
                          <p:nvGrpSpPr>
                            <p:cNvPr id="32" name="组合 31"/>
                            <p:cNvGrpSpPr/>
                            <p:nvPr/>
                          </p:nvGrpSpPr>
                          <p:grpSpPr>
                            <a:xfrm>
                              <a:off x="8032" y="3200"/>
                              <a:ext cx="3842" cy="2641"/>
                              <a:chOff x="7549" y="5498"/>
                              <a:chExt cx="3801" cy="2552"/>
                            </a:xfrm>
                          </p:grpSpPr>
                          <p:grpSp>
                            <p:nvGrpSpPr>
                              <p:cNvPr id="33" name="组合 32"/>
                              <p:cNvGrpSpPr/>
                              <p:nvPr/>
                            </p:nvGrpSpPr>
                            <p:grpSpPr>
                              <a:xfrm>
                                <a:off x="7549" y="6674"/>
                                <a:ext cx="3764" cy="1376"/>
                                <a:chOff x="7487" y="6596"/>
                                <a:chExt cx="3764" cy="1376"/>
                              </a:xfrm>
                            </p:grpSpPr>
                            <p:sp>
                              <p:nvSpPr>
                                <p:cNvPr id="47" name="矩形 46"/>
                                <p:cNvSpPr/>
                                <p:nvPr/>
                              </p:nvSpPr>
                              <p:spPr>
                                <a:xfrm>
                                  <a:off x="9339" y="7155"/>
                                  <a:ext cx="1912" cy="817"/>
                                </a:xfrm>
                                <a:prstGeom prst="rect">
                                  <a:avLst/>
                                </a:prstGeom>
                                <a:solidFill>
                                  <a:schemeClr val="accent1"/>
                                </a:solidFill>
                              </p:spPr>
                              <p:txBody>
                                <a:bodyPr wrap="square">
                                  <a:spAutoFit/>
                                </a:bodyPr>
                                <a:lstStyle/>
                                <a:p>
                                  <a:pPr algn="ctr"/>
                                  <a:r>
                                    <a:rPr lang="en-US" altLang="zh-CN" sz="1400" dirty="0"/>
                                    <a:t>    FC</a:t>
                                  </a:r>
                                  <a:endParaRPr lang="en-US" altLang="zh-CN" sz="1400" dirty="0"/>
                                </a:p>
                              </p:txBody>
                            </p:sp>
                            <p:cxnSp>
                              <p:nvCxnSpPr>
                                <p:cNvPr id="50" name="直接连接符 49"/>
                                <p:cNvCxnSpPr/>
                                <p:nvPr/>
                              </p:nvCxnSpPr>
                              <p:spPr>
                                <a:xfrm rot="60000" flipH="1" flipV="1">
                                  <a:off x="7487" y="6596"/>
                                  <a:ext cx="1827" cy="903"/>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1" name="文本框 50"/>
                              <p:cNvSpPr txBox="1"/>
                              <p:nvPr/>
                            </p:nvSpPr>
                            <p:spPr>
                              <a:xfrm>
                                <a:off x="9387" y="5498"/>
                                <a:ext cx="1963" cy="872"/>
                              </a:xfrm>
                              <a:prstGeom prst="rect">
                                <a:avLst/>
                              </a:prstGeom>
                              <a:solidFill>
                                <a:schemeClr val="accent2"/>
                              </a:solidFill>
                            </p:spPr>
                            <p:txBody>
                              <a:bodyPr wrap="square" rtlCol="0">
                                <a:spAutoFit/>
                              </a:bodyPr>
                              <a:lstStyle/>
                              <a:p>
                                <a:pPr algn="ctr">
                                  <a:lnSpc>
                                    <a:spcPct val="110000"/>
                                  </a:lnSpc>
                                </a:pPr>
                                <a:r>
                                  <a:rPr lang="en-US" altLang="zh-CN" sz="1400"/>
                                  <a:t>AuxLoss</a:t>
                                </a:r>
                                <a:endParaRPr lang="en-US" altLang="zh-CN" sz="1400"/>
                              </a:p>
                            </p:txBody>
                          </p:sp>
                        </p:grpSp>
                        <p:cxnSp>
                          <p:nvCxnSpPr>
                            <p:cNvPr id="75" name="直接连接符 74"/>
                            <p:cNvCxnSpPr/>
                            <p:nvPr/>
                          </p:nvCxnSpPr>
                          <p:spPr>
                            <a:xfrm flipH="1" flipV="1">
                              <a:off x="3982" y="4353"/>
                              <a:ext cx="552" cy="1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58" name="直接连接符 57"/>
                          <p:cNvCxnSpPr/>
                          <p:nvPr/>
                        </p:nvCxnSpPr>
                        <p:spPr>
                          <a:xfrm rot="21420000" flipH="1">
                            <a:off x="8091" y="3988"/>
                            <a:ext cx="1831" cy="815"/>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1" name="直接连接符 10"/>
                        <p:cNvCxnSpPr/>
                        <p:nvPr/>
                      </p:nvCxnSpPr>
                      <p:spPr>
                        <a:xfrm flipH="1">
                          <a:off x="7753" y="4276"/>
                          <a:ext cx="484" cy="37"/>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68" name="矩形 67"/>
                      <p:cNvSpPr/>
                      <p:nvPr/>
                    </p:nvSpPr>
                    <p:spPr>
                      <a:xfrm>
                        <a:off x="8339" y="2970"/>
                        <a:ext cx="521" cy="708"/>
                      </a:xfrm>
                      <a:prstGeom prst="rect">
                        <a:avLst/>
                      </a:prstGeom>
                      <a:solidFill>
                        <a:schemeClr val="tx1">
                          <a:lumMod val="85000"/>
                          <a:lumOff val="15000"/>
                        </a:schemeClr>
                      </a:solidFill>
                      <a:ln>
                        <a:solidFill>
                          <a:schemeClr val="bg1"/>
                        </a:solidFill>
                      </a:ln>
                    </p:spPr>
                    <p:txBody>
                      <a:bodyPr wrap="square">
                        <a:spAutoFit/>
                      </a:bodyPr>
                      <a:p>
                        <a:endParaRPr lang="zh-CN" altLang="en-US" sz="2400" dirty="0"/>
                      </a:p>
                    </p:txBody>
                  </p:sp>
                </p:grpSp>
                <p:cxnSp>
                  <p:nvCxnSpPr>
                    <p:cNvPr id="109" name="直接连接符 108"/>
                    <p:cNvCxnSpPr/>
                    <p:nvPr/>
                  </p:nvCxnSpPr>
                  <p:spPr>
                    <a:xfrm flipH="1">
                      <a:off x="11115" y="3436"/>
                      <a:ext cx="383" cy="1"/>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11" name="矩形 110"/>
                    <p:cNvSpPr/>
                    <p:nvPr/>
                  </p:nvSpPr>
                  <p:spPr>
                    <a:xfrm>
                      <a:off x="11522" y="3160"/>
                      <a:ext cx="1473" cy="474"/>
                    </a:xfrm>
                    <a:prstGeom prst="rect">
                      <a:avLst/>
                    </a:prstGeom>
                    <a:solidFill>
                      <a:schemeClr val="accent2"/>
                    </a:solidFill>
                  </p:spPr>
                  <p:txBody>
                    <a:bodyPr wrap="square">
                      <a:spAutoFit/>
                    </a:bodyPr>
                    <a:p>
                      <a:pPr algn="ctr"/>
                      <a:r>
                        <a:rPr lang="en-US" altLang="zh-CN" sz="1400" dirty="0"/>
                        <a:t>CELoss</a:t>
                      </a:r>
                      <a:endParaRPr lang="en-US" altLang="zh-CN" sz="1400" dirty="0"/>
                    </a:p>
                  </p:txBody>
                </p:sp>
                <p:sp>
                  <p:nvSpPr>
                    <p:cNvPr id="115" name="矩形 114"/>
                    <p:cNvSpPr/>
                    <p:nvPr/>
                  </p:nvSpPr>
                  <p:spPr>
                    <a:xfrm>
                      <a:off x="7907" y="2499"/>
                      <a:ext cx="397" cy="397"/>
                    </a:xfrm>
                    <a:prstGeom prst="rect">
                      <a:avLst/>
                    </a:prstGeom>
                    <a:solidFill>
                      <a:schemeClr val="bg2">
                        <a:lumMod val="90000"/>
                      </a:schemeClr>
                    </a:solidFill>
                    <a:ln w="12700" cmpd="sng">
                      <a:solidFill>
                        <a:schemeClr val="bg1"/>
                      </a:solidFill>
                      <a:prstDash val="solid"/>
                    </a:ln>
                  </p:spPr>
                  <p:txBody>
                    <a:bodyPr wrap="square">
                      <a:spAutoFit/>
                    </a:bodyPr>
                    <a:p>
                      <a:endParaRPr lang="zh-CN" altLang="en-US" sz="2400" dirty="0"/>
                    </a:p>
                  </p:txBody>
                </p:sp>
                <p:sp>
                  <p:nvSpPr>
                    <p:cNvPr id="116" name="矩形 115"/>
                    <p:cNvSpPr/>
                    <p:nvPr/>
                  </p:nvSpPr>
                  <p:spPr>
                    <a:xfrm>
                      <a:off x="7907" y="2896"/>
                      <a:ext cx="397" cy="397"/>
                    </a:xfrm>
                    <a:prstGeom prst="rect">
                      <a:avLst/>
                    </a:prstGeom>
                    <a:solidFill>
                      <a:schemeClr val="bg1">
                        <a:lumMod val="95000"/>
                      </a:schemeClr>
                    </a:solidFill>
                    <a:ln>
                      <a:solidFill>
                        <a:schemeClr val="bg1"/>
                      </a:solidFill>
                    </a:ln>
                  </p:spPr>
                  <p:txBody>
                    <a:bodyPr wrap="square">
                      <a:spAutoFit/>
                    </a:bodyPr>
                    <a:p>
                      <a:endParaRPr lang="zh-CN" altLang="en-US" sz="2400" dirty="0"/>
                    </a:p>
                  </p:txBody>
                </p:sp>
                <p:sp>
                  <p:nvSpPr>
                    <p:cNvPr id="117" name="矩形 116"/>
                    <p:cNvSpPr/>
                    <p:nvPr/>
                  </p:nvSpPr>
                  <p:spPr>
                    <a:xfrm>
                      <a:off x="7905" y="3293"/>
                      <a:ext cx="397" cy="397"/>
                    </a:xfrm>
                    <a:prstGeom prst="rect">
                      <a:avLst/>
                    </a:prstGeom>
                    <a:solidFill>
                      <a:schemeClr val="bg1">
                        <a:lumMod val="50000"/>
                      </a:schemeClr>
                    </a:solidFill>
                    <a:ln>
                      <a:solidFill>
                        <a:schemeClr val="bg2"/>
                      </a:solidFill>
                    </a:ln>
                  </p:spPr>
                  <p:txBody>
                    <a:bodyPr wrap="square">
                      <a:spAutoFit/>
                    </a:bodyPr>
                    <a:p>
                      <a:endParaRPr lang="zh-CN" altLang="en-US" sz="2400" dirty="0"/>
                    </a:p>
                  </p:txBody>
                </p:sp>
                <p:sp>
                  <p:nvSpPr>
                    <p:cNvPr id="118" name="矩形 117"/>
                    <p:cNvSpPr/>
                    <p:nvPr/>
                  </p:nvSpPr>
                  <p:spPr>
                    <a:xfrm>
                      <a:off x="7917" y="1705"/>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sp>
                  <p:nvSpPr>
                    <p:cNvPr id="119" name="矩形 118"/>
                    <p:cNvSpPr/>
                    <p:nvPr/>
                  </p:nvSpPr>
                  <p:spPr>
                    <a:xfrm>
                      <a:off x="7907" y="3690"/>
                      <a:ext cx="397" cy="397"/>
                    </a:xfrm>
                    <a:prstGeom prst="rect">
                      <a:avLst/>
                    </a:prstGeom>
                    <a:solidFill>
                      <a:schemeClr val="bg2">
                        <a:lumMod val="90000"/>
                      </a:schemeClr>
                    </a:solidFill>
                    <a:ln>
                      <a:solidFill>
                        <a:schemeClr val="bg2"/>
                      </a:solidFill>
                    </a:ln>
                  </p:spPr>
                  <p:txBody>
                    <a:bodyPr wrap="square">
                      <a:spAutoFit/>
                    </a:bodyPr>
                    <a:p>
                      <a:endParaRPr lang="zh-CN" altLang="en-US" sz="2400" dirty="0"/>
                    </a:p>
                  </p:txBody>
                </p:sp>
              </p:grpSp>
              <p:grpSp>
                <p:nvGrpSpPr>
                  <p:cNvPr id="123" name="组合 122"/>
                  <p:cNvGrpSpPr/>
                  <p:nvPr/>
                </p:nvGrpSpPr>
                <p:grpSpPr>
                  <a:xfrm>
                    <a:off x="5043" y="6170"/>
                    <a:ext cx="8700" cy="2343"/>
                    <a:chOff x="5101" y="1697"/>
                    <a:chExt cx="8700" cy="2343"/>
                  </a:xfrm>
                </p:grpSpPr>
                <p:grpSp>
                  <p:nvGrpSpPr>
                    <p:cNvPr id="124" name="组合 123"/>
                    <p:cNvGrpSpPr/>
                    <p:nvPr/>
                  </p:nvGrpSpPr>
                  <p:grpSpPr>
                    <a:xfrm>
                      <a:off x="5101" y="1833"/>
                      <a:ext cx="6317" cy="2024"/>
                      <a:chOff x="4647" y="2490"/>
                      <a:chExt cx="8289" cy="3610"/>
                    </a:xfrm>
                  </p:grpSpPr>
                  <p:sp>
                    <p:nvSpPr>
                      <p:cNvPr id="125" name="流程图: 手动操作 124"/>
                      <p:cNvSpPr/>
                      <p:nvPr/>
                    </p:nvSpPr>
                    <p:spPr>
                      <a:xfrm rot="16200000">
                        <a:off x="4677" y="3075"/>
                        <a:ext cx="3610" cy="2440"/>
                      </a:xfrm>
                      <a:prstGeom prst="flowChartManualOperation">
                        <a:avLst/>
                      </a:prstGeom>
                      <a:solidFill>
                        <a:schemeClr val="accent1"/>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wrap="square">
                        <a:spAutoFit/>
                      </a:bodyPr>
                      <a:p>
                        <a:endParaRPr lang="en-US" altLang="zh-CN" sz="2400" dirty="0"/>
                      </a:p>
                    </p:txBody>
                  </p:sp>
                  <p:grpSp>
                    <p:nvGrpSpPr>
                      <p:cNvPr id="126" name="组合 125"/>
                      <p:cNvGrpSpPr/>
                      <p:nvPr/>
                    </p:nvGrpSpPr>
                    <p:grpSpPr>
                      <a:xfrm>
                        <a:off x="4647" y="3115"/>
                        <a:ext cx="8289" cy="2686"/>
                        <a:chOff x="4647" y="3115"/>
                        <a:chExt cx="8289" cy="2686"/>
                      </a:xfrm>
                    </p:grpSpPr>
                    <p:grpSp>
                      <p:nvGrpSpPr>
                        <p:cNvPr id="127" name="组合 126"/>
                        <p:cNvGrpSpPr/>
                        <p:nvPr/>
                      </p:nvGrpSpPr>
                      <p:grpSpPr>
                        <a:xfrm rot="0">
                          <a:off x="4647" y="3115"/>
                          <a:ext cx="8289" cy="2686"/>
                          <a:chOff x="4026" y="3606"/>
                          <a:chExt cx="8289" cy="2686"/>
                        </a:xfrm>
                      </p:grpSpPr>
                      <p:grpSp>
                        <p:nvGrpSpPr>
                          <p:cNvPr id="128" name="组合 127"/>
                          <p:cNvGrpSpPr/>
                          <p:nvPr/>
                        </p:nvGrpSpPr>
                        <p:grpSpPr>
                          <a:xfrm>
                            <a:off x="4026" y="3606"/>
                            <a:ext cx="8289" cy="2686"/>
                            <a:chOff x="3982" y="3256"/>
                            <a:chExt cx="8289" cy="2686"/>
                          </a:xfrm>
                        </p:grpSpPr>
                        <p:grpSp>
                          <p:nvGrpSpPr>
                            <p:cNvPr id="129" name="组合 128"/>
                            <p:cNvGrpSpPr/>
                            <p:nvPr/>
                          </p:nvGrpSpPr>
                          <p:grpSpPr>
                            <a:xfrm>
                              <a:off x="10980" y="3256"/>
                              <a:ext cx="1291" cy="2686"/>
                              <a:chOff x="10465" y="5552"/>
                              <a:chExt cx="1277" cy="2595"/>
                            </a:xfrm>
                          </p:grpSpPr>
                          <p:sp>
                            <p:nvSpPr>
                              <p:cNvPr id="131" name="矩形 130"/>
                              <p:cNvSpPr/>
                              <p:nvPr/>
                            </p:nvSpPr>
                            <p:spPr>
                              <a:xfrm>
                                <a:off x="10465" y="7330"/>
                                <a:ext cx="1276" cy="817"/>
                              </a:xfrm>
                              <a:prstGeom prst="rect">
                                <a:avLst/>
                              </a:prstGeom>
                              <a:solidFill>
                                <a:schemeClr val="accent1"/>
                              </a:solidFill>
                            </p:spPr>
                            <p:txBody>
                              <a:bodyPr wrap="square">
                                <a:spAutoFit/>
                              </a:bodyPr>
                              <a:p>
                                <a:pPr algn="ctr"/>
                                <a:r>
                                  <a:rPr lang="en-US" altLang="zh-CN" sz="1400" dirty="0"/>
                                  <a:t>  FC</a:t>
                                </a:r>
                                <a:endParaRPr lang="en-US" altLang="zh-CN" sz="1400" dirty="0"/>
                              </a:p>
                            </p:txBody>
                          </p:sp>
                          <p:sp>
                            <p:nvSpPr>
                              <p:cNvPr id="133" name="文本框 132"/>
                              <p:cNvSpPr txBox="1"/>
                              <p:nvPr/>
                            </p:nvSpPr>
                            <p:spPr>
                              <a:xfrm>
                                <a:off x="10466" y="5552"/>
                                <a:ext cx="1276" cy="873"/>
                              </a:xfrm>
                              <a:prstGeom prst="rect">
                                <a:avLst/>
                              </a:prstGeom>
                              <a:solidFill>
                                <a:schemeClr val="accent1"/>
                              </a:solidFill>
                            </p:spPr>
                            <p:txBody>
                              <a:bodyPr wrap="square" rtlCol="0">
                                <a:spAutoFit/>
                              </a:bodyPr>
                              <a:p>
                                <a:pPr algn="ctr">
                                  <a:lnSpc>
                                    <a:spcPct val="110000"/>
                                  </a:lnSpc>
                                </a:pPr>
                                <a:r>
                                  <a:rPr lang="en-US" altLang="zh-CN" sz="1400"/>
                                  <a:t>GMM</a:t>
                                </a:r>
                                <a:endParaRPr lang="en-US" altLang="zh-CN" sz="1400"/>
                              </a:p>
                            </p:txBody>
                          </p:sp>
                        </p:grpSp>
                        <p:cxnSp>
                          <p:nvCxnSpPr>
                            <p:cNvPr id="135" name="直接连接符 134"/>
                            <p:cNvCxnSpPr/>
                            <p:nvPr/>
                          </p:nvCxnSpPr>
                          <p:spPr>
                            <a:xfrm flipH="1" flipV="1">
                              <a:off x="3982" y="4353"/>
                              <a:ext cx="552" cy="14"/>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36" name="直接连接符 135"/>
                          <p:cNvCxnSpPr/>
                          <p:nvPr/>
                        </p:nvCxnSpPr>
                        <p:spPr>
                          <a:xfrm flipH="1">
                            <a:off x="9584" y="4061"/>
                            <a:ext cx="1464" cy="815"/>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137" name="直接连接符 136"/>
                        <p:cNvCxnSpPr/>
                        <p:nvPr/>
                      </p:nvCxnSpPr>
                      <p:spPr>
                        <a:xfrm rot="20880000" flipH="1" flipV="1">
                          <a:off x="7701" y="4234"/>
                          <a:ext cx="600" cy="179"/>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138" name="矩形 137"/>
                      <p:cNvSpPr/>
                      <p:nvPr/>
                    </p:nvSpPr>
                    <p:spPr>
                      <a:xfrm>
                        <a:off x="8329" y="2954"/>
                        <a:ext cx="521" cy="708"/>
                      </a:xfrm>
                      <a:prstGeom prst="rect">
                        <a:avLst/>
                      </a:prstGeom>
                      <a:solidFill>
                        <a:schemeClr val="tx1">
                          <a:lumMod val="85000"/>
                          <a:lumOff val="15000"/>
                        </a:schemeClr>
                      </a:solidFill>
                      <a:ln>
                        <a:solidFill>
                          <a:schemeClr val="bg1"/>
                        </a:solidFill>
                      </a:ln>
                    </p:spPr>
                    <p:txBody>
                      <a:bodyPr wrap="square">
                        <a:spAutoFit/>
                      </a:bodyPr>
                      <a:p>
                        <a:endParaRPr lang="zh-CN" altLang="en-US" sz="2400" dirty="0"/>
                      </a:p>
                    </p:txBody>
                  </p:sp>
                </p:grpSp>
                <p:cxnSp>
                  <p:nvCxnSpPr>
                    <p:cNvPr id="139" name="直接连接符 138"/>
                    <p:cNvCxnSpPr/>
                    <p:nvPr/>
                  </p:nvCxnSpPr>
                  <p:spPr>
                    <a:xfrm rot="21420000" flipH="1" flipV="1">
                      <a:off x="11418" y="3474"/>
                      <a:ext cx="627" cy="33"/>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40" name="矩形 139"/>
                    <p:cNvSpPr/>
                    <p:nvPr/>
                  </p:nvSpPr>
                  <p:spPr>
                    <a:xfrm>
                      <a:off x="12047" y="3216"/>
                      <a:ext cx="1754" cy="474"/>
                    </a:xfrm>
                    <a:prstGeom prst="rect">
                      <a:avLst/>
                    </a:prstGeom>
                    <a:solidFill>
                      <a:schemeClr val="accent2"/>
                    </a:solidFill>
                  </p:spPr>
                  <p:txBody>
                    <a:bodyPr wrap="square">
                      <a:spAutoFit/>
                    </a:bodyPr>
                    <a:p>
                      <a:pPr algn="ctr"/>
                      <a:r>
                        <a:rPr lang="en-US" altLang="zh-CN" sz="1400" dirty="0"/>
                        <a:t>Probability</a:t>
                      </a:r>
                      <a:endParaRPr lang="en-US" altLang="zh-CN" sz="1400" dirty="0"/>
                    </a:p>
                  </p:txBody>
                </p:sp>
                <p:sp>
                  <p:nvSpPr>
                    <p:cNvPr id="141" name="矩形 140"/>
                    <p:cNvSpPr/>
                    <p:nvPr/>
                  </p:nvSpPr>
                  <p:spPr>
                    <a:xfrm>
                      <a:off x="7907" y="2499"/>
                      <a:ext cx="397" cy="397"/>
                    </a:xfrm>
                    <a:prstGeom prst="rect">
                      <a:avLst/>
                    </a:prstGeom>
                    <a:solidFill>
                      <a:schemeClr val="bg2">
                        <a:lumMod val="90000"/>
                      </a:schemeClr>
                    </a:solidFill>
                    <a:ln w="12700" cmpd="sng">
                      <a:solidFill>
                        <a:schemeClr val="bg1"/>
                      </a:solidFill>
                      <a:prstDash val="solid"/>
                    </a:ln>
                  </p:spPr>
                  <p:txBody>
                    <a:bodyPr wrap="square">
                      <a:spAutoFit/>
                    </a:bodyPr>
                    <a:p>
                      <a:endParaRPr lang="zh-CN" altLang="en-US" sz="2400" dirty="0"/>
                    </a:p>
                  </p:txBody>
                </p:sp>
                <p:sp>
                  <p:nvSpPr>
                    <p:cNvPr id="142" name="矩形 141"/>
                    <p:cNvSpPr/>
                    <p:nvPr/>
                  </p:nvSpPr>
                  <p:spPr>
                    <a:xfrm>
                      <a:off x="7907" y="2896"/>
                      <a:ext cx="397" cy="397"/>
                    </a:xfrm>
                    <a:prstGeom prst="rect">
                      <a:avLst/>
                    </a:prstGeom>
                    <a:solidFill>
                      <a:schemeClr val="bg1">
                        <a:lumMod val="95000"/>
                      </a:schemeClr>
                    </a:solidFill>
                    <a:ln>
                      <a:solidFill>
                        <a:schemeClr val="bg1"/>
                      </a:solidFill>
                    </a:ln>
                  </p:spPr>
                  <p:txBody>
                    <a:bodyPr wrap="square">
                      <a:spAutoFit/>
                    </a:bodyPr>
                    <a:p>
                      <a:endParaRPr lang="zh-CN" altLang="en-US" sz="2400" dirty="0"/>
                    </a:p>
                  </p:txBody>
                </p:sp>
                <p:sp>
                  <p:nvSpPr>
                    <p:cNvPr id="143" name="矩形 142"/>
                    <p:cNvSpPr/>
                    <p:nvPr/>
                  </p:nvSpPr>
                  <p:spPr>
                    <a:xfrm>
                      <a:off x="7905" y="3293"/>
                      <a:ext cx="397" cy="397"/>
                    </a:xfrm>
                    <a:prstGeom prst="rect">
                      <a:avLst/>
                    </a:prstGeom>
                    <a:solidFill>
                      <a:schemeClr val="bg1">
                        <a:lumMod val="50000"/>
                      </a:schemeClr>
                    </a:solidFill>
                    <a:ln>
                      <a:solidFill>
                        <a:schemeClr val="bg1"/>
                      </a:solidFill>
                    </a:ln>
                  </p:spPr>
                  <p:txBody>
                    <a:bodyPr wrap="square">
                      <a:spAutoFit/>
                    </a:bodyPr>
                    <a:p>
                      <a:endParaRPr lang="zh-CN" altLang="en-US" sz="2400" dirty="0"/>
                    </a:p>
                  </p:txBody>
                </p:sp>
                <p:sp>
                  <p:nvSpPr>
                    <p:cNvPr id="144" name="矩形 143"/>
                    <p:cNvSpPr/>
                    <p:nvPr/>
                  </p:nvSpPr>
                  <p:spPr>
                    <a:xfrm>
                      <a:off x="7907" y="1697"/>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sp>
                  <p:nvSpPr>
                    <p:cNvPr id="145" name="矩形 144"/>
                    <p:cNvSpPr/>
                    <p:nvPr/>
                  </p:nvSpPr>
                  <p:spPr>
                    <a:xfrm>
                      <a:off x="7907" y="3643"/>
                      <a:ext cx="397" cy="397"/>
                    </a:xfrm>
                    <a:prstGeom prst="rect">
                      <a:avLst/>
                    </a:prstGeom>
                    <a:solidFill>
                      <a:schemeClr val="bg2">
                        <a:lumMod val="90000"/>
                      </a:schemeClr>
                    </a:solidFill>
                    <a:ln>
                      <a:solidFill>
                        <a:schemeClr val="bg1"/>
                      </a:solidFill>
                    </a:ln>
                  </p:spPr>
                  <p:txBody>
                    <a:bodyPr wrap="square">
                      <a:spAutoFit/>
                    </a:bodyPr>
                    <a:p>
                      <a:endParaRPr lang="zh-CN" altLang="en-US" sz="2400" dirty="0"/>
                    </a:p>
                  </p:txBody>
                </p:sp>
              </p:grpSp>
              <p:sp>
                <p:nvSpPr>
                  <p:cNvPr id="146" name="矩形 145"/>
                  <p:cNvSpPr/>
                  <p:nvPr/>
                </p:nvSpPr>
                <p:spPr>
                  <a:xfrm>
                    <a:off x="11988" y="6657"/>
                    <a:ext cx="1754" cy="474"/>
                  </a:xfrm>
                  <a:prstGeom prst="rect">
                    <a:avLst/>
                  </a:prstGeom>
                  <a:solidFill>
                    <a:schemeClr val="accent2"/>
                  </a:solidFill>
                </p:spPr>
                <p:txBody>
                  <a:bodyPr wrap="square">
                    <a:spAutoFit/>
                  </a:bodyPr>
                  <a:p>
                    <a:pPr algn="ctr"/>
                    <a:r>
                      <a:rPr lang="en-US" altLang="zh-CN" sz="1400" dirty="0"/>
                      <a:t>Uncertainty</a:t>
                    </a:r>
                    <a:endParaRPr lang="en-US" altLang="zh-CN" sz="1400" dirty="0"/>
                  </a:p>
                </p:txBody>
              </p:sp>
              <p:cxnSp>
                <p:nvCxnSpPr>
                  <p:cNvPr id="147" name="直接连接符 146"/>
                  <p:cNvCxnSpPr/>
                  <p:nvPr/>
                </p:nvCxnSpPr>
                <p:spPr>
                  <a:xfrm flipH="1" flipV="1">
                    <a:off x="11361" y="6941"/>
                    <a:ext cx="614" cy="15"/>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pic>
              <p:nvPicPr>
                <p:cNvPr id="206" name="图片 205" descr="cat"/>
                <p:cNvPicPr>
                  <a:picLocks noChangeAspect="1"/>
                </p:cNvPicPr>
                <p:nvPr/>
              </p:nvPicPr>
              <p:blipFill>
                <a:blip r:embed="rId1"/>
                <a:stretch>
                  <a:fillRect/>
                </a:stretch>
              </p:blipFill>
              <p:spPr>
                <a:xfrm>
                  <a:off x="4213" y="2576"/>
                  <a:ext cx="1920" cy="1920"/>
                </a:xfrm>
                <a:prstGeom prst="rect">
                  <a:avLst/>
                </a:prstGeom>
              </p:spPr>
            </p:pic>
            <p:pic>
              <p:nvPicPr>
                <p:cNvPr id="207" name="图片 206" descr="dog"/>
                <p:cNvPicPr>
                  <a:picLocks noChangeAspect="1"/>
                </p:cNvPicPr>
                <p:nvPr/>
              </p:nvPicPr>
              <p:blipFill>
                <a:blip r:embed="rId2"/>
                <a:stretch>
                  <a:fillRect/>
                </a:stretch>
              </p:blipFill>
              <p:spPr>
                <a:xfrm>
                  <a:off x="4213" y="6929"/>
                  <a:ext cx="1920" cy="1920"/>
                </a:xfrm>
                <a:prstGeom prst="rect">
                  <a:avLst/>
                </a:prstGeom>
              </p:spPr>
            </p:pic>
          </p:grpSp>
          <p:sp>
            <p:nvSpPr>
              <p:cNvPr id="2" name="文本框 1"/>
              <p:cNvSpPr txBox="1"/>
              <p:nvPr/>
            </p:nvSpPr>
            <p:spPr>
              <a:xfrm>
                <a:off x="6758" y="2893"/>
                <a:ext cx="1568" cy="1016"/>
              </a:xfrm>
              <a:prstGeom prst="rect">
                <a:avLst/>
              </a:prstGeom>
              <a:noFill/>
            </p:spPr>
            <p:txBody>
              <a:bodyPr wrap="none" rtlCol="0">
                <a:spAutoFit/>
              </a:bodyPr>
              <a:p>
                <a:pPr algn="ctr"/>
                <a:r>
                  <a:rPr lang="en-US" altLang="zh-CN"/>
                  <a:t>feature</a:t>
                </a:r>
                <a:endParaRPr lang="en-US" altLang="zh-CN"/>
              </a:p>
              <a:p>
                <a:pPr algn="ctr"/>
                <a:r>
                  <a:rPr lang="en-US" altLang="zh-CN"/>
                  <a:t>extractor</a:t>
                </a:r>
                <a:endParaRPr lang="en-US" altLang="zh-CN"/>
              </a:p>
            </p:txBody>
          </p:sp>
          <p:sp>
            <p:nvSpPr>
              <p:cNvPr id="3" name="文本框 2"/>
              <p:cNvSpPr txBox="1"/>
              <p:nvPr/>
            </p:nvSpPr>
            <p:spPr>
              <a:xfrm>
                <a:off x="4929" y="4485"/>
                <a:ext cx="468" cy="580"/>
              </a:xfrm>
              <a:prstGeom prst="rect">
                <a:avLst/>
              </a:prstGeom>
              <a:noFill/>
            </p:spPr>
            <p:txBody>
              <a:bodyPr wrap="none" rtlCol="0">
                <a:spAutoFit/>
              </a:bodyPr>
              <a:p>
                <a:r>
                  <a:rPr lang="en-US" altLang="zh-CN" i="1"/>
                  <a:t>x</a:t>
                </a:r>
                <a:endParaRPr lang="en-US" altLang="zh-CN" i="1"/>
              </a:p>
            </p:txBody>
          </p:sp>
          <p:sp>
            <p:nvSpPr>
              <p:cNvPr id="5" name="文本框 4"/>
              <p:cNvSpPr txBox="1"/>
              <p:nvPr/>
            </p:nvSpPr>
            <p:spPr>
              <a:xfrm>
                <a:off x="4939" y="8866"/>
                <a:ext cx="468" cy="580"/>
              </a:xfrm>
              <a:prstGeom prst="rect">
                <a:avLst/>
              </a:prstGeom>
              <a:noFill/>
            </p:spPr>
            <p:txBody>
              <a:bodyPr wrap="none" rtlCol="0">
                <a:spAutoFit/>
              </a:bodyPr>
              <a:p>
                <a:r>
                  <a:rPr lang="en-US" altLang="zh-CN" i="1"/>
                  <a:t>x</a:t>
                </a:r>
                <a:endParaRPr lang="en-US" altLang="zh-CN" i="1"/>
              </a:p>
            </p:txBody>
          </p:sp>
          <mc:AlternateContent xmlns:mc="http://schemas.openxmlformats.org/markup-compatibility/2006">
            <mc:Choice xmlns:a14="http://schemas.microsoft.com/office/drawing/2010/main" Requires="a14">
              <p:sp>
                <p:nvSpPr>
                  <p:cNvPr id="7" name="文本框 6"/>
                  <p:cNvSpPr txBox="1"/>
                  <p:nvPr/>
                </p:nvSpPr>
                <p:spPr>
                  <a:xfrm>
                    <a:off x="7141" y="4485"/>
                    <a:ext cx="543" cy="5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𝑓</m:t>
                              </m:r>
                            </m:e>
                            <m:sub>
                              <m:r>
                                <a:rPr lang="en-US" altLang="zh-CN" i="1">
                                  <a:latin typeface="DejaVu Math TeX Gyre" panose="02000503000000000000" charset="0"/>
                                  <a:cs typeface="DejaVu Math TeX Gyre" panose="02000503000000000000" charset="0"/>
                                </a:rPr>
                                <m:t>𝜃</m:t>
                              </m:r>
                            </m:sub>
                          </m:sSub>
                        </m:oMath>
                      </m:oMathPara>
                    </a14:m>
                    <a:endParaRPr lang="en-US" altLang="zh-CN"/>
                  </a:p>
                </p:txBody>
              </p:sp>
            </mc:Choice>
            <mc:Fallback>
              <p:sp>
                <p:nvSpPr>
                  <p:cNvPr id="7" name="文本框 6"/>
                  <p:cNvSpPr txBox="1">
                    <a:spLocks noRot="1" noChangeAspect="1" noMove="1" noResize="1" noEditPoints="1" noAdjustHandles="1" noChangeArrowheads="1" noChangeShapeType="1" noTextEdit="1"/>
                  </p:cNvSpPr>
                  <p:nvPr/>
                </p:nvSpPr>
                <p:spPr>
                  <a:xfrm>
                    <a:off x="7141" y="4485"/>
                    <a:ext cx="543" cy="580"/>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9265" y="4528"/>
                    <a:ext cx="641" cy="1016"/>
                  </a:xfrm>
                  <a:prstGeom prst="rect">
                    <a:avLst/>
                  </a:prstGeom>
                  <a:noFill/>
                </p:spPr>
                <p:txBody>
                  <a:bodyPr wrap="square" rtlCol="0">
                    <a:spAutoFit/>
                  </a:bodyPr>
                  <a:p>
                    <a:pPr algn="l">
                      <a:buClrTx/>
                      <a:buSzTx/>
                      <a:buFontTx/>
                    </a:pPr>
                    <a14:m>
                      <m:oMathPara xmlns:m="http://schemas.openxmlformats.org/officeDocument/2006/math">
                        <m:oMathParaPr>
                          <m:jc m:val="centerGroup"/>
                        </m:oMathParaPr>
                        <m:oMath xmlns:m="http://schemas.openxmlformats.org/officeDocument/2006/math">
                          <m:r>
                            <a:rPr lang="en-US" altLang="zh-CN" sz="1800" i="1">
                              <a:latin typeface="DejaVu Math TeX Gyre" panose="02000503000000000000" charset="0"/>
                            </a:rPr>
                            <m:t>𝑧</m:t>
                          </m:r>
                        </m:oMath>
                      </m:oMathPara>
                    </a14:m>
                    <a:endParaRPr lang="zh-CN" altLang="en-US" sz="1800"/>
                  </a:p>
                  <a:p>
                    <a:pPr algn="l">
                      <a:buClrTx/>
                      <a:buSzTx/>
                      <a:buFontTx/>
                    </a:pPr>
                    <a:endParaRPr lang="en-US" altLang="zh-CN" sz="1800" i="1"/>
                  </a:p>
                </p:txBody>
              </p:sp>
            </mc:Choice>
            <mc:Fallback>
              <p:sp>
                <p:nvSpPr>
                  <p:cNvPr id="8" name="文本框 7"/>
                  <p:cNvSpPr txBox="1">
                    <a:spLocks noRot="1" noChangeAspect="1" noMove="1" noResize="1" noEditPoints="1" noAdjustHandles="1" noChangeArrowheads="1" noChangeShapeType="1" noTextEdit="1"/>
                  </p:cNvSpPr>
                  <p:nvPr/>
                </p:nvSpPr>
                <p:spPr>
                  <a:xfrm>
                    <a:off x="9265" y="4528"/>
                    <a:ext cx="641" cy="1016"/>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7285" y="8846"/>
                    <a:ext cx="543" cy="58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𝑓</m:t>
                              </m:r>
                            </m:e>
                            <m:sub>
                              <m:r>
                                <a:rPr lang="en-US" altLang="zh-CN" i="1">
                                  <a:latin typeface="DejaVu Math TeX Gyre" panose="02000503000000000000" charset="0"/>
                                  <a:ea typeface="MS Mincho" charset="0"/>
                                  <a:cs typeface="DejaVu Math TeX Gyre" panose="02000503000000000000" charset="0"/>
                                </a:rPr>
                                <m:t>𝜃</m:t>
                              </m:r>
                            </m:sub>
                          </m:sSub>
                        </m:oMath>
                      </m:oMathPara>
                    </a14:m>
                    <a:endParaRPr lang="en-US" altLang="zh-CN">
                      <a:latin typeface="+mn-lt"/>
                      <a:cs typeface="+mn-lt"/>
                    </a:endParaRPr>
                  </a:p>
                </p:txBody>
              </p:sp>
            </mc:Choice>
            <mc:Fallback>
              <p:sp>
                <p:nvSpPr>
                  <p:cNvPr id="9" name="文本框 8"/>
                  <p:cNvSpPr txBox="1">
                    <a:spLocks noRot="1" noChangeAspect="1" noMove="1" noResize="1" noEditPoints="1" noAdjustHandles="1" noChangeArrowheads="1" noChangeShapeType="1" noTextEdit="1"/>
                  </p:cNvSpPr>
                  <p:nvPr/>
                </p:nvSpPr>
                <p:spPr>
                  <a:xfrm>
                    <a:off x="7285" y="8846"/>
                    <a:ext cx="543" cy="580"/>
                  </a:xfrm>
                  <a:prstGeom prst="rect">
                    <a:avLst/>
                  </a:prstGeom>
                  <a:blipFill rotWithShape="1">
                    <a:blip r:embed="rId3"/>
                  </a:blipFill>
                </p:spPr>
                <p:txBody>
                  <a:bodyPr/>
                  <a:lstStyle/>
                  <a:p>
                    <a:r>
                      <a:rPr lang="zh-CN" altLang="en-US">
                        <a:noFill/>
                      </a:rPr>
                      <a:t> </a:t>
                    </a:r>
                  </a:p>
                </p:txBody>
              </p:sp>
            </mc:Fallback>
          </mc:AlternateContent>
          <p:sp>
            <p:nvSpPr>
              <p:cNvPr id="10" name="文本框 9"/>
              <p:cNvSpPr txBox="1"/>
              <p:nvPr/>
            </p:nvSpPr>
            <p:spPr>
              <a:xfrm>
                <a:off x="6757" y="7352"/>
                <a:ext cx="1568" cy="1016"/>
              </a:xfrm>
              <a:prstGeom prst="rect">
                <a:avLst/>
              </a:prstGeom>
              <a:noFill/>
            </p:spPr>
            <p:txBody>
              <a:bodyPr wrap="none" rtlCol="0">
                <a:spAutoFit/>
              </a:bodyPr>
              <a:p>
                <a:pPr algn="ctr"/>
                <a:r>
                  <a:rPr lang="en-US" altLang="zh-CN"/>
                  <a:t>feature</a:t>
                </a:r>
                <a:endParaRPr lang="en-US" altLang="zh-CN"/>
              </a:p>
              <a:p>
                <a:pPr algn="ctr"/>
                <a:r>
                  <a:rPr lang="en-US" altLang="zh-CN"/>
                  <a:t>extractor</a:t>
                </a:r>
                <a:endParaRPr lang="en-US" altLang="zh-CN"/>
              </a:p>
            </p:txBody>
          </p:sp>
        </p:grpSp>
        <mc:AlternateContent xmlns:mc="http://schemas.openxmlformats.org/markup-compatibility/2006">
          <mc:Choice xmlns:a14="http://schemas.microsoft.com/office/drawing/2010/main" Requires="a14">
            <p:sp>
              <p:nvSpPr>
                <p:cNvPr id="26" name="文本框 25"/>
                <p:cNvSpPr txBox="1"/>
                <p:nvPr/>
              </p:nvSpPr>
              <p:spPr>
                <a:xfrm>
                  <a:off x="11108" y="5569"/>
                  <a:ext cx="1387" cy="586"/>
                </a:xfrm>
                <a:prstGeom prst="rect">
                  <a:avLst/>
                </a:prstGeom>
                <a:noFill/>
              </p:spPr>
              <p:txBody>
                <a:bodyPr wrap="none" rtlCol="0">
                  <a:spAutoFit/>
                </a:bodyPr>
                <a:p>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𝐹</m:t>
                            </m:r>
                          </m:e>
                          <m:sub>
                            <m:r>
                              <a:rPr lang="en-US" altLang="zh-CN" i="1">
                                <a:latin typeface="DejaVu Math TeX Gyre" panose="02000503000000000000" charset="0"/>
                                <a:cs typeface="DejaVu Math TeX Gyre" panose="02000503000000000000" charset="0"/>
                              </a:rPr>
                              <m:t>𝑝𝑟𝑜𝑗</m:t>
                            </m:r>
                          </m:sub>
                        </m:sSub>
                      </m:oMath>
                    </m:oMathPara>
                  </a14:m>
                  <a:endParaRPr lang="en-US" altLang="zh-CN"/>
                </a:p>
              </p:txBody>
            </p:sp>
          </mc:Choice>
          <mc:Fallback>
            <p:sp>
              <p:nvSpPr>
                <p:cNvPr id="26" name="文本框 25"/>
                <p:cNvSpPr txBox="1">
                  <a:spLocks noRot="1" noChangeAspect="1" noMove="1" noResize="1" noEditPoints="1" noAdjustHandles="1" noChangeArrowheads="1" noChangeShapeType="1" noTextEdit="1"/>
                </p:cNvSpPr>
                <p:nvPr/>
              </p:nvSpPr>
              <p:spPr>
                <a:xfrm>
                  <a:off x="11108" y="5569"/>
                  <a:ext cx="1387" cy="586"/>
                </a:xfrm>
                <a:prstGeom prst="rect">
                  <a:avLst/>
                </a:prstGeom>
                <a:blipFill rotWithShape="1">
                  <a:blip r:embed="rId5"/>
                </a:blipFill>
              </p:spPr>
              <p:txBody>
                <a:bodyPr/>
                <a:lstStyle/>
                <a:p>
                  <a:r>
                    <a:rPr lang="zh-CN" altLang="en-US">
                      <a:noFill/>
                    </a:rPr>
                    <a:t> </a:t>
                  </a:r>
                </a:p>
              </p:txBody>
            </p:sp>
          </mc:Fallback>
        </mc:AlternateContent>
        <p:grpSp>
          <p:nvGrpSpPr>
            <p:cNvPr id="38" name="组合 37"/>
            <p:cNvGrpSpPr/>
            <p:nvPr/>
          </p:nvGrpSpPr>
          <p:grpSpPr>
            <a:xfrm>
              <a:off x="10537" y="7231"/>
              <a:ext cx="2102" cy="2281"/>
              <a:chOff x="10537" y="7231"/>
              <a:chExt cx="2102" cy="2281"/>
            </a:xfrm>
          </p:grpSpPr>
          <p:grpSp>
            <p:nvGrpSpPr>
              <p:cNvPr id="36" name="组合 35"/>
              <p:cNvGrpSpPr/>
              <p:nvPr/>
            </p:nvGrpSpPr>
            <p:grpSpPr>
              <a:xfrm>
                <a:off x="10537" y="7231"/>
                <a:ext cx="2102" cy="1612"/>
                <a:chOff x="10537" y="7231"/>
                <a:chExt cx="2102" cy="1612"/>
              </a:xfrm>
            </p:grpSpPr>
            <p:grpSp>
              <p:nvGrpSpPr>
                <p:cNvPr id="21" name="组合 20"/>
                <p:cNvGrpSpPr/>
                <p:nvPr/>
              </p:nvGrpSpPr>
              <p:grpSpPr>
                <a:xfrm>
                  <a:off x="11108" y="7231"/>
                  <a:ext cx="402" cy="1612"/>
                  <a:chOff x="10748" y="7325"/>
                  <a:chExt cx="402" cy="1612"/>
                </a:xfrm>
              </p:grpSpPr>
              <p:sp>
                <p:nvSpPr>
                  <p:cNvPr id="16" name="矩形 15"/>
                  <p:cNvSpPr/>
                  <p:nvPr/>
                </p:nvSpPr>
                <p:spPr>
                  <a:xfrm>
                    <a:off x="10748" y="7325"/>
                    <a:ext cx="403" cy="404"/>
                  </a:xfrm>
                  <a:prstGeom prst="rect">
                    <a:avLst/>
                  </a:prstGeom>
                  <a:solidFill>
                    <a:schemeClr val="tx1">
                      <a:lumMod val="85000"/>
                      <a:lumOff val="15000"/>
                    </a:schemeClr>
                  </a:solidFill>
                  <a:ln>
                    <a:solidFill>
                      <a:schemeClr val="bg1"/>
                    </a:solidFill>
                  </a:ln>
                </p:spPr>
                <p:txBody>
                  <a:bodyPr wrap="square">
                    <a:spAutoFit/>
                  </a:bodyPr>
                  <a:p>
                    <a:endParaRPr lang="zh-CN" altLang="en-US" sz="2400" dirty="0"/>
                  </a:p>
                </p:txBody>
              </p:sp>
              <p:sp>
                <p:nvSpPr>
                  <p:cNvPr id="17" name="矩形 16"/>
                  <p:cNvSpPr/>
                  <p:nvPr/>
                </p:nvSpPr>
                <p:spPr>
                  <a:xfrm>
                    <a:off x="10748" y="7732"/>
                    <a:ext cx="403" cy="404"/>
                  </a:xfrm>
                  <a:prstGeom prst="rect">
                    <a:avLst/>
                  </a:prstGeom>
                  <a:solidFill>
                    <a:schemeClr val="bg2">
                      <a:lumMod val="90000"/>
                    </a:schemeClr>
                  </a:solidFill>
                  <a:ln w="12700" cmpd="sng">
                    <a:solidFill>
                      <a:schemeClr val="bg1"/>
                    </a:solidFill>
                    <a:prstDash val="solid"/>
                  </a:ln>
                </p:spPr>
                <p:txBody>
                  <a:bodyPr wrap="square">
                    <a:spAutoFit/>
                  </a:bodyPr>
                  <a:p>
                    <a:endParaRPr lang="zh-CN" altLang="en-US" sz="2400" dirty="0"/>
                  </a:p>
                </p:txBody>
              </p:sp>
              <p:sp>
                <p:nvSpPr>
                  <p:cNvPr id="19" name="矩形 18"/>
                  <p:cNvSpPr/>
                  <p:nvPr/>
                </p:nvSpPr>
                <p:spPr>
                  <a:xfrm>
                    <a:off x="10748" y="8129"/>
                    <a:ext cx="403" cy="404"/>
                  </a:xfrm>
                  <a:prstGeom prst="rect">
                    <a:avLst/>
                  </a:prstGeom>
                  <a:solidFill>
                    <a:schemeClr val="bg1">
                      <a:lumMod val="95000"/>
                    </a:schemeClr>
                  </a:solidFill>
                  <a:ln>
                    <a:solidFill>
                      <a:schemeClr val="bg1"/>
                    </a:solidFill>
                  </a:ln>
                </p:spPr>
                <p:txBody>
                  <a:bodyPr wrap="square">
                    <a:spAutoFit/>
                  </a:bodyPr>
                  <a:p>
                    <a:endParaRPr lang="zh-CN" altLang="en-US" sz="2400" dirty="0"/>
                  </a:p>
                </p:txBody>
              </p:sp>
              <p:sp>
                <p:nvSpPr>
                  <p:cNvPr id="20" name="矩形 19"/>
                  <p:cNvSpPr/>
                  <p:nvPr/>
                </p:nvSpPr>
                <p:spPr>
                  <a:xfrm>
                    <a:off x="10748" y="8533"/>
                    <a:ext cx="403" cy="404"/>
                  </a:xfrm>
                  <a:prstGeom prst="rect">
                    <a:avLst/>
                  </a:prstGeom>
                  <a:solidFill>
                    <a:schemeClr val="bg1">
                      <a:lumMod val="50000"/>
                    </a:schemeClr>
                  </a:solidFill>
                  <a:ln>
                    <a:solidFill>
                      <a:schemeClr val="bg1"/>
                    </a:solidFill>
                  </a:ln>
                </p:spPr>
                <p:txBody>
                  <a:bodyPr wrap="square">
                    <a:spAutoFit/>
                  </a:bodyPr>
                  <a:p>
                    <a:endParaRPr lang="zh-CN" altLang="en-US" sz="2400" dirty="0"/>
                  </a:p>
                </p:txBody>
              </p:sp>
            </p:grpSp>
            <p:cxnSp>
              <p:nvCxnSpPr>
                <p:cNvPr id="22" name="直接连接符 21"/>
                <p:cNvCxnSpPr/>
                <p:nvPr/>
              </p:nvCxnSpPr>
              <p:spPr>
                <a:xfrm flipH="1" flipV="1">
                  <a:off x="10537" y="8107"/>
                  <a:ext cx="575" cy="3"/>
                </a:xfrm>
                <a:prstGeom prst="line">
                  <a:avLst/>
                </a:prstGeom>
                <a:ln w="25400">
                  <a:solidFill>
                    <a:srgbClr val="30303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24" name="直接连接符 23"/>
                <p:cNvCxnSpPr/>
                <p:nvPr/>
              </p:nvCxnSpPr>
              <p:spPr>
                <a:xfrm flipH="1" flipV="1">
                  <a:off x="11542" y="8139"/>
                  <a:ext cx="1097" cy="588"/>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mc:Choice xmlns:a14="http://schemas.microsoft.com/office/drawing/2010/main" Requires="a14">
              <p:sp>
                <p:nvSpPr>
                  <p:cNvPr id="34" name="文本框 33"/>
                  <p:cNvSpPr txBox="1"/>
                  <p:nvPr/>
                </p:nvSpPr>
                <p:spPr>
                  <a:xfrm>
                    <a:off x="10984" y="8844"/>
                    <a:ext cx="814" cy="668"/>
                  </a:xfrm>
                  <a:prstGeom prst="rect">
                    <a:avLst/>
                  </a:prstGeom>
                  <a:noFill/>
                </p:spPr>
                <p:txBody>
                  <a:bodyPr wrap="none" rtlCol="0">
                    <a:spAutoFit/>
                  </a:bodyPr>
                  <a:p>
                    <a:pPr algn="l">
                      <a:buClrTx/>
                      <a:buSzTx/>
                      <a:buFontTx/>
                    </a:pPr>
                    <a14:m>
                      <m:oMathPara xmlns:m="http://schemas.openxmlformats.org/officeDocument/2006/math">
                        <m:oMathParaPr>
                          <m:jc m:val="centerGroup"/>
                        </m:oMathParaPr>
                        <m:oMath xmlns:m="http://schemas.openxmlformats.org/officeDocument/2006/math">
                          <m:sSup>
                            <m:sSupPr>
                              <m:ctrlPr>
                                <a:rPr lang="en-US" altLang="zh-CN" sz="1800" i="1"/>
                              </m:ctrlPr>
                            </m:sSupPr>
                            <m:e>
                              <m:r>
                                <a:rPr lang="en-US" altLang="zh-CN" sz="1800" i="1">
                                  <a:latin typeface="DejaVu Math TeX Gyre" panose="02000503000000000000" charset="0"/>
                                </a:rPr>
                                <m:t>𝑧</m:t>
                              </m:r>
                            </m:e>
                            <m:sup>
                              <m:r>
                                <a:rPr lang="zh-CN" altLang="en-US" sz="1800">
                                  <a:latin typeface="文鼎ＰＬ简中楷" panose="02010600030101010101" charset="-122"/>
                                  <a:ea typeface="文鼎ＰＬ简中楷" panose="02010600030101010101" charset="-122"/>
                                  <a:sym typeface="+mn-ea"/>
                                </a:rPr>
                                <m:t>′</m:t>
                              </m:r>
                            </m:sup>
                          </m:sSup>
                        </m:oMath>
                      </m:oMathPara>
                    </a14:m>
                    <a:endParaRPr lang="en-US" altLang="zh-CN" sz="1800" i="1"/>
                  </a:p>
                </p:txBody>
              </p:sp>
            </mc:Choice>
            <mc:Fallback>
              <p:sp>
                <p:nvSpPr>
                  <p:cNvPr id="34" name="文本框 33"/>
                  <p:cNvSpPr txBox="1">
                    <a:spLocks noRot="1" noChangeAspect="1" noMove="1" noResize="1" noEditPoints="1" noAdjustHandles="1" noChangeArrowheads="1" noChangeShapeType="1" noTextEdit="1"/>
                  </p:cNvSpPr>
                  <p:nvPr/>
                </p:nvSpPr>
                <p:spPr>
                  <a:xfrm>
                    <a:off x="10984" y="8844"/>
                    <a:ext cx="814" cy="668"/>
                  </a:xfrm>
                  <a:prstGeom prst="rect">
                    <a:avLst/>
                  </a:prstGeom>
                  <a:blipFill rotWithShape="1">
                    <a:blip r:embed="rId6"/>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5" name="文本框 34"/>
                <p:cNvSpPr txBox="1"/>
                <p:nvPr/>
              </p:nvSpPr>
              <p:spPr>
                <a:xfrm>
                  <a:off x="10007" y="9134"/>
                  <a:ext cx="724" cy="1016"/>
                </a:xfrm>
                <a:prstGeom prst="rect">
                  <a:avLst/>
                </a:prstGeom>
                <a:noFill/>
              </p:spPr>
              <p:txBody>
                <a:bodyPr wrap="square" rtlCol="0">
                  <a:spAutoFit/>
                </a:bodyPr>
                <a:p>
                  <a:pPr algn="l">
                    <a:buClrTx/>
                    <a:buSzTx/>
                    <a:buFontTx/>
                  </a:pPr>
                  <a14:m>
                    <m:oMathPara xmlns:m="http://schemas.openxmlformats.org/officeDocument/2006/math">
                      <m:oMathParaPr>
                        <m:jc m:val="centerGroup"/>
                      </m:oMathParaPr>
                      <m:oMath xmlns:m="http://schemas.openxmlformats.org/officeDocument/2006/math">
                        <m:r>
                          <a:rPr lang="en-US" altLang="zh-CN" sz="1800" i="1">
                            <a:latin typeface="DejaVu Math TeX Gyre" panose="02000503000000000000" charset="0"/>
                          </a:rPr>
                          <m:t>𝑧</m:t>
                        </m:r>
                      </m:oMath>
                    </m:oMathPara>
                  </a14:m>
                  <a:endParaRPr lang="zh-CN" altLang="en-US" sz="1800"/>
                </a:p>
                <a:p>
                  <a:pPr algn="l">
                    <a:buClrTx/>
                    <a:buSzTx/>
                    <a:buFontTx/>
                  </a:pPr>
                  <a:endParaRPr lang="en-US" altLang="zh-CN" sz="1800" i="1"/>
                </a:p>
              </p:txBody>
            </p:sp>
          </mc:Choice>
          <mc:Fallback>
            <p:sp>
              <p:nvSpPr>
                <p:cNvPr id="35" name="文本框 34"/>
                <p:cNvSpPr txBox="1">
                  <a:spLocks noRot="1" noChangeAspect="1" noMove="1" noResize="1" noEditPoints="1" noAdjustHandles="1" noChangeArrowheads="1" noChangeShapeType="1" noTextEdit="1"/>
                </p:cNvSpPr>
                <p:nvPr/>
              </p:nvSpPr>
              <p:spPr>
                <a:xfrm>
                  <a:off x="10007" y="9134"/>
                  <a:ext cx="724" cy="1016"/>
                </a:xfrm>
                <a:prstGeom prst="rect">
                  <a:avLst/>
                </a:prstGeom>
                <a:blipFill rotWithShape="1">
                  <a:blip r:embed="rId7"/>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38700" y="2209800"/>
            <a:ext cx="25146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2"/>
          <a:stretch>
            <a:fillRect/>
          </a:stretch>
        </p:blipFill>
        <p:spPr>
          <a:xfrm>
            <a:off x="10948314" y="5971075"/>
            <a:ext cx="1217930" cy="94297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9910" y="311151"/>
            <a:ext cx="9906000" cy="685793"/>
          </a:xfrm>
        </p:spPr>
        <p:txBody>
          <a:bodyPr/>
          <a:lstStyle/>
          <a:p>
            <a:r>
              <a:rPr lang="zh-CN" altLang="en-US" b="1" dirty="0">
                <a:solidFill>
                  <a:schemeClr val="tx1"/>
                </a:solidFill>
                <a:latin typeface="微软雅黑" charset="-122"/>
                <a:ea typeface="微软雅黑" charset="-122"/>
                <a:cs typeface="微软雅黑" charset="-122"/>
                <a:sym typeface="+mn-ea"/>
              </a:rPr>
              <a:t>背景介绍</a:t>
            </a:r>
            <a:endParaRPr lang="zh-CN" altLang="en-US" b="1" dirty="0"/>
          </a:p>
        </p:txBody>
      </p:sp>
      <p:sp>
        <p:nvSpPr>
          <p:cNvPr id="3" name="文本框 2"/>
          <p:cNvSpPr txBox="1"/>
          <p:nvPr/>
        </p:nvSpPr>
        <p:spPr>
          <a:xfrm>
            <a:off x="629920" y="1123950"/>
            <a:ext cx="10133965" cy="1660525"/>
          </a:xfrm>
          <a:prstGeom prst="rect">
            <a:avLst/>
          </a:prstGeom>
          <a:noFill/>
        </p:spPr>
        <p:txBody>
          <a:bodyPr wrap="square" rtlCol="0">
            <a:spAutoFit/>
          </a:bodyPr>
          <a:lstStyle/>
          <a:p>
            <a:pPr marL="285750" lvl="0" indent="-285750" algn="just">
              <a:lnSpc>
                <a:spcPts val="2460"/>
              </a:lnSpc>
              <a:spcAft>
                <a:spcPts val="1200"/>
              </a:spcAft>
              <a:buFont typeface="Wingdings" panose="05000000000000000000" pitchFamily="2" charset="2"/>
              <a:buChar char="Ø"/>
            </a:pPr>
            <a:r>
              <a:rPr lang="zh-CN" altLang="en-US" dirty="0">
                <a:sym typeface="+mn-ea"/>
              </a:rPr>
              <a:t>不确定性的分类</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mn-ea"/>
                <a:cs typeface="Times New Roman" panose="02020603050405020304" pitchFamily="18" charset="0"/>
                <a:sym typeface="+mn-ea"/>
              </a:rPr>
              <a:t>Aleatoric/data uncertainty</a:t>
            </a:r>
            <a:r>
              <a:rPr lang="zh-CN" altLang="en-US" kern="100" dirty="0">
                <a:latin typeface="宋体" pitchFamily="2" charset="-122"/>
                <a:ea typeface="宋体" pitchFamily="2" charset="-122"/>
                <a:sym typeface="+mn-ea"/>
              </a:rPr>
              <a:t>：</a:t>
            </a:r>
            <a:r>
              <a:rPr lang="zh-CN" altLang="en-US" kern="100" dirty="0">
                <a:latin typeface="+mn-ea"/>
                <a:sym typeface="+mn-ea"/>
              </a:rPr>
              <a:t>来源于数据噪声，无法消除</a:t>
            </a:r>
            <a:endParaRPr lang="zh-CN" altLang="en-US" kern="100" dirty="0">
              <a:latin typeface="+mn-ea"/>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mn-ea"/>
                <a:cs typeface="Times New Roman" panose="02020603050405020304" pitchFamily="18" charset="0"/>
                <a:sym typeface="+mn-ea"/>
              </a:rPr>
              <a:t>Epistemic/model uncertainty</a:t>
            </a:r>
            <a:r>
              <a:rPr lang="zh-CN" altLang="en-US" kern="100" dirty="0">
                <a:latin typeface="+mn-ea"/>
                <a:sym typeface="+mn-ea"/>
              </a:rPr>
              <a:t>：</a:t>
            </a:r>
            <a:r>
              <a:rPr lang="zh-CN" kern="100" dirty="0">
                <a:latin typeface="+mn-ea"/>
                <a:sym typeface="+mn-ea"/>
              </a:rPr>
              <a:t>来源于模型和训练方式，可以通过增加训练数据或者改进模型减少</a:t>
            </a:r>
            <a:endParaRPr lang="en-US" altLang="zh-CN" kern="100" dirty="0">
              <a:latin typeface="+mn-ea"/>
              <a:sym typeface="+mn-ea"/>
            </a:endParaRPr>
          </a:p>
        </p:txBody>
      </p:sp>
      <p:pic>
        <p:nvPicPr>
          <p:cNvPr id="5" name="图片 4"/>
          <p:cNvPicPr>
            <a:picLocks noChangeAspect="1"/>
          </p:cNvPicPr>
          <p:nvPr/>
        </p:nvPicPr>
        <p:blipFill>
          <a:blip r:embed="rId1"/>
          <a:stretch>
            <a:fillRect/>
          </a:stretch>
        </p:blipFill>
        <p:spPr>
          <a:xfrm>
            <a:off x="5615940" y="2961005"/>
            <a:ext cx="5766435" cy="3044190"/>
          </a:xfrm>
          <a:prstGeom prst="rect">
            <a:avLst/>
          </a:prstGeom>
        </p:spPr>
      </p:pic>
      <p:pic>
        <p:nvPicPr>
          <p:cNvPr id="6" name="图片 5"/>
          <p:cNvPicPr>
            <a:picLocks noChangeAspect="1"/>
          </p:cNvPicPr>
          <p:nvPr/>
        </p:nvPicPr>
        <p:blipFill>
          <a:blip r:embed="rId2"/>
          <a:stretch>
            <a:fillRect/>
          </a:stretch>
        </p:blipFill>
        <p:spPr>
          <a:xfrm>
            <a:off x="809625" y="3395345"/>
            <a:ext cx="4114800" cy="2609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eaLnBrk="0" hangingPunct="0">
              <a:buClrTx/>
              <a:buSzTx/>
              <a:buFontTx/>
              <a:defRPr/>
            </a:pPr>
            <a:r>
              <a:rPr lang="zh-CN" altLang="en-US" sz="2800" b="1" dirty="0">
                <a:latin typeface="微软雅黑" charset="-122"/>
                <a:ea typeface="微软雅黑" charset="-122"/>
                <a:cs typeface="微软雅黑" charset="-122"/>
                <a:sym typeface="+mn-ea"/>
              </a:rPr>
              <a:t>背景介绍</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34035" y="1202055"/>
            <a:ext cx="10752455" cy="4453890"/>
          </a:xfrm>
          <a:prstGeom prst="rect">
            <a:avLst/>
          </a:prstGeom>
          <a:noFill/>
        </p:spPr>
        <p:txBody>
          <a:bodyPr wrap="square">
            <a:spAutoFit/>
          </a:bodyPr>
          <a:lstStyle/>
          <a:p>
            <a:pPr marL="285750" lvl="0" indent="-285750" algn="just">
              <a:lnSpc>
                <a:spcPct val="150000"/>
              </a:lnSpc>
              <a:buFont typeface="Wingdings" panose="05000000000000000000" charset="0"/>
              <a:buChar char=""/>
            </a:pPr>
            <a:r>
              <a:rPr lang="zh-CN" altLang="zh-CN" sz="1800" kern="100" dirty="0">
                <a:effectLst/>
                <a:latin typeface="+mn-ea"/>
                <a:cs typeface="+mn-ea"/>
              </a:rPr>
              <a:t>对于不确定性的建模，根据是单个</a:t>
            </a:r>
            <a:r>
              <a:rPr lang="zh-CN" altLang="en-US" kern="100" dirty="0">
                <a:latin typeface="+mn-ea"/>
                <a:cs typeface="+mn-ea"/>
              </a:rPr>
              <a:t>模型</a:t>
            </a:r>
            <a:r>
              <a:rPr lang="zh-CN" altLang="zh-CN" sz="1800" kern="100" dirty="0">
                <a:effectLst/>
                <a:latin typeface="+mn-ea"/>
                <a:cs typeface="+mn-ea"/>
              </a:rPr>
              <a:t>还是多个</a:t>
            </a:r>
            <a:r>
              <a:rPr lang="zh-CN" altLang="en-US" kern="100" dirty="0">
                <a:latin typeface="+mn-ea"/>
                <a:cs typeface="+mn-ea"/>
              </a:rPr>
              <a:t>模型</a:t>
            </a:r>
            <a:r>
              <a:rPr lang="zh-CN" altLang="zh-CN" sz="1800" kern="100" dirty="0">
                <a:effectLst/>
                <a:latin typeface="+mn-ea"/>
                <a:cs typeface="+mn-ea"/>
              </a:rPr>
              <a:t>，是确定性</a:t>
            </a:r>
            <a:r>
              <a:rPr lang="zh-CN" altLang="en-US" kern="100" dirty="0">
                <a:latin typeface="+mn-ea"/>
                <a:cs typeface="+mn-ea"/>
              </a:rPr>
              <a:t>模型</a:t>
            </a:r>
            <a:r>
              <a:rPr lang="zh-CN" altLang="zh-CN" sz="1800" kern="100" dirty="0">
                <a:effectLst/>
                <a:latin typeface="+mn-ea"/>
                <a:cs typeface="+mn-ea"/>
              </a:rPr>
              <a:t>还是随机的模型，主要可以分类下面四类方法</a:t>
            </a:r>
            <a:r>
              <a:rPr lang="en-US" altLang="zh-CN" sz="1800" kern="100" dirty="0">
                <a:effectLst/>
                <a:latin typeface="+mn-ea"/>
                <a:cs typeface="+mn-ea"/>
              </a:rPr>
              <a:t>:</a:t>
            </a:r>
            <a:endParaRPr lang="zh-CN" altLang="zh-CN" sz="1800" b="1"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贝叶斯方法</a:t>
            </a:r>
            <a:r>
              <a:rPr lang="en-US" altLang="zh-CN" sz="1800" b="1" kern="100" dirty="0">
                <a:effectLst/>
                <a:latin typeface="+mn-ea"/>
                <a:cs typeface="+mn-ea"/>
              </a:rPr>
              <a:t>(Bayesian methods):</a:t>
            </a:r>
            <a:r>
              <a:rPr altLang="zh-CN" sz="1800" kern="100" dirty="0">
                <a:effectLst/>
                <a:latin typeface="+mn-ea"/>
                <a:cs typeface="+mn-ea"/>
              </a:rPr>
              <a:t>在BNN网络中，认为每一个权重不再是某个具体的数值，而是一个概率分布</a:t>
            </a:r>
            <a:endParaRPr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集成方法</a:t>
            </a:r>
            <a:r>
              <a:rPr lang="en-US" altLang="zh-CN" sz="1800" b="1" kern="100" dirty="0">
                <a:effectLst/>
                <a:latin typeface="+mn-ea"/>
                <a:cs typeface="+mn-ea"/>
              </a:rPr>
              <a:t>(Ensemble methods):</a:t>
            </a:r>
            <a:r>
              <a:rPr lang="zh-CN" altLang="zh-CN" sz="1800" kern="100" dirty="0">
                <a:effectLst/>
                <a:latin typeface="+mn-ea"/>
                <a:cs typeface="+mn-ea"/>
              </a:rPr>
              <a:t>推理时结合了几个不同的确定性网络的预测</a:t>
            </a:r>
            <a:endParaRPr lang="en-US"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单一确定性方法</a:t>
            </a:r>
            <a:r>
              <a:rPr lang="en-US" altLang="zh-CN" sz="1800" b="1" kern="100" dirty="0">
                <a:effectLst/>
                <a:latin typeface="+mn-ea"/>
                <a:cs typeface="+mn-ea"/>
              </a:rPr>
              <a:t>(Single deterministic methods):</a:t>
            </a:r>
            <a:r>
              <a:rPr lang="zh-CN" altLang="zh-CN" sz="1800" kern="100" dirty="0">
                <a:effectLst/>
                <a:latin typeface="+mn-ea"/>
                <a:cs typeface="+mn-ea"/>
              </a:rPr>
              <a:t>给出基于确定性网络中单次前向传播的预测。</a:t>
            </a:r>
            <a:endParaRPr lang="zh-CN" altLang="zh-CN" sz="1800" kern="100" dirty="0">
              <a:effectLst/>
              <a:latin typeface="+mn-ea"/>
              <a:cs typeface="+mn-ea"/>
            </a:endParaRPr>
          </a:p>
          <a:p>
            <a:pPr marL="742950" lvl="1" indent="-285750" algn="just">
              <a:lnSpc>
                <a:spcPct val="150000"/>
              </a:lnSpc>
              <a:buFont typeface="Wingdings" panose="05000000000000000000" charset="0"/>
              <a:buChar char=""/>
            </a:pPr>
            <a:r>
              <a:rPr lang="zh-CN" altLang="zh-CN" sz="1800" b="1" kern="100" dirty="0">
                <a:effectLst/>
                <a:latin typeface="+mn-ea"/>
                <a:cs typeface="+mn-ea"/>
              </a:rPr>
              <a:t>测试增强方法</a:t>
            </a:r>
            <a:r>
              <a:rPr lang="en-US" altLang="zh-CN" sz="1800" b="1" kern="100" dirty="0">
                <a:effectLst/>
                <a:latin typeface="+mn-ea"/>
                <a:cs typeface="+mn-ea"/>
              </a:rPr>
              <a:t>(Test-time augmentation methods):</a:t>
            </a:r>
            <a:r>
              <a:rPr lang="zh-CN" altLang="zh-CN" sz="1800" kern="100" dirty="0">
                <a:effectLst/>
                <a:latin typeface="+mn-ea"/>
                <a:cs typeface="+mn-ea"/>
              </a:rPr>
              <a:t>基于单个确定性网络的预测，但在测试时增强输入数据，以生成几个预测，用于评估预测的确定性。</a:t>
            </a:r>
            <a:endParaRPr lang="zh-CN" altLang="zh-CN" sz="1500" kern="100" dirty="0">
              <a:effectLst/>
              <a:latin typeface="+mn-ea"/>
              <a:cs typeface="+mn-ea"/>
            </a:endParaRPr>
          </a:p>
          <a:p>
            <a:pPr marL="742950" lvl="1" indent="-285750" algn="just">
              <a:lnSpc>
                <a:spcPct val="150000"/>
              </a:lnSpc>
              <a:buFont typeface="Wingdings" panose="05000000000000000000" charset="0"/>
              <a:buChar char=""/>
            </a:pPr>
            <a:endParaRPr lang="zh-CN" altLang="zh-CN" sz="1500" b="1" kern="100" dirty="0">
              <a:solidFill>
                <a:srgbClr val="C00000"/>
              </a:solidFill>
              <a:effectLst/>
              <a:latin typeface="+mn-ea"/>
              <a:cs typeface="+mn-ea"/>
            </a:endParaRPr>
          </a:p>
          <a:p>
            <a:pPr marL="285750" lvl="0"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0" lvl="0" indent="0" algn="just">
              <a:lnSpc>
                <a:spcPct val="150000"/>
              </a:lnSpc>
              <a:buFont typeface="Wingdings" panose="05000000000000000000" charset="0"/>
              <a:buNone/>
            </a:pPr>
            <a:r>
              <a:rPr lang="en-US" altLang="zh-CN" sz="1500" kern="100" dirty="0">
                <a:effectLst/>
                <a:latin typeface="Times New Roman" panose="02020603050405020304" pitchFamily="18" charset="0"/>
                <a:ea typeface="宋体" pitchFamily="2" charset="-122"/>
              </a:rPr>
              <a:t>			</a:t>
            </a:r>
            <a:endParaRPr lang="zh-CN" altLang="zh-CN" sz="1500" kern="100" dirty="0">
              <a:effectLst/>
              <a:latin typeface="Times New Roman" panose="02020603050405020304" pitchFamily="18" charset="0"/>
              <a:ea typeface="宋体" pitchFamily="2" charset="-122"/>
            </a:endParaRPr>
          </a:p>
        </p:txBody>
      </p:sp>
      <p:pic>
        <p:nvPicPr>
          <p:cNvPr id="3" name="图片 2"/>
          <p:cNvPicPr>
            <a:picLocks noChangeAspect="1"/>
          </p:cNvPicPr>
          <p:nvPr/>
        </p:nvPicPr>
        <p:blipFill>
          <a:blip r:embed="rId1"/>
          <a:stretch>
            <a:fillRect/>
          </a:stretch>
        </p:blipFill>
        <p:spPr>
          <a:xfrm>
            <a:off x="2300605" y="4791710"/>
            <a:ext cx="3581400" cy="1647825"/>
          </a:xfrm>
          <a:prstGeom prst="rect">
            <a:avLst/>
          </a:prstGeom>
        </p:spPr>
      </p:pic>
      <p:graphicFrame>
        <p:nvGraphicFramePr>
          <p:cNvPr id="4" name="表格 3"/>
          <p:cNvGraphicFramePr/>
          <p:nvPr/>
        </p:nvGraphicFramePr>
        <p:xfrm>
          <a:off x="6720840" y="4519295"/>
          <a:ext cx="4937126" cy="1920240"/>
        </p:xfrm>
        <a:graphic>
          <a:graphicData uri="http://schemas.openxmlformats.org/drawingml/2006/table">
            <a:tbl>
              <a:tblPr firstRow="1" bandRow="1">
                <a:tableStyleId>{5C22544A-7EE6-4342-B048-85BDC9FD1C3A}</a:tableStyleId>
              </a:tblPr>
              <a:tblGrid>
                <a:gridCol w="1558181"/>
                <a:gridCol w="1198646"/>
                <a:gridCol w="2180299"/>
              </a:tblGrid>
              <a:tr h="631401">
                <a:tc>
                  <a:txBody>
                    <a:bodyPr/>
                    <a:lstStyle/>
                    <a:p>
                      <a:pPr>
                        <a:buNone/>
                      </a:pPr>
                      <a:endParaRPr lang="en-US" altLang="zh-CN" dirty="0"/>
                    </a:p>
                  </a:txBody>
                  <a:tcPr/>
                </a:tc>
                <a:tc>
                  <a:txBody>
                    <a:bodyPr/>
                    <a:lstStyle/>
                    <a:p>
                      <a:pPr>
                        <a:buNone/>
                      </a:pPr>
                      <a:r>
                        <a:rPr lang="en-US" altLang="zh-CN" dirty="0"/>
                        <a:t>Single Network</a:t>
                      </a:r>
                      <a:endParaRPr lang="en-US" altLang="zh-CN" dirty="0"/>
                    </a:p>
                  </a:txBody>
                  <a:tcPr/>
                </a:tc>
                <a:tc>
                  <a:txBody>
                    <a:bodyPr/>
                    <a:lstStyle/>
                    <a:p>
                      <a:pPr>
                        <a:buNone/>
                      </a:pPr>
                      <a:r>
                        <a:rPr lang="en-US" altLang="zh-CN" dirty="0"/>
                        <a:t>Multiple Networks</a:t>
                      </a:r>
                      <a:endParaRPr lang="en-US" altLang="zh-CN" dirty="0"/>
                    </a:p>
                  </a:txBody>
                  <a:tcPr/>
                </a:tc>
              </a:tr>
              <a:tr h="631401">
                <a:tc>
                  <a:txBody>
                    <a:bodyPr/>
                    <a:lstStyle/>
                    <a:p>
                      <a:pPr>
                        <a:buNone/>
                      </a:pPr>
                      <a:r>
                        <a:rPr lang="en-US" altLang="zh-CN">
                          <a:sym typeface="+mn-ea"/>
                        </a:rPr>
                        <a:t>Deterministic Network</a:t>
                      </a:r>
                      <a:endParaRPr lang="en-US" altLang="zh-CN"/>
                    </a:p>
                  </a:txBody>
                  <a:tcPr/>
                </a:tc>
                <a:tc>
                  <a:txBody>
                    <a:bodyPr/>
                    <a:lstStyle/>
                    <a:p>
                      <a:pPr algn="ctr">
                        <a:buNone/>
                      </a:pPr>
                      <a:r>
                        <a:rPr lang="en-US" altLang="zh-CN"/>
                        <a:t>DDU</a:t>
                      </a:r>
                      <a:endParaRPr lang="en-US" altLang="zh-CN"/>
                    </a:p>
                  </a:txBody>
                  <a:tcPr/>
                </a:tc>
                <a:tc>
                  <a:txBody>
                    <a:bodyPr/>
                    <a:lstStyle/>
                    <a:p>
                      <a:pPr algn="ctr">
                        <a:buNone/>
                      </a:pPr>
                      <a:r>
                        <a:rPr lang="en-US" altLang="zh-CN"/>
                        <a:t>Ensemble Methods</a:t>
                      </a:r>
                      <a:endParaRPr lang="en-US" altLang="zh-CN"/>
                    </a:p>
                  </a:txBody>
                  <a:tcPr/>
                </a:tc>
              </a:tr>
              <a:tr h="631401">
                <a:tc>
                  <a:txBody>
                    <a:bodyPr/>
                    <a:lstStyle/>
                    <a:p>
                      <a:pPr>
                        <a:buNone/>
                      </a:pPr>
                      <a:r>
                        <a:rPr lang="en-US" altLang="zh-CN">
                          <a:sym typeface="+mn-ea"/>
                        </a:rPr>
                        <a:t>Stochastic Network</a:t>
                      </a:r>
                      <a:endParaRPr lang="en-US" altLang="zh-CN"/>
                    </a:p>
                  </a:txBody>
                  <a:tcPr/>
                </a:tc>
                <a:tc>
                  <a:txBody>
                    <a:bodyPr/>
                    <a:lstStyle/>
                    <a:p>
                      <a:pPr algn="ctr">
                        <a:buNone/>
                      </a:pPr>
                      <a:r>
                        <a:rPr lang="en-US" altLang="zh-CN" dirty="0"/>
                        <a:t>BNN</a:t>
                      </a:r>
                      <a:endParaRPr lang="en-US" altLang="zh-CN" dirty="0"/>
                    </a:p>
                  </a:txBody>
                  <a:tcPr/>
                </a:tc>
                <a:tc>
                  <a:txBody>
                    <a:bodyPr/>
                    <a:lstStyle/>
                    <a:p>
                      <a:pPr>
                        <a:buNone/>
                      </a:pPr>
                      <a:endParaRPr lang="en-US" altLang="zh-CN" dirty="0"/>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eaLnBrk="0" hangingPunct="0">
              <a:buClrTx/>
              <a:buSzTx/>
              <a:buFontTx/>
              <a:defRPr/>
            </a:pPr>
            <a:r>
              <a:rPr lang="zh-CN" altLang="en-US" sz="2800" b="1" dirty="0">
                <a:latin typeface="微软雅黑" charset="-122"/>
                <a:ea typeface="微软雅黑" charset="-122"/>
                <a:cs typeface="微软雅黑" charset="-122"/>
                <a:sym typeface="+mn-ea"/>
              </a:rPr>
              <a:t>背景介绍</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34035" y="1202055"/>
            <a:ext cx="10861675" cy="4898329"/>
          </a:xfrm>
          <a:prstGeom prst="rect">
            <a:avLst/>
          </a:prstGeom>
          <a:noFill/>
        </p:spPr>
        <p:txBody>
          <a:bodyPr wrap="square">
            <a:spAutoFit/>
          </a:bodyPr>
          <a:lstStyle/>
          <a:p>
            <a:pPr marL="285750" lvl="0" indent="-285750" algn="just">
              <a:lnSpc>
                <a:spcPct val="150000"/>
              </a:lnSpc>
              <a:buFont typeface="Wingdings" panose="05000000000000000000" charset="0"/>
              <a:buChar char=""/>
            </a:pPr>
            <a:r>
              <a:rPr lang="zh-CN" altLang="zh-CN" dirty="0"/>
              <a:t>不确定性研究的应用</a:t>
            </a:r>
            <a:r>
              <a:rPr lang="zh-CN" altLang="en-US" dirty="0"/>
              <a:t>和研究意义</a:t>
            </a:r>
            <a:r>
              <a:rPr lang="zh-CN" altLang="zh-CN" dirty="0"/>
              <a:t>：传统的神经网络通常给出一个确定的预测结果（分类标签或回归值），但并没有提供关于该结果的不确定性信息。</a:t>
            </a:r>
            <a:r>
              <a:rPr lang="zh-CN" altLang="zh-CN" dirty="0">
                <a:highlight>
                  <a:srgbClr val="FFFF00"/>
                </a:highlight>
              </a:rPr>
              <a:t>不确定性建模能够量化模型对其预测的信心程度</a:t>
            </a:r>
            <a:r>
              <a:rPr lang="zh-CN" altLang="zh-CN" dirty="0"/>
              <a:t>，这在多个领域中具有广泛的应用。特别是在需要对预测结果的</a:t>
            </a:r>
            <a:r>
              <a:rPr lang="zh-CN" altLang="zh-CN" dirty="0">
                <a:highlight>
                  <a:srgbClr val="FFFF00"/>
                </a:highlight>
              </a:rPr>
              <a:t>可靠性</a:t>
            </a:r>
            <a:r>
              <a:rPr lang="zh-CN" altLang="zh-CN" dirty="0"/>
              <a:t>、</a:t>
            </a:r>
            <a:r>
              <a:rPr lang="zh-CN" altLang="zh-CN" dirty="0">
                <a:highlight>
                  <a:srgbClr val="FFFF00"/>
                </a:highlight>
              </a:rPr>
              <a:t>稳定性</a:t>
            </a:r>
            <a:r>
              <a:rPr lang="zh-CN" altLang="zh-CN" dirty="0"/>
              <a:t>和</a:t>
            </a:r>
            <a:r>
              <a:rPr lang="zh-CN" altLang="zh-CN" dirty="0">
                <a:highlight>
                  <a:srgbClr val="FFFF00"/>
                </a:highlight>
              </a:rPr>
              <a:t>信心</a:t>
            </a:r>
            <a:r>
              <a:rPr lang="zh-CN" altLang="zh-CN" dirty="0"/>
              <a:t>进行量化的任务中。</a:t>
            </a:r>
            <a:endParaRPr lang="zh-CN" altLang="zh-CN" dirty="0"/>
          </a:p>
          <a:p>
            <a:pPr marL="742950" lvl="1" indent="-285750" algn="just">
              <a:lnSpc>
                <a:spcPct val="150000"/>
              </a:lnSpc>
              <a:buFont typeface="Wingdings" panose="05000000000000000000" charset="0"/>
              <a:buChar char=""/>
            </a:pPr>
            <a:r>
              <a:rPr lang="zh-CN" altLang="zh-CN" sz="1400" dirty="0">
                <a:latin typeface="+mn-ea"/>
              </a:rPr>
              <a:t>1. 自动驾驶：</a:t>
            </a:r>
            <a:r>
              <a:rPr lang="en-US" altLang="zh-CN" sz="1400" dirty="0">
                <a:latin typeface="+mn-ea"/>
              </a:rPr>
              <a:t> </a:t>
            </a:r>
            <a:r>
              <a:rPr lang="zh-CN" altLang="zh-CN" sz="1400" dirty="0">
                <a:latin typeface="+mn-ea"/>
              </a:rPr>
              <a:t>通过不确定性建模，自动驾驶系统可以识别哪些预测是可靠的，哪些可能需要进一步验证或修正。</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2. 医学影像分析：</a:t>
            </a:r>
            <a:r>
              <a:rPr lang="en-US" altLang="zh-CN" sz="1400" dirty="0">
                <a:latin typeface="+mn-ea"/>
              </a:rPr>
              <a:t> </a:t>
            </a:r>
            <a:r>
              <a:rPr lang="zh-CN" altLang="zh-CN" sz="1400" dirty="0">
                <a:latin typeface="+mn-ea"/>
              </a:rPr>
              <a:t>在医学影像分析中，如癌症检测或器官分割，模型不仅需要做出准确的预测，还需要能够提供关于其预测结果不确定性的估计。这对于医生和临床决策者至关重要，尤其是在面对复杂或模糊的医学影像时。</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3. 金融风控与预测：在金融行业中，模型预测的准确性对投资决策至关重要。不确定性量化有助于提高风险管理和预测系统的可靠性，尤其是在面对市场波动和不确定环境时。</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4. 自然语言处理（NLP）</a:t>
            </a:r>
            <a:r>
              <a:rPr lang="en-US" altLang="zh-CN" sz="1400" dirty="0">
                <a:latin typeface="+mn-ea"/>
              </a:rPr>
              <a:t>:</a:t>
            </a:r>
            <a:r>
              <a:rPr lang="zh-CN" altLang="zh-CN" sz="1400" dirty="0">
                <a:latin typeface="+mn-ea"/>
              </a:rPr>
              <a:t>在NLP任务中，神经网络通常需要处理复杂的文本和语言任务，不仅要生成准确的输出，还要提供预测的不确定性。例如，在机器翻译、情感分析或问答系统中，了解模型对结果的信心度对于理解其输出的可信度非常重要。</a:t>
            </a:r>
            <a:endParaRPr lang="zh-CN" altLang="zh-CN" sz="1400" dirty="0">
              <a:latin typeface="+mn-ea"/>
            </a:endParaRPr>
          </a:p>
          <a:p>
            <a:pPr marL="742950" lvl="1" indent="-285750" algn="just">
              <a:lnSpc>
                <a:spcPct val="150000"/>
              </a:lnSpc>
              <a:buFont typeface="Wingdings" panose="05000000000000000000" charset="0"/>
              <a:buChar char=""/>
            </a:pPr>
            <a:r>
              <a:rPr lang="zh-CN" altLang="zh-CN" sz="1400" dirty="0">
                <a:latin typeface="+mn-ea"/>
              </a:rPr>
              <a:t>5. 机器人与自主系统：机器人和自主系统在复杂和动态的环境中执行任务时，不确定性建模至关重要。通过量化对环境状态或控制决策的信心，机器人可以决定是否需要进一步的信息，或者采取更保守的行动。</a:t>
            </a:r>
            <a:endParaRPr lang="zh-CN" altLang="zh-CN" sz="1400" dirty="0">
              <a:latin typeface="+mn-ea"/>
            </a:endParaRPr>
          </a:p>
          <a:p>
            <a:pPr marL="285750" lvl="0" indent="-285750" algn="just">
              <a:lnSpc>
                <a:spcPct val="150000"/>
              </a:lnSpc>
              <a:buFont typeface="Wingdings" panose="05000000000000000000" charset="0"/>
              <a:buChar char=""/>
            </a:pPr>
            <a:endParaRPr lang="zh-CN" altLang="zh-CN" sz="1500" kern="100" dirty="0">
              <a:effectLst/>
              <a:latin typeface="Times New Roman" panose="02020603050405020304" pitchFamily="18" charset="0"/>
              <a:ea typeface="宋体" pitchFamily="2" charset="-122"/>
            </a:endParaRPr>
          </a:p>
          <a:p>
            <a:pPr marL="0" lvl="0" indent="0" algn="just">
              <a:lnSpc>
                <a:spcPct val="150000"/>
              </a:lnSpc>
              <a:buFont typeface="Wingdings" panose="05000000000000000000" charset="0"/>
              <a:buNone/>
            </a:pPr>
            <a:endParaRPr lang="zh-CN" altLang="zh-CN" sz="1500" kern="100" dirty="0">
              <a:effectLst/>
              <a:latin typeface="Times New Roman" panose="02020603050405020304" pitchFamily="18" charset="0"/>
              <a:ea typeface="宋体"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研究现状</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20957" cy="52322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研究现状</a:t>
            </a:r>
            <a:endParaRPr lang="zh-CN" altLang="en-US" sz="2800" b="1" dirty="0">
              <a:solidFill>
                <a:schemeClr val="tx1"/>
              </a:solidFill>
              <a:latin typeface="微软雅黑" charset="-122"/>
              <a:ea typeface="微软雅黑" charset="-122"/>
              <a:cs typeface="微软雅黑" charset="-122"/>
              <a:sym typeface="+mn-ea"/>
            </a:endParaRPr>
          </a:p>
        </p:txBody>
      </p:sp>
      <p:sp>
        <p:nvSpPr>
          <p:cNvPr id="5" name="文本框 4"/>
          <p:cNvSpPr txBox="1"/>
          <p:nvPr/>
        </p:nvSpPr>
        <p:spPr>
          <a:xfrm>
            <a:off x="544830" y="1287145"/>
            <a:ext cx="10592435" cy="922020"/>
          </a:xfrm>
          <a:prstGeom prst="rect">
            <a:avLst/>
          </a:prstGeom>
          <a:noFill/>
        </p:spPr>
        <p:txBody>
          <a:bodyPr wrap="square" rtlCol="0">
            <a:spAutoFit/>
          </a:bodyPr>
          <a:lstStyle/>
          <a:p>
            <a:pPr marL="285750" indent="-285750">
              <a:buFont typeface="Wingdings" panose="05000000000000000000" charset="0"/>
              <a:buChar char=""/>
            </a:pPr>
            <a:r>
              <a:rPr lang="zh-CN" altLang="en-US" b="1" dirty="0"/>
              <a:t>问题来源</a:t>
            </a:r>
            <a:r>
              <a:rPr lang="en-US" altLang="zh-CN" dirty="0"/>
              <a:t>: </a:t>
            </a:r>
            <a:r>
              <a:rPr lang="zh-CN" altLang="en-US" dirty="0"/>
              <a:t>对于</a:t>
            </a:r>
            <a:r>
              <a:rPr lang="en-US" altLang="zh-CN" dirty="0"/>
              <a:t>Uncertainty</a:t>
            </a:r>
            <a:r>
              <a:rPr lang="zh-CN" altLang="en-US" dirty="0"/>
              <a:t>建模目前</a:t>
            </a:r>
            <a:r>
              <a:rPr lang="en-US" altLang="zh-CN" dirty="0">
                <a:highlight>
                  <a:srgbClr val="FFFF00"/>
                </a:highlight>
              </a:rPr>
              <a:t>Ensemble</a:t>
            </a:r>
            <a:r>
              <a:rPr lang="zh-CN" altLang="en-US" dirty="0">
                <a:highlight>
                  <a:srgbClr val="FFFF00"/>
                </a:highlight>
              </a:rPr>
              <a:t>方法</a:t>
            </a:r>
            <a:r>
              <a:rPr lang="zh-CN" altLang="en-US" dirty="0"/>
              <a:t>效果最好，但是多个模型对于计算和存储要求比较高</a:t>
            </a:r>
            <a:endParaRPr lang="zh-CN" altLang="en-US" dirty="0"/>
          </a:p>
          <a:p>
            <a:pPr marL="285750" indent="-285750">
              <a:buFont typeface="Wingdings" panose="05000000000000000000" charset="0"/>
              <a:buChar char=""/>
            </a:pPr>
            <a:endParaRPr lang="zh-CN" dirty="0"/>
          </a:p>
          <a:p>
            <a:pPr marL="285750" indent="-285750">
              <a:buFont typeface="Wingdings" panose="05000000000000000000" charset="0"/>
              <a:buChar char=""/>
            </a:pPr>
            <a:r>
              <a:rPr lang="zh-CN" b="1" dirty="0"/>
              <a:t>出发点</a:t>
            </a:r>
            <a:r>
              <a:rPr lang="zh-CN" dirty="0"/>
              <a:t>：研究基于单个网络模型的</a:t>
            </a:r>
            <a:r>
              <a:rPr lang="en-US" altLang="zh-CN" dirty="0"/>
              <a:t>Uncertainty</a:t>
            </a:r>
            <a:r>
              <a:rPr lang="zh-CN" dirty="0"/>
              <a:t>建模方法，基于高维特征概率密度建模的不确定性估计</a:t>
            </a:r>
            <a:endParaRPr lang="en-US" dirty="0"/>
          </a:p>
        </p:txBody>
      </p:sp>
      <p:sp>
        <p:nvSpPr>
          <p:cNvPr id="26" name="文本框 25"/>
          <p:cNvSpPr txBox="1"/>
          <p:nvPr/>
        </p:nvSpPr>
        <p:spPr>
          <a:xfrm>
            <a:off x="595288" y="4257465"/>
            <a:ext cx="9474542"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a:t>核心思想</a:t>
            </a:r>
            <a:r>
              <a:rPr lang="zh-CN" altLang="en-US" dirty="0"/>
              <a:t>：对每一类的高维特征</a:t>
            </a:r>
            <a:r>
              <a:rPr lang="en-US" altLang="zh-CN" dirty="0"/>
              <a:t>(</a:t>
            </a:r>
            <a:r>
              <a:rPr lang="zh-CN" altLang="en-US" dirty="0"/>
              <a:t>例如</a:t>
            </a:r>
            <a:r>
              <a:rPr lang="en-US" altLang="zh-CN" dirty="0"/>
              <a:t>: CNN</a:t>
            </a:r>
            <a:r>
              <a:rPr lang="zh-CN" altLang="en-US" dirty="0"/>
              <a:t>的倒数第二层</a:t>
            </a:r>
            <a:r>
              <a:rPr lang="en-US" altLang="zh-CN" dirty="0"/>
              <a:t>)</a:t>
            </a:r>
            <a:r>
              <a:rPr lang="zh-CN" altLang="en-US" dirty="0"/>
              <a:t>建模一个多元高斯分布，然后使用</a:t>
            </a:r>
            <a:r>
              <a:rPr lang="en-US" altLang="zh-CN" dirty="0"/>
              <a:t>log p(x)</a:t>
            </a:r>
            <a:r>
              <a:rPr lang="zh-CN" altLang="en-US" dirty="0"/>
              <a:t>度量模型不确定性</a:t>
            </a:r>
            <a:endParaRPr lang="zh-CN" altLang="en-US" dirty="0"/>
          </a:p>
        </p:txBody>
      </p:sp>
      <p:pic>
        <p:nvPicPr>
          <p:cNvPr id="29" name="图片 28" descr="问号"/>
          <p:cNvPicPr>
            <a:picLocks noChangeAspect="1"/>
          </p:cNvPicPr>
          <p:nvPr/>
        </p:nvPicPr>
        <p:blipFill>
          <a:blip r:embed="rId1"/>
          <a:stretch>
            <a:fillRect/>
          </a:stretch>
        </p:blipFill>
        <p:spPr>
          <a:xfrm>
            <a:off x="9834245" y="4778375"/>
            <a:ext cx="1453515" cy="1410970"/>
          </a:xfrm>
          <a:prstGeom prst="rect">
            <a:avLst/>
          </a:prstGeom>
        </p:spPr>
      </p:pic>
      <p:sp>
        <p:nvSpPr>
          <p:cNvPr id="9" name="文本框 8"/>
          <p:cNvSpPr txBox="1"/>
          <p:nvPr/>
        </p:nvSpPr>
        <p:spPr>
          <a:xfrm>
            <a:off x="6782435" y="5445125"/>
            <a:ext cx="3597910" cy="368300"/>
          </a:xfrm>
          <a:prstGeom prst="rect">
            <a:avLst/>
          </a:prstGeom>
          <a:noFill/>
        </p:spPr>
        <p:txBody>
          <a:bodyPr wrap="square" rtlCol="0">
            <a:spAutoFit/>
          </a:bodyPr>
          <a:lstStyle/>
          <a:p>
            <a:r>
              <a:rPr lang="zh-CN" altLang="en-US" dirty="0">
                <a:solidFill>
                  <a:schemeClr val="accent1">
                    <a:lumMod val="75000"/>
                  </a:schemeClr>
                </a:solidFill>
              </a:rPr>
              <a:t>如何提高高维特征的表示能力？</a:t>
            </a:r>
            <a:endParaRPr lang="zh-CN" altLang="en-US" dirty="0">
              <a:solidFill>
                <a:schemeClr val="accent1">
                  <a:lumMod val="75000"/>
                </a:schemeClr>
              </a:solidFill>
            </a:endParaRPr>
          </a:p>
        </p:txBody>
      </p:sp>
      <p:grpSp>
        <p:nvGrpSpPr>
          <p:cNvPr id="54" name="组合 53"/>
          <p:cNvGrpSpPr/>
          <p:nvPr/>
        </p:nvGrpSpPr>
        <p:grpSpPr>
          <a:xfrm>
            <a:off x="1419860" y="2547620"/>
            <a:ext cx="8413930" cy="1582420"/>
            <a:chOff x="1699" y="4656"/>
            <a:chExt cx="13250" cy="2492"/>
          </a:xfrm>
        </p:grpSpPr>
        <p:grpSp>
          <p:nvGrpSpPr>
            <p:cNvPr id="35" name="组合 34"/>
            <p:cNvGrpSpPr/>
            <p:nvPr/>
          </p:nvGrpSpPr>
          <p:grpSpPr>
            <a:xfrm>
              <a:off x="1699" y="4656"/>
              <a:ext cx="13250" cy="2492"/>
              <a:chOff x="1797" y="3728"/>
              <a:chExt cx="13250" cy="2492"/>
            </a:xfrm>
          </p:grpSpPr>
          <p:grpSp>
            <p:nvGrpSpPr>
              <p:cNvPr id="36" name="组合 35"/>
              <p:cNvGrpSpPr/>
              <p:nvPr/>
            </p:nvGrpSpPr>
            <p:grpSpPr>
              <a:xfrm>
                <a:off x="1797" y="3728"/>
                <a:ext cx="13250" cy="2492"/>
                <a:chOff x="1753" y="3378"/>
                <a:chExt cx="13250" cy="2492"/>
              </a:xfrm>
            </p:grpSpPr>
            <p:grpSp>
              <p:nvGrpSpPr>
                <p:cNvPr id="37" name="组合 36"/>
                <p:cNvGrpSpPr/>
                <p:nvPr/>
              </p:nvGrpSpPr>
              <p:grpSpPr>
                <a:xfrm>
                  <a:off x="5289" y="3579"/>
                  <a:ext cx="9714" cy="1794"/>
                  <a:chOff x="4836" y="5864"/>
                  <a:chExt cx="9610" cy="1733"/>
                </a:xfrm>
              </p:grpSpPr>
              <p:grpSp>
                <p:nvGrpSpPr>
                  <p:cNvPr id="38" name="组合 37"/>
                  <p:cNvGrpSpPr/>
                  <p:nvPr/>
                </p:nvGrpSpPr>
                <p:grpSpPr>
                  <a:xfrm>
                    <a:off x="4836" y="6259"/>
                    <a:ext cx="7297" cy="1338"/>
                    <a:chOff x="4774" y="6181"/>
                    <a:chExt cx="7297" cy="1338"/>
                  </a:xfrm>
                </p:grpSpPr>
                <p:sp>
                  <p:nvSpPr>
                    <p:cNvPr id="39" name="矩形 38"/>
                    <p:cNvSpPr/>
                    <p:nvPr/>
                  </p:nvSpPr>
                  <p:spPr>
                    <a:xfrm>
                      <a:off x="4774" y="6181"/>
                      <a:ext cx="3747" cy="700"/>
                    </a:xfrm>
                    <a:prstGeom prst="rect">
                      <a:avLst/>
                    </a:prstGeom>
                    <a:solidFill>
                      <a:schemeClr val="accent1">
                        <a:lumMod val="60000"/>
                        <a:lumOff val="40000"/>
                      </a:schemeClr>
                    </a:solidFill>
                  </p:spPr>
                  <p:txBody>
                    <a:bodyPr wrap="square">
                      <a:spAutoFit/>
                    </a:bodyPr>
                    <a:lstStyle/>
                    <a:p>
                      <a:pPr algn="ctr"/>
                      <a:r>
                        <a:rPr lang="en-US" altLang="zh-CN" sz="2400" dirty="0"/>
                        <a:t>feature extractor </a:t>
                      </a:r>
                      <a:endParaRPr lang="en-US" altLang="zh-CN" sz="2400" dirty="0"/>
                    </a:p>
                  </p:txBody>
                </p:sp>
                <p:sp>
                  <p:nvSpPr>
                    <p:cNvPr id="40" name="矩形 39"/>
                    <p:cNvSpPr/>
                    <p:nvPr/>
                  </p:nvSpPr>
                  <p:spPr>
                    <a:xfrm>
                      <a:off x="10108" y="6818"/>
                      <a:ext cx="1963" cy="701"/>
                    </a:xfrm>
                    <a:prstGeom prst="rect">
                      <a:avLst/>
                    </a:prstGeom>
                    <a:solidFill>
                      <a:schemeClr val="accent2"/>
                    </a:solidFill>
                  </p:spPr>
                  <p:txBody>
                    <a:bodyPr wrap="square">
                      <a:spAutoFit/>
                    </a:bodyPr>
                    <a:lstStyle/>
                    <a:p>
                      <a:r>
                        <a:rPr lang="en-US" altLang="zh-CN" sz="2400" dirty="0"/>
                        <a:t>softmax</a:t>
                      </a:r>
                      <a:endParaRPr lang="en-US" altLang="zh-CN" sz="2400" dirty="0"/>
                    </a:p>
                  </p:txBody>
                </p:sp>
                <p:cxnSp>
                  <p:nvCxnSpPr>
                    <p:cNvPr id="41" name="直接连接符 40"/>
                    <p:cNvCxnSpPr>
                      <a:stCxn id="40" idx="1"/>
                    </p:cNvCxnSpPr>
                    <p:nvPr/>
                  </p:nvCxnSpPr>
                  <p:spPr>
                    <a:xfrm flipH="1" flipV="1">
                      <a:off x="8458" y="6540"/>
                      <a:ext cx="1650" cy="629"/>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42" name="文本框 41"/>
                  <p:cNvSpPr txBox="1"/>
                  <p:nvPr/>
                </p:nvSpPr>
                <p:spPr>
                  <a:xfrm>
                    <a:off x="10179" y="5864"/>
                    <a:ext cx="1963" cy="602"/>
                  </a:xfrm>
                  <a:prstGeom prst="rect">
                    <a:avLst/>
                  </a:prstGeom>
                  <a:solidFill>
                    <a:schemeClr val="accent2"/>
                  </a:solidFill>
                </p:spPr>
                <p:txBody>
                  <a:bodyPr wrap="square" rtlCol="0">
                    <a:spAutoFit/>
                  </a:bodyPr>
                  <a:lstStyle/>
                  <a:p>
                    <a:pPr algn="ctr">
                      <a:lnSpc>
                        <a:spcPct val="110000"/>
                      </a:lnSpc>
                    </a:pPr>
                    <a:r>
                      <a:rPr lang="en-US" altLang="zh-CN"/>
                      <a:t>GMM</a:t>
                    </a:r>
                    <a:endParaRPr lang="en-US" altLang="zh-CN"/>
                  </a:p>
                </p:txBody>
              </p:sp>
              <p:cxnSp>
                <p:nvCxnSpPr>
                  <p:cNvPr id="43" name="直接连接符 42"/>
                  <p:cNvCxnSpPr/>
                  <p:nvPr/>
                </p:nvCxnSpPr>
                <p:spPr>
                  <a:xfrm flipH="1" flipV="1">
                    <a:off x="12134" y="7246"/>
                    <a:ext cx="981" cy="11"/>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44" name="文本框 43"/>
                  <p:cNvSpPr txBox="1"/>
                  <p:nvPr/>
                </p:nvSpPr>
                <p:spPr>
                  <a:xfrm>
                    <a:off x="13116" y="6989"/>
                    <a:ext cx="1330" cy="562"/>
                  </a:xfrm>
                  <a:prstGeom prst="rect">
                    <a:avLst/>
                  </a:prstGeom>
                  <a:solidFill>
                    <a:schemeClr val="accent3">
                      <a:lumMod val="40000"/>
                      <a:lumOff val="60000"/>
                    </a:schemeClr>
                  </a:solidFill>
                </p:spPr>
                <p:txBody>
                  <a:bodyPr wrap="square" rtlCol="0">
                    <a:spAutoFit/>
                  </a:bodyPr>
                  <a:lstStyle/>
                  <a:p>
                    <a:pPr algn="ctr"/>
                    <a:r>
                      <a:rPr lang="en-US" altLang="zh-CN" dirty="0"/>
                      <a:t>probs</a:t>
                    </a:r>
                    <a:endParaRPr lang="en-US" altLang="zh-CN" dirty="0"/>
                  </a:p>
                </p:txBody>
              </p:sp>
            </p:grpSp>
            <p:pic>
              <p:nvPicPr>
                <p:cNvPr id="45" name="图片 44"/>
                <p:cNvPicPr>
                  <a:picLocks noChangeAspect="1"/>
                </p:cNvPicPr>
                <p:nvPr/>
              </p:nvPicPr>
              <p:blipFill>
                <a:blip r:embed="rId2"/>
                <a:stretch>
                  <a:fillRect/>
                </a:stretch>
              </p:blipFill>
              <p:spPr>
                <a:xfrm>
                  <a:off x="1753" y="3378"/>
                  <a:ext cx="2129" cy="2492"/>
                </a:xfrm>
                <a:prstGeom prst="rect">
                  <a:avLst/>
                </a:prstGeom>
              </p:spPr>
            </p:pic>
            <p:cxnSp>
              <p:nvCxnSpPr>
                <p:cNvPr id="46" name="直接连接符 45"/>
                <p:cNvCxnSpPr/>
                <p:nvPr/>
              </p:nvCxnSpPr>
              <p:spPr>
                <a:xfrm flipH="1">
                  <a:off x="3981" y="4348"/>
                  <a:ext cx="1308" cy="6"/>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cxnSp>
            <p:nvCxnSpPr>
              <p:cNvPr id="48" name="直接连接符 47"/>
              <p:cNvCxnSpPr/>
              <p:nvPr/>
            </p:nvCxnSpPr>
            <p:spPr>
              <a:xfrm rot="21180000" flipH="1">
                <a:off x="9083" y="4208"/>
                <a:ext cx="1621" cy="397"/>
              </a:xfrm>
              <a:prstGeom prst="line">
                <a:avLst/>
              </a:prstGeom>
              <a:ln w="25400">
                <a:solidFill>
                  <a:schemeClr val="tx1"/>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49" name="直接连接符 48"/>
              <p:cNvCxnSpPr>
                <a:endCxn id="42" idx="3"/>
              </p:cNvCxnSpPr>
              <p:nvPr/>
            </p:nvCxnSpPr>
            <p:spPr>
              <a:xfrm flipH="1">
                <a:off x="12718" y="4217"/>
                <a:ext cx="1008" cy="24"/>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
          <p:nvSpPr>
            <p:cNvPr id="52" name="文本框 51"/>
            <p:cNvSpPr txBox="1"/>
            <p:nvPr/>
          </p:nvSpPr>
          <p:spPr>
            <a:xfrm>
              <a:off x="13670" y="4857"/>
              <a:ext cx="1279" cy="582"/>
            </a:xfrm>
            <a:prstGeom prst="rect">
              <a:avLst/>
            </a:prstGeom>
            <a:solidFill>
              <a:schemeClr val="accent3">
                <a:lumMod val="40000"/>
                <a:lumOff val="60000"/>
              </a:schemeClr>
            </a:solidFill>
          </p:spPr>
          <p:txBody>
            <a:bodyPr wrap="square" rtlCol="0">
              <a:spAutoFit/>
            </a:bodyPr>
            <a:lstStyle/>
            <a:p>
              <a:pPr algn="ctr"/>
              <a:r>
                <a:rPr lang="en-US" altLang="zh-CN" dirty="0" err="1"/>
                <a:t>logP</a:t>
              </a:r>
              <a:endParaRPr lang="zh-CN" altLang="en-US" dirty="0"/>
            </a:p>
          </p:txBody>
        </p:sp>
      </p:grpSp>
      <p:pic>
        <p:nvPicPr>
          <p:cNvPr id="4" name="图片 3"/>
          <p:cNvPicPr>
            <a:picLocks noChangeAspect="1"/>
          </p:cNvPicPr>
          <p:nvPr/>
        </p:nvPicPr>
        <p:blipFill>
          <a:blip r:embed="rId3"/>
          <a:stretch>
            <a:fillRect/>
          </a:stretch>
        </p:blipFill>
        <p:spPr>
          <a:xfrm>
            <a:off x="1257300" y="4915495"/>
            <a:ext cx="5422183" cy="17014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y-tutori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Helvetica"/>
        <a:ea typeface="微软雅黑"/>
        <a:cs typeface=""/>
      </a:majorFont>
      <a:minorFont>
        <a:latin typeface="Cambria"/>
        <a:ea typeface="微软雅黑"/>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lnDef>
      <a:spPr>
        <a:ln w="25400">
          <a:solidFill>
            <a:srgbClr val="EB641B"/>
          </a:solidFill>
          <a:headEnd type="stealth" w="lg" len="med"/>
          <a:tailEnd type="none" w="lg" len="med"/>
        </a:ln>
      </a:spPr>
      <a:bodyPr/>
      <a:lstStyle/>
      <a:style>
        <a:lnRef idx="1">
          <a:schemeClr val="accent2"/>
        </a:lnRef>
        <a:fillRef idx="0">
          <a:schemeClr val="accent2"/>
        </a:fillRef>
        <a:effectRef idx="0">
          <a:schemeClr val="accent2"/>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my-tutorial</Template>
  <TotalTime>0</TotalTime>
  <Words>6219</Words>
  <Application>WPS 演示</Application>
  <PresentationFormat>宽屏</PresentationFormat>
  <Paragraphs>547</Paragraphs>
  <Slides>48</Slides>
  <Notes>16</Notes>
  <HiddenSlides>0</HiddenSlides>
  <MMClips>0</MMClips>
  <ScaleCrop>false</ScaleCrop>
  <HeadingPairs>
    <vt:vector size="6" baseType="variant">
      <vt:variant>
        <vt:lpstr>已用的字体</vt:lpstr>
      </vt:variant>
      <vt:variant>
        <vt:i4>38</vt:i4>
      </vt:variant>
      <vt:variant>
        <vt:lpstr>主题</vt:lpstr>
      </vt:variant>
      <vt:variant>
        <vt:i4>1</vt:i4>
      </vt:variant>
      <vt:variant>
        <vt:lpstr>幻灯片标题</vt:lpstr>
      </vt:variant>
      <vt:variant>
        <vt:i4>48</vt:i4>
      </vt:variant>
    </vt:vector>
  </HeadingPairs>
  <TitlesOfParts>
    <vt:vector size="87" baseType="lpstr">
      <vt:lpstr>Arial</vt:lpstr>
      <vt:lpstr>宋体</vt:lpstr>
      <vt:lpstr>Wingdings</vt:lpstr>
      <vt:lpstr>Nimbus Roman No9 L</vt:lpstr>
      <vt:lpstr>Cambria</vt:lpstr>
      <vt:lpstr>Caladea</vt:lpstr>
      <vt:lpstr>Calibri</vt:lpstr>
      <vt:lpstr>Wingdings 3</vt:lpstr>
      <vt:lpstr>Wingdings 3</vt:lpstr>
      <vt:lpstr>华文楷体</vt:lpstr>
      <vt:lpstr>Droid Sans Fallback</vt:lpstr>
      <vt:lpstr>Times New Roman</vt:lpstr>
      <vt:lpstr>DejaVu Sans</vt:lpstr>
      <vt:lpstr>微软雅黑</vt:lpstr>
      <vt:lpstr>Wingdings</vt:lpstr>
      <vt:lpstr>宋体</vt:lpstr>
      <vt:lpstr>Arial Unicode MS</vt:lpstr>
      <vt:lpstr>Helvetica</vt:lpstr>
      <vt:lpstr>Comfortaa Light</vt:lpstr>
      <vt:lpstr>文鼎ＰＬ简中楷</vt:lpstr>
      <vt:lpstr>微软雅黑</vt:lpstr>
      <vt:lpstr>DejaVu Math TeX Gyre</vt:lpstr>
      <vt:lpstr>DejaVu Sans Condensed</vt:lpstr>
      <vt:lpstr>Accanthis ADF Std No2</vt:lpstr>
      <vt:lpstr>AR PL UMing TW MBE</vt:lpstr>
      <vt:lpstr>Baekmuk Headline</vt:lpstr>
      <vt:lpstr>Cantarell</vt:lpstr>
      <vt:lpstr>Cousine</vt:lpstr>
      <vt:lpstr>DejaVu Sans Light</vt:lpstr>
      <vt:lpstr>Amiri</vt:lpstr>
      <vt:lpstr>AnjaliOldLipi</vt:lpstr>
      <vt:lpstr>Amiri Quran</vt:lpstr>
      <vt:lpstr>AR PL UKai HK</vt:lpstr>
      <vt:lpstr>AR PL UMing CN</vt:lpstr>
      <vt:lpstr>MS Mincho</vt:lpstr>
      <vt:lpstr>AR PL UMing TW</vt:lpstr>
      <vt:lpstr>Accanthis ADF Std No3</vt:lpstr>
      <vt:lpstr>padmaa-Bold.1.1</vt:lpstr>
      <vt:lpstr>my-tutorial</vt:lpstr>
      <vt:lpstr>基于高维特征概率密度建模的模型不确定性的研究</vt:lpstr>
      <vt:lpstr>大纲</vt:lpstr>
      <vt:lpstr>背景介绍</vt:lpstr>
      <vt:lpstr>背景介绍</vt:lpstr>
      <vt:lpstr>背景介绍</vt:lpstr>
      <vt:lpstr>PowerPoint 演示文稿</vt:lpstr>
      <vt:lpstr>PowerPoint 演示文稿</vt:lpstr>
      <vt:lpstr>研究现状</vt:lpstr>
      <vt:lpstr>PowerPoint 演示文稿</vt:lpstr>
      <vt:lpstr>PowerPoint 演示文稿</vt:lpstr>
      <vt:lpstr>PowerPoint 演示文稿</vt:lpstr>
      <vt:lpstr>PowerPoint 演示文稿</vt:lpstr>
      <vt:lpstr>PowerPoint 演示文稿</vt:lpstr>
      <vt:lpstr>基于输入扰动的改进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基于辅助Loss联合训练的改进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总结与展望</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buyizhiyou</cp:lastModifiedBy>
  <cp:revision>4430</cp:revision>
  <dcterms:created xsi:type="dcterms:W3CDTF">2025-01-17T04:28:10Z</dcterms:created>
  <dcterms:modified xsi:type="dcterms:W3CDTF">2025-01-17T04:28:10Z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