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1571" r:id="rId5"/>
    <p:sldId id="1575" r:id="rId6"/>
    <p:sldId id="1576" r:id="rId7"/>
    <p:sldId id="1577" r:id="rId8"/>
    <p:sldId id="1579" r:id="rId9"/>
    <p:sldId id="1580" r:id="rId10"/>
    <p:sldId id="1583" r:id="rId11"/>
    <p:sldId id="1587" r:id="rId12"/>
    <p:sldId id="1590" r:id="rId13"/>
    <p:sldId id="1612" r:id="rId14"/>
    <p:sldId id="1591" r:id="rId15"/>
    <p:sldId id="1604" r:id="rId16"/>
    <p:sldId id="1592" r:id="rId17"/>
    <p:sldId id="1596" r:id="rId18"/>
    <p:sldId id="1595" r:id="rId19"/>
    <p:sldId id="1606" r:id="rId20"/>
    <p:sldId id="1607" r:id="rId21"/>
    <p:sldId id="1593" r:id="rId22"/>
    <p:sldId id="1605" r:id="rId23"/>
    <p:sldId id="1601" r:id="rId24"/>
    <p:sldId id="1608" r:id="rId25"/>
    <p:sldId id="1594" r:id="rId26"/>
    <p:sldId id="1609" r:id="rId27"/>
    <p:sldId id="1611" r:id="rId28"/>
    <p:sldId id="1628" r:id="rId29"/>
    <p:sldId id="1629" r:id="rId30"/>
    <p:sldId id="1631" r:id="rId31"/>
    <p:sldId id="1636" r:id="rId32"/>
    <p:sldId id="1632" r:id="rId33"/>
    <p:sldId id="1633" r:id="rId34"/>
    <p:sldId id="1634" r:id="rId35"/>
    <p:sldId id="1635" r:id="rId36"/>
    <p:sldId id="1637" r:id="rId37"/>
    <p:sldId id="447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E3"/>
    <a:srgbClr val="E5E9EC"/>
    <a:srgbClr val="EB641B"/>
    <a:srgbClr val="EB651C"/>
    <a:srgbClr val="3366FF"/>
    <a:srgbClr val="00B050"/>
    <a:srgbClr val="2250A2"/>
    <a:srgbClr val="303030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>
      <p:cViewPr varScale="1">
        <p:scale>
          <a:sx n="63" d="100"/>
          <a:sy n="63" d="100"/>
        </p:scale>
        <p:origin x="1666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1.emf"/><Relationship Id="rId1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认知智能研发进展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师清</a:t>
            </a:r>
            <a:endParaRPr lang="en-US" altLang="zh-CN" dirty="0"/>
          </a:p>
          <a:p>
            <a:r>
              <a:rPr lang="en-US" altLang="zh-CN" dirty="0"/>
              <a:t>2022.1.13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295400"/>
            <a:ext cx="102787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2000" dirty="0"/>
              <a:t>paper:</a:t>
            </a:r>
            <a:r>
              <a:rPr lang="zh-CN" altLang="en-US" sz="2000" dirty="0"/>
              <a:t>《</a:t>
            </a:r>
            <a:r>
              <a:rPr lang="en-US" altLang="zh-CN" sz="2000" dirty="0"/>
              <a:t>large-scale nonconvex optimization:randomization,gap estimation,and numerical resolution</a:t>
            </a:r>
            <a:r>
              <a:rPr lang="zh-CN" altLang="en-US" sz="2000" dirty="0"/>
              <a:t>》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667000"/>
            <a:ext cx="7610475" cy="1552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240" y="2485390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问题形式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875" y="441579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和我们问题的关联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181600"/>
            <a:ext cx="4017645" cy="823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98050" y="3406140"/>
            <a:ext cx="2225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转化为对偶问题存在的问题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295400"/>
            <a:ext cx="102787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2000" dirty="0"/>
              <a:t>paper:</a:t>
            </a:r>
            <a:r>
              <a:rPr lang="zh-CN" altLang="en-US" sz="2000" dirty="0"/>
              <a:t>《</a:t>
            </a:r>
            <a:r>
              <a:rPr lang="en-US" altLang="zh-CN" sz="2000" dirty="0"/>
              <a:t>large-scale nonconvex optimization:randomization,gap estimation,and numerical resolution</a:t>
            </a:r>
            <a:r>
              <a:rPr lang="zh-CN" altLang="en-US" sz="2000" dirty="0"/>
              <a:t>》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23240" y="2485390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对偶问题形式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4724400"/>
            <a:ext cx="2181225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4572000"/>
            <a:ext cx="3829050" cy="704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08375"/>
            <a:ext cx="1400175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49650"/>
            <a:ext cx="762000" cy="304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6800" y="3486150"/>
            <a:ext cx="44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s.t.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610600" y="3657600"/>
            <a:ext cx="2378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转化为对偶形式存在的问题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3429000"/>
            <a:ext cx="7696200" cy="86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00" y="12192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Relaxation by randomization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7848600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2192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Relaxation by randomization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438400"/>
            <a:ext cx="10280650" cy="226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2907665"/>
            <a:ext cx="10735310" cy="2912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167132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590800"/>
            <a:ext cx="888682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905000"/>
            <a:ext cx="6067425" cy="4067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495800"/>
            <a:ext cx="3048000" cy="53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4800"/>
            <a:ext cx="1905000" cy="24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581400"/>
            <a:ext cx="7143750" cy="1336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62200"/>
            <a:ext cx="152400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438400"/>
            <a:ext cx="8983345" cy="1986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668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838200" y="2574290"/>
            <a:ext cx="839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1</a:t>
            </a:r>
            <a:r>
              <a:rPr lang="zh-CN" altLang="en-US"/>
              <a:t>存储空间占用比较大，所以作者提出了</a:t>
            </a:r>
            <a:r>
              <a:rPr lang="en-US" altLang="zh-CN"/>
              <a:t>Stochastic Frank-Wolfe 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066800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zh-CN" altLang="en-US" dirty="0"/>
              <a:t>目标</a:t>
            </a:r>
            <a:r>
              <a:rPr lang="en-US" altLang="zh-CN" dirty="0"/>
              <a:t>:</a:t>
            </a:r>
            <a:r>
              <a:rPr lang="zh-CN" altLang="en-US" dirty="0"/>
              <a:t>建模单个神经元的分布</a:t>
            </a:r>
            <a:endParaRPr lang="zh-CN" altLang="en-US" dirty="0"/>
          </a:p>
        </p:txBody>
      </p:sp>
      <p:pic>
        <p:nvPicPr>
          <p:cNvPr id="5" name="图片 4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590800"/>
            <a:ext cx="5943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676400"/>
            <a:ext cx="7132955" cy="485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209800"/>
            <a:ext cx="7660005" cy="297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171575" y="1752600"/>
            <a:ext cx="368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1.</a:t>
            </a:r>
            <a:r>
              <a:rPr lang="zh-CN" altLang="en-US"/>
              <a:t>A speed-up of the SFW algorithm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1575" y="364363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 </a:t>
            </a:r>
            <a:r>
              <a:rPr lang="en-US" altLang="zh-CN"/>
              <a:t>2.</a:t>
            </a:r>
            <a:r>
              <a:rPr lang="zh-CN" altLang="en-US"/>
              <a:t>Stopping time strategy.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7400" y="2514600"/>
            <a:ext cx="567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simulating the Bernoulli random variables before Step 1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4419600"/>
            <a:ext cx="382905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3. Selection method: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1846580"/>
            <a:ext cx="7991475" cy="885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24200"/>
            <a:ext cx="9001125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4. Experiments: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6562725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4. Experiments: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81200"/>
            <a:ext cx="6088380" cy="3581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9690" y="2411095"/>
            <a:ext cx="315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Linear search </a:t>
            </a:r>
            <a:r>
              <a:rPr lang="zh-CN" altLang="en-US"/>
              <a:t>方法更快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96200" y="3124200"/>
            <a:ext cx="395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stochastic FW</a:t>
            </a:r>
            <a:r>
              <a:rPr lang="zh-CN" altLang="en-US"/>
              <a:t>收敛速率比</a:t>
            </a:r>
            <a:r>
              <a:rPr lang="en-US" altLang="zh-CN"/>
              <a:t>basic FW</a:t>
            </a:r>
            <a:r>
              <a:rPr lang="zh-CN" altLang="en-US"/>
              <a:t>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实验进展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算法实现</a:t>
            </a:r>
            <a:r>
              <a:rPr lang="en-US" altLang="zh-CN" sz="2000"/>
              <a:t>:</a:t>
            </a:r>
            <a:endParaRPr lang="en-US" altLang="zh-CN" sz="2000"/>
          </a:p>
        </p:txBody>
      </p:sp>
      <p:pic>
        <p:nvPicPr>
          <p:cNvPr id="4" name="图片 3" descr="vi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676400"/>
            <a:ext cx="5852160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实验进展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算法实现</a:t>
            </a:r>
            <a:r>
              <a:rPr lang="en-US" altLang="zh-CN" sz="2000"/>
              <a:t>:</a:t>
            </a: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268730" y="2439035"/>
            <a:ext cx="6876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1. KDE</a:t>
            </a:r>
            <a:r>
              <a:rPr lang="zh-CN" altLang="en-US" sz="1600"/>
              <a:t>权重更新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2. KDE</a:t>
            </a:r>
            <a:r>
              <a:rPr lang="zh-CN" altLang="en-US" sz="1600"/>
              <a:t>带宽太大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《Non-convex Optimization for Machine Learning》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268730" y="2439035"/>
            <a:ext cx="68764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/>
              <a:t>1. </a:t>
            </a:r>
            <a:r>
              <a:rPr sz="1600" dirty="0"/>
              <a:t>The Convex Relaxation Approach </a:t>
            </a:r>
            <a:r>
              <a:rPr lang="en-US" sz="1600" dirty="0"/>
              <a:t>: relaxation gap, scalability</a:t>
            </a:r>
            <a:endParaRPr sz="1600" dirty="0"/>
          </a:p>
          <a:p>
            <a:pPr marL="285750" indent="-285750">
              <a:buFont typeface="Wingdings" panose="05000000000000000000" charset="0"/>
              <a:buChar char=""/>
            </a:pPr>
            <a:endParaRPr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/>
              <a:t>2. </a:t>
            </a:r>
            <a:r>
              <a:rPr sz="1600" dirty="0"/>
              <a:t>The Non-Convex Optimization </a:t>
            </a:r>
            <a:r>
              <a:rPr sz="1600" dirty="0" err="1"/>
              <a:t>Approach</a:t>
            </a:r>
            <a:r>
              <a:rPr lang="en-US" sz="1600" dirty="0" err="1"/>
              <a:t>:PGD,alternating</a:t>
            </a:r>
            <a:r>
              <a:rPr lang="en-US" sz="1600" dirty="0"/>
              <a:t> minimization, EM, </a:t>
            </a:r>
            <a:r>
              <a:rPr lang="en-US" sz="1600" dirty="0" err="1"/>
              <a:t>stochasitc</a:t>
            </a:r>
            <a:r>
              <a:rPr lang="en-US" sz="1600" dirty="0"/>
              <a:t> </a:t>
            </a:r>
            <a:r>
              <a:rPr lang="en-US" sz="1600" dirty="0" err="1"/>
              <a:t>optimizaiton</a:t>
            </a:r>
            <a:endParaRPr sz="1600" dirty="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10285" y="1902460"/>
            <a:ext cx="470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nonconvex optimization: NP-hard problem 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29995" y="3891280"/>
            <a:ext cx="8754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t has been repeatedly</a:t>
            </a:r>
            <a:r>
              <a:rPr lang="en-US" altLang="zh-CN"/>
              <a:t> </a:t>
            </a:r>
            <a:r>
              <a:rPr lang="zh-CN" altLang="en-US"/>
              <a:t>revealed that if the problem possesses nice structure, then not only do relaxation approaches</a:t>
            </a:r>
            <a:r>
              <a:rPr lang="en-US" altLang="zh-CN"/>
              <a:t> </a:t>
            </a:r>
            <a:r>
              <a:rPr lang="zh-CN" altLang="en-US"/>
              <a:t>succeed, but non-convex optimization algorithms do too.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209800"/>
            <a:ext cx="8639175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5330" y="1414780"/>
            <a:ext cx="284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Mathematical Tools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600" y="1298575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KDE </a:t>
            </a:r>
            <a:r>
              <a:rPr lang="zh-CN" altLang="en-US" dirty="0"/>
              <a:t>建模</a:t>
            </a:r>
            <a:endParaRPr lang="zh-CN" altLang="en-US" dirty="0"/>
          </a:p>
        </p:txBody>
      </p:sp>
      <p:pic>
        <p:nvPicPr>
          <p:cNvPr id="14" name="图片 13" descr="k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790700"/>
            <a:ext cx="2790190" cy="752475"/>
          </a:xfrm>
          <a:prstGeom prst="rect">
            <a:avLst/>
          </a:prstGeom>
        </p:spPr>
      </p:pic>
      <p:pic>
        <p:nvPicPr>
          <p:cNvPr id="15" name="图片 14" descr="kd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28800"/>
            <a:ext cx="2876550" cy="67627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18" name="椭圆形标注 17"/>
          <p:cNvSpPr/>
          <p:nvPr/>
        </p:nvSpPr>
        <p:spPr>
          <a:xfrm>
            <a:off x="7924800" y="2209800"/>
            <a:ext cx="1524000" cy="2209800"/>
          </a:xfrm>
          <a:prstGeom prst="wedgeEllipse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>
            <a:off x="7620000" y="3375660"/>
            <a:ext cx="1043940" cy="1043940"/>
          </a:xfrm>
          <a:prstGeom prst="actionButtonHelp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1" name="圆角矩形标注 20"/>
          <p:cNvSpPr/>
          <p:nvPr/>
        </p:nvSpPr>
        <p:spPr>
          <a:xfrm>
            <a:off x="2895600" y="2590800"/>
            <a:ext cx="5867400" cy="1143000"/>
          </a:xfrm>
          <a:prstGeom prst="wedgeRoundRect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14400" y="5562600"/>
            <a:ext cx="471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神经元数量太多，存储和计算困难</a:t>
            </a:r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67000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28" name="图片 27" descr="kd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895600"/>
            <a:ext cx="3589655" cy="1795145"/>
          </a:xfrm>
          <a:prstGeom prst="rect">
            <a:avLst/>
          </a:prstGeom>
        </p:spPr>
      </p:pic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953000"/>
            <a:ext cx="1453515" cy="1410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PGD: projected gradient descent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2209800"/>
            <a:ext cx="5972175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</a:t>
            </a:r>
            <a:r>
              <a:rPr lang="en-US" altLang="zh-CN" sz="2000" dirty="0"/>
              <a:t>: Generalized alternating minimization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846580"/>
            <a:ext cx="6486525" cy="2543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334000"/>
            <a:ext cx="3067050" cy="723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0600" y="4678045"/>
            <a:ext cx="379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descent version of gAM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EM: Expectation-Maximization 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209800"/>
            <a:ext cx="8429625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Stochastic Optimization 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871345"/>
            <a:ext cx="8572500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算法实现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Stochastic Optimization 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990600" y="2209800"/>
            <a:ext cx="3800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(5000+5000)-&gt;100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loss: </a:t>
            </a:r>
            <a:r>
              <a:rPr lang="en-US" altLang="zh-CN" dirty="0" err="1"/>
              <a:t>js</a:t>
            </a:r>
            <a:r>
              <a:rPr lang="zh-CN" altLang="en-US" dirty="0"/>
              <a:t>散度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optimizer: Adam, </a:t>
            </a:r>
            <a:r>
              <a:rPr lang="en-US" altLang="zh-CN" dirty="0" err="1"/>
              <a:t>lr</a:t>
            </a:r>
            <a:r>
              <a:rPr lang="en-US" altLang="zh-CN" dirty="0"/>
              <a:t>=10e-3,10e-4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cluster: </a:t>
            </a:r>
            <a:r>
              <a:rPr lang="en-US" altLang="zh-CN" dirty="0" err="1"/>
              <a:t>js</a:t>
            </a:r>
            <a:r>
              <a:rPr lang="en-US" altLang="zh-CN" dirty="0"/>
              <a:t>=0.00013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3626" y="2309812"/>
            <a:ext cx="3714750" cy="2762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2209800"/>
            <a:ext cx="3733800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KDE </a:t>
            </a:r>
            <a:r>
              <a:rPr lang="zh-CN" altLang="en-US" dirty="0"/>
              <a:t>近似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48460" y="1828800"/>
            <a:ext cx="5644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想法</a:t>
            </a:r>
            <a:r>
              <a:rPr lang="en-US" altLang="zh-CN" sz="1400"/>
              <a:t>:</a:t>
            </a:r>
            <a:r>
              <a:rPr lang="zh-CN" altLang="en-US" sz="1400"/>
              <a:t>用一批较少的点构建的分布，去近似原来所有的点所构建的分布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066800" y="2971800"/>
            <a:ext cx="222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Streaming 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11600" y="4179570"/>
            <a:ext cx="1073150" cy="510185"/>
          </a:xfrm>
          <a:prstGeom prst="round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P </a:t>
            </a:r>
            <a:endParaRPr lang="en-US" altLang="zh-CN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6147435" y="4208145"/>
            <a:ext cx="1506220" cy="460374"/>
          </a:xfrm>
          <a:prstGeom prst="roundRect">
            <a:avLst>
              <a:gd name="adj" fmla="val 0"/>
            </a:avLst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Q  pool  </a:t>
            </a:r>
            <a:endParaRPr lang="en-US" altLang="zh-CN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8816340" y="4114800"/>
            <a:ext cx="1019175" cy="510185"/>
          </a:xfrm>
          <a:prstGeom prst="round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S</a:t>
            </a:r>
            <a:endParaRPr lang="en-US" altLang="zh-CN" sz="2400" dirty="0"/>
          </a:p>
        </p:txBody>
      </p:sp>
      <p:cxnSp>
        <p:nvCxnSpPr>
          <p:cNvPr id="24" name="曲线连接符 23"/>
          <p:cNvCxnSpPr>
            <a:stCxn id="9" idx="3"/>
            <a:endCxn id="11" idx="1"/>
          </p:cNvCxnSpPr>
          <p:nvPr/>
        </p:nvCxnSpPr>
        <p:spPr>
          <a:xfrm>
            <a:off x="4984750" y="4434840"/>
            <a:ext cx="1162685" cy="3810"/>
          </a:xfrm>
          <a:prstGeom prst="curvedConnector3">
            <a:avLst>
              <a:gd name="adj1" fmla="val 50027"/>
            </a:avLst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>
            <a:off x="7663815" y="4438650"/>
            <a:ext cx="1143000" cy="3175"/>
          </a:xfrm>
          <a:prstGeom prst="curvedConnector2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0"/>
          </p:cNvCxnSpPr>
          <p:nvPr/>
        </p:nvCxnSpPr>
        <p:spPr>
          <a:xfrm rot="16200000" flipV="1">
            <a:off x="7731125" y="2520315"/>
            <a:ext cx="797560" cy="2392045"/>
          </a:xfrm>
          <a:prstGeom prst="bentConnector2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34200" y="3352800"/>
            <a:ext cx="0" cy="824865"/>
          </a:xfrm>
          <a:prstGeom prst="straightConnector1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18425" y="3048000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update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825615" y="476123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 rot="10800000" flipV="1">
            <a:off x="9077325" y="473646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4297045" y="480060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749540" y="444182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kde</a:t>
            </a:r>
            <a:r>
              <a:rPr lang="zh-CN" altLang="en-US"/>
              <a:t>近似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  <p:bldP spid="20" grpId="1"/>
      <p:bldP spid="23" grpId="0"/>
      <p:bldP spid="23" grpId="1"/>
      <p:bldP spid="5" grpId="0"/>
      <p:bldP spid="5" grpId="1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</a:t>
            </a:r>
            <a:r>
              <a:rPr lang="zh-CN" altLang="en-US" dirty="0"/>
              <a:t>形式化写出问题</a:t>
            </a:r>
            <a:endParaRPr lang="zh-CN" altLang="en-US" dirty="0"/>
          </a:p>
        </p:txBody>
      </p:sp>
      <p:pic>
        <p:nvPicPr>
          <p:cNvPr id="13" name="图片 12" descr="probl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583" y="1905000"/>
            <a:ext cx="6172835" cy="22136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66165" y="48006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度量分布的距离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5638800"/>
            <a:ext cx="852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b. Lp</a:t>
            </a:r>
            <a:r>
              <a:rPr lang="zh-CN" altLang="en-US" sz="1200"/>
              <a:t>范数</a:t>
            </a:r>
            <a:r>
              <a:rPr lang="en-US" altLang="zh-CN" sz="1200"/>
              <a:t>:</a:t>
            </a:r>
            <a:endParaRPr lang="en-US" altLang="zh-CN" sz="1200"/>
          </a:p>
        </p:txBody>
      </p:sp>
      <p:pic>
        <p:nvPicPr>
          <p:cNvPr id="5" name="图片 4" descr="l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715000"/>
            <a:ext cx="1569085" cy="263525"/>
          </a:xfrm>
          <a:prstGeom prst="rect">
            <a:avLst/>
          </a:prstGeom>
        </p:spPr>
      </p:pic>
      <p:pic>
        <p:nvPicPr>
          <p:cNvPr id="6" name="图片 5" descr="k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147310"/>
            <a:ext cx="1326515" cy="491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3025" y="52508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a. kl</a:t>
            </a:r>
            <a:r>
              <a:rPr lang="zh-CN" altLang="en-US" sz="1400"/>
              <a:t>散度</a:t>
            </a:r>
            <a:r>
              <a:rPr lang="en-US" altLang="zh-CN" sz="1400"/>
              <a:t>: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KL</a:t>
            </a:r>
            <a:r>
              <a:rPr lang="zh-CN" altLang="en-US" dirty="0"/>
              <a:t>散度作为分布距离的度量</a:t>
            </a:r>
            <a:endParaRPr lang="zh-CN" altLang="en-US" dirty="0"/>
          </a:p>
        </p:txBody>
      </p:sp>
      <p:pic>
        <p:nvPicPr>
          <p:cNvPr id="9" name="图片 8" descr="k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828800"/>
            <a:ext cx="4766945" cy="44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2. </a:t>
            </a:r>
            <a:r>
              <a:rPr lang="en-US" dirty="0"/>
              <a:t>L2</a:t>
            </a:r>
            <a:r>
              <a:rPr lang="zh-CN" altLang="en-US" dirty="0"/>
              <a:t>范数作为分布距离的度量</a:t>
            </a:r>
            <a:endParaRPr lang="en-US" altLang="zh-CN" dirty="0"/>
          </a:p>
        </p:txBody>
      </p:sp>
      <p:pic>
        <p:nvPicPr>
          <p:cNvPr id="4" name="图片 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905000"/>
            <a:ext cx="5414645" cy="4029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3. </a:t>
            </a:r>
            <a:r>
              <a:rPr lang="zh-CN" altLang="en-US" dirty="0"/>
              <a:t>优化算法</a:t>
            </a:r>
            <a:endParaRPr lang="zh-CN" altLang="en-US" dirty="0"/>
          </a:p>
        </p:txBody>
      </p:sp>
      <p:pic>
        <p:nvPicPr>
          <p:cNvPr id="6" name="图片 5" descr="op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828800"/>
            <a:ext cx="7254875" cy="406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zh-CN" altLang="en-US" dirty="0"/>
              <a:t>实验结果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220200" y="2743200"/>
            <a:ext cx="2002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时间</a:t>
            </a:r>
            <a:endParaRPr lang="en-US" altLang="zh-CN"/>
          </a:p>
          <a:p>
            <a:r>
              <a:rPr lang="en-US" altLang="zh-CN"/>
              <a:t>optim: 18s</a:t>
            </a:r>
            <a:endParaRPr lang="en-US" altLang="zh-CN"/>
          </a:p>
          <a:p>
            <a:r>
              <a:rPr lang="en-US" altLang="zh-CN"/>
              <a:t>cluster: 1.1s</a:t>
            </a:r>
            <a:endParaRPr lang="en-US" altLang="zh-CN"/>
          </a:p>
          <a:p>
            <a:r>
              <a:rPr lang="en-US" altLang="zh-CN"/>
              <a:t>mid: 0.003s</a:t>
            </a:r>
            <a:endParaRPr lang="en-US" altLang="zh-CN"/>
          </a:p>
        </p:txBody>
      </p:sp>
      <p:pic>
        <p:nvPicPr>
          <p:cNvPr id="4" name="图片 3" descr="v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663700"/>
            <a:ext cx="6181725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自定义 1">
      <a:dk1>
        <a:srgbClr val="000000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1994</Words>
  <Application>WPS 演示</Application>
  <PresentationFormat>宽屏</PresentationFormat>
  <Paragraphs>213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微软雅黑</vt:lpstr>
      <vt:lpstr>宋体</vt:lpstr>
      <vt:lpstr>Arial Unicode MS</vt:lpstr>
      <vt:lpstr>Helvetica</vt:lpstr>
      <vt:lpstr>Comfortaa Light</vt:lpstr>
      <vt:lpstr>Wingdings</vt:lpstr>
      <vt:lpstr>my-tutorial</vt:lpstr>
      <vt:lpstr>认知智能研发进展</vt:lpstr>
      <vt:lpstr>Review</vt:lpstr>
      <vt:lpstr>Method</vt:lpstr>
      <vt:lpstr>Method</vt:lpstr>
      <vt:lpstr>Method</vt:lpstr>
      <vt:lpstr>Method</vt:lpstr>
      <vt:lpstr>Method</vt:lpstr>
      <vt:lpstr>Method</vt:lpstr>
      <vt:lpstr>Results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实验进展</vt:lpstr>
      <vt:lpstr>实验进展</vt:lpstr>
      <vt:lpstr>论文调研</vt:lpstr>
      <vt:lpstr>论文调研</vt:lpstr>
      <vt:lpstr>论文调研</vt:lpstr>
      <vt:lpstr>论文调研</vt:lpstr>
      <vt:lpstr>论文调研</vt:lpstr>
      <vt:lpstr>论文调研</vt:lpstr>
      <vt:lpstr>算法实现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3387</cp:revision>
  <dcterms:created xsi:type="dcterms:W3CDTF">2024-03-17T08:26:37Z</dcterms:created>
  <dcterms:modified xsi:type="dcterms:W3CDTF">2024-03-17T08:26:37Z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