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9"/>
  </p:handoutMasterIdLst>
  <p:sldIdLst>
    <p:sldId id="256" r:id="rId3"/>
    <p:sldId id="1817" r:id="rId5"/>
    <p:sldId id="1843" r:id="rId6"/>
    <p:sldId id="1882" r:id="rId7"/>
    <p:sldId id="1845" r:id="rId8"/>
    <p:sldId id="1846" r:id="rId9"/>
    <p:sldId id="1880" r:id="rId10"/>
    <p:sldId id="1847" r:id="rId11"/>
    <p:sldId id="1848" r:id="rId12"/>
    <p:sldId id="1849" r:id="rId13"/>
    <p:sldId id="1850" r:id="rId14"/>
    <p:sldId id="1852" r:id="rId15"/>
    <p:sldId id="1853" r:id="rId16"/>
    <p:sldId id="1854" r:id="rId17"/>
    <p:sldId id="1867" r:id="rId18"/>
    <p:sldId id="1879" r:id="rId19"/>
    <p:sldId id="1855" r:id="rId20"/>
    <p:sldId id="1856" r:id="rId21"/>
    <p:sldId id="1857" r:id="rId22"/>
    <p:sldId id="1858" r:id="rId23"/>
    <p:sldId id="1859" r:id="rId24"/>
    <p:sldId id="1860" r:id="rId25"/>
    <p:sldId id="1862" r:id="rId26"/>
    <p:sldId id="1868" r:id="rId27"/>
    <p:sldId id="1864" r:id="rId28"/>
    <p:sldId id="1883" r:id="rId29"/>
    <p:sldId id="1884" r:id="rId30"/>
    <p:sldId id="1885" r:id="rId31"/>
    <p:sldId id="1910" r:id="rId32"/>
    <p:sldId id="1908" r:id="rId33"/>
    <p:sldId id="1912" r:id="rId34"/>
    <p:sldId id="1913" r:id="rId35"/>
    <p:sldId id="1911" r:id="rId36"/>
    <p:sldId id="1909" r:id="rId37"/>
    <p:sldId id="1828" r:id="rId3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1pPr>
    <a:lvl2pPr marL="1714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2pPr>
    <a:lvl3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3pPr>
    <a:lvl4pPr marL="514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4pPr>
    <a:lvl5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5pPr>
    <a:lvl6pPr marL="8572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6pPr>
    <a:lvl7pPr marL="10287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7pPr>
    <a:lvl8pPr marL="12001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8pPr>
    <a:lvl9pPr marL="13716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 Xiangyang" initials="X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F4E3"/>
    <a:srgbClr val="E5E9EC"/>
    <a:srgbClr val="EB641B"/>
    <a:srgbClr val="EB651C"/>
    <a:srgbClr val="3366FF"/>
    <a:srgbClr val="00B050"/>
    <a:srgbClr val="2250A2"/>
    <a:srgbClr val="303030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6362" autoAdjust="0"/>
  </p:normalViewPr>
  <p:slideViewPr>
    <p:cSldViewPr snapToGrid="0">
      <p:cViewPr varScale="1">
        <p:scale>
          <a:sx n="63" d="100"/>
          <a:sy n="63" d="100"/>
        </p:scale>
        <p:origin x="1666" y="43"/>
      </p:cViewPr>
      <p:guideLst>
        <p:guide orient="horz" pos="2440"/>
        <p:guide pos="3692"/>
      </p:guideLst>
    </p:cSldViewPr>
  </p:slideViewPr>
  <p:outlineViewPr>
    <p:cViewPr>
      <p:scale>
        <a:sx n="33" d="100"/>
        <a:sy n="33" d="100"/>
      </p:scale>
      <p:origin x="0" y="-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1E356-9D5B-4B74-84E5-CDBD6B09C9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1FBA7-F6F2-4F09-A963-26524D6B4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190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3006" y="575779"/>
            <a:ext cx="4502562" cy="629565"/>
          </a:xfrm>
          <a:ln w="9525">
            <a:solidFill>
              <a:srgbClr val="EB641B"/>
            </a:solidFill>
          </a:ln>
        </p:spPr>
        <p:txBody>
          <a:bodyPr wrap="square"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372905" y="665099"/>
            <a:ext cx="1630883" cy="71962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946403" y="4800600"/>
            <a:ext cx="6737351" cy="1600200"/>
          </a:xfrm>
        </p:spPr>
        <p:txBody>
          <a:bodyPr/>
          <a:lstStyle>
            <a:lvl1pPr marL="0" indent="0" algn="ctr">
              <a:buNone/>
              <a:defRPr sz="1865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>
              <a:defRPr/>
            </a:pPr>
            <a:fld id="{65499DD5-3EF4-474C-B6A4-E39F86EC676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F593931-9137-4EFD-893E-5F4014C401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63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546678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091752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2" y="6200633"/>
            <a:ext cx="10896591" cy="369630"/>
          </a:xfrm>
        </p:spPr>
        <p:txBody>
          <a:bodyPr anchor="ctr"/>
          <a:lstStyle>
            <a:lvl1pPr marL="0" indent="0">
              <a:buNone/>
              <a:defRPr sz="1400" i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Click to edit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277188" y="229440"/>
            <a:ext cx="10914823" cy="466063"/>
          </a:xfrm>
          <a:prstGeom prst="rect">
            <a:avLst/>
          </a:prstGeom>
        </p:spPr>
        <p:txBody>
          <a:bodyPr vert="horz" lIns="91334" tIns="45666" rIns="91334" bIns="45666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BFC-2A1B-4612-A49A-7EA37C3284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C8A0-7216-4533-B390-5BB94554B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1"/>
            <a:ext cx="9906000" cy="685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973821"/>
            <a:ext cx="10972800" cy="55524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000000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0896600" y="178374"/>
            <a:ext cx="609600" cy="59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traight Connector 27"/>
          <p:cNvSpPr>
            <a:spLocks noChangeShapeType="1"/>
          </p:cNvSpPr>
          <p:nvPr/>
        </p:nvSpPr>
        <p:spPr bwMode="auto">
          <a:xfrm>
            <a:off x="609600" y="6602508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119102" y="6591391"/>
            <a:ext cx="429855" cy="1846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defRPr/>
            </a:pPr>
            <a:fld id="{7A0AC270-0923-4589-A51D-6091E7C5371F}" type="slidenum">
              <a:rPr lang="zh-CN" altLang="en-US" sz="1200" kern="1200" smtClean="0">
                <a:solidFill>
                  <a:srgbClr val="000000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rPr>
            </a:fld>
            <a:endParaRPr lang="en-US" altLang="zh-CN" sz="1200" kern="1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80604020202020204" pitchFamily="34" charset="0"/>
            </a:endParaRPr>
          </a:p>
        </p:txBody>
      </p:sp>
      <p:sp>
        <p:nvSpPr>
          <p:cNvPr id="10" name="Straight Connector 28"/>
          <p:cNvSpPr>
            <a:spLocks noChangeShapeType="1"/>
          </p:cNvSpPr>
          <p:nvPr userDrawn="1"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303030"/>
              </a:solidFill>
            </a:endParaRPr>
          </a:p>
        </p:txBody>
      </p:sp>
      <p:sp>
        <p:nvSpPr>
          <p:cNvPr id="13" name="Footer Placeholder 2"/>
          <p:cNvSpPr txBox="1"/>
          <p:nvPr userDrawn="1"/>
        </p:nvSpPr>
        <p:spPr>
          <a:xfrm>
            <a:off x="3042776" y="6616939"/>
            <a:ext cx="5588000" cy="184666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srgbClr val="494949"/>
                </a:solidFill>
                <a:latin typeface="+mn-ea"/>
                <a:ea typeface="+mn-ea"/>
              </a:rPr>
              <a:t>认知智能算法研发进展</a:t>
            </a:r>
            <a:endParaRPr lang="zh-CN" altLang="zh-CN" sz="1200" dirty="0">
              <a:solidFill>
                <a:srgbClr val="494949"/>
              </a:solidFill>
              <a:latin typeface="+mn-ea"/>
              <a:ea typeface="+mn-ea"/>
            </a:endParaRPr>
          </a:p>
        </p:txBody>
      </p:sp>
      <p:sp>
        <p:nvSpPr>
          <p:cNvPr id="14" name="Rectangle 16"/>
          <p:cNvSpPr/>
          <p:nvPr userDrawn="1"/>
        </p:nvSpPr>
        <p:spPr>
          <a:xfrm>
            <a:off x="629791" y="6616939"/>
            <a:ext cx="18408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算法团队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@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FDU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&amp;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UNIDT</a:t>
            </a:r>
            <a:endParaRPr lang="zh-CN" altLang="zh-CN" sz="1200" kern="1200" dirty="0">
              <a:solidFill>
                <a:srgbClr val="494949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470" indent="-204470" algn="l" rtl="0" eaLnBrk="1" fontAlgn="base" hangingPunct="1">
        <a:spcBef>
          <a:spcPts val="450"/>
        </a:spcBef>
        <a:spcAft>
          <a:spcPts val="60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410845" indent="-204470" algn="l" rtl="0" eaLnBrk="1" fontAlgn="base" hangingPunct="1">
        <a:spcBef>
          <a:spcPts val="375"/>
        </a:spcBef>
        <a:spcAft>
          <a:spcPts val="60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135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616585" indent="-171450" algn="l" rtl="0" eaLnBrk="1" fontAlgn="base" hangingPunct="1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822960" indent="-171450" algn="l" rtl="0" eaLnBrk="1" fontAlgn="base" hangingPunct="1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fontAlgn="base" hangingPunct="1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9.png"/><Relationship Id="rId1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1.emf"/><Relationship Id="rId1" Type="http://schemas.openxmlformats.org/officeDocument/2006/relationships/image" Target="../media/image4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524000" y="2647953"/>
            <a:ext cx="9144000" cy="1514475"/>
          </a:xfrm>
        </p:spPr>
        <p:txBody>
          <a:bodyPr/>
          <a:lstStyle/>
          <a:p>
            <a:r>
              <a:rPr lang="en-US" altLang="zh-CN" sz="3600" b="1" dirty="0"/>
              <a:t>Deep Deterministic Uncertainty:A Simple Baseline</a:t>
            </a:r>
            <a:endParaRPr lang="en-US" altLang="zh-CN" sz="3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/>
              <a:t>师清</a:t>
            </a:r>
            <a:endParaRPr lang="en-US" altLang="zh-CN" dirty="0"/>
          </a:p>
          <a:p>
            <a:pPr algn="ctr"/>
            <a:r>
              <a:rPr lang="en-US" altLang="zh-CN" dirty="0"/>
              <a:t>22210240262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28968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>
                <a:sym typeface="+mn-ea"/>
              </a:rPr>
              <a:t>Method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"/>
            </a:pPr>
            <a:r>
              <a:rPr lang="en-US" altLang="zh-CN" sz="1600">
                <a:sym typeface="+mn-ea"/>
              </a:rPr>
              <a:t>Method:Deep Deterministic Uncertainty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zh-CN" sz="1600">
                <a:sym typeface="+mn-ea"/>
              </a:rPr>
              <a:t>特征提取网络的</a:t>
            </a:r>
            <a:r>
              <a:rPr sz="1600">
                <a:sym typeface="+mn-ea"/>
              </a:rPr>
              <a:t>Sensitivity &amp; Smoothness</a:t>
            </a:r>
            <a:r>
              <a:rPr lang="zh-CN" sz="1600">
                <a:sym typeface="+mn-ea"/>
              </a:rPr>
              <a:t>： 残差连接</a:t>
            </a:r>
            <a:r>
              <a:rPr lang="en-US" altLang="zh-CN" sz="1600">
                <a:sym typeface="+mn-ea"/>
              </a:rPr>
              <a:t>+S</a:t>
            </a:r>
            <a:r>
              <a:rPr lang="zh-CN" sz="1600">
                <a:sym typeface="+mn-ea"/>
              </a:rPr>
              <a:t>pectral </a:t>
            </a:r>
            <a:r>
              <a:rPr lang="en-US" altLang="zh-CN" sz="1600">
                <a:sym typeface="+mn-ea"/>
              </a:rPr>
              <a:t>N</a:t>
            </a:r>
            <a:r>
              <a:rPr lang="zh-CN" sz="1600">
                <a:sym typeface="+mn-ea"/>
              </a:rPr>
              <a:t>ormalisation </a:t>
            </a:r>
            <a:endParaRPr 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zh-CN" sz="1600">
                <a:sym typeface="+mn-ea"/>
              </a:rPr>
              <a:t>分解 Epistemic &amp; Aleatoric Uncertainty：使用</a:t>
            </a:r>
            <a:r>
              <a:rPr lang="en-US" altLang="zh-CN" sz="1600">
                <a:sym typeface="+mn-ea"/>
              </a:rPr>
              <a:t>GDA</a:t>
            </a:r>
            <a:r>
              <a:rPr lang="zh-CN" altLang="en-US" sz="1600">
                <a:sym typeface="+mn-ea"/>
              </a:rPr>
              <a:t>对网络最后一层的高维向量建立密度估计器，然后用概率密度表示</a:t>
            </a:r>
            <a:r>
              <a:rPr lang="en-US" altLang="zh-CN" sz="1600">
                <a:sym typeface="+mn-ea"/>
              </a:rPr>
              <a:t>epistemic uncertainty</a:t>
            </a:r>
            <a:r>
              <a:rPr lang="zh-CN" altLang="en-US" sz="1600">
                <a:sym typeface="+mn-ea"/>
              </a:rPr>
              <a:t>，使用</a:t>
            </a:r>
            <a:r>
              <a:rPr lang="en-US" altLang="zh-CN" sz="1600">
                <a:sym typeface="+mn-ea"/>
              </a:rPr>
              <a:t>softmax</a:t>
            </a:r>
            <a:r>
              <a:rPr lang="zh-CN" altLang="en-US" sz="1600">
                <a:sym typeface="+mn-ea"/>
              </a:rPr>
              <a:t>概率的熵表示</a:t>
            </a:r>
            <a:r>
              <a:rPr lang="en-US" altLang="zh-CN" sz="1600">
                <a:sym typeface="+mn-ea"/>
              </a:rPr>
              <a:t>aleatoric uncertainty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endParaRPr lang="en-US" altLang="zh-CN" sz="1600"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31620" y="2426335"/>
            <a:ext cx="8592820" cy="2383155"/>
            <a:chOff x="2412" y="3821"/>
            <a:chExt cx="13532" cy="3753"/>
          </a:xfrm>
        </p:grpSpPr>
        <p:sp>
          <p:nvSpPr>
            <p:cNvPr id="4" name="左中括号 3"/>
            <p:cNvSpPr/>
            <p:nvPr/>
          </p:nvSpPr>
          <p:spPr>
            <a:xfrm>
              <a:off x="2412" y="4786"/>
              <a:ext cx="162" cy="2620"/>
            </a:xfrm>
            <a:prstGeom prst="leftBracket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574" y="4534"/>
              <a:ext cx="708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high density----&gt;low epistemic uncertainty(ID)</a:t>
              </a:r>
              <a:endParaRPr lang="en-US" altLang="zh-CN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574" y="6994"/>
              <a:ext cx="748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low density----&gt;high epistemic uncertainty(OOD)</a:t>
              </a:r>
              <a:endParaRPr lang="en-US" altLang="zh-CN"/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9655" y="4064"/>
              <a:ext cx="281" cy="1520"/>
            </a:xfrm>
            <a:prstGeom prst="leftBrac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054" y="3821"/>
              <a:ext cx="589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low softmax entropy----&gt;unambiguous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055" y="5330"/>
              <a:ext cx="563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high softmax entropy----&gt;ambiguous</a:t>
              </a:r>
              <a:endParaRPr lang="en-US" altLang="zh-CN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28968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>
                <a:sym typeface="+mn-ea"/>
              </a:rPr>
              <a:t>Method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"/>
            </a:pPr>
            <a:r>
              <a:rPr lang="en-US" altLang="zh-CN" sz="1600">
                <a:sym typeface="+mn-ea"/>
              </a:rPr>
              <a:t>Method:Deep Deterministic Uncertainty</a:t>
            </a:r>
            <a:endParaRPr lang="en-US" altLang="zh-CN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29130"/>
            <a:ext cx="4629150" cy="37433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080" y="2105660"/>
            <a:ext cx="7648575" cy="3390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9812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Active Learning</a:t>
            </a:r>
            <a:r>
              <a:rPr lang="zh-CN" altLang="en-US" sz="1600">
                <a:sym typeface="+mn-ea"/>
              </a:rPr>
              <a:t>：对于未标注的样本池，</a:t>
            </a:r>
            <a:r>
              <a:rPr lang="en-US" altLang="zh-CN" sz="1600">
                <a:sym typeface="+mn-ea"/>
              </a:rPr>
              <a:t>epistemic uncertainty</a:t>
            </a:r>
            <a:r>
              <a:rPr lang="zh-CN" altLang="en-US" sz="1600">
                <a:sym typeface="+mn-ea"/>
              </a:rPr>
              <a:t>越高，表示最能提供信息的样本，标注加入训练集重新训练</a:t>
            </a:r>
            <a:endParaRPr lang="zh-CN" altLang="en-US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1891030"/>
            <a:ext cx="6657340" cy="4226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OoD Detection</a:t>
            </a:r>
            <a:r>
              <a:rPr lang="zh-CN" altLang="en-US" sz="1600">
                <a:sym typeface="+mn-ea"/>
              </a:rPr>
              <a:t>：</a:t>
            </a:r>
            <a:r>
              <a:rPr lang="en-US" altLang="zh-CN" sz="1600">
                <a:sym typeface="+mn-ea"/>
              </a:rPr>
              <a:t>OOD</a:t>
            </a:r>
            <a:r>
              <a:rPr lang="zh-CN" altLang="en-US" sz="1600">
                <a:sym typeface="+mn-ea"/>
              </a:rPr>
              <a:t>样本具有更高的</a:t>
            </a:r>
            <a:r>
              <a:rPr lang="en-US" altLang="zh-CN" sz="1600">
                <a:sym typeface="+mn-ea"/>
              </a:rPr>
              <a:t>epistemic uncertainty</a:t>
            </a:r>
            <a:endParaRPr lang="en-US" altLang="zh-CN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5425" y="4831080"/>
            <a:ext cx="9201150" cy="1562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10" y="1717675"/>
            <a:ext cx="9372600" cy="2905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3520" y="2105025"/>
            <a:ext cx="1990090" cy="55308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 sz="1000"/>
              <a:t>cifar10 vs svhn: 98.35</a:t>
            </a:r>
            <a:endParaRPr lang="en-US" altLang="zh-CN" sz="1000"/>
          </a:p>
          <a:p>
            <a:r>
              <a:rPr lang="en-US" altLang="zh-CN" sz="1000"/>
              <a:t>cifar10 vs cifar100: 91.92</a:t>
            </a:r>
            <a:endParaRPr lang="en-US" altLang="zh-CN" sz="1000"/>
          </a:p>
          <a:p>
            <a:r>
              <a:rPr lang="en-US" altLang="zh-CN" sz="1000"/>
              <a:t>cifar10 vs tiny-imagenet: 91.68</a:t>
            </a:r>
            <a:endParaRPr lang="en-US" altLang="zh-CN" sz="1000"/>
          </a:p>
        </p:txBody>
      </p:sp>
      <p:sp>
        <p:nvSpPr>
          <p:cNvPr id="7" name="文本框 6"/>
          <p:cNvSpPr txBox="1"/>
          <p:nvPr/>
        </p:nvSpPr>
        <p:spPr>
          <a:xfrm>
            <a:off x="223520" y="1829435"/>
            <a:ext cx="17741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运行代码结果</a:t>
            </a:r>
            <a:r>
              <a:rPr lang="en-US" altLang="zh-CN" sz="1200"/>
              <a:t>(AUROC):</a:t>
            </a:r>
            <a:endParaRPr lang="en-US" altLang="zh-CN"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5930" y="3361055"/>
            <a:ext cx="5474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800">
                <a:sym typeface="+mn-ea"/>
              </a:rPr>
              <a:t>网络结构，训练方式与不确定性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sz="1600">
                <a:sym typeface="+mn-ea"/>
              </a:rPr>
              <a:t>《</a:t>
            </a:r>
            <a:r>
              <a:rPr sz="1600">
                <a:sym typeface="+mn-ea"/>
              </a:rPr>
              <a:t>Training, Architecture, and Prior for Deterministic Uncertainty Methods</a:t>
            </a:r>
            <a:r>
              <a:rPr lang="zh-CN" sz="1600">
                <a:sym typeface="+mn-ea"/>
              </a:rPr>
              <a:t>》</a:t>
            </a:r>
            <a:r>
              <a:rPr sz="1600">
                <a:sym typeface="+mn-ea"/>
              </a:rPr>
              <a:t> </a:t>
            </a:r>
            <a:r>
              <a:rPr lang="en-US" sz="1600">
                <a:sym typeface="+mn-ea"/>
              </a:rPr>
              <a:t>  </a:t>
            </a:r>
            <a:r>
              <a:rPr sz="1600">
                <a:sym typeface="+mn-ea"/>
              </a:rPr>
              <a:t>ICLR2023</a:t>
            </a:r>
            <a:endParaRPr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论文通过大量的实验探究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网络训练方式</a:t>
            </a:r>
            <a:r>
              <a:rPr lang="zh-CN" altLang="en-US" sz="1600">
                <a:sym typeface="+mn-ea"/>
              </a:rPr>
              <a:t>，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模型架构</a:t>
            </a:r>
            <a:r>
              <a:rPr lang="zh-CN" altLang="en-US" sz="1600">
                <a:sym typeface="+mn-ea"/>
              </a:rPr>
              <a:t>，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先验的选择</a:t>
            </a:r>
            <a:r>
              <a:rPr lang="zh-CN" altLang="en-US" sz="1600">
                <a:sym typeface="+mn-ea"/>
              </a:rPr>
              <a:t>对于</a:t>
            </a:r>
            <a:r>
              <a:rPr lang="en-US" sz="1600">
                <a:sym typeface="+mn-ea"/>
              </a:rPr>
              <a:t>DUM(Deterministic Uncertainty Methods)</a:t>
            </a:r>
            <a:r>
              <a:rPr lang="zh-CN" altLang="en-US" sz="1600">
                <a:sym typeface="+mn-ea"/>
              </a:rPr>
              <a:t>的影响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作者认为，</a:t>
            </a:r>
            <a:r>
              <a:rPr lang="en-US" altLang="zh-CN" sz="1600">
                <a:sym typeface="+mn-ea"/>
              </a:rPr>
              <a:t>DUM</a:t>
            </a:r>
            <a:r>
              <a:rPr lang="zh-CN" altLang="en-US" sz="1600">
                <a:sym typeface="+mn-ea"/>
              </a:rPr>
              <a:t>方法一般都包括</a:t>
            </a:r>
            <a:r>
              <a:rPr lang="en-US" altLang="zh-CN" sz="1600">
                <a:sym typeface="+mn-ea"/>
              </a:rPr>
              <a:t>core architecture 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 uncertainty head</a:t>
            </a:r>
            <a:r>
              <a:rPr lang="zh-CN" altLang="en-US" sz="1600">
                <a:sym typeface="+mn-ea"/>
              </a:rPr>
              <a:t>两个部分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作者选取</a:t>
            </a:r>
            <a:r>
              <a:rPr lang="en-US" altLang="zh-CN" sz="1600">
                <a:sym typeface="+mn-ea"/>
              </a:rPr>
              <a:t>NatPN(2022)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DUE(2021)</a:t>
            </a:r>
            <a:r>
              <a:rPr lang="zh-CN" altLang="en-US" sz="1600">
                <a:sym typeface="+mn-ea"/>
              </a:rPr>
              <a:t>两种不确定性建模</a:t>
            </a:r>
            <a:r>
              <a:rPr lang="zh-CN" altLang="en-US" sz="1600">
                <a:sym typeface="+mn-ea"/>
              </a:rPr>
              <a:t>方法做实验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NatPN</a:t>
            </a:r>
            <a:r>
              <a:rPr lang="zh-CN" altLang="en-US" sz="1600">
                <a:sym typeface="+mn-ea"/>
              </a:rPr>
              <a:t>用</a:t>
            </a:r>
            <a:r>
              <a:rPr lang="zh-CN" altLang="en-US" sz="1600" u="sng">
                <a:sym typeface="+mn-ea"/>
              </a:rPr>
              <a:t>概率密度估计</a:t>
            </a:r>
            <a:r>
              <a:rPr lang="zh-CN" altLang="en-US" sz="1600">
                <a:sym typeface="+mn-ea"/>
              </a:rPr>
              <a:t>建模</a:t>
            </a:r>
            <a:r>
              <a:rPr lang="en-US" altLang="zh-CN" sz="1600">
                <a:sym typeface="+mn-ea"/>
              </a:rPr>
              <a:t>uncertainty</a:t>
            </a:r>
            <a:r>
              <a:rPr lang="zh-CN" altLang="en-US" sz="1600">
                <a:sym typeface="+mn-ea"/>
              </a:rPr>
              <a:t>预测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DUE</a:t>
            </a:r>
            <a:r>
              <a:rPr lang="zh-CN" altLang="en-US" sz="1600">
                <a:sym typeface="+mn-ea"/>
              </a:rPr>
              <a:t>使用</a:t>
            </a:r>
            <a:r>
              <a:rPr lang="zh-CN" altLang="en-US" sz="1600" u="sng">
                <a:sym typeface="+mn-ea"/>
              </a:rPr>
              <a:t>高斯过程</a:t>
            </a:r>
            <a:r>
              <a:rPr lang="zh-CN" altLang="en-US" sz="1600">
                <a:sym typeface="+mn-ea"/>
              </a:rPr>
              <a:t>建模</a:t>
            </a:r>
            <a:r>
              <a:rPr lang="en-US" altLang="zh-CN" sz="1600">
                <a:sym typeface="+mn-ea"/>
              </a:rPr>
              <a:t>uncertainty</a:t>
            </a:r>
            <a:r>
              <a:rPr lang="zh-CN" altLang="en-US" sz="1600">
                <a:sym typeface="+mn-ea"/>
              </a:rPr>
              <a:t>预测</a:t>
            </a:r>
            <a:endParaRPr lang="zh-CN" altLang="en-US" sz="1600"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78560" y="2898140"/>
            <a:ext cx="9366250" cy="1952625"/>
            <a:chOff x="1934" y="4564"/>
            <a:chExt cx="14750" cy="3075"/>
          </a:xfrm>
        </p:grpSpPr>
        <p:grpSp>
          <p:nvGrpSpPr>
            <p:cNvPr id="10" name="组合 9"/>
            <p:cNvGrpSpPr/>
            <p:nvPr/>
          </p:nvGrpSpPr>
          <p:grpSpPr>
            <a:xfrm>
              <a:off x="6884" y="5587"/>
              <a:ext cx="9800" cy="725"/>
              <a:chOff x="3984" y="5587"/>
              <a:chExt cx="9800" cy="725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984" y="5587"/>
                <a:ext cx="4972" cy="72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2400" dirty="0"/>
                  <a:t>core architecture</a:t>
                </a:r>
                <a:endParaRPr lang="en-US" altLang="zh-CN" sz="2400" dirty="0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0103" y="5587"/>
                <a:ext cx="3681" cy="7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p>
                <a:pPr algn="ctr"/>
                <a:r>
                  <a:rPr lang="en-US" altLang="zh-CN" sz="2400" dirty="0"/>
                  <a:t>prediction head</a:t>
                </a:r>
                <a:endParaRPr lang="en-US" altLang="zh-CN" sz="2400" dirty="0"/>
              </a:p>
            </p:txBody>
          </p:sp>
          <p:cxnSp>
            <p:nvCxnSpPr>
              <p:cNvPr id="7" name="直接连接符 6"/>
              <p:cNvCxnSpPr>
                <a:stCxn id="4" idx="1"/>
              </p:cNvCxnSpPr>
              <p:nvPr/>
            </p:nvCxnSpPr>
            <p:spPr>
              <a:xfrm flipH="1" flipV="1">
                <a:off x="8956" y="5937"/>
                <a:ext cx="1147" cy="13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34" y="4564"/>
              <a:ext cx="3000" cy="3075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 flipH="1" flipV="1">
              <a:off x="5167" y="5867"/>
              <a:ext cx="1591" cy="24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论文中用到的</a:t>
            </a:r>
            <a:r>
              <a:rPr lang="en-US" altLang="zh-CN" sz="1600">
                <a:sym typeface="+mn-ea"/>
              </a:rPr>
              <a:t>Metrics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 sz="1600">
                <a:sym typeface="+mn-ea"/>
              </a:rPr>
              <a:t>Accuracy:</a:t>
            </a:r>
            <a:r>
              <a:rPr lang="zh-CN" altLang="en-US" sz="1600">
                <a:sym typeface="+mn-ea"/>
              </a:rPr>
              <a:t>分类任务的准确率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 sz="1600">
                <a:sym typeface="+mn-ea"/>
              </a:rPr>
              <a:t>Calibration: Brier Score</a:t>
            </a:r>
            <a:r>
              <a:rPr lang="zh-CN" altLang="en-US" sz="1600">
                <a:sym typeface="+mn-ea"/>
              </a:rPr>
              <a:t>，评估模型的校准能力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 sz="1600">
                <a:sym typeface="+mn-ea"/>
              </a:rPr>
              <a:t>OOD Generalization:</a:t>
            </a:r>
            <a:r>
              <a:rPr lang="zh-CN" altLang="en-US" sz="1600">
                <a:sym typeface="+mn-ea"/>
              </a:rPr>
              <a:t>评估在</a:t>
            </a:r>
            <a:r>
              <a:rPr lang="en-US" altLang="zh-CN" sz="1600">
                <a:sym typeface="+mn-ea"/>
              </a:rPr>
              <a:t>distribution shifted OOD dataset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accuracy</a:t>
            </a:r>
            <a:r>
              <a:rPr lang="zh-CN" altLang="en-US" sz="1600">
                <a:sym typeface="+mn-ea"/>
              </a:rPr>
              <a:t>以及</a:t>
            </a:r>
            <a:r>
              <a:rPr lang="en-US" altLang="zh-CN" sz="1600">
                <a:sym typeface="+mn-ea"/>
              </a:rPr>
              <a:t>calibration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 sz="1600">
                <a:sym typeface="+mn-ea"/>
              </a:rPr>
              <a:t>OOD Detection: </a:t>
            </a:r>
            <a:r>
              <a:rPr lang="zh-CN" altLang="en-US" sz="1600">
                <a:sym typeface="+mn-ea"/>
              </a:rPr>
              <a:t>把</a:t>
            </a:r>
            <a:r>
              <a:rPr lang="en-US" altLang="zh-CN" sz="1600">
                <a:sym typeface="+mn-ea"/>
              </a:rPr>
              <a:t>OOD</a:t>
            </a:r>
            <a:r>
              <a:rPr lang="zh-CN" altLang="en-US" sz="1600">
                <a:sym typeface="+mn-ea"/>
              </a:rPr>
              <a:t>检测视为二分类任务，将</a:t>
            </a:r>
            <a:r>
              <a:rPr lang="en-US" altLang="zh-CN" sz="1600">
                <a:sym typeface="+mn-ea"/>
              </a:rPr>
              <a:t>Uncertainty</a:t>
            </a:r>
            <a:r>
              <a:rPr lang="zh-CN" altLang="en-US" sz="1600">
                <a:sym typeface="+mn-ea"/>
              </a:rPr>
              <a:t>作为区分</a:t>
            </a:r>
            <a:r>
              <a:rPr lang="en-US" altLang="zh-CN" sz="1600">
                <a:sym typeface="+mn-ea"/>
              </a:rPr>
              <a:t>ID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OOD</a:t>
            </a:r>
            <a:r>
              <a:rPr lang="zh-CN" altLang="en-US" sz="1600">
                <a:sym typeface="+mn-ea"/>
              </a:rPr>
              <a:t>的标准，计算</a:t>
            </a:r>
            <a:r>
              <a:rPr lang="en-US" altLang="zh-CN" sz="1600">
                <a:sym typeface="+mn-ea"/>
              </a:rPr>
              <a:t>AUROC</a:t>
            </a:r>
            <a:endParaRPr lang="zh-CN" altLang="en-US" sz="1600"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8850" y="2701290"/>
            <a:ext cx="3641090" cy="364109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560070" y="3423920"/>
            <a:ext cx="5580380" cy="1633855"/>
            <a:chOff x="882" y="5643"/>
            <a:chExt cx="8788" cy="2573"/>
          </a:xfrm>
        </p:grpSpPr>
        <p:grpSp>
          <p:nvGrpSpPr>
            <p:cNvPr id="15" name="组合 14"/>
            <p:cNvGrpSpPr/>
            <p:nvPr/>
          </p:nvGrpSpPr>
          <p:grpSpPr>
            <a:xfrm>
              <a:off x="1612" y="5643"/>
              <a:ext cx="8058" cy="1776"/>
              <a:chOff x="2548" y="4707"/>
              <a:chExt cx="8058" cy="1776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86" y="4707"/>
                <a:ext cx="6020" cy="1777"/>
              </a:xfrm>
              <a:prstGeom prst="rect">
                <a:avLst/>
              </a:prstGeom>
            </p:spPr>
          </p:pic>
          <p:sp>
            <p:nvSpPr>
              <p:cNvPr id="13" name="文本框 12"/>
              <p:cNvSpPr txBox="1"/>
              <p:nvPr/>
            </p:nvSpPr>
            <p:spPr>
              <a:xfrm>
                <a:off x="2548" y="5306"/>
                <a:ext cx="203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>
                    <a:sym typeface="+mn-ea"/>
                  </a:rPr>
                  <a:t>Brier Score:</a:t>
                </a:r>
                <a:endParaRPr lang="zh-CN" altLang="en-US">
                  <a:sym typeface="+mn-ea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882" y="7420"/>
                  <a:ext cx="7191" cy="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𝑡𝑖</m:t>
                            </m:r>
                          </m:sub>
                        </m:sSub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表示对样本</m:t>
                        </m:r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𝑡</m:t>
                        </m:r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预测为类别</m:t>
                        </m:r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的概率</m:t>
                        </m:r>
                      </m:oMath>
                    </m:oMathPara>
                  </a14:m>
                  <a:endParaRPr lang="en-US" altLang="zh-CN" sz="1400" i="1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400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𝑡𝑖</m:t>
                            </m:r>
                          </m:sub>
                        </m:sSub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表示对样本</m:t>
                        </m:r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𝑡</m:t>
                        </m:r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，如果真实类别为</m:t>
                        </m:r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，则取</m:t>
                        </m:r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，否则取</m:t>
                        </m:r>
                        <m:r>
                          <a:rPr lang="en-US" altLang="zh-CN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</m:oMath>
                    </m:oMathPara>
                  </a14:m>
                  <a:endParaRPr lang="en-US" altLang="zh-CN" sz="1400"/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" y="7420"/>
                  <a:ext cx="7191" cy="796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sz="1600">
                <a:sym typeface="+mn-ea"/>
              </a:rPr>
              <a:t>Training</a:t>
            </a:r>
            <a:endParaRPr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sz="1600">
                <a:sym typeface="+mn-ea"/>
              </a:rPr>
              <a:t>Decoupling learning rates</a:t>
            </a:r>
            <a:endParaRPr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sz="16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0" y="2030095"/>
            <a:ext cx="8362950" cy="3848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sz="1600">
                <a:sym typeface="+mn-ea"/>
              </a:rPr>
              <a:t>Training</a:t>
            </a:r>
            <a:endParaRPr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Training schemes: </a:t>
            </a:r>
            <a:r>
              <a:rPr lang="en-US" sz="1600">
                <a:solidFill>
                  <a:srgbClr val="FF0000"/>
                </a:solidFill>
                <a:sym typeface="+mn-ea"/>
              </a:rPr>
              <a:t>joint training </a:t>
            </a:r>
            <a:r>
              <a:rPr lang="en-US" sz="1600">
                <a:sym typeface="+mn-ea"/>
              </a:rPr>
              <a:t>vs sequential training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Pretraining schemes: </a:t>
            </a:r>
            <a:r>
              <a:rPr lang="zh-CN" altLang="en-US" sz="1600">
                <a:sym typeface="+mn-ea"/>
              </a:rPr>
              <a:t>在更大更好的数据集上预训练</a:t>
            </a:r>
            <a:endParaRPr lang="zh-CN" altLang="en-US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785" y="3212465"/>
            <a:ext cx="4705350" cy="1933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775" y="3269615"/>
            <a:ext cx="4686300" cy="1876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sz="1600">
                <a:sym typeface="+mn-ea"/>
              </a:rPr>
              <a:t>Architectures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Latent dimension: </a:t>
            </a:r>
            <a:r>
              <a:rPr lang="zh-CN" altLang="en-US" sz="1600">
                <a:sym typeface="+mn-ea"/>
              </a:rPr>
              <a:t>更高的维度，信息更丰富</a:t>
            </a:r>
            <a:endParaRPr lang="zh-CN" altLang="en-US" sz="16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115" y="2586355"/>
            <a:ext cx="8353425" cy="3028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大纲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405" y="1659890"/>
            <a:ext cx="841502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>
                <a:sym typeface="+mn-ea"/>
              </a:rPr>
              <a:t>Introduction</a:t>
            </a:r>
            <a:endParaRPr lang="en-US" altLang="zh-CN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/>
              <a:t>Background</a:t>
            </a:r>
            <a:endParaRPr lang="en-US" altLang="zh-CN" sz="2000" dirty="0"/>
          </a:p>
          <a:p>
            <a:pPr marL="285750" indent="-285750" algn="l">
              <a:buFont typeface="Wingdings" panose="05000000000000000000" charset="0"/>
              <a:buChar char=""/>
            </a:pPr>
            <a:endParaRPr lang="en-US" altLang="zh-CN" sz="2000" b="1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</a:t>
            </a:r>
            <a:endParaRPr lang="zh-CN" altLang="en-US" sz="2000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/>
              <a:t>Experiments</a:t>
            </a:r>
            <a:endParaRPr lang="en-US" altLang="zh-CN" sz="2000" dirty="0"/>
          </a:p>
        </p:txBody>
      </p: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sz="1600">
                <a:sym typeface="+mn-ea"/>
              </a:rPr>
              <a:t>Architectures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Architecture type and size: </a:t>
            </a:r>
            <a:r>
              <a:rPr lang="zh-CN" altLang="en-US" sz="1600">
                <a:sym typeface="+mn-ea"/>
              </a:rPr>
              <a:t>模型容量越大，效果越好</a:t>
            </a:r>
            <a:endParaRPr lang="zh-CN" altLang="en-US" sz="16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7650" y="2756535"/>
            <a:ext cx="6334125" cy="1762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sz="1600">
                <a:sym typeface="+mn-ea"/>
              </a:rPr>
              <a:t>Architectures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Regularization constraints to avoid Feature collapse</a:t>
            </a:r>
            <a:endParaRPr lang="en-US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245" y="2682240"/>
            <a:ext cx="4524375" cy="3305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790" y="2729865"/>
            <a:ext cx="4686300" cy="3257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99640" y="6076315"/>
            <a:ext cx="190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Bi-lipschitz</a:t>
            </a:r>
            <a:r>
              <a:rPr lang="zh-CN" altLang="en-US"/>
              <a:t>约束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86370" y="60763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重建约束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sz="1600">
                <a:sym typeface="+mn-ea"/>
              </a:rPr>
              <a:t>P</a:t>
            </a:r>
            <a:r>
              <a:rPr lang="en-US" sz="1600">
                <a:sym typeface="+mn-ea"/>
              </a:rPr>
              <a:t>iror</a:t>
            </a:r>
            <a:endParaRPr 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sz="1600">
                <a:sym typeface="+mn-ea"/>
              </a:rPr>
              <a:t>NatPN: </a:t>
            </a:r>
            <a:r>
              <a:rPr lang="zh-CN" altLang="en-US" sz="1600">
                <a:sym typeface="+mn-ea"/>
              </a:rPr>
              <a:t>先验不影响模型表现</a:t>
            </a:r>
            <a:endParaRPr lang="zh-CN" altLang="en-US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1993900"/>
            <a:ext cx="9934575" cy="3790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88849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Conclusion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sz="1600">
                <a:sym typeface="+mn-ea"/>
              </a:rPr>
              <a:t>Conclusion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解耦</a:t>
            </a:r>
            <a:r>
              <a:rPr lang="en-US" altLang="zh-CN" sz="1600">
                <a:sym typeface="+mn-ea"/>
              </a:rPr>
              <a:t>core architecture 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uncertainty head</a:t>
            </a:r>
            <a:r>
              <a:rPr lang="zh-CN" altLang="en-US" sz="1600">
                <a:sym typeface="+mn-ea"/>
              </a:rPr>
              <a:t>，用不同的学习率训练，可以提升</a:t>
            </a:r>
            <a:r>
              <a:rPr lang="zh-CN" altLang="en-US" sz="1600">
                <a:sym typeface="+mn-ea"/>
              </a:rPr>
              <a:t>不确定性算法的表现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在更大更好的数据集上预训练提升模型效果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表达能力更强的</a:t>
            </a:r>
            <a:r>
              <a:rPr lang="en-US" altLang="zh-CN" sz="1600">
                <a:sym typeface="+mn-ea"/>
              </a:rPr>
              <a:t>core architecture</a:t>
            </a:r>
            <a:r>
              <a:rPr lang="zh-CN" altLang="en-US" sz="1600">
                <a:sym typeface="+mn-ea"/>
              </a:rPr>
              <a:t>可以提升不确定性算法的表现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 sz="1600">
                <a:sym typeface="+mn-ea"/>
              </a:rPr>
              <a:t>bi-lipschitz</a:t>
            </a:r>
            <a:r>
              <a:rPr lang="zh-CN" altLang="en-US" sz="1600">
                <a:sym typeface="+mn-ea"/>
              </a:rPr>
              <a:t>可以</a:t>
            </a:r>
            <a:r>
              <a:rPr lang="zh-CN" altLang="en-US" sz="1600">
                <a:sym typeface="+mn-ea"/>
              </a:rPr>
              <a:t>避免</a:t>
            </a:r>
            <a:r>
              <a:rPr lang="en-US" altLang="zh-CN" sz="1600">
                <a:sym typeface="+mn-ea"/>
              </a:rPr>
              <a:t>feature collapse</a:t>
            </a:r>
            <a:r>
              <a:rPr lang="zh-CN" altLang="en-US" sz="1600">
                <a:sym typeface="+mn-ea"/>
              </a:rPr>
              <a:t>，但是重建损失没有效果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先验的选择影响不大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85310" y="3061335"/>
            <a:ext cx="2037080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2800">
                <a:sym typeface="+mn-ea"/>
              </a:rPr>
              <a:t>总结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/>
              <a:t>偏向神经网络结构与训练方式的研究，固定</a:t>
            </a:r>
            <a:r>
              <a:rPr lang="en-US" altLang="zh-CN" sz="1600"/>
              <a:t>uncertainty</a:t>
            </a:r>
            <a:r>
              <a:rPr lang="zh-CN" altLang="en-US" sz="1600"/>
              <a:t>建模方法，基于GDA的uncertainty的估计</a:t>
            </a:r>
            <a:endParaRPr lang="zh-CN" altLang="en-US" sz="160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1600"/>
              <a:t>	</a:t>
            </a:r>
            <a:endParaRPr lang="en-US" altLang="zh-CN" sz="1600"/>
          </a:p>
          <a:p>
            <a:pPr marL="0" indent="0">
              <a:buFont typeface="Wingdings" panose="05000000000000000000" charset="0"/>
              <a:buNone/>
            </a:pPr>
            <a:endParaRPr lang="en-US" altLang="zh-CN" sz="1600"/>
          </a:p>
          <a:p>
            <a:pPr marL="0" indent="0">
              <a:buFont typeface="Wingdings" panose="05000000000000000000" charset="0"/>
              <a:buNone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/>
              <a:t>固定神经网络结构，研究基于提高特征网络的表示能力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/>
              <a:t>对抗训练，预训练，自监督预训练</a:t>
            </a:r>
            <a:r>
              <a:rPr lang="en-US" altLang="zh-CN" sz="1600"/>
              <a:t>(</a:t>
            </a:r>
            <a:r>
              <a:rPr lang="zh-CN" altLang="en-US" sz="1600"/>
              <a:t>对比学习，</a:t>
            </a:r>
            <a:r>
              <a:rPr lang="en-US" altLang="zh-CN" sz="1600"/>
              <a:t>MAE)</a:t>
            </a:r>
            <a:r>
              <a:rPr lang="zh-CN" altLang="en-US" sz="1600"/>
              <a:t>，多模态表示</a:t>
            </a:r>
            <a:r>
              <a:rPr lang="en-US" altLang="zh-CN" sz="1600"/>
              <a:t>(CLIP)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None/>
            </a:pPr>
            <a:endParaRPr lang="zh-CN" altLang="en-US" sz="1600"/>
          </a:p>
        </p:txBody>
      </p:sp>
      <p:grpSp>
        <p:nvGrpSpPr>
          <p:cNvPr id="15" name="组合 14"/>
          <p:cNvGrpSpPr/>
          <p:nvPr/>
        </p:nvGrpSpPr>
        <p:grpSpPr>
          <a:xfrm>
            <a:off x="1282700" y="3454400"/>
            <a:ext cx="9298940" cy="2169795"/>
            <a:chOff x="2020" y="5440"/>
            <a:chExt cx="14644" cy="3417"/>
          </a:xfrm>
        </p:grpSpPr>
        <p:grpSp>
          <p:nvGrpSpPr>
            <p:cNvPr id="25" name="组合 24"/>
            <p:cNvGrpSpPr/>
            <p:nvPr/>
          </p:nvGrpSpPr>
          <p:grpSpPr>
            <a:xfrm>
              <a:off x="2020" y="6265"/>
              <a:ext cx="13844" cy="2592"/>
              <a:chOff x="1958" y="6187"/>
              <a:chExt cx="13844" cy="2592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020" y="6187"/>
                <a:ext cx="5619" cy="72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p>
                <a:pPr algn="ctr"/>
                <a:r>
                  <a:rPr lang="en-US" altLang="zh-CN" sz="2400" dirty="0"/>
                  <a:t>feature extractor</a:t>
                </a:r>
                <a:endParaRPr lang="en-US" altLang="zh-CN" sz="2400" dirty="0"/>
              </a:p>
            </p:txBody>
          </p:sp>
          <p:sp>
            <p:nvSpPr>
              <p:cNvPr id="4" name="圆角矩形 3"/>
              <p:cNvSpPr/>
              <p:nvPr/>
            </p:nvSpPr>
            <p:spPr>
              <a:xfrm>
                <a:off x="10932" y="6187"/>
                <a:ext cx="2311" cy="803"/>
              </a:xfrm>
              <a:prstGeom prst="round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p>
                <a:r>
                  <a:rPr lang="en-US" altLang="zh-CN" sz="2400" dirty="0"/>
                  <a:t>prediction</a:t>
                </a:r>
                <a:endParaRPr lang="en-US" altLang="zh-CN" sz="2400" dirty="0"/>
              </a:p>
            </p:txBody>
          </p:sp>
          <p:cxnSp>
            <p:nvCxnSpPr>
              <p:cNvPr id="8" name="直接连接符 7"/>
              <p:cNvCxnSpPr>
                <a:stCxn id="4" idx="1"/>
                <a:endCxn id="3" idx="3"/>
              </p:cNvCxnSpPr>
              <p:nvPr/>
            </p:nvCxnSpPr>
            <p:spPr>
              <a:xfrm flipH="1" flipV="1">
                <a:off x="8639" y="6550"/>
                <a:ext cx="2293" cy="39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" name="左大括号 8"/>
              <p:cNvSpPr/>
              <p:nvPr/>
            </p:nvSpPr>
            <p:spPr>
              <a:xfrm rot="5400000">
                <a:off x="4816" y="6078"/>
                <a:ext cx="631" cy="2712"/>
              </a:xfrm>
              <a:prstGeom prst="leftBrac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958" y="7957"/>
                <a:ext cx="2918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Distance awareness</a:t>
                </a:r>
                <a:endParaRPr lang="en-US" altLang="zh-CN" sz="1400"/>
              </a:p>
              <a:p>
                <a:r>
                  <a:rPr lang="en-US" altLang="zh-CN" sz="1400"/>
                  <a:t>(</a:t>
                </a:r>
                <a:r>
                  <a:rPr lang="zh-CN" altLang="en-US" sz="1400"/>
                  <a:t>避免</a:t>
                </a:r>
                <a:r>
                  <a:rPr lang="en-US" altLang="zh-CN" sz="1400"/>
                  <a:t>feature collapse)</a:t>
                </a:r>
                <a:endParaRPr lang="en-US" altLang="zh-CN" sz="140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5627" y="7957"/>
                <a:ext cx="3280" cy="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/>
                  <a:t>Information representation</a:t>
                </a:r>
                <a:endParaRPr lang="en-US" altLang="zh-CN" sz="1400"/>
              </a:p>
              <a:p>
                <a:r>
                  <a:rPr lang="en-US" altLang="zh-CN" sz="1400"/>
                  <a:t>(</a:t>
                </a:r>
                <a:r>
                  <a:rPr lang="zh-CN" altLang="en-US" sz="1400"/>
                  <a:t>对比学习，重建损失</a:t>
                </a:r>
                <a:r>
                  <a:rPr lang="en-US" altLang="zh-CN" sz="1400"/>
                  <a:t>)</a:t>
                </a:r>
                <a:endParaRPr lang="en-US" altLang="zh-CN" sz="1400"/>
              </a:p>
            </p:txBody>
          </p:sp>
          <p:sp>
            <p:nvSpPr>
              <p:cNvPr id="13" name="左大括号 12"/>
              <p:cNvSpPr/>
              <p:nvPr/>
            </p:nvSpPr>
            <p:spPr>
              <a:xfrm rot="5400000">
                <a:off x="11772" y="5943"/>
                <a:ext cx="631" cy="2982"/>
              </a:xfrm>
              <a:prstGeom prst="leftBrac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658" y="7879"/>
                <a:ext cx="1952" cy="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/>
                  <a:t>Discriminative</a:t>
                </a:r>
                <a:endParaRPr lang="en-US" altLang="zh-CN" sz="1400"/>
              </a:p>
              <a:p>
                <a:r>
                  <a:rPr lang="en-US" altLang="zh-CN" sz="1400"/>
                  <a:t>(</a:t>
                </a:r>
                <a:r>
                  <a:rPr lang="zh-CN" altLang="en-US" sz="1400"/>
                  <a:t>基于距离的</a:t>
                </a:r>
                <a:r>
                  <a:rPr lang="en-US" altLang="zh-CN" sz="1400"/>
                  <a:t>)</a:t>
                </a:r>
                <a:endParaRPr lang="en-US" altLang="zh-CN" sz="140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3072" y="7879"/>
                <a:ext cx="2730" cy="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/>
                  <a:t>Generative</a:t>
                </a:r>
                <a:endParaRPr lang="en-US" altLang="zh-CN" sz="1400"/>
              </a:p>
              <a:p>
                <a:r>
                  <a:rPr lang="en-US" altLang="zh-CN" sz="1400"/>
                  <a:t>(gmm</a:t>
                </a:r>
                <a:r>
                  <a:rPr lang="zh-CN" altLang="en-US" sz="1400"/>
                  <a:t>估计概率密度</a:t>
                </a:r>
                <a:r>
                  <a:rPr lang="en-US" altLang="zh-CN" sz="1400"/>
                  <a:t>)</a:t>
                </a:r>
                <a:endParaRPr lang="en-US" altLang="zh-CN" sz="1400"/>
              </a:p>
            </p:txBody>
          </p:sp>
        </p:grpSp>
        <p:cxnSp>
          <p:nvCxnSpPr>
            <p:cNvPr id="5" name="直接连接符 4"/>
            <p:cNvCxnSpPr>
              <a:endCxn id="4" idx="3"/>
            </p:cNvCxnSpPr>
            <p:nvPr/>
          </p:nvCxnSpPr>
          <p:spPr>
            <a:xfrm flipH="1">
              <a:off x="13305" y="5621"/>
              <a:ext cx="1451" cy="1046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4756" y="5440"/>
              <a:ext cx="19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uncertainty</a:t>
              </a:r>
              <a:endParaRPr lang="en-US" altLang="zh-CN"/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 flipV="1">
              <a:off x="13352" y="6696"/>
              <a:ext cx="1661" cy="585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5060" y="6990"/>
              <a:ext cx="1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probs</a:t>
              </a:r>
              <a:endParaRPr lang="en-US" altLang="zh-CN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3155" y="131000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t>自监督训练</a:t>
            </a:r>
            <a:r>
              <a:rPr lang="zh-CN"/>
              <a:t>提高模型的表示能力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r>
              <a:t>基于 image-only pretext task ( 代理任务 )</a:t>
            </a:r>
            <a:r>
              <a:rPr lang="en-US"/>
              <a:t>: Relative Location(2015), Rotation Prediction(2018)</a:t>
            </a:r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9045" y="2548255"/>
            <a:ext cx="6034405" cy="34055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55" y="2598420"/>
            <a:ext cx="3648075" cy="3305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3155" y="131000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t>自监督训练</a:t>
            </a:r>
            <a:r>
              <a:rPr lang="zh-CN"/>
              <a:t>提高模型的表示能力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r>
              <a:t>基于 contrastive learning ( 对比学习 )</a:t>
            </a:r>
            <a:r>
              <a:rPr lang="en-US"/>
              <a:t>: MoCo, SimCLR(2020)</a:t>
            </a:r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00" y="2863215"/>
            <a:ext cx="3343275" cy="2447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0" y="3689985"/>
            <a:ext cx="3305175" cy="58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3155" y="131000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t>自监督训练</a:t>
            </a:r>
            <a:r>
              <a:rPr lang="zh-CN"/>
              <a:t>提高模型的表示能力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r>
              <a:t>基于 mask image modeling ( 掩码图像模型 )</a:t>
            </a:r>
            <a:r>
              <a:rPr lang="en-US"/>
              <a:t>:MAE(2021)</a:t>
            </a:r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9905" y="2940685"/>
            <a:ext cx="4010025" cy="2352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85310" y="3061335"/>
            <a:ext cx="2037080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2800">
                <a:sym typeface="+mn-ea"/>
              </a:rPr>
              <a:t>实验内容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>
                <a:sym typeface="+mn-ea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《</a:t>
            </a:r>
            <a:r>
              <a:rPr lang="en-US" altLang="zh-CN" sz="1600">
                <a:sym typeface="+mn-ea"/>
              </a:rPr>
              <a:t>Deep Deterministic Uncertainty: A Simple Baseline</a:t>
            </a:r>
            <a:r>
              <a:rPr lang="zh-CN" altLang="en-US" sz="1600">
                <a:sym typeface="+mn-ea"/>
              </a:rPr>
              <a:t>》</a:t>
            </a:r>
            <a:r>
              <a:rPr lang="en-US" altLang="zh-CN" sz="1600">
                <a:sym typeface="+mn-ea"/>
              </a:rPr>
              <a:t> CVPR2023</a:t>
            </a:r>
            <a:endParaRPr lang="en-US" altLang="zh-CN" sz="160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1600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寻找简单有效的单一确定神经网络的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Uncertainty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建模方式：因为基于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Ensemble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，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BNN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的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Uncertainty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建模方法计算代价太高</a:t>
            </a:r>
            <a:endParaRPr lang="zh-CN" altLang="en-US" sz="1600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405" y="127063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基于高维特征概率密度建模的不确定性估计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4678680"/>
            <a:ext cx="5524500" cy="676275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1113155" y="1993900"/>
            <a:ext cx="9837420" cy="1733550"/>
            <a:chOff x="1753" y="3140"/>
            <a:chExt cx="15492" cy="2730"/>
          </a:xfrm>
        </p:grpSpPr>
        <p:grpSp>
          <p:nvGrpSpPr>
            <p:cNvPr id="15" name="组合 14"/>
            <p:cNvGrpSpPr/>
            <p:nvPr/>
          </p:nvGrpSpPr>
          <p:grpSpPr>
            <a:xfrm>
              <a:off x="6161" y="3140"/>
              <a:ext cx="11084" cy="2160"/>
              <a:chOff x="5699" y="5440"/>
              <a:chExt cx="10965" cy="2087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5699" y="6029"/>
                <a:ext cx="7479" cy="1263"/>
                <a:chOff x="5637" y="5951"/>
                <a:chExt cx="7479" cy="1263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5637" y="5951"/>
                  <a:ext cx="3027" cy="126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txBody>
                <a:bodyPr wrap="square">
                  <a:spAutoFit/>
                </a:bodyPr>
                <a:p>
                  <a:pPr algn="ctr"/>
                  <a:r>
                    <a:rPr lang="en-US" altLang="zh-CN" sz="2400" dirty="0"/>
                    <a:t>feature extractor</a:t>
                  </a:r>
                  <a:endParaRPr lang="en-US" altLang="zh-CN" sz="2400" dirty="0"/>
                </a:p>
              </p:txBody>
            </p:sp>
            <p:sp>
              <p:nvSpPr>
                <p:cNvPr id="4" name="圆角矩形 3"/>
                <p:cNvSpPr/>
                <p:nvPr/>
              </p:nvSpPr>
              <p:spPr>
                <a:xfrm>
                  <a:off x="10805" y="6109"/>
                  <a:ext cx="2311" cy="77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txBody>
                <a:bodyPr wrap="square">
                  <a:spAutoFit/>
                </a:bodyPr>
                <a:p>
                  <a:r>
                    <a:rPr lang="en-US" altLang="zh-CN" sz="2400" dirty="0"/>
                    <a:t>prediction</a:t>
                  </a:r>
                  <a:endParaRPr lang="en-US" altLang="zh-CN" sz="2400" dirty="0"/>
                </a:p>
              </p:txBody>
            </p:sp>
            <p:cxnSp>
              <p:nvCxnSpPr>
                <p:cNvPr id="8" name="直接连接符 7"/>
                <p:cNvCxnSpPr/>
                <p:nvPr/>
              </p:nvCxnSpPr>
              <p:spPr>
                <a:xfrm flipH="1" flipV="1">
                  <a:off x="8769" y="6495"/>
                  <a:ext cx="2041" cy="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直接连接符 6"/>
              <p:cNvCxnSpPr>
                <a:stCxn id="12" idx="1"/>
              </p:cNvCxnSpPr>
              <p:nvPr/>
            </p:nvCxnSpPr>
            <p:spPr>
              <a:xfrm flipH="1">
                <a:off x="13303" y="5720"/>
                <a:ext cx="1452" cy="986"/>
              </a:xfrm>
              <a:prstGeom prst="line">
                <a:avLst/>
              </a:prstGeom>
              <a:ln w="25400">
                <a:solidFill>
                  <a:srgbClr val="00B0F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14756" y="5440"/>
                <a:ext cx="1908" cy="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uncertainty</a:t>
                </a:r>
                <a:endParaRPr lang="en-US" altLang="zh-CN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13207" y="6706"/>
                <a:ext cx="1661" cy="585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14898" y="6966"/>
                <a:ext cx="1088" cy="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probs</a:t>
                </a:r>
                <a:endParaRPr lang="en-US" altLang="zh-CN"/>
              </a:p>
            </p:txBody>
          </p:sp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3" y="3378"/>
              <a:ext cx="2129" cy="2492"/>
            </a:xfrm>
            <a:prstGeom prst="rect">
              <a:avLst/>
            </a:prstGeom>
          </p:spPr>
        </p:pic>
        <p:cxnSp>
          <p:nvCxnSpPr>
            <p:cNvPr id="20" name="直接连接符 19"/>
            <p:cNvCxnSpPr/>
            <p:nvPr/>
          </p:nvCxnSpPr>
          <p:spPr>
            <a:xfrm flipH="1">
              <a:off x="4099" y="4380"/>
              <a:ext cx="206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700405" y="4154170"/>
            <a:ext cx="748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对每一个类别建模一个多元高斯分布，然后使用</a:t>
            </a:r>
            <a:r>
              <a:rPr lang="en-US" altLang="zh-CN"/>
              <a:t>logp(x)</a:t>
            </a:r>
            <a:r>
              <a:rPr lang="zh-CN" altLang="en-US"/>
              <a:t>度量模型不确定性</a:t>
            </a:r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860" y="5511165"/>
            <a:ext cx="2748280" cy="657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405" y="127063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sym typeface="+mn-ea"/>
              </a:rPr>
              <a:t>基于高维特征概率密度建模的不确定性估计</a:t>
            </a: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988060" y="1764665"/>
            <a:ext cx="9837420" cy="1733550"/>
            <a:chOff x="1753" y="3140"/>
            <a:chExt cx="15492" cy="2730"/>
          </a:xfrm>
        </p:grpSpPr>
        <p:grpSp>
          <p:nvGrpSpPr>
            <p:cNvPr id="15" name="组合 14"/>
            <p:cNvGrpSpPr/>
            <p:nvPr/>
          </p:nvGrpSpPr>
          <p:grpSpPr>
            <a:xfrm>
              <a:off x="6161" y="3140"/>
              <a:ext cx="11084" cy="2160"/>
              <a:chOff x="5699" y="5440"/>
              <a:chExt cx="10965" cy="2087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5699" y="6029"/>
                <a:ext cx="7479" cy="1263"/>
                <a:chOff x="5637" y="5951"/>
                <a:chExt cx="7479" cy="1263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5637" y="5951"/>
                  <a:ext cx="3027" cy="126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txBody>
                <a:bodyPr wrap="square">
                  <a:spAutoFit/>
                </a:bodyPr>
                <a:p>
                  <a:pPr algn="ctr"/>
                  <a:r>
                    <a:rPr lang="en-US" altLang="zh-CN" sz="2400" dirty="0"/>
                    <a:t>feature extractor</a:t>
                  </a:r>
                  <a:endParaRPr lang="en-US" altLang="zh-CN" sz="2400" dirty="0"/>
                </a:p>
              </p:txBody>
            </p:sp>
            <p:sp>
              <p:nvSpPr>
                <p:cNvPr id="4" name="圆角矩形 3"/>
                <p:cNvSpPr/>
                <p:nvPr/>
              </p:nvSpPr>
              <p:spPr>
                <a:xfrm>
                  <a:off x="10805" y="6109"/>
                  <a:ext cx="2311" cy="77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txBody>
                <a:bodyPr wrap="square">
                  <a:spAutoFit/>
                </a:bodyPr>
                <a:p>
                  <a:r>
                    <a:rPr lang="en-US" altLang="zh-CN" sz="2400" dirty="0"/>
                    <a:t>prediction</a:t>
                  </a:r>
                  <a:endParaRPr lang="en-US" altLang="zh-CN" sz="2400" dirty="0"/>
                </a:p>
              </p:txBody>
            </p:sp>
            <p:cxnSp>
              <p:nvCxnSpPr>
                <p:cNvPr id="8" name="直接连接符 7"/>
                <p:cNvCxnSpPr/>
                <p:nvPr/>
              </p:nvCxnSpPr>
              <p:spPr>
                <a:xfrm flipH="1" flipV="1">
                  <a:off x="8769" y="6495"/>
                  <a:ext cx="2041" cy="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直接连接符 6"/>
              <p:cNvCxnSpPr>
                <a:stCxn id="12" idx="1"/>
              </p:cNvCxnSpPr>
              <p:nvPr/>
            </p:nvCxnSpPr>
            <p:spPr>
              <a:xfrm flipH="1">
                <a:off x="13303" y="5720"/>
                <a:ext cx="1452" cy="986"/>
              </a:xfrm>
              <a:prstGeom prst="line">
                <a:avLst/>
              </a:prstGeom>
              <a:ln w="25400">
                <a:solidFill>
                  <a:srgbClr val="00B0F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14756" y="5440"/>
                <a:ext cx="1908" cy="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uncertainty</a:t>
                </a:r>
                <a:endParaRPr lang="en-US" altLang="zh-CN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13207" y="6706"/>
                <a:ext cx="1661" cy="585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14898" y="6966"/>
                <a:ext cx="1088" cy="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probs</a:t>
                </a:r>
                <a:endParaRPr lang="en-US" altLang="zh-CN"/>
              </a:p>
            </p:txBody>
          </p:sp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3" y="3378"/>
              <a:ext cx="2129" cy="2492"/>
            </a:xfrm>
            <a:prstGeom prst="rect">
              <a:avLst/>
            </a:prstGeom>
          </p:spPr>
        </p:pic>
        <p:cxnSp>
          <p:nvCxnSpPr>
            <p:cNvPr id="20" name="直接连接符 19"/>
            <p:cNvCxnSpPr/>
            <p:nvPr/>
          </p:nvCxnSpPr>
          <p:spPr>
            <a:xfrm flipH="1">
              <a:off x="4099" y="4380"/>
              <a:ext cx="206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519430" y="3950335"/>
            <a:ext cx="8478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Feature Collapse</a:t>
            </a:r>
            <a:r>
              <a:rPr lang="en-US" altLang="zh-CN"/>
              <a:t>: </a:t>
            </a:r>
            <a:r>
              <a:rPr lang="en-US" altLang="zh-CN" u="sng"/>
              <a:t>feature extractor map features of OOD samples to ID regions </a:t>
            </a:r>
            <a:endParaRPr lang="en-US" altLang="zh-CN" u="sng"/>
          </a:p>
        </p:txBody>
      </p:sp>
      <p:sp>
        <p:nvSpPr>
          <p:cNvPr id="9" name="文本框 8"/>
          <p:cNvSpPr txBox="1"/>
          <p:nvPr/>
        </p:nvSpPr>
        <p:spPr>
          <a:xfrm>
            <a:off x="519430" y="4549775"/>
            <a:ext cx="2767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Smoothness &amp; Sensitivity</a:t>
            </a:r>
            <a:endParaRPr lang="en-US" altLang="zh-CN" b="1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120" y="4363720"/>
            <a:ext cx="5878830" cy="7404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860" y="3662045"/>
            <a:ext cx="3427095" cy="2513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405" y="127063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sym typeface="+mn-ea"/>
              </a:rPr>
              <a:t>基于高维特征概率密度建模的不确定性估计</a:t>
            </a: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988060" y="1764665"/>
            <a:ext cx="9837420" cy="1733550"/>
            <a:chOff x="1753" y="3140"/>
            <a:chExt cx="15492" cy="2730"/>
          </a:xfrm>
        </p:grpSpPr>
        <p:grpSp>
          <p:nvGrpSpPr>
            <p:cNvPr id="15" name="组合 14"/>
            <p:cNvGrpSpPr/>
            <p:nvPr/>
          </p:nvGrpSpPr>
          <p:grpSpPr>
            <a:xfrm>
              <a:off x="6161" y="3140"/>
              <a:ext cx="11084" cy="2160"/>
              <a:chOff x="5699" y="5440"/>
              <a:chExt cx="10965" cy="2087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5699" y="6029"/>
                <a:ext cx="7479" cy="1263"/>
                <a:chOff x="5637" y="5951"/>
                <a:chExt cx="7479" cy="1263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5637" y="5951"/>
                  <a:ext cx="3027" cy="126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txBody>
                <a:bodyPr wrap="square">
                  <a:spAutoFit/>
                </a:bodyPr>
                <a:p>
                  <a:pPr algn="ctr"/>
                  <a:r>
                    <a:rPr lang="en-US" altLang="zh-CN" sz="2400" dirty="0"/>
                    <a:t>feature extractor</a:t>
                  </a:r>
                  <a:endParaRPr lang="en-US" altLang="zh-CN" sz="2400" dirty="0"/>
                </a:p>
              </p:txBody>
            </p:sp>
            <p:sp>
              <p:nvSpPr>
                <p:cNvPr id="4" name="圆角矩形 3"/>
                <p:cNvSpPr/>
                <p:nvPr/>
              </p:nvSpPr>
              <p:spPr>
                <a:xfrm>
                  <a:off x="10805" y="6109"/>
                  <a:ext cx="2311" cy="77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txBody>
                <a:bodyPr wrap="square">
                  <a:spAutoFit/>
                </a:bodyPr>
                <a:p>
                  <a:r>
                    <a:rPr lang="en-US" altLang="zh-CN" sz="2400" dirty="0"/>
                    <a:t>prediction</a:t>
                  </a:r>
                  <a:endParaRPr lang="en-US" altLang="zh-CN" sz="2400" dirty="0"/>
                </a:p>
              </p:txBody>
            </p:sp>
            <p:cxnSp>
              <p:nvCxnSpPr>
                <p:cNvPr id="8" name="直接连接符 7"/>
                <p:cNvCxnSpPr/>
                <p:nvPr/>
              </p:nvCxnSpPr>
              <p:spPr>
                <a:xfrm flipH="1" flipV="1">
                  <a:off x="8769" y="6495"/>
                  <a:ext cx="2041" cy="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直接连接符 6"/>
              <p:cNvCxnSpPr>
                <a:stCxn id="12" idx="1"/>
              </p:cNvCxnSpPr>
              <p:nvPr/>
            </p:nvCxnSpPr>
            <p:spPr>
              <a:xfrm flipH="1">
                <a:off x="13303" y="5720"/>
                <a:ext cx="1452" cy="986"/>
              </a:xfrm>
              <a:prstGeom prst="line">
                <a:avLst/>
              </a:prstGeom>
              <a:ln w="25400">
                <a:solidFill>
                  <a:srgbClr val="00B0F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14756" y="5440"/>
                <a:ext cx="1908" cy="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uncertainty</a:t>
                </a:r>
                <a:endParaRPr lang="en-US" altLang="zh-CN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13207" y="6706"/>
                <a:ext cx="1661" cy="585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14898" y="6966"/>
                <a:ext cx="1088" cy="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probs</a:t>
                </a:r>
                <a:endParaRPr lang="en-US" altLang="zh-CN"/>
              </a:p>
            </p:txBody>
          </p:sp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3" y="3378"/>
              <a:ext cx="2129" cy="2492"/>
            </a:xfrm>
            <a:prstGeom prst="rect">
              <a:avLst/>
            </a:prstGeom>
          </p:spPr>
        </p:pic>
        <p:cxnSp>
          <p:nvCxnSpPr>
            <p:cNvPr id="20" name="直接连接符 19"/>
            <p:cNvCxnSpPr/>
            <p:nvPr/>
          </p:nvCxnSpPr>
          <p:spPr>
            <a:xfrm flipH="1">
              <a:off x="4099" y="4380"/>
              <a:ext cx="206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05" y="3662045"/>
            <a:ext cx="8876665" cy="281432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229090" y="5057775"/>
            <a:ext cx="2367280" cy="6451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en-US" altLang="zh-CN"/>
              <a:t>Power Iteration Method</a:t>
            </a:r>
            <a:endParaRPr lang="en-US" altLang="zh-CN"/>
          </a:p>
          <a:p>
            <a:r>
              <a:rPr lang="zh-CN" altLang="en-US"/>
              <a:t>计算谱范数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3155" y="131000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加入对比</a:t>
            </a:r>
            <a:r>
              <a:rPr lang="en-US" altLang="zh-CN"/>
              <a:t>loss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3155" y="131000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加入</a:t>
            </a:r>
            <a:r>
              <a:rPr lang="en-US" altLang="zh-CN"/>
              <a:t>input purturbation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209800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8314" y="5971075"/>
            <a:ext cx="1217930" cy="9429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>
                <a:sym typeface="+mn-ea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0780" y="1174750"/>
            <a:ext cx="7160260" cy="5333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>
                <a:sym typeface="+mn-ea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DUQ</a:t>
            </a:r>
            <a:endParaRPr lang="en-US" altLang="zh-CN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《Uncertainty Estimation Using a Single Deep Deterministic Neural Network》</a:t>
            </a:r>
            <a:r>
              <a:rPr lang="en-US" altLang="zh-CN" sz="1600">
                <a:sym typeface="+mn-ea"/>
              </a:rPr>
              <a:t> ICLR2020</a:t>
            </a:r>
            <a:endParaRPr lang="en-US" altLang="zh-CN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指数滑动平均的方式更新</a:t>
            </a:r>
            <a:r>
              <a:rPr lang="en-US" altLang="zh-CN" sz="1600">
                <a:sym typeface="+mn-ea"/>
              </a:rPr>
              <a:t>K</a:t>
            </a:r>
            <a:r>
              <a:rPr lang="zh-CN" altLang="en-US" sz="1600">
                <a:sym typeface="+mn-ea"/>
              </a:rPr>
              <a:t>个</a:t>
            </a:r>
            <a:r>
              <a:rPr lang="en-US" altLang="zh-CN" sz="1600">
                <a:sym typeface="+mn-ea"/>
              </a:rPr>
              <a:t>class centroids</a:t>
            </a:r>
            <a:r>
              <a:rPr lang="zh-CN" altLang="en-US" sz="1600">
                <a:sym typeface="+mn-ea"/>
              </a:rPr>
              <a:t>，使用Radial Basis Function</a:t>
            </a:r>
            <a:r>
              <a:rPr lang="en-US" altLang="zh-CN" sz="1600">
                <a:sym typeface="+mn-ea"/>
              </a:rPr>
              <a:t>(RBF) kernel</a:t>
            </a:r>
            <a:r>
              <a:rPr lang="zh-CN" altLang="en-US" sz="1600">
                <a:sym typeface="+mn-ea"/>
              </a:rPr>
              <a:t>计算属于哪个类别</a:t>
            </a:r>
            <a:endParaRPr lang="en-US" altLang="zh-CN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作者使用</a:t>
            </a:r>
            <a:r>
              <a:rPr lang="en-US" altLang="zh-CN" sz="1600">
                <a:sym typeface="+mn-ea"/>
              </a:rPr>
              <a:t>two-sided gradient penalty</a:t>
            </a:r>
            <a:r>
              <a:rPr lang="zh-CN" altLang="en-US" sz="1600">
                <a:sym typeface="+mn-ea"/>
              </a:rPr>
              <a:t>来保证特征提取网络满足</a:t>
            </a:r>
            <a:r>
              <a:rPr lang="en-US" altLang="zh-CN" sz="1600">
                <a:sym typeface="+mn-ea"/>
              </a:rPr>
              <a:t>Bi-Lipshcitz</a:t>
            </a:r>
            <a:r>
              <a:rPr lang="zh-CN" altLang="en-US" sz="1600">
                <a:sym typeface="+mn-ea"/>
              </a:rPr>
              <a:t>性质</a:t>
            </a:r>
            <a:endParaRPr lang="zh-CN" altLang="en-US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2680" y="2638425"/>
            <a:ext cx="4333875" cy="1990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510" y="3612515"/>
            <a:ext cx="2019300" cy="76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155" y="2638425"/>
            <a:ext cx="3571875" cy="76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475" y="4749800"/>
            <a:ext cx="5457825" cy="5429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019675" y="5852795"/>
            <a:ext cx="1325880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/>
              <a:t>Bi-Lipschitz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739005" y="3821430"/>
            <a:ext cx="2621280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two-sided gradient penalty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803265" y="2816860"/>
            <a:ext cx="1344295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RBF kernel</a:t>
            </a:r>
            <a:endParaRPr lang="zh-CN" altLang="en-US"/>
          </a:p>
        </p:txBody>
      </p:sp>
      <p:cxnSp>
        <p:nvCxnSpPr>
          <p:cNvPr id="13" name="直接连接符 12"/>
          <p:cNvCxnSpPr>
            <a:stCxn id="5" idx="3"/>
          </p:cNvCxnSpPr>
          <p:nvPr/>
        </p:nvCxnSpPr>
        <p:spPr>
          <a:xfrm>
            <a:off x="5066030" y="3019425"/>
            <a:ext cx="621665" cy="1270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3"/>
          </p:cNvCxnSpPr>
          <p:nvPr/>
        </p:nvCxnSpPr>
        <p:spPr>
          <a:xfrm>
            <a:off x="4194810" y="3993515"/>
            <a:ext cx="419100" cy="1905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235450" y="5297805"/>
            <a:ext cx="706120" cy="676275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>
                <a:sym typeface="+mn-ea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96327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SNGP: Spectral-normalized Neural Gaussian Processes</a:t>
            </a:r>
            <a:endParaRPr lang="en-US" altLang="zh-CN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Simple and Principled Uncertainty Estimation with Deterministic Deep Learning via Distance Awareness (NeurIPS 2020)</a:t>
            </a:r>
            <a:endParaRPr lang="en-US" altLang="zh-CN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作者认为一个</a:t>
            </a:r>
            <a:r>
              <a:rPr lang="en-US" altLang="zh-CN" sz="1600">
                <a:sym typeface="+mn-ea"/>
              </a:rPr>
              <a:t>DNN</a:t>
            </a:r>
            <a:r>
              <a:rPr lang="zh-CN" altLang="en-US" sz="1600">
                <a:sym typeface="+mn-ea"/>
              </a:rPr>
              <a:t>包括</a:t>
            </a:r>
            <a:r>
              <a:rPr lang="en-US" altLang="zh-CN" sz="1600" u="sng">
                <a:solidFill>
                  <a:srgbClr val="FF0000"/>
                </a:solidFill>
                <a:sym typeface="+mn-ea"/>
              </a:rPr>
              <a:t>hidden mapping</a:t>
            </a:r>
            <a:r>
              <a:rPr lang="en-US" altLang="zh-CN" sz="1600" b="1" u="sng">
                <a:solidFill>
                  <a:srgbClr val="FF0000"/>
                </a:solidFill>
                <a:sym typeface="+mn-ea"/>
              </a:rPr>
              <a:t> h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 u="sng">
                <a:solidFill>
                  <a:srgbClr val="FF0000"/>
                </a:solidFill>
                <a:sym typeface="+mn-ea"/>
              </a:rPr>
              <a:t>output layer </a:t>
            </a:r>
            <a:r>
              <a:rPr lang="en-US" altLang="zh-CN" sz="1600" b="1" u="sng">
                <a:solidFill>
                  <a:srgbClr val="FF0000"/>
                </a:solidFill>
                <a:sym typeface="+mn-ea"/>
              </a:rPr>
              <a:t>g</a:t>
            </a:r>
            <a:r>
              <a:rPr lang="zh-CN" altLang="en-US" sz="1600">
                <a:sym typeface="+mn-ea"/>
              </a:rPr>
              <a:t>，于是在论文中利用</a:t>
            </a:r>
            <a:r>
              <a:rPr lang="en-US" altLang="zh-CN" sz="1600">
                <a:sym typeface="+mn-ea"/>
              </a:rPr>
              <a:t>Spectral Normalization</a:t>
            </a:r>
            <a:r>
              <a:rPr lang="zh-CN" altLang="en-US" sz="1600">
                <a:sym typeface="+mn-ea"/>
              </a:rPr>
              <a:t>让</a:t>
            </a:r>
            <a:r>
              <a:rPr lang="en-US" altLang="zh-CN" sz="1600" b="1">
                <a:sym typeface="+mn-ea"/>
              </a:rPr>
              <a:t>h</a:t>
            </a:r>
            <a:r>
              <a:rPr lang="zh-CN" altLang="en-US" sz="1600">
                <a:sym typeface="+mn-ea"/>
              </a:rPr>
              <a:t>满足</a:t>
            </a:r>
            <a:r>
              <a:rPr lang="en-US" altLang="zh-CN" sz="1600">
                <a:sym typeface="+mn-ea"/>
              </a:rPr>
              <a:t>Bi-Lipshcitz</a:t>
            </a:r>
            <a:r>
              <a:rPr lang="zh-CN" altLang="en-US" sz="1600">
                <a:sym typeface="+mn-ea"/>
              </a:rPr>
              <a:t>条件，利用  Gaussian Process来实现</a:t>
            </a:r>
            <a:r>
              <a:rPr lang="en-US" altLang="zh-CN" sz="1600" b="1">
                <a:sym typeface="+mn-ea"/>
              </a:rPr>
              <a:t>g</a:t>
            </a:r>
            <a:endParaRPr lang="en-US" altLang="zh-CN" sz="1600" b="1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Spectral Normalization:</a:t>
            </a:r>
            <a:r>
              <a:rPr lang="zh-CN" altLang="en-US" sz="1600">
                <a:sym typeface="+mn-ea"/>
              </a:rPr>
              <a:t>《S</a:t>
            </a:r>
            <a:r>
              <a:rPr lang="en-US" altLang="zh-CN" sz="1600">
                <a:sym typeface="+mn-ea"/>
              </a:rPr>
              <a:t>pectral</a:t>
            </a:r>
            <a:r>
              <a:rPr lang="zh-CN" altLang="en-US" sz="1600">
                <a:sym typeface="+mn-ea"/>
              </a:rPr>
              <a:t> N</a:t>
            </a:r>
            <a:r>
              <a:rPr lang="en-US" altLang="zh-CN" sz="1600">
                <a:sym typeface="+mn-ea"/>
              </a:rPr>
              <a:t>ormalization </a:t>
            </a:r>
            <a:r>
              <a:rPr lang="zh-CN" altLang="en-US" sz="1600">
                <a:sym typeface="+mn-ea"/>
              </a:rPr>
              <a:t>F</a:t>
            </a:r>
            <a:r>
              <a:rPr lang="en-US" altLang="zh-CN" sz="1600">
                <a:sym typeface="+mn-ea"/>
              </a:rPr>
              <a:t>or</a:t>
            </a:r>
            <a:r>
              <a:rPr lang="zh-CN" altLang="en-US" sz="1600">
                <a:sym typeface="+mn-ea"/>
              </a:rPr>
              <a:t> G</a:t>
            </a:r>
            <a:r>
              <a:rPr lang="en-US" altLang="zh-CN" sz="1600">
                <a:sym typeface="+mn-ea"/>
              </a:rPr>
              <a:t>enerative</a:t>
            </a:r>
            <a:r>
              <a:rPr lang="zh-CN" altLang="en-US" sz="1600">
                <a:sym typeface="+mn-ea"/>
              </a:rPr>
              <a:t> A</a:t>
            </a:r>
            <a:r>
              <a:rPr lang="en-US" altLang="zh-CN" sz="1600">
                <a:sym typeface="+mn-ea"/>
              </a:rPr>
              <a:t>dverserial Networks</a:t>
            </a:r>
            <a:r>
              <a:rPr lang="zh-CN" altLang="en-US" sz="1600">
                <a:sym typeface="+mn-ea"/>
              </a:rPr>
              <a:t>》</a:t>
            </a:r>
            <a:r>
              <a:rPr lang="en-US" altLang="zh-CN" sz="1600">
                <a:sym typeface="+mn-ea"/>
              </a:rPr>
              <a:t>ICLR2018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在训练阶段，首先计算每一层权重矩阵的谱范数</a:t>
            </a:r>
            <a:r>
              <a:rPr lang="en-US" altLang="zh-CN" sz="1600">
                <a:sym typeface="+mn-ea"/>
              </a:rPr>
              <a:t>(</a:t>
            </a:r>
            <a:r>
              <a:rPr lang="zh-CN" altLang="en-US" sz="1600">
                <a:sym typeface="+mn-ea"/>
              </a:rPr>
              <a:t>即最大奇异值</a:t>
            </a:r>
            <a:r>
              <a:rPr lang="en-US" altLang="zh-CN" sz="1600">
                <a:sym typeface="+mn-ea"/>
              </a:rPr>
              <a:t>)</a:t>
            </a:r>
            <a:r>
              <a:rPr lang="zh-CN" altLang="en-US" sz="1600">
                <a:sym typeface="+mn-ea"/>
              </a:rPr>
              <a:t>，然后归一化权重矩阵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 b="1"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78560" y="2898140"/>
            <a:ext cx="9366250" cy="1952625"/>
            <a:chOff x="1934" y="4564"/>
            <a:chExt cx="14750" cy="3075"/>
          </a:xfrm>
        </p:grpSpPr>
        <p:grpSp>
          <p:nvGrpSpPr>
            <p:cNvPr id="10" name="组合 9"/>
            <p:cNvGrpSpPr/>
            <p:nvPr/>
          </p:nvGrpSpPr>
          <p:grpSpPr>
            <a:xfrm>
              <a:off x="6884" y="5587"/>
              <a:ext cx="9800" cy="725"/>
              <a:chOff x="3984" y="5587"/>
              <a:chExt cx="9800" cy="725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3984" y="5587"/>
                <a:ext cx="4972" cy="72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2400" dirty="0"/>
                  <a:t>core architecture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h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0103" y="5587"/>
                <a:ext cx="3681" cy="7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p>
                <a:pPr algn="ctr"/>
                <a:r>
                  <a:rPr lang="en-US" altLang="zh-CN" sz="2400" dirty="0"/>
                  <a:t>prediction head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g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" name="直接连接符 10"/>
              <p:cNvCxnSpPr>
                <a:stCxn id="9" idx="1"/>
              </p:cNvCxnSpPr>
              <p:nvPr/>
            </p:nvCxnSpPr>
            <p:spPr>
              <a:xfrm flipH="1" flipV="1">
                <a:off x="8956" y="5937"/>
                <a:ext cx="1147" cy="13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34" y="4564"/>
              <a:ext cx="3000" cy="3075"/>
            </a:xfrm>
            <a:prstGeom prst="rect">
              <a:avLst/>
            </a:prstGeom>
          </p:spPr>
        </p:pic>
        <p:cxnSp>
          <p:nvCxnSpPr>
            <p:cNvPr id="15" name="直接连接符 14"/>
            <p:cNvCxnSpPr/>
            <p:nvPr/>
          </p:nvCxnSpPr>
          <p:spPr>
            <a:xfrm flipH="1" flipV="1">
              <a:off x="5167" y="5867"/>
              <a:ext cx="1591" cy="24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>
                <a:sym typeface="+mn-ea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96327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SNGP: Spectral-normalized Neural Gaussian Processes</a:t>
            </a:r>
            <a:endParaRPr lang="en-US" altLang="zh-CN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Simple and Principled Uncertainty Estimation with Deterministic Deep Learning via Distance Awareness (NeurIPS 2020)</a:t>
            </a:r>
            <a:endParaRPr lang="en-US" altLang="zh-CN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作者认为一个</a:t>
            </a:r>
            <a:r>
              <a:rPr lang="en-US" altLang="zh-CN" sz="1600">
                <a:sym typeface="+mn-ea"/>
              </a:rPr>
              <a:t>DNN</a:t>
            </a:r>
            <a:r>
              <a:rPr lang="zh-CN" altLang="en-US" sz="1600">
                <a:sym typeface="+mn-ea"/>
              </a:rPr>
              <a:t>包括</a:t>
            </a:r>
            <a:r>
              <a:rPr lang="en-US" altLang="zh-CN" sz="1600" u="sng">
                <a:solidFill>
                  <a:srgbClr val="FF0000"/>
                </a:solidFill>
                <a:sym typeface="+mn-ea"/>
              </a:rPr>
              <a:t>hidden mapping</a:t>
            </a:r>
            <a:r>
              <a:rPr lang="en-US" altLang="zh-CN" sz="1600" b="1" u="sng">
                <a:solidFill>
                  <a:srgbClr val="FF0000"/>
                </a:solidFill>
                <a:sym typeface="+mn-ea"/>
              </a:rPr>
              <a:t> h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 u="sng">
                <a:solidFill>
                  <a:srgbClr val="FF0000"/>
                </a:solidFill>
                <a:sym typeface="+mn-ea"/>
              </a:rPr>
              <a:t>output layer </a:t>
            </a:r>
            <a:r>
              <a:rPr lang="en-US" altLang="zh-CN" sz="1600" b="1" u="sng">
                <a:solidFill>
                  <a:srgbClr val="FF0000"/>
                </a:solidFill>
                <a:sym typeface="+mn-ea"/>
              </a:rPr>
              <a:t>g</a:t>
            </a:r>
            <a:r>
              <a:rPr lang="zh-CN" altLang="en-US" sz="1600">
                <a:sym typeface="+mn-ea"/>
              </a:rPr>
              <a:t>，于是在论文中利用</a:t>
            </a:r>
            <a:r>
              <a:rPr lang="en-US" altLang="zh-CN" sz="1600">
                <a:sym typeface="+mn-ea"/>
              </a:rPr>
              <a:t>Spectral Normalization</a:t>
            </a:r>
            <a:r>
              <a:rPr lang="zh-CN" altLang="en-US" sz="1600">
                <a:sym typeface="+mn-ea"/>
              </a:rPr>
              <a:t>让</a:t>
            </a:r>
            <a:r>
              <a:rPr lang="en-US" altLang="zh-CN" sz="1600" b="1">
                <a:sym typeface="+mn-ea"/>
              </a:rPr>
              <a:t>h</a:t>
            </a:r>
            <a:r>
              <a:rPr lang="zh-CN" altLang="en-US" sz="1600">
                <a:sym typeface="+mn-ea"/>
              </a:rPr>
              <a:t>满足</a:t>
            </a:r>
            <a:r>
              <a:rPr lang="en-US" altLang="zh-CN" sz="1600">
                <a:sym typeface="+mn-ea"/>
              </a:rPr>
              <a:t>Bi-Lipshcitz</a:t>
            </a:r>
            <a:r>
              <a:rPr lang="zh-CN" altLang="en-US" sz="1600">
                <a:sym typeface="+mn-ea"/>
              </a:rPr>
              <a:t>条件，利用 Laplace-approximated Neural Gaussian Process来实现</a:t>
            </a:r>
            <a:r>
              <a:rPr lang="en-US" altLang="zh-CN" sz="1600" b="1">
                <a:sym typeface="+mn-ea"/>
              </a:rPr>
              <a:t>g</a:t>
            </a:r>
            <a:endParaRPr lang="en-US" altLang="zh-CN" sz="1600" b="1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Spectral Normalization:</a:t>
            </a:r>
            <a:r>
              <a:rPr lang="zh-CN" altLang="en-US" sz="1600">
                <a:sym typeface="+mn-ea"/>
              </a:rPr>
              <a:t>《S</a:t>
            </a:r>
            <a:r>
              <a:rPr lang="en-US" altLang="zh-CN" sz="1600">
                <a:sym typeface="+mn-ea"/>
              </a:rPr>
              <a:t>pectral</a:t>
            </a:r>
            <a:r>
              <a:rPr lang="zh-CN" altLang="en-US" sz="1600">
                <a:sym typeface="+mn-ea"/>
              </a:rPr>
              <a:t> N</a:t>
            </a:r>
            <a:r>
              <a:rPr lang="en-US" altLang="zh-CN" sz="1600">
                <a:sym typeface="+mn-ea"/>
              </a:rPr>
              <a:t>ormalization </a:t>
            </a:r>
            <a:r>
              <a:rPr lang="zh-CN" altLang="en-US" sz="1600">
                <a:sym typeface="+mn-ea"/>
              </a:rPr>
              <a:t>F</a:t>
            </a:r>
            <a:r>
              <a:rPr lang="en-US" altLang="zh-CN" sz="1600">
                <a:sym typeface="+mn-ea"/>
              </a:rPr>
              <a:t>or</a:t>
            </a:r>
            <a:r>
              <a:rPr lang="zh-CN" altLang="en-US" sz="1600">
                <a:sym typeface="+mn-ea"/>
              </a:rPr>
              <a:t> G</a:t>
            </a:r>
            <a:r>
              <a:rPr lang="en-US" altLang="zh-CN" sz="1600">
                <a:sym typeface="+mn-ea"/>
              </a:rPr>
              <a:t>enerative</a:t>
            </a:r>
            <a:r>
              <a:rPr lang="zh-CN" altLang="en-US" sz="1600">
                <a:sym typeface="+mn-ea"/>
              </a:rPr>
              <a:t> A</a:t>
            </a:r>
            <a:r>
              <a:rPr lang="en-US" altLang="zh-CN" sz="1600">
                <a:sym typeface="+mn-ea"/>
              </a:rPr>
              <a:t>dverserial Networks</a:t>
            </a:r>
            <a:r>
              <a:rPr lang="zh-CN" altLang="en-US" sz="1600">
                <a:sym typeface="+mn-ea"/>
              </a:rPr>
              <a:t>》</a:t>
            </a:r>
            <a:r>
              <a:rPr lang="en-US" altLang="zh-CN" sz="1600">
                <a:sym typeface="+mn-ea"/>
              </a:rPr>
              <a:t>ICLR2018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在训练阶段，首先计算每一层权重矩阵的谱范数</a:t>
            </a:r>
            <a:r>
              <a:rPr lang="en-US" altLang="zh-CN" sz="1600">
                <a:sym typeface="+mn-ea"/>
              </a:rPr>
              <a:t>(</a:t>
            </a:r>
            <a:r>
              <a:rPr lang="zh-CN" altLang="en-US" sz="1600">
                <a:sym typeface="+mn-ea"/>
              </a:rPr>
              <a:t>即最大奇异值</a:t>
            </a:r>
            <a:r>
              <a:rPr lang="en-US" altLang="zh-CN" sz="1600">
                <a:sym typeface="+mn-ea"/>
              </a:rPr>
              <a:t>)</a:t>
            </a:r>
            <a:r>
              <a:rPr lang="zh-CN" altLang="en-US" sz="1600">
                <a:sym typeface="+mn-ea"/>
              </a:rPr>
              <a:t>，然后归一化权重矩阵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 b="1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220" y="4548505"/>
            <a:ext cx="2257425" cy="714375"/>
          </a:xfrm>
          <a:prstGeom prst="rect">
            <a:avLst/>
          </a:prstGeom>
        </p:spPr>
      </p:pic>
      <p:pic>
        <p:nvPicPr>
          <p:cNvPr id="7" name="图片 6" descr="v2-e6cb6f325b7c94095fbcaf7142c64b14_1440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870" y="3165475"/>
            <a:ext cx="6445250" cy="31254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45185" y="3428365"/>
            <a:ext cx="2310130" cy="36830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Spectral Normalization</a:t>
            </a:r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H="1" flipV="1">
            <a:off x="1819275" y="3855720"/>
            <a:ext cx="10160" cy="586740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>
                <a:sym typeface="+mn-ea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/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DDU: Deep Deterministic Uncertainty </a:t>
            </a:r>
            <a:endParaRPr lang="en-US" altLang="zh-CN" sz="1600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Feature-Space Regularization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highlight>
                  <a:srgbClr val="FFFF00"/>
                </a:highlight>
                <a:sym typeface="+mn-ea"/>
              </a:rPr>
              <a:t>特征空间的概率密度</a:t>
            </a:r>
            <a:r>
              <a:rPr lang="zh-CN" altLang="en-US" sz="1600">
                <a:sym typeface="+mn-ea"/>
              </a:rPr>
              <a:t>可以作为建模模型不确定性的方法，关键是，特征空间需要是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well-regularized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论文在残差网络结构上加上</a:t>
            </a:r>
            <a:r>
              <a:rPr lang="en-US" altLang="zh-CN" sz="1600">
                <a:sym typeface="+mn-ea"/>
              </a:rPr>
              <a:t>Spectral Normalization</a:t>
            </a:r>
            <a:r>
              <a:rPr lang="zh-CN" altLang="en-US" sz="1600">
                <a:sym typeface="+mn-ea"/>
              </a:rPr>
              <a:t>，获得</a:t>
            </a:r>
            <a:r>
              <a:rPr lang="en-US" altLang="zh-CN" sz="1600">
                <a:sym typeface="+mn-ea"/>
              </a:rPr>
              <a:t>well-regularized</a:t>
            </a:r>
            <a:r>
              <a:rPr lang="zh-CN" altLang="en-US" sz="1600">
                <a:sym typeface="+mn-ea"/>
              </a:rPr>
              <a:t>特征空间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通过使用对比学习</a:t>
            </a:r>
            <a:r>
              <a:rPr lang="en-US" altLang="zh-CN" sz="1600">
                <a:sym typeface="+mn-ea"/>
              </a:rPr>
              <a:t>(contrastive learning)</a:t>
            </a:r>
            <a:r>
              <a:rPr lang="zh-CN" altLang="en-US" sz="1600">
                <a:sym typeface="+mn-ea"/>
              </a:rPr>
              <a:t>的方法，得到</a:t>
            </a:r>
            <a:r>
              <a:rPr lang="en-US" altLang="zh-CN" sz="1600">
                <a:sym typeface="+mn-ea"/>
              </a:rPr>
              <a:t>well-regularized</a:t>
            </a:r>
            <a:r>
              <a:rPr lang="zh-CN" altLang="en-US" sz="1600">
                <a:sym typeface="+mn-ea"/>
              </a:rPr>
              <a:t>特征空间，但是需要在大数据集上训练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 sz="1600">
                <a:sym typeface="+mn-ea"/>
              </a:rPr>
              <a:t>Density Estimator: </a:t>
            </a:r>
            <a:r>
              <a:rPr lang="zh-CN" altLang="en-US" sz="1600">
                <a:sym typeface="+mn-ea"/>
              </a:rPr>
              <a:t>论文使用</a:t>
            </a:r>
            <a:r>
              <a:rPr lang="en-US" altLang="zh-CN" sz="1600">
                <a:sym typeface="+mn-ea"/>
              </a:rPr>
              <a:t>GDA</a:t>
            </a:r>
            <a:r>
              <a:rPr lang="zh-CN" altLang="en-US" sz="1600">
                <a:sym typeface="+mn-ea"/>
              </a:rPr>
              <a:t>作为密度估计器，原因是简单有效，而没有使用复杂的密度估计器，比如</a:t>
            </a:r>
            <a:r>
              <a:rPr lang="en-US" altLang="zh-CN" sz="1600">
                <a:sym typeface="+mn-ea"/>
              </a:rPr>
              <a:t>Normalizing flows</a:t>
            </a:r>
            <a:endParaRPr lang="en-US" altLang="zh-CN" sz="1600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"/>
            </a:pPr>
            <a:endParaRPr lang="en-US" altLang="zh-CN" sz="16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92151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>
                <a:sym typeface="+mn-ea"/>
              </a:rPr>
              <a:t>Background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Epistemic Uncertainty</a:t>
            </a:r>
            <a:r>
              <a:rPr lang="zh-CN" altLang="en-US" sz="1600">
                <a:sym typeface="+mn-ea"/>
              </a:rPr>
              <a:t>：对于未见过的数据表现较高，随着加入到训练集重新训练后会降低</a:t>
            </a:r>
            <a:endParaRPr lang="en-US" altLang="zh-CN" sz="1600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Aleatoric Uncertainty</a:t>
            </a:r>
            <a:r>
              <a:rPr lang="zh-CN" altLang="en-US" sz="1600">
                <a:sym typeface="+mn-ea"/>
              </a:rPr>
              <a:t>：对于带噪声或者模糊的数据表现较高</a:t>
            </a:r>
            <a:endParaRPr lang="zh-CN" altLang="en-US" sz="1600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en-US" altLang="zh-CN" sz="1600">
                <a:sym typeface="+mn-ea"/>
              </a:rPr>
              <a:t>Bayesian Models 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 Deep Ensembles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Deterministic Models</a:t>
            </a:r>
            <a:endParaRPr lang="zh-CN" altLang="en-US" sz="1600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基于</a:t>
            </a:r>
            <a:r>
              <a:rPr lang="en-US" altLang="zh-CN" sz="1600">
                <a:sym typeface="+mn-ea"/>
              </a:rPr>
              <a:t>Feature-Space Distences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Feature-Space Density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sz="1600">
                <a:highlight>
                  <a:srgbClr val="FFFF00"/>
                </a:highlight>
                <a:sym typeface="+mn-ea"/>
              </a:rPr>
              <a:t>特征崩塌</a:t>
            </a:r>
            <a:r>
              <a:rPr lang="en-US" sz="1600">
                <a:highlight>
                  <a:srgbClr val="FFFF00"/>
                </a:highlight>
                <a:sym typeface="+mn-ea"/>
              </a:rPr>
              <a:t>(</a:t>
            </a:r>
            <a:r>
              <a:rPr sz="1600">
                <a:highlight>
                  <a:srgbClr val="FFFF00"/>
                </a:highlight>
                <a:sym typeface="+mn-ea"/>
              </a:rPr>
              <a:t>Feature Collapse</a:t>
            </a:r>
            <a:r>
              <a:rPr lang="en-US" sz="1600">
                <a:highlight>
                  <a:srgbClr val="FFFF00"/>
                </a:highlight>
                <a:sym typeface="+mn-ea"/>
              </a:rPr>
              <a:t>)</a:t>
            </a:r>
            <a:r>
              <a:rPr lang="zh-CN" sz="1600">
                <a:sym typeface="+mn-ea"/>
              </a:rPr>
              <a:t>问题</a:t>
            </a:r>
            <a:endParaRPr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sz="1600">
                <a:sym typeface="+mn-ea"/>
              </a:rPr>
              <a:t>保证特征提取网络的</a:t>
            </a:r>
            <a:r>
              <a:rPr sz="1600">
                <a:sym typeface="+mn-ea"/>
              </a:rPr>
              <a:t>Smoothness &amp; Sensitivity </a:t>
            </a:r>
            <a:r>
              <a:rPr lang="zh-CN" sz="1600">
                <a:sym typeface="+mn-ea"/>
              </a:rPr>
              <a:t>可以防止</a:t>
            </a:r>
            <a:r>
              <a:rPr sz="1600">
                <a:sym typeface="+mn-ea"/>
              </a:rPr>
              <a:t>特征崩塌</a:t>
            </a:r>
            <a:endParaRPr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sz="1600">
                <a:sym typeface="+mn-ea"/>
              </a:rPr>
              <a:t>B</a:t>
            </a:r>
            <a:r>
              <a:rPr sz="1600">
                <a:sym typeface="+mn-ea"/>
              </a:rPr>
              <a:t>i-Lipschitz </a:t>
            </a:r>
            <a:r>
              <a:rPr lang="zh-CN" sz="1600">
                <a:sym typeface="+mn-ea"/>
              </a:rPr>
              <a:t>条件</a:t>
            </a:r>
            <a:r>
              <a:rPr lang="zh-CN" altLang="en-US" sz="1600">
                <a:sym typeface="+mn-ea"/>
              </a:rPr>
              <a:t>：</a:t>
            </a:r>
            <a:r>
              <a:rPr lang="en-US" altLang="zh-CN" sz="1600">
                <a:sym typeface="+mn-ea"/>
              </a:rPr>
              <a:t>1. Gradient penalty 2. </a:t>
            </a:r>
            <a:r>
              <a:rPr lang="zh-CN" altLang="en-US" sz="1600">
                <a:sym typeface="+mn-ea"/>
              </a:rPr>
              <a:t>残差连接</a:t>
            </a:r>
            <a:r>
              <a:rPr lang="en-US" altLang="zh-CN" sz="1600">
                <a:sym typeface="+mn-ea"/>
              </a:rPr>
              <a:t>+Spectral Normalization </a:t>
            </a:r>
            <a:endParaRPr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2370" y="3753485"/>
            <a:ext cx="4181475" cy="41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y-tutor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Helvetica"/>
        <a:ea typeface="微软雅黑"/>
        <a:cs typeface=""/>
      </a:majorFont>
      <a:minorFont>
        <a:latin typeface="Cambria"/>
        <a:ea typeface="微软雅黑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  <a:lnDef>
      <a:spPr>
        <a:ln w="25400">
          <a:solidFill>
            <a:srgbClr val="FF0000"/>
          </a:solidFill>
          <a:headEnd type="stealth" w="lg" len="med"/>
          <a:tailEnd type="none" w="lg" len="med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my-tutorial</Template>
  <TotalTime>0</TotalTime>
  <Words>4927</Words>
  <Application>WPS 演示</Application>
  <PresentationFormat>宽屏</PresentationFormat>
  <Paragraphs>298</Paragraphs>
  <Slides>35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6" baseType="lpstr">
      <vt:lpstr>Arial</vt:lpstr>
      <vt:lpstr>宋体</vt:lpstr>
      <vt:lpstr>Wingdings</vt:lpstr>
      <vt:lpstr>Nimbus Roman No9 L</vt:lpstr>
      <vt:lpstr>Cambria</vt:lpstr>
      <vt:lpstr>Caladea</vt:lpstr>
      <vt:lpstr>Calibri</vt:lpstr>
      <vt:lpstr>Wingdings 3</vt:lpstr>
      <vt:lpstr>Wingdings 3</vt:lpstr>
      <vt:lpstr>华文楷体</vt:lpstr>
      <vt:lpstr>Droid Sans Fallback</vt:lpstr>
      <vt:lpstr>Times New Roman</vt:lpstr>
      <vt:lpstr>DejaVu Sans</vt:lpstr>
      <vt:lpstr>微软雅黑</vt:lpstr>
      <vt:lpstr>Wingdings</vt:lpstr>
      <vt:lpstr>宋体</vt:lpstr>
      <vt:lpstr>Arial Unicode MS</vt:lpstr>
      <vt:lpstr>DejaVu Math TeX Gyre</vt:lpstr>
      <vt:lpstr>Helvetica</vt:lpstr>
      <vt:lpstr>Comfortaa Light</vt:lpstr>
      <vt:lpstr>my-tutorial</vt:lpstr>
      <vt:lpstr>Deep Deterministic Uncertainty:A Simple Baseline</vt:lpstr>
      <vt:lpstr>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buyizhiyou</cp:lastModifiedBy>
  <cp:revision>3916</cp:revision>
  <dcterms:created xsi:type="dcterms:W3CDTF">2024-05-03T10:51:57Z</dcterms:created>
  <dcterms:modified xsi:type="dcterms:W3CDTF">2024-05-03T10:51:57Z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