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1817" r:id="rId5"/>
    <p:sldId id="1923" r:id="rId6"/>
    <p:sldId id="1924" r:id="rId7"/>
    <p:sldId id="1926" r:id="rId8"/>
    <p:sldId id="1930" r:id="rId9"/>
    <p:sldId id="1942" r:id="rId10"/>
    <p:sldId id="1908" r:id="rId11"/>
    <p:sldId id="1912" r:id="rId12"/>
    <p:sldId id="1913" r:id="rId13"/>
    <p:sldId id="1922" r:id="rId14"/>
    <p:sldId id="1909" r:id="rId15"/>
    <p:sldId id="1911" r:id="rId16"/>
    <p:sldId id="1918" r:id="rId17"/>
    <p:sldId id="1917" r:id="rId18"/>
    <p:sldId id="1936" r:id="rId19"/>
    <p:sldId id="1828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52"/>
        <p:guide pos="3679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0.emf"/><Relationship Id="rId1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/>
              <a:t>基于表示学习的卷积神经网络模型不确定性的研究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CVPR2023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提出使用谱归一化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(S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pectral Normalization)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保证网络的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Smoothness &amp; Sensitivity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避免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Feature Collapse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问题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2888615"/>
            <a:ext cx="8876665" cy="28143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135110" y="3973195"/>
            <a:ext cx="2367280" cy="6451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en-US" altLang="zh-CN"/>
              <a:t>Power Iteration Method</a:t>
            </a:r>
            <a:endParaRPr lang="en-US" altLang="zh-CN"/>
          </a:p>
          <a:p>
            <a:r>
              <a:rPr lang="zh-CN" altLang="en-US"/>
              <a:t>计算谱范数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3667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对抗样本</a:t>
            </a:r>
            <a:r>
              <a:rPr lang="en-US" altLang="zh-CN"/>
              <a:t>: FGSM</a:t>
            </a:r>
            <a:r>
              <a:rPr lang="zh-CN" altLang="en-US"/>
              <a:t>攻击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442595" y="374459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input perturbation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2453640"/>
            <a:ext cx="5507990" cy="4806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5" y="4573270"/>
            <a:ext cx="5289550" cy="5505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05" y="1811020"/>
            <a:ext cx="5443220" cy="2030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4051300"/>
            <a:ext cx="3427095" cy="251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实验结果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2576830"/>
            <a:ext cx="6397625" cy="34664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470" y="1442720"/>
            <a:ext cx="3901440" cy="4970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950" y="135636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Contrastive Learning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自监督</a:t>
            </a:r>
            <a:r>
              <a:rPr lang="en-US" altLang="zh-CN"/>
              <a:t>  vs </a:t>
            </a:r>
            <a:r>
              <a:rPr lang="zh-CN" altLang="en-US"/>
              <a:t>有监督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76580" y="4238625"/>
            <a:ext cx="7069455" cy="2050415"/>
            <a:chOff x="1055" y="4342"/>
            <a:chExt cx="11133" cy="322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63" y="6356"/>
              <a:ext cx="8325" cy="121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0" y="4342"/>
              <a:ext cx="6780" cy="126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055" y="4682"/>
              <a:ext cx="38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自监督对比损失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55" y="6555"/>
              <a:ext cx="28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>
                  <a:sym typeface="+mn-ea"/>
                </a:rPr>
                <a:t>有监督对比损失</a:t>
              </a:r>
              <a:endParaRPr lang="en-US" altLang="zh-CN"/>
            </a:p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1109345"/>
            <a:ext cx="6800850" cy="312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350" y="1326515"/>
            <a:ext cx="10593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加入有监督对比</a:t>
            </a:r>
            <a:r>
              <a:rPr lang="en-US" altLang="zh-CN"/>
              <a:t>loss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8695" y="2571750"/>
            <a:ext cx="5480685" cy="27489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571750"/>
            <a:ext cx="5299710" cy="2641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95515" y="5501640"/>
            <a:ext cx="367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CrossEntropyLoss+SupConLoss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228215" y="550164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CrossEntropyLoss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2930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加入对比</a:t>
            </a:r>
            <a:r>
              <a:rPr lang="en-US" altLang="zh-CN"/>
              <a:t>loss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1610995"/>
            <a:ext cx="8455660" cy="457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795" y="131000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主动学习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1072197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Overconfident issue</a:t>
            </a:r>
            <a:r>
              <a:rPr lang="zh-CN" altLang="en-US" dirty="0">
                <a:sym typeface="+mn-ea"/>
              </a:rPr>
              <a:t>，即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ym typeface="+mn-ea"/>
              </a:rPr>
              <a:t>域外</a:t>
            </a:r>
            <a:r>
              <a:rPr lang="en-US" altLang="zh-CN" dirty="0">
                <a:sym typeface="+mn-ea"/>
              </a:rPr>
              <a:t>样本，会过度自信地给出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r>
              <a:rPr lang="en-US" altLang="zh-CN" dirty="0">
                <a:sym typeface="+mn-ea"/>
              </a:rPr>
              <a:t>，使得</a:t>
            </a:r>
            <a:r>
              <a:rPr lang="zh-CN" altLang="en-US" dirty="0">
                <a:sym typeface="+mn-ea"/>
              </a:rPr>
              <a:t>该</a:t>
            </a:r>
            <a:r>
              <a:rPr lang="en-US" altLang="zh-CN" dirty="0">
                <a:sym typeface="+mn-ea"/>
              </a:rPr>
              <a:t>样本</a:t>
            </a:r>
            <a:r>
              <a:rPr lang="zh-CN" altLang="en-US" dirty="0">
                <a:sym typeface="+mn-ea"/>
              </a:rPr>
              <a:t>被</a:t>
            </a:r>
            <a:r>
              <a:rPr lang="en-US" altLang="zh-CN" dirty="0">
                <a:sym typeface="+mn-ea"/>
              </a:rPr>
              <a:t>错误划分到已知类别中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38020" y="324802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098" y="588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654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442085"/>
            <a:ext cx="106222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对于DNN中不确定性的度量，有下面的几个问题是需要考虑的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364615" y="3298190"/>
            <a:ext cx="9150985" cy="2282825"/>
            <a:chOff x="2469" y="5616"/>
            <a:chExt cx="14411" cy="3595"/>
          </a:xfrm>
        </p:grpSpPr>
        <p:sp>
          <p:nvSpPr>
            <p:cNvPr id="3" name="文本框 2"/>
            <p:cNvSpPr txBox="1"/>
            <p:nvPr/>
          </p:nvSpPr>
          <p:spPr>
            <a:xfrm>
              <a:off x="2469" y="5999"/>
              <a:ext cx="6080" cy="232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p>
              <a:r>
                <a:rPr lang="en-US" altLang="zh-CN" b="1"/>
                <a:t>How to model uncertainty?</a:t>
              </a:r>
              <a:endParaRPr lang="en-US" altLang="zh-CN" b="1"/>
            </a:p>
            <a:p>
              <a:endParaRPr lang="en-US" altLang="zh-CN" b="1"/>
            </a:p>
            <a:p>
              <a:r>
                <a:rPr lang="en-US" altLang="zh-CN" b="1"/>
                <a:t>How to measure uncertainty?</a:t>
              </a:r>
              <a:endParaRPr lang="en-US" altLang="zh-CN" b="1"/>
            </a:p>
            <a:p>
              <a:endParaRPr lang="en-US" altLang="zh-CN" b="1"/>
            </a:p>
            <a:p>
              <a:r>
                <a:rPr lang="en-US" altLang="zh-CN" b="1"/>
                <a:t>How to evaluate uncertainty</a:t>
              </a:r>
              <a:r>
                <a:rPr lang="en-US" altLang="zh-CN"/>
                <a:t>?</a:t>
              </a:r>
              <a:endParaRPr lang="en-US" altLang="zh-CN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620" y="5616"/>
              <a:ext cx="5260" cy="3595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 flipH="1" flipV="1">
              <a:off x="8597" y="7153"/>
              <a:ext cx="2975" cy="16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14780"/>
            <a:ext cx="1013396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：来源于数据噪声，不可减少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来源于模型和训练方式，可以通过增加数据减少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2920" y="1174115"/>
            <a:ext cx="9396095" cy="3900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:</a:t>
            </a: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贝叶斯方法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(Bayesian methods):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在BNN网络中，认为每一个权重不再是某个具体的数值，而是一个概率分布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(Ensemble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推理时结合了几个不同的确定性网络的预测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单一确定性方法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(Single deterministic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给出基于确定性网络中单次前向传播的预测。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(Test-time augmentation methods):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1090" y="4572635"/>
            <a:ext cx="4671695" cy="423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or multiple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deterministic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or 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stochastic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4074795"/>
            <a:ext cx="3581400" cy="164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/>
          </a:p>
          <a:p>
            <a:pPr defTabSz="914400">
              <a:defRPr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905000"/>
            <a:ext cx="8086725" cy="3895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0410" y="1439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单一网络参数确定的建模方法</a:t>
            </a:r>
            <a:r>
              <a:rPr lang="en-US" altLang="zh-CN"/>
              <a:t>: </a:t>
            </a:r>
            <a:r>
              <a:rPr lang="zh-CN"/>
              <a:t>基于高维特征概率密度建模的不确定性估计</a:t>
            </a:r>
            <a:endParaRPr lang="zh-CN"/>
          </a:p>
          <a:p>
            <a:pPr marL="628650" lvl="2" indent="-285750">
              <a:buFont typeface="Wingdings" panose="05000000000000000000" charset="0"/>
              <a:buChar char=""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375410" y="2026920"/>
            <a:ext cx="10268905" cy="1733550"/>
            <a:chOff x="2145" y="3140"/>
            <a:chExt cx="1617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9" y="3140"/>
              <a:ext cx="12147" cy="2159"/>
              <a:chOff x="5707" y="5440"/>
              <a:chExt cx="12017" cy="208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707" y="6028"/>
                <a:ext cx="7471" cy="1263"/>
                <a:chOff x="5645" y="5950"/>
                <a:chExt cx="7471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45" y="5950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30303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68" y="6966"/>
                <a:ext cx="2856" cy="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class probability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45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700405" y="4022725"/>
            <a:ext cx="10812780" cy="2014220"/>
            <a:chOff x="1103" y="6542"/>
            <a:chExt cx="17028" cy="317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" y="7368"/>
              <a:ext cx="8700" cy="106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103" y="6542"/>
              <a:ext cx="17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对每一类的高维特征</a:t>
              </a:r>
              <a:r>
                <a:rPr lang="en-US" altLang="zh-CN"/>
                <a:t>(</a:t>
              </a:r>
              <a:r>
                <a:rPr lang="zh-CN" altLang="en-US"/>
                <a:t>例如</a:t>
              </a:r>
              <a:r>
                <a:rPr lang="en-US" altLang="zh-CN"/>
                <a:t>: CNN</a:t>
              </a:r>
              <a:r>
                <a:rPr lang="zh-CN" altLang="en-US"/>
                <a:t>的倒数第二层</a:t>
              </a:r>
              <a:r>
                <a:rPr lang="en-US" altLang="zh-CN"/>
                <a:t>)</a:t>
              </a:r>
              <a:r>
                <a:rPr lang="zh-CN" altLang="en-US"/>
                <a:t>建模一个多元高斯分布，然后使用</a:t>
              </a:r>
              <a:r>
                <a:rPr lang="en-US" altLang="zh-CN"/>
                <a:t>log p(x)</a:t>
              </a:r>
              <a:r>
                <a:rPr lang="zh-CN" altLang="en-US"/>
                <a:t>度量模型不确定性</a:t>
              </a:r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6" y="8679"/>
              <a:ext cx="4328" cy="1035"/>
            </a:xfrm>
            <a:prstGeom prst="rect">
              <a:avLst/>
            </a:prstGeom>
          </p:spPr>
        </p:pic>
      </p:grp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810" y="476821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42150" y="551370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如何提高高维特征的表示能力？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988060" y="1764665"/>
            <a:ext cx="9837420" cy="1733550"/>
            <a:chOff x="1753" y="3140"/>
            <a:chExt cx="15492" cy="2730"/>
          </a:xfrm>
        </p:grpSpPr>
        <p:grpSp>
          <p:nvGrpSpPr>
            <p:cNvPr id="15" name="组合 14"/>
            <p:cNvGrpSpPr/>
            <p:nvPr/>
          </p:nvGrpSpPr>
          <p:grpSpPr>
            <a:xfrm>
              <a:off x="6161" y="3140"/>
              <a:ext cx="11084" cy="2160"/>
              <a:chOff x="5699" y="5440"/>
              <a:chExt cx="10965" cy="208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699" y="6029"/>
                <a:ext cx="7479" cy="1263"/>
                <a:chOff x="5637" y="5951"/>
                <a:chExt cx="7479" cy="1263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5637" y="5951"/>
                  <a:ext cx="3027" cy="12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p>
                  <a:pPr algn="ctr"/>
                  <a:r>
                    <a:rPr lang="en-US" altLang="zh-CN" sz="2400" dirty="0"/>
                    <a:t>feature extractor</a:t>
                  </a:r>
                  <a:endParaRPr lang="en-US" altLang="zh-CN" sz="2400" dirty="0"/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10805" y="6109"/>
                  <a:ext cx="2311" cy="77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txBody>
                <a:bodyPr wrap="square">
                  <a:spAutoFit/>
                </a:bodyPr>
                <a:p>
                  <a:r>
                    <a:rPr lang="en-US" altLang="zh-CN" sz="2400" dirty="0"/>
                    <a:t>prediction</a:t>
                  </a:r>
                  <a:endParaRPr lang="en-US" altLang="zh-CN" sz="2400" dirty="0"/>
                </a:p>
              </p:txBody>
            </p:sp>
            <p:cxnSp>
              <p:nvCxnSpPr>
                <p:cNvPr id="8" name="直接连接符 7"/>
                <p:cNvCxnSpPr/>
                <p:nvPr/>
              </p:nvCxnSpPr>
              <p:spPr>
                <a:xfrm flipH="1" flipV="1">
                  <a:off x="8769" y="6495"/>
                  <a:ext cx="2041" cy="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连接符 6"/>
              <p:cNvCxnSpPr>
                <a:stCxn id="12" idx="1"/>
              </p:cNvCxnSpPr>
              <p:nvPr/>
            </p:nvCxnSpPr>
            <p:spPr>
              <a:xfrm flipH="1">
                <a:off x="13303" y="5720"/>
                <a:ext cx="1452" cy="986"/>
              </a:xfrm>
              <a:prstGeom prst="line">
                <a:avLst/>
              </a:prstGeom>
              <a:ln w="25400">
                <a:solidFill>
                  <a:srgbClr val="00B0F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14756" y="5440"/>
                <a:ext cx="190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uncertainty</a:t>
                </a:r>
                <a:endParaRPr lang="en-US" altLang="zh-CN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13207" y="6706"/>
                <a:ext cx="1661" cy="585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14898" y="6966"/>
                <a:ext cx="1088" cy="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probs</a:t>
                </a:r>
                <a:endParaRPr lang="en-US" altLang="zh-CN"/>
              </a:p>
            </p:txBody>
          </p:sp>
        </p:grp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" y="3378"/>
              <a:ext cx="2129" cy="2492"/>
            </a:xfrm>
            <a:prstGeom prst="rect">
              <a:avLst/>
            </a:prstGeom>
          </p:spPr>
        </p:pic>
        <p:cxnSp>
          <p:nvCxnSpPr>
            <p:cNvPr id="20" name="直接连接符 19"/>
            <p:cNvCxnSpPr/>
            <p:nvPr/>
          </p:nvCxnSpPr>
          <p:spPr>
            <a:xfrm flipH="1">
              <a:off x="4099" y="4380"/>
              <a:ext cx="206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19430" y="3950335"/>
            <a:ext cx="847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 </a:t>
            </a:r>
            <a:r>
              <a:rPr lang="en-US" altLang="zh-CN" u="sng"/>
              <a:t>feature extractor map features of OOD samples to ID regions </a:t>
            </a:r>
            <a:endParaRPr lang="en-US" altLang="zh-CN" u="sng"/>
          </a:p>
        </p:txBody>
      </p:sp>
      <p:sp>
        <p:nvSpPr>
          <p:cNvPr id="9" name="文本框 8"/>
          <p:cNvSpPr txBox="1"/>
          <p:nvPr/>
        </p:nvSpPr>
        <p:spPr>
          <a:xfrm>
            <a:off x="519430" y="4549775"/>
            <a:ext cx="276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Smoothness &amp; Sensitivity</a:t>
            </a:r>
            <a:endParaRPr lang="en-US" altLang="zh-CN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85" y="4363720"/>
            <a:ext cx="5878830" cy="7404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60" y="3662045"/>
            <a:ext cx="3427095" cy="2513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8280" y="617601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resnet50+cifar10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1723</Words>
  <Application>WPS 演示</Application>
  <PresentationFormat>宽屏</PresentationFormat>
  <Paragraphs>157</Paragraphs>
  <Slides>17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微软雅黑</vt:lpstr>
      <vt:lpstr>my-tutorial</vt:lpstr>
      <vt:lpstr>基于表示学习的卷积神经网络模型不确定性的研究</vt:lpstr>
      <vt:lpstr>大纲</vt:lpstr>
      <vt:lpstr>Introduction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3978</cp:revision>
  <dcterms:created xsi:type="dcterms:W3CDTF">2024-05-10T08:46:08Z</dcterms:created>
  <dcterms:modified xsi:type="dcterms:W3CDTF">2024-05-10T08:46:08Z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