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1817" r:id="rId5"/>
    <p:sldId id="1843" r:id="rId6"/>
    <p:sldId id="1882" r:id="rId7"/>
    <p:sldId id="1845" r:id="rId8"/>
    <p:sldId id="1846" r:id="rId9"/>
    <p:sldId id="1880" r:id="rId10"/>
    <p:sldId id="1847" r:id="rId11"/>
    <p:sldId id="1848" r:id="rId12"/>
    <p:sldId id="1849" r:id="rId13"/>
    <p:sldId id="1850" r:id="rId14"/>
    <p:sldId id="1852" r:id="rId15"/>
    <p:sldId id="1853" r:id="rId16"/>
    <p:sldId id="1854" r:id="rId17"/>
    <p:sldId id="1867" r:id="rId18"/>
    <p:sldId id="1879" r:id="rId19"/>
    <p:sldId id="1855" r:id="rId20"/>
    <p:sldId id="1856" r:id="rId21"/>
    <p:sldId id="1857" r:id="rId22"/>
    <p:sldId id="1858" r:id="rId23"/>
    <p:sldId id="1859" r:id="rId24"/>
    <p:sldId id="1860" r:id="rId25"/>
    <p:sldId id="1862" r:id="rId26"/>
    <p:sldId id="1868" r:id="rId27"/>
    <p:sldId id="1864" r:id="rId28"/>
    <p:sldId id="1883" r:id="rId29"/>
    <p:sldId id="1884" r:id="rId30"/>
    <p:sldId id="1885" r:id="rId31"/>
    <p:sldId id="1828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40"/>
        <p:guide pos="3692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5.emf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Deep Deterministic Uncertainty:A Simple Baseline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特征提取网络的</a:t>
            </a:r>
            <a:r>
              <a:rPr sz="1600">
                <a:sym typeface="+mn-ea"/>
              </a:rPr>
              <a:t>Sensitivity &amp; Smoothness</a:t>
            </a:r>
            <a:r>
              <a:rPr lang="zh-CN" sz="1600">
                <a:sym typeface="+mn-ea"/>
              </a:rPr>
              <a:t>： 残差连接</a:t>
            </a:r>
            <a:r>
              <a:rPr lang="en-US" altLang="zh-CN" sz="1600">
                <a:sym typeface="+mn-ea"/>
              </a:rPr>
              <a:t>+S</a:t>
            </a:r>
            <a:r>
              <a:rPr lang="zh-CN" sz="1600">
                <a:sym typeface="+mn-ea"/>
              </a:rPr>
              <a:t>pectral </a:t>
            </a:r>
            <a:r>
              <a:rPr lang="en-US" altLang="zh-CN" sz="1600">
                <a:sym typeface="+mn-ea"/>
              </a:rPr>
              <a:t>N</a:t>
            </a:r>
            <a:r>
              <a:rPr lang="zh-CN" sz="1600">
                <a:sym typeface="+mn-ea"/>
              </a:rPr>
              <a:t>ormalisation </a:t>
            </a:r>
            <a:endParaRPr 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分解 Epistemic &amp; Aleatoric Uncertainty：使用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对网络最后一层的高维向量建立密度估计器，然后用概率密度表示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，使用</a:t>
            </a:r>
            <a:r>
              <a:rPr lang="en-US" altLang="zh-CN" sz="1600">
                <a:sym typeface="+mn-ea"/>
              </a:rPr>
              <a:t>softmax</a:t>
            </a:r>
            <a:r>
              <a:rPr lang="zh-CN" altLang="en-US" sz="1600">
                <a:sym typeface="+mn-ea"/>
              </a:rPr>
              <a:t>概率的熵表示</a:t>
            </a:r>
            <a:r>
              <a:rPr lang="en-US" altLang="zh-CN" sz="1600">
                <a:sym typeface="+mn-ea"/>
              </a:rPr>
              <a:t>aleatoric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1620" y="2426335"/>
            <a:ext cx="8592820" cy="2383155"/>
            <a:chOff x="2412" y="3821"/>
            <a:chExt cx="13532" cy="3753"/>
          </a:xfrm>
        </p:grpSpPr>
        <p:sp>
          <p:nvSpPr>
            <p:cNvPr id="4" name="左中括号 3"/>
            <p:cNvSpPr/>
            <p:nvPr/>
          </p:nvSpPr>
          <p:spPr>
            <a:xfrm>
              <a:off x="2412" y="4786"/>
              <a:ext cx="162" cy="2620"/>
            </a:xfrm>
            <a:prstGeom prst="leftBracket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74" y="4534"/>
              <a:ext cx="70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density----&gt;low epistemic uncertainty(ID)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74" y="6994"/>
              <a:ext cx="74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density----&gt;high epistemic uncertainty(OOD)</a:t>
              </a:r>
              <a:endParaRPr lang="en-US" altLang="zh-CN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655" y="4064"/>
              <a:ext cx="281" cy="1520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54" y="3821"/>
              <a:ext cx="589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softmax entropy----&gt;unambiguous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55" y="5330"/>
              <a:ext cx="56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softmax entropy----&gt;ambiguous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9130"/>
            <a:ext cx="4629150" cy="3743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2105660"/>
            <a:ext cx="764857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8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Active Learning</a:t>
            </a:r>
            <a:r>
              <a:rPr lang="zh-CN" altLang="en-US" sz="1600">
                <a:sym typeface="+mn-ea"/>
              </a:rPr>
              <a:t>：对于未标注的样本池，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越高，表示最能提供信息的样本，标注加入训练集重新训练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891030"/>
            <a:ext cx="6657340" cy="422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OoD Detection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样本具有更高的</a:t>
            </a:r>
            <a:r>
              <a:rPr lang="en-US" altLang="zh-CN" sz="1600">
                <a:sym typeface="+mn-ea"/>
              </a:rPr>
              <a:t>epistemic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4831080"/>
            <a:ext cx="92011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1717675"/>
            <a:ext cx="9372600" cy="2905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520" y="2105025"/>
            <a:ext cx="1990090" cy="5530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1000"/>
              <a:t>cifar10 vs svhn: 98.35</a:t>
            </a:r>
            <a:endParaRPr lang="en-US" altLang="zh-CN" sz="1000"/>
          </a:p>
          <a:p>
            <a:r>
              <a:rPr lang="en-US" altLang="zh-CN" sz="1000"/>
              <a:t>cifar10 vs cifar100: 91.92</a:t>
            </a:r>
            <a:endParaRPr lang="en-US" altLang="zh-CN" sz="1000"/>
          </a:p>
          <a:p>
            <a:r>
              <a:rPr lang="en-US" altLang="zh-CN" sz="1000"/>
              <a:t>cifar10 vs tiny-imagenet: 91.68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223520" y="1829435"/>
            <a:ext cx="177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运行代码结果</a:t>
            </a:r>
            <a:r>
              <a:rPr lang="en-US" altLang="zh-CN" sz="1200"/>
              <a:t>(AUROC):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5930" y="3361055"/>
            <a:ext cx="547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网络结构，训练方式与不确定性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《</a:t>
            </a:r>
            <a:r>
              <a:rPr sz="1600">
                <a:sym typeface="+mn-ea"/>
              </a:rPr>
              <a:t>Training, Architecture, and Prior for Deterministic Uncertainty Methods</a:t>
            </a:r>
            <a:r>
              <a:rPr lang="zh-CN" sz="1600">
                <a:sym typeface="+mn-ea"/>
              </a:rPr>
              <a:t>》</a:t>
            </a: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 </a:t>
            </a:r>
            <a:r>
              <a:rPr sz="1600">
                <a:sym typeface="+mn-ea"/>
              </a:rPr>
              <a:t>ICLR2023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论文通过大量的实验探究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网络训练方式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模型架构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先验的选择</a:t>
            </a:r>
            <a:r>
              <a:rPr lang="zh-CN" altLang="en-US" sz="1600">
                <a:sym typeface="+mn-ea"/>
              </a:rPr>
              <a:t>对于</a:t>
            </a:r>
            <a:r>
              <a:rPr lang="en-US" sz="1600">
                <a:sym typeface="+mn-ea"/>
              </a:rPr>
              <a:t>DUM(Deterministic Uncertainty Methods)</a:t>
            </a:r>
            <a:r>
              <a:rPr lang="zh-CN" altLang="en-US" sz="1600">
                <a:sym typeface="+mn-ea"/>
              </a:rPr>
              <a:t>的影响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作者认为，</a:t>
            </a:r>
            <a:r>
              <a:rPr lang="en-US" altLang="zh-CN" sz="1600">
                <a:sym typeface="+mn-ea"/>
              </a:rPr>
              <a:t>DUM</a:t>
            </a:r>
            <a:r>
              <a:rPr lang="zh-CN" altLang="en-US" sz="1600">
                <a:sym typeface="+mn-ea"/>
              </a:rPr>
              <a:t>方法一般都包括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 uncertainty head</a:t>
            </a:r>
            <a:r>
              <a:rPr lang="zh-CN" altLang="en-US" sz="1600">
                <a:sym typeface="+mn-ea"/>
              </a:rPr>
              <a:t>两个部分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作者选取</a:t>
            </a:r>
            <a:r>
              <a:rPr lang="en-US" altLang="zh-CN" sz="1600">
                <a:sym typeface="+mn-ea"/>
              </a:rPr>
              <a:t>NatPN(2022)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DUE(2021)</a:t>
            </a:r>
            <a:r>
              <a:rPr lang="zh-CN" altLang="en-US" sz="1600">
                <a:sym typeface="+mn-ea"/>
              </a:rPr>
              <a:t>两种不确定性建模</a:t>
            </a:r>
            <a:r>
              <a:rPr lang="zh-CN" altLang="en-US" sz="1600">
                <a:sym typeface="+mn-ea"/>
              </a:rPr>
              <a:t>方法做实验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NatPN</a:t>
            </a:r>
            <a:r>
              <a:rPr lang="zh-CN" altLang="en-US" sz="1600">
                <a:sym typeface="+mn-ea"/>
              </a:rPr>
              <a:t>用</a:t>
            </a:r>
            <a:r>
              <a:rPr lang="zh-CN" altLang="en-US" sz="1600" u="sng">
                <a:sym typeface="+mn-ea"/>
              </a:rPr>
              <a:t>概率密度估计</a:t>
            </a:r>
            <a:r>
              <a:rPr lang="zh-CN" altLang="en-US" sz="1600">
                <a:sym typeface="+mn-ea"/>
              </a:rPr>
              <a:t>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DUE</a:t>
            </a:r>
            <a:r>
              <a:rPr lang="zh-CN" altLang="en-US" sz="1600">
                <a:sym typeface="+mn-ea"/>
              </a:rPr>
              <a:t>使用</a:t>
            </a:r>
            <a:r>
              <a:rPr lang="zh-CN" altLang="en-US" sz="1600" u="sng">
                <a:sym typeface="+mn-ea"/>
              </a:rPr>
              <a:t>高斯过程</a:t>
            </a:r>
            <a:r>
              <a:rPr lang="zh-CN" altLang="en-US" sz="1600">
                <a:sym typeface="+mn-ea"/>
              </a:rPr>
              <a:t>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</a:t>
                </a:r>
                <a:endParaRPr lang="en-US" altLang="zh-CN" sz="2400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</a:t>
                </a:r>
                <a:endParaRPr lang="en-US" altLang="zh-CN" sz="2400" dirty="0"/>
              </a:p>
            </p:txBody>
          </p:sp>
          <p:cxnSp>
            <p:nvCxnSpPr>
              <p:cNvPr id="7" name="直接连接符 6"/>
              <p:cNvCxnSpPr>
                <a:stCxn id="4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论文中用到的</a:t>
            </a:r>
            <a:r>
              <a:rPr lang="en-US" altLang="zh-CN" sz="1600">
                <a:sym typeface="+mn-ea"/>
              </a:rPr>
              <a:t>Metrics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Accuracy:</a:t>
            </a:r>
            <a:r>
              <a:rPr lang="zh-CN" altLang="en-US" sz="1600">
                <a:sym typeface="+mn-ea"/>
              </a:rPr>
              <a:t>分类任务的准确率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Calibration: Brier Score</a:t>
            </a:r>
            <a:r>
              <a:rPr lang="zh-CN" altLang="en-US" sz="1600">
                <a:sym typeface="+mn-ea"/>
              </a:rPr>
              <a:t>，评估模型的校准能力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Generalization:</a:t>
            </a:r>
            <a:r>
              <a:rPr lang="zh-CN" altLang="en-US" sz="1600">
                <a:sym typeface="+mn-ea"/>
              </a:rPr>
              <a:t>评估在</a:t>
            </a:r>
            <a:r>
              <a:rPr lang="en-US" altLang="zh-CN" sz="1600">
                <a:sym typeface="+mn-ea"/>
              </a:rPr>
              <a:t>distribution shifted OOD dataset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accuracy</a:t>
            </a:r>
            <a:r>
              <a:rPr lang="zh-CN" altLang="en-US" sz="1600">
                <a:sym typeface="+mn-ea"/>
              </a:rPr>
              <a:t>以及</a:t>
            </a:r>
            <a:r>
              <a:rPr lang="en-US" altLang="zh-CN" sz="1600">
                <a:sym typeface="+mn-ea"/>
              </a:rPr>
              <a:t>calibration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Detection: </a:t>
            </a:r>
            <a:r>
              <a:rPr lang="zh-CN" altLang="en-US" sz="1600">
                <a:sym typeface="+mn-ea"/>
              </a:rPr>
              <a:t>把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检测视为二分类任务，将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作为区分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的标准，计算</a:t>
            </a:r>
            <a:r>
              <a:rPr lang="en-US" altLang="zh-CN" sz="1600">
                <a:sym typeface="+mn-ea"/>
              </a:rPr>
              <a:t>AUROC</a:t>
            </a:r>
            <a:endParaRPr lang="zh-CN" altLang="en-US" sz="16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0" y="2701290"/>
            <a:ext cx="3641090" cy="36410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60070" y="3423920"/>
            <a:ext cx="5580380" cy="1633855"/>
            <a:chOff x="882" y="5643"/>
            <a:chExt cx="8788" cy="2573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2" y="5643"/>
              <a:ext cx="8058" cy="1776"/>
              <a:chOff x="2548" y="4707"/>
              <a:chExt cx="8058" cy="177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6" y="4707"/>
                <a:ext cx="6020" cy="1777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548" y="5306"/>
                <a:ext cx="20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sym typeface="+mn-ea"/>
                  </a:rPr>
                  <a:t>Brier Score:</a:t>
                </a:r>
                <a:endParaRPr lang="zh-CN" altLang="en-US">
                  <a:sym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82" y="7420"/>
                  <a:ext cx="7191" cy="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预测为类别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的概率</m:t>
                        </m:r>
                      </m:oMath>
                    </m:oMathPara>
                  </a14:m>
                  <a:endParaRPr lang="en-US" altLang="zh-CN" sz="1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，如果真实类别为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，则取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，否则取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140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" y="7420"/>
                  <a:ext cx="7191" cy="79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030095"/>
            <a:ext cx="83629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</a:t>
            </a:r>
            <a:r>
              <a:rPr lang="en-US" sz="1600">
                <a:solidFill>
                  <a:srgbClr val="FF0000"/>
                </a:solidFill>
                <a:sym typeface="+mn-ea"/>
              </a:rPr>
              <a:t>joint training </a:t>
            </a:r>
            <a:r>
              <a:rPr lang="en-US" sz="1600">
                <a:sym typeface="+mn-ea"/>
              </a:rPr>
              <a:t>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schemes: </a:t>
            </a:r>
            <a:r>
              <a:rPr lang="zh-CN" altLang="en-US" sz="1600">
                <a:sym typeface="+mn-ea"/>
              </a:rPr>
              <a:t>在更大更好的数据集上预训练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3212465"/>
            <a:ext cx="4705350" cy="1933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3269615"/>
            <a:ext cx="468630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dimension: </a:t>
            </a:r>
            <a:r>
              <a:rPr lang="zh-CN" altLang="en-US" sz="1600">
                <a:sym typeface="+mn-ea"/>
              </a:rPr>
              <a:t>更高的维度，信息更丰富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2586355"/>
            <a:ext cx="8353425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size: </a:t>
            </a:r>
            <a:r>
              <a:rPr lang="zh-CN" altLang="en-US" sz="1600">
                <a:sym typeface="+mn-ea"/>
              </a:rPr>
              <a:t>模型容量越大，效果越好</a:t>
            </a:r>
            <a:endParaRPr lang="zh-CN" alt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756535"/>
            <a:ext cx="63341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 to avoid Feature collapse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682240"/>
            <a:ext cx="45243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2729865"/>
            <a:ext cx="46863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640" y="6076315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Bi-lipschitz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6370" y="6076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重建约束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NatPN: </a:t>
            </a:r>
            <a:r>
              <a:rPr lang="zh-CN" altLang="en-US" sz="1600">
                <a:sym typeface="+mn-ea"/>
              </a:rPr>
              <a:t>先验不影响模型表现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93900"/>
            <a:ext cx="993457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8884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Conclusion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Conclusion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解耦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uncertainty head</a:t>
            </a:r>
            <a:r>
              <a:rPr lang="zh-CN" altLang="en-US" sz="1600">
                <a:sym typeface="+mn-ea"/>
              </a:rPr>
              <a:t>，用不同的学习率训练，可以提升</a:t>
            </a:r>
            <a:r>
              <a:rPr lang="zh-CN" altLang="en-US" sz="1600">
                <a:sym typeface="+mn-ea"/>
              </a:rPr>
              <a:t>不确定性算法的表现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在更大更好的数据集上预训练提升模型效果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表达能力更强的</a:t>
            </a:r>
            <a:r>
              <a:rPr lang="en-US" altLang="zh-CN" sz="1600">
                <a:sym typeface="+mn-ea"/>
              </a:rPr>
              <a:t>core architecture</a:t>
            </a:r>
            <a:r>
              <a:rPr lang="zh-CN" altLang="en-US" sz="1600">
                <a:sym typeface="+mn-ea"/>
              </a:rPr>
              <a:t>可以提升不确定性算法的表现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bi-lipschitz</a:t>
            </a:r>
            <a:r>
              <a:rPr lang="zh-CN" altLang="en-US" sz="1600">
                <a:sym typeface="+mn-ea"/>
              </a:rPr>
              <a:t>可以</a:t>
            </a:r>
            <a:r>
              <a:rPr lang="zh-CN" altLang="en-US" sz="1600">
                <a:sym typeface="+mn-ea"/>
              </a:rPr>
              <a:t>避免</a:t>
            </a:r>
            <a:r>
              <a:rPr lang="en-US" altLang="zh-CN" sz="1600">
                <a:sym typeface="+mn-ea"/>
              </a:rPr>
              <a:t>feature collapse</a:t>
            </a:r>
            <a:r>
              <a:rPr lang="zh-CN" altLang="en-US" sz="1600">
                <a:sym typeface="+mn-ea"/>
              </a:rPr>
              <a:t>，但是重建损失没有效果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先验的选择影响不大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总结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偏向神经网络结构与训练方式的研究，固定</a:t>
            </a:r>
            <a:r>
              <a:rPr lang="en-US" altLang="zh-CN" sz="1600"/>
              <a:t>uncertainty</a:t>
            </a:r>
            <a:r>
              <a:rPr lang="zh-CN" altLang="en-US" sz="1600"/>
              <a:t>建模方法，基于GDA的uncertainty的估计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/>
              <a:t>	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固定神经网络结构，研究基于提高特征网络的表示能力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对抗训练，预训练，自监督预训练</a:t>
            </a:r>
            <a:r>
              <a:rPr lang="en-US" altLang="zh-CN" sz="1600"/>
              <a:t>(</a:t>
            </a:r>
            <a:r>
              <a:rPr lang="zh-CN" altLang="en-US" sz="1600"/>
              <a:t>对比学习，</a:t>
            </a:r>
            <a:r>
              <a:rPr lang="en-US" altLang="zh-CN" sz="1600"/>
              <a:t>MAE)</a:t>
            </a:r>
            <a:r>
              <a:rPr lang="zh-CN" altLang="en-US" sz="1600"/>
              <a:t>，多模态表示</a:t>
            </a:r>
            <a:r>
              <a:rPr lang="en-US" altLang="zh-CN" sz="1600"/>
              <a:t>(CLIP)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None/>
            </a:pPr>
            <a:endParaRPr lang="zh-CN" altLang="en-US" sz="1600"/>
          </a:p>
        </p:txBody>
      </p:sp>
      <p:grpSp>
        <p:nvGrpSpPr>
          <p:cNvPr id="15" name="组合 14"/>
          <p:cNvGrpSpPr/>
          <p:nvPr/>
        </p:nvGrpSpPr>
        <p:grpSpPr>
          <a:xfrm>
            <a:off x="1282700" y="3454400"/>
            <a:ext cx="9298940" cy="2169795"/>
            <a:chOff x="2020" y="5440"/>
            <a:chExt cx="14644" cy="3417"/>
          </a:xfrm>
        </p:grpSpPr>
        <p:grpSp>
          <p:nvGrpSpPr>
            <p:cNvPr id="25" name="组合 24"/>
            <p:cNvGrpSpPr/>
            <p:nvPr/>
          </p:nvGrpSpPr>
          <p:grpSpPr>
            <a:xfrm>
              <a:off x="2020" y="6265"/>
              <a:ext cx="13844" cy="2592"/>
              <a:chOff x="1958" y="6187"/>
              <a:chExt cx="13844" cy="259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20" y="6187"/>
                <a:ext cx="5619" cy="7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feature extractor</a:t>
                </a:r>
                <a:endParaRPr lang="en-US" altLang="zh-CN" sz="24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0932" y="6187"/>
                <a:ext cx="2311" cy="803"/>
              </a:xfrm>
              <a:prstGeom prst="round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prediction</a:t>
                </a:r>
                <a:endParaRPr lang="en-US" altLang="zh-CN" sz="2400" dirty="0"/>
              </a:p>
            </p:txBody>
          </p:sp>
          <p:cxnSp>
            <p:nvCxnSpPr>
              <p:cNvPr id="8" name="直接连接符 7"/>
              <p:cNvCxnSpPr>
                <a:stCxn id="4" idx="1"/>
                <a:endCxn id="3" idx="3"/>
              </p:cNvCxnSpPr>
              <p:nvPr/>
            </p:nvCxnSpPr>
            <p:spPr>
              <a:xfrm flipH="1" flipV="1">
                <a:off x="8639" y="6550"/>
                <a:ext cx="2293" cy="39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左大括号 8"/>
              <p:cNvSpPr/>
              <p:nvPr/>
            </p:nvSpPr>
            <p:spPr>
              <a:xfrm rot="5400000">
                <a:off x="4816" y="6078"/>
                <a:ext cx="631" cy="2712"/>
              </a:xfrm>
              <a:prstGeom prst="leftBrac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958" y="7957"/>
                <a:ext cx="291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Distance awareness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避免</a:t>
                </a:r>
                <a:r>
                  <a:rPr lang="en-US" altLang="zh-CN" sz="1400"/>
                  <a:t>feature collapse)</a:t>
                </a:r>
                <a:endParaRPr lang="en-US" altLang="zh-CN" sz="14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627" y="7957"/>
                <a:ext cx="328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Information representation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对比学习，重建损失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13" name="左大括号 12"/>
              <p:cNvSpPr/>
              <p:nvPr/>
            </p:nvSpPr>
            <p:spPr>
              <a:xfrm rot="5400000">
                <a:off x="11772" y="5943"/>
                <a:ext cx="631" cy="2982"/>
              </a:xfrm>
              <a:prstGeom prst="leftBrac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658" y="7879"/>
                <a:ext cx="1952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Discriminative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基于距离的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3072" y="7879"/>
                <a:ext cx="273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Generative</a:t>
                </a:r>
                <a:endParaRPr lang="en-US" altLang="zh-CN" sz="1400"/>
              </a:p>
              <a:p>
                <a:r>
                  <a:rPr lang="en-US" altLang="zh-CN" sz="1400"/>
                  <a:t>(gmm</a:t>
                </a:r>
                <a:r>
                  <a:rPr lang="zh-CN" altLang="en-US" sz="1400"/>
                  <a:t>估计概率密度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</p:grpSp>
        <p:cxnSp>
          <p:nvCxnSpPr>
            <p:cNvPr id="5" name="直接连接符 4"/>
            <p:cNvCxnSpPr>
              <a:endCxn id="4" idx="3"/>
            </p:cNvCxnSpPr>
            <p:nvPr/>
          </p:nvCxnSpPr>
          <p:spPr>
            <a:xfrm flipH="1">
              <a:off x="13305" y="5621"/>
              <a:ext cx="1451" cy="104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756" y="5440"/>
              <a:ext cx="1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uncertainty</a:t>
              </a:r>
              <a:endParaRPr lang="en-US" altLang="zh-CN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 flipV="1">
              <a:off x="13352" y="6696"/>
              <a:ext cx="1661" cy="585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5060" y="6990"/>
              <a:ext cx="1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probs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image-only pretext task ( 代理任务 )</a:t>
            </a:r>
            <a:r>
              <a:rPr lang="en-US"/>
              <a:t>: Relative Location(2015), Rotation Prediction(2018)</a:t>
            </a: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9045" y="2548255"/>
            <a:ext cx="6034405" cy="3405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2598420"/>
            <a:ext cx="3648075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contrastive learning ( 对比学习 )</a:t>
            </a:r>
            <a:r>
              <a:rPr lang="en-US"/>
              <a:t>: MoCo, SimCLR(2020)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2863215"/>
            <a:ext cx="3343275" cy="2447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3689985"/>
            <a:ext cx="330517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mask image modeling ( 掩码图像模型 )</a:t>
            </a:r>
            <a:r>
              <a:rPr lang="en-US"/>
              <a:t>:MAE(2021)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905" y="2940685"/>
            <a:ext cx="401002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</a:t>
            </a:r>
            <a:r>
              <a:rPr lang="en-US" altLang="zh-CN" sz="1600">
                <a:sym typeface="+mn-ea"/>
              </a:rPr>
              <a:t>Deep Deterministic Uncertainty: A Simple Baseline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 CVPR2023</a:t>
            </a:r>
            <a:endParaRPr lang="en-US" altLang="zh-CN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寻找简单有效的单一确定神经网络的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建模方式：因为基于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Ensemble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BNN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建模方法计算代价太高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174750"/>
            <a:ext cx="7160260" cy="533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《Uncertainty Estimation Using a Single Deep Deterministic Neural Network》</a:t>
            </a:r>
            <a:r>
              <a:rPr lang="en-US" altLang="zh-CN" sz="1600">
                <a:sym typeface="+mn-ea"/>
              </a:rPr>
              <a:t> ICLR2020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指数滑动平均的方式更新</a:t>
            </a:r>
            <a:r>
              <a:rPr lang="en-US"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个</a:t>
            </a:r>
            <a:r>
              <a:rPr lang="en-US" altLang="zh-CN" sz="1600">
                <a:sym typeface="+mn-ea"/>
              </a:rPr>
              <a:t>class centroids</a:t>
            </a:r>
            <a:r>
              <a:rPr lang="zh-CN" altLang="en-US" sz="1600">
                <a:sym typeface="+mn-ea"/>
              </a:rPr>
              <a:t>，使用Radial Basis Function</a:t>
            </a:r>
            <a:r>
              <a:rPr lang="en-US" altLang="zh-CN" sz="1600">
                <a:sym typeface="+mn-ea"/>
              </a:rPr>
              <a:t>(RBF) kernel</a:t>
            </a:r>
            <a:r>
              <a:rPr lang="zh-CN" altLang="en-US" sz="1600">
                <a:sym typeface="+mn-ea"/>
              </a:rPr>
              <a:t>计算属于哪个类别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作者使用</a:t>
            </a:r>
            <a:r>
              <a:rPr lang="en-US" altLang="zh-CN" sz="1600">
                <a:sym typeface="+mn-ea"/>
              </a:rPr>
              <a:t>two-sided gradient penalty</a:t>
            </a:r>
            <a:r>
              <a:rPr lang="zh-CN" altLang="en-US" sz="1600">
                <a:sym typeface="+mn-ea"/>
              </a:rPr>
              <a:t>来保证特征提取网络满足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性质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2638425"/>
            <a:ext cx="433387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0" y="3612515"/>
            <a:ext cx="20193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2638425"/>
            <a:ext cx="357187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4749800"/>
            <a:ext cx="5457825" cy="542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9675" y="5852795"/>
            <a:ext cx="13258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Bi-Lipschitz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39005" y="3821430"/>
            <a:ext cx="26212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two-sided gradient penalty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03265" y="2816860"/>
            <a:ext cx="13442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RBF kernel</a:t>
            </a:r>
            <a:endParaRPr lang="zh-CN" altLang="en-US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>
            <a:off x="5066030" y="3019425"/>
            <a:ext cx="621665" cy="12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</p:cNvCxnSpPr>
          <p:nvPr/>
        </p:nvCxnSpPr>
        <p:spPr>
          <a:xfrm>
            <a:off x="4194810" y="3993515"/>
            <a:ext cx="419100" cy="190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35450" y="5297805"/>
            <a:ext cx="706120" cy="67627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g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Laplace-approximated Neural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4548505"/>
            <a:ext cx="2257425" cy="714375"/>
          </a:xfrm>
          <a:prstGeom prst="rect">
            <a:avLst/>
          </a:prstGeom>
        </p:spPr>
      </p:pic>
      <p:pic>
        <p:nvPicPr>
          <p:cNvPr id="7" name="图片 6" descr="v2-e6cb6f325b7c94095fbcaf7142c64b14_144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70" y="3165475"/>
            <a:ext cx="6445250" cy="31254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45185" y="3428365"/>
            <a:ext cx="231013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Spectral Normalization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819275" y="3855720"/>
            <a:ext cx="10160" cy="58674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DDU: Deep Deterministic Uncertainty 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Feature-Space Regularization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特征空间的概率密度</a:t>
            </a:r>
            <a:r>
              <a:rPr lang="zh-CN" altLang="en-US" sz="1600">
                <a:sym typeface="+mn-ea"/>
              </a:rPr>
              <a:t>可以作为建模模型不确定性的方法，关键是，特征空间需要是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well-regularized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论文在残差网络结构上加上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，获得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通过使用对比学习</a:t>
            </a:r>
            <a:r>
              <a:rPr lang="en-US" altLang="zh-CN" sz="1600">
                <a:sym typeface="+mn-ea"/>
              </a:rPr>
              <a:t>(contrastive learning)</a:t>
            </a:r>
            <a:r>
              <a:rPr lang="zh-CN" altLang="en-US" sz="1600">
                <a:sym typeface="+mn-ea"/>
              </a:rPr>
              <a:t>的方法，得到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特征空间，但是需要在大数据集上训练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Density Estimator: </a:t>
            </a:r>
            <a:r>
              <a:rPr lang="zh-CN" altLang="en-US" sz="1600">
                <a:sym typeface="+mn-ea"/>
              </a:rPr>
              <a:t>论文使用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作为密度估计器，原因是简单有效，而没有使用复杂的密度估计器，比如</a:t>
            </a:r>
            <a:r>
              <a:rPr lang="en-US" altLang="zh-CN" sz="1600">
                <a:sym typeface="+mn-ea"/>
              </a:rPr>
              <a:t>Normalizing flows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215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：对于未见过的数据表现较高，随着加入到训练集重新训练后会降低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Aleatoric Uncertainty</a:t>
            </a:r>
            <a:r>
              <a:rPr lang="zh-CN" altLang="en-US" sz="1600">
                <a:sym typeface="+mn-ea"/>
              </a:rPr>
              <a:t>：对于带噪声或者模糊的数据表现较高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Bayesian Models 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 Deep Ensembles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Deterministic Models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Feature-Space Distences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Feature-Space Density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highlight>
                  <a:srgbClr val="FFFF00"/>
                </a:highlight>
                <a:sym typeface="+mn-ea"/>
              </a:rPr>
              <a:t>特征崩塌</a:t>
            </a:r>
            <a:r>
              <a:rPr lang="en-US" sz="1600">
                <a:highlight>
                  <a:srgbClr val="FFFF00"/>
                </a:highlight>
                <a:sym typeface="+mn-ea"/>
              </a:rPr>
              <a:t>(</a:t>
            </a:r>
            <a:r>
              <a:rPr sz="1600">
                <a:highlight>
                  <a:srgbClr val="FFFF00"/>
                </a:highlight>
                <a:sym typeface="+mn-ea"/>
              </a:rPr>
              <a:t>Feature Collapse</a:t>
            </a:r>
            <a:r>
              <a:rPr lang="en-US" sz="1600">
                <a:highlight>
                  <a:srgbClr val="FFFF00"/>
                </a:highlight>
                <a:sym typeface="+mn-ea"/>
              </a:rPr>
              <a:t>)</a:t>
            </a:r>
            <a:r>
              <a:rPr lang="zh-CN" sz="1600">
                <a:sym typeface="+mn-ea"/>
              </a:rPr>
              <a:t>问题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sz="1600">
                <a:sym typeface="+mn-ea"/>
              </a:rPr>
              <a:t>保证特征提取网络的</a:t>
            </a:r>
            <a:r>
              <a:rPr sz="1600">
                <a:sym typeface="+mn-ea"/>
              </a:rPr>
              <a:t>Smoothness &amp; Sensitivity </a:t>
            </a:r>
            <a:r>
              <a:rPr lang="zh-CN" sz="1600">
                <a:sym typeface="+mn-ea"/>
              </a:rPr>
              <a:t>可以防止</a:t>
            </a:r>
            <a:r>
              <a:rPr sz="1600">
                <a:sym typeface="+mn-ea"/>
              </a:rPr>
              <a:t>特征崩塌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B</a:t>
            </a:r>
            <a:r>
              <a:rPr sz="1600">
                <a:sym typeface="+mn-ea"/>
              </a:rPr>
              <a:t>i-Lipschitz </a:t>
            </a:r>
            <a:r>
              <a:rPr lang="zh-CN" sz="1600">
                <a:sym typeface="+mn-ea"/>
              </a:rPr>
              <a:t>条件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1. Gradient penalty 2. </a:t>
            </a:r>
            <a:r>
              <a:rPr lang="zh-CN" altLang="en-US" sz="1600">
                <a:sym typeface="+mn-ea"/>
              </a:rPr>
              <a:t>残差连接</a:t>
            </a:r>
            <a:r>
              <a:rPr lang="en-US" altLang="zh-CN" sz="1600">
                <a:sym typeface="+mn-ea"/>
              </a:rPr>
              <a:t>+Spectral Normalization 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3753485"/>
            <a:ext cx="418147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4524</Words>
  <Application>WPS 演示</Application>
  <PresentationFormat>宽屏</PresentationFormat>
  <Paragraphs>238</Paragraphs>
  <Slides>29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1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DejaVu Math TeX Gyre</vt:lpstr>
      <vt:lpstr>Helvetica</vt:lpstr>
      <vt:lpstr>Comfortaa Light</vt:lpstr>
      <vt:lpstr>微软雅黑</vt:lpstr>
      <vt:lpstr>my-tutorial</vt:lpstr>
      <vt:lpstr>Deep Deterministic Uncertainty:A Simple Baseline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3900</cp:revision>
  <dcterms:created xsi:type="dcterms:W3CDTF">2024-03-04T06:49:37Z</dcterms:created>
  <dcterms:modified xsi:type="dcterms:W3CDTF">2024-03-04T06:49:37Z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