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1817" r:id="rId5"/>
    <p:sldId id="1923" r:id="rId6"/>
    <p:sldId id="1924" r:id="rId7"/>
    <p:sldId id="1926" r:id="rId8"/>
    <p:sldId id="1930" r:id="rId9"/>
    <p:sldId id="1942" r:id="rId10"/>
    <p:sldId id="1908" r:id="rId11"/>
    <p:sldId id="1912" r:id="rId12"/>
    <p:sldId id="1913" r:id="rId13"/>
    <p:sldId id="1962" r:id="rId14"/>
    <p:sldId id="1964" r:id="rId15"/>
    <p:sldId id="1966" r:id="rId16"/>
    <p:sldId id="1922" r:id="rId17"/>
    <p:sldId id="1953" r:id="rId18"/>
    <p:sldId id="1909" r:id="rId19"/>
    <p:sldId id="1955" r:id="rId20"/>
    <p:sldId id="1954" r:id="rId21"/>
    <p:sldId id="1911" r:id="rId22"/>
    <p:sldId id="1918" r:id="rId23"/>
    <p:sldId id="1917" r:id="rId24"/>
    <p:sldId id="1828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01"/>
        <p:guide pos="3615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1.emf"/><Relationship Id="rId1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888615"/>
            <a:ext cx="8876665" cy="28143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135110" y="3973195"/>
            <a:ext cx="23672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Power Iteration Method</a:t>
            </a:r>
            <a:endParaRPr lang="en-US" altLang="zh-CN"/>
          </a:p>
          <a:p>
            <a:r>
              <a:rPr lang="zh-CN" altLang="en-US"/>
              <a:t>计算谱范数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 altLang="en-US"/>
              <a:t>统计关于输入的梯度范数，</a:t>
            </a:r>
            <a:r>
              <a:rPr lang="zh-CN" altLang="en-US">
                <a:sym typeface="+mn-ea"/>
              </a:rPr>
              <a:t>作为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度量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 = images.grad.data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gradient_norms = torch.norm(gradient, p=norm, dim=(1, 2, 3))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设置：</a:t>
            </a:r>
            <a:r>
              <a:rPr lang="en-US" altLang="zh-CN"/>
              <a:t> resnet50, cifar10 vs svhn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164715" y="2581910"/>
            <a:ext cx="6257290" cy="3950970"/>
            <a:chOff x="3082" y="4050"/>
            <a:chExt cx="9854" cy="622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82" y="4159"/>
              <a:ext cx="4694" cy="317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0" y="4050"/>
              <a:ext cx="4406" cy="31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8" y="7308"/>
              <a:ext cx="4482" cy="29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0" y="7183"/>
              <a:ext cx="4269" cy="308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 altLang="en-US"/>
              <a:t>统计关于输入的梯度范数，</a:t>
            </a:r>
            <a:r>
              <a:rPr lang="zh-CN" altLang="en-US">
                <a:sym typeface="+mn-ea"/>
              </a:rPr>
              <a:t>作为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度量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 = images.grad.data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gradient_norms = torch.norm(gradient, p=norm, dim=(1, 2, 3))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设置：</a:t>
            </a:r>
            <a:r>
              <a:rPr lang="en-US" altLang="zh-CN"/>
              <a:t> vgg16 , cifar10 vs svhn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195830" y="2606040"/>
            <a:ext cx="5740400" cy="3903345"/>
            <a:chOff x="2428" y="3972"/>
            <a:chExt cx="9040" cy="61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03" y="6928"/>
              <a:ext cx="4337" cy="319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2428" y="3972"/>
              <a:ext cx="9040" cy="5861"/>
              <a:chOff x="4045" y="4206"/>
              <a:chExt cx="9040" cy="5861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5" y="4290"/>
                <a:ext cx="4364" cy="287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" y="4206"/>
                <a:ext cx="4794" cy="2956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" y="7336"/>
                <a:ext cx="3998" cy="273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实验：使用关于输入的梯度作为</a:t>
            </a:r>
            <a:r>
              <a:rPr lang="en-US" altLang="zh-CN"/>
              <a:t>uncertainty</a:t>
            </a:r>
            <a:r>
              <a:rPr lang="zh-CN" altLang="en-US"/>
              <a:t>度量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2472055"/>
            <a:ext cx="4533900" cy="2619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2550160"/>
            <a:ext cx="4743450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基于</a:t>
            </a:r>
            <a:r>
              <a:rPr lang="en-US" altLang="zh-CN"/>
              <a:t>inD</a:t>
            </a:r>
            <a:r>
              <a:rPr lang="zh-CN" altLang="en-US"/>
              <a:t>和</a:t>
            </a:r>
            <a:r>
              <a:rPr lang="en-US" altLang="zh-CN"/>
              <a:t>OOD</a:t>
            </a:r>
            <a:r>
              <a:rPr lang="zh-CN" altLang="en-US"/>
              <a:t>样本的输入梯度表现的差异，</a:t>
            </a:r>
            <a:r>
              <a:rPr lang="zh-CN"/>
              <a:t>加入输入噪声</a:t>
            </a:r>
            <a:r>
              <a:rPr lang="en-US" altLang="zh-CN"/>
              <a:t>(input purturbation)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类似于</a:t>
            </a:r>
            <a:r>
              <a:rPr lang="en-US" altLang="zh-CN"/>
              <a:t>FGSM</a:t>
            </a:r>
            <a:r>
              <a:rPr lang="zh-CN" altLang="en-US"/>
              <a:t>攻击的加噪方式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715" y="3029585"/>
            <a:ext cx="5289550" cy="55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7405" y="1879600"/>
            <a:ext cx="3503930" cy="433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5" y="1879600"/>
            <a:ext cx="3563620" cy="4149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51455" y="618553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80580" y="6185535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resnet50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2319020"/>
            <a:ext cx="5278120" cy="3017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95" y="2281555"/>
            <a:ext cx="5486400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/>
              <a:t>不同噪声，对实验结果的影响</a:t>
            </a:r>
            <a:endParaRPr 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根据输入的梯度，验证不同的添加噪声方式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fgsm/bim/pgd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380" y="3007995"/>
            <a:ext cx="6581775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后续实验计划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对不同层的研究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添加一个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直接预测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在主动学习任务上评估</a:t>
            </a:r>
            <a:r>
              <a:rPr lang="en-US" altLang="zh-CN">
                <a:sym typeface="+mn-ea"/>
              </a:rPr>
              <a:t>uncertainty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950" y="135636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Contrastive Learning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自监督</a:t>
            </a:r>
            <a:r>
              <a:rPr lang="en-US" altLang="zh-CN"/>
              <a:t>  vs </a:t>
            </a:r>
            <a:r>
              <a:rPr lang="zh-CN" altLang="en-US"/>
              <a:t>有监督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6580" y="4238625"/>
            <a:ext cx="7069455" cy="2050415"/>
            <a:chOff x="1055" y="4342"/>
            <a:chExt cx="11133" cy="32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63" y="6356"/>
              <a:ext cx="8325" cy="121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0" y="4342"/>
              <a:ext cx="6780" cy="126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5" y="4682"/>
              <a:ext cx="38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自监督对比损失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5" y="6555"/>
              <a:ext cx="28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ym typeface="+mn-ea"/>
                </a:rPr>
                <a:t>有监督对比损失</a:t>
              </a:r>
              <a:endParaRPr lang="en-US" altLang="zh-CN"/>
            </a:p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1109345"/>
            <a:ext cx="6800850" cy="312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350" y="1326515"/>
            <a:ext cx="10593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加入有监督对比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015" y="2571750"/>
            <a:ext cx="5480685" cy="2748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71750"/>
            <a:ext cx="5299710" cy="2641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5515" y="5501640"/>
            <a:ext cx="367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CrossEntropyLoss+SupConLoss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228215" y="550164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CrossEntropyLoss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930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610995"/>
            <a:ext cx="8455660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ym typeface="+mn-ea"/>
              </a:rPr>
              <a:t>域外</a:t>
            </a:r>
            <a:r>
              <a:rPr lang="en-US" altLang="zh-CN" dirty="0">
                <a:sym typeface="+mn-ea"/>
              </a:rPr>
              <a:t>样本，会过度自信地给出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r>
              <a:rPr lang="en-US" altLang="zh-CN" dirty="0">
                <a:sym typeface="+mn-ea"/>
              </a:rPr>
              <a:t>，使得</a:t>
            </a:r>
            <a:r>
              <a:rPr lang="zh-CN" altLang="en-US" dirty="0">
                <a:sym typeface="+mn-ea"/>
              </a:rPr>
              <a:t>该</a:t>
            </a:r>
            <a:r>
              <a:rPr lang="en-US" altLang="zh-CN" dirty="0">
                <a:sym typeface="+mn-ea"/>
              </a:rPr>
              <a:t>样本</a:t>
            </a:r>
            <a:r>
              <a:rPr lang="zh-CN" altLang="en-US" dirty="0">
                <a:sym typeface="+mn-ea"/>
              </a:rPr>
              <a:t>被</a:t>
            </a:r>
            <a:r>
              <a:rPr lang="en-US" altLang="zh-CN" dirty="0">
                <a:sym typeface="+mn-ea"/>
              </a:rPr>
              <a:t>错误划分到已知类别中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38020" y="324802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098" y="588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654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106222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对于DNN中不确定性的度量，有下面的几个问题是需要考虑的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64615" y="3298190"/>
            <a:ext cx="9150985" cy="2282825"/>
            <a:chOff x="2469" y="5616"/>
            <a:chExt cx="14411" cy="3595"/>
          </a:xfrm>
        </p:grpSpPr>
        <p:sp>
          <p:nvSpPr>
            <p:cNvPr id="3" name="文本框 2"/>
            <p:cNvSpPr txBox="1"/>
            <p:nvPr/>
          </p:nvSpPr>
          <p:spPr>
            <a:xfrm>
              <a:off x="2469" y="5999"/>
              <a:ext cx="6080" cy="232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p>
              <a:r>
                <a:rPr lang="en-US" altLang="zh-CN" b="1"/>
                <a:t>How to model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measure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evaluate uncertainty</a:t>
              </a:r>
              <a:r>
                <a:rPr lang="en-US" altLang="zh-CN"/>
                <a:t>?</a:t>
              </a:r>
              <a:endParaRPr lang="en-US" altLang="zh-CN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0" y="5616"/>
              <a:ext cx="5260" cy="3595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H="1" flipV="1">
              <a:off x="8597" y="7153"/>
              <a:ext cx="2975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：来源于数据噪声，不可减少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来源于模型和训练方式，可以通过增加数据减少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9396095" cy="390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(Bayesian methods):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(Ensemble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(Single deterministic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给出基于确定性网络中单次前向传播的预测。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(Test-time augmentation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4572635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or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4074795"/>
            <a:ext cx="35814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/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8086725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10" y="1439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研究单个网络的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375410" y="2026920"/>
            <a:ext cx="10268905" cy="1733550"/>
            <a:chOff x="2145" y="3140"/>
            <a:chExt cx="1617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9" y="3140"/>
              <a:ext cx="12147" cy="2159"/>
              <a:chOff x="5707" y="5440"/>
              <a:chExt cx="12017" cy="208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7" y="6028"/>
                <a:ext cx="7471" cy="1263"/>
                <a:chOff x="5645" y="5950"/>
                <a:chExt cx="7471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45" y="5950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30303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68" y="6966"/>
                <a:ext cx="2856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class probability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5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9430" y="3950335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sp>
        <p:nvSpPr>
          <p:cNvPr id="9" name="文本框 8"/>
          <p:cNvSpPr txBox="1"/>
          <p:nvPr/>
        </p:nvSpPr>
        <p:spPr>
          <a:xfrm>
            <a:off x="519430" y="454977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Smoothness &amp; Sensitivity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4373880"/>
            <a:ext cx="5878830" cy="74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2352</Words>
  <Application>WPS 演示</Application>
  <PresentationFormat>宽屏</PresentationFormat>
  <Paragraphs>208</Paragraphs>
  <Slides>22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基于高维特征概率密度建模的不确定性的研究</vt:lpstr>
      <vt:lpstr>大纲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4011</cp:revision>
  <dcterms:created xsi:type="dcterms:W3CDTF">2024-06-04T08:24:15Z</dcterms:created>
  <dcterms:modified xsi:type="dcterms:W3CDTF">2024-06-04T08:24:15Z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