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256" r:id="rId3"/>
    <p:sldId id="1571" r:id="rId5"/>
    <p:sldId id="1665" r:id="rId6"/>
    <p:sldId id="1671" r:id="rId7"/>
    <p:sldId id="1681" r:id="rId8"/>
    <p:sldId id="1709" r:id="rId9"/>
    <p:sldId id="1713" r:id="rId10"/>
    <p:sldId id="1710" r:id="rId11"/>
    <p:sldId id="1712" r:id="rId12"/>
    <p:sldId id="1788" r:id="rId13"/>
    <p:sldId id="1716" r:id="rId14"/>
    <p:sldId id="1743" r:id="rId15"/>
    <p:sldId id="1717" r:id="rId16"/>
    <p:sldId id="1721" r:id="rId17"/>
    <p:sldId id="1723" r:id="rId18"/>
    <p:sldId id="1726" r:id="rId19"/>
    <p:sldId id="1727" r:id="rId20"/>
    <p:sldId id="1720" r:id="rId21"/>
    <p:sldId id="1718" r:id="rId22"/>
    <p:sldId id="1719" r:id="rId23"/>
    <p:sldId id="1663" r:id="rId24"/>
    <p:sldId id="1730" r:id="rId25"/>
    <p:sldId id="1731" r:id="rId26"/>
    <p:sldId id="1732" r:id="rId27"/>
    <p:sldId id="1733" r:id="rId28"/>
    <p:sldId id="1739" r:id="rId29"/>
    <p:sldId id="1776" r:id="rId30"/>
    <p:sldId id="1775" r:id="rId31"/>
    <p:sldId id="1734" r:id="rId32"/>
    <p:sldId id="1740" r:id="rId33"/>
    <p:sldId id="1741" r:id="rId34"/>
    <p:sldId id="1768" r:id="rId35"/>
    <p:sldId id="1735" r:id="rId36"/>
    <p:sldId id="1738" r:id="rId37"/>
    <p:sldId id="1736" r:id="rId38"/>
    <p:sldId id="1737" r:id="rId39"/>
    <p:sldId id="1744" r:id="rId40"/>
    <p:sldId id="447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73"/>
        <p:guide pos="3694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1.png"/><Relationship Id="rId1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7.emf"/><Relationship Id="rId1" Type="http://schemas.openxmlformats.org/officeDocument/2006/relationships/image" Target="../media/image6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en-US" altLang="zh-CN" sz="3600" b="1" dirty="0"/>
              <a:t>A Survey of  Uncertainty Quantificaiton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师清</a:t>
            </a:r>
            <a:endParaRPr lang="en-US" altLang="zh-CN" dirty="0"/>
          </a:p>
          <a:p>
            <a:r>
              <a:rPr lang="en-US" altLang="zh-CN" dirty="0"/>
              <a:t>2023.9.27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86740" y="1424940"/>
            <a:ext cx="9396095" cy="7835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《Uncertainty Estimation Using a Single Deep Deterministic Neural Network》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ICML 2020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Deterministic Uncertainty Quantification(DUQ)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1530" y="2450465"/>
            <a:ext cx="105435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a deep feature extractor without softmax layer(ResNet) +  learnable centroids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The class centroids are updated using an exponential moving average of the feature vectors of data points belonging to that class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two-sided gradient penalty: encourage sensitivity, avoid feature collapse, enforce smoothness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"/>
            </a:pPr>
            <a:r>
              <a:rPr lang="zh-CN" altLang="en-US"/>
              <a:t>DUQ do not  have a formal way to distinguish between these two kinds of uncertainty in DUQ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305" y="4531360"/>
            <a:ext cx="3714750" cy="7239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4531360"/>
            <a:ext cx="2238375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86740" y="1401445"/>
            <a:ext cx="10658475" cy="18224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《Deep Deterministic Uncertainty: A New Simple Baseline》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CVPR2023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To </a:t>
            </a:r>
            <a:r>
              <a:rPr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quantify epistemic uncertainty, we fit a feature-space density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estimator after training. We use</a:t>
            </a:r>
            <a:r>
              <a:rPr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 Gaussian Discriminant Analysis</a:t>
            </a:r>
            <a:r>
              <a:rPr lang="en-US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(</a:t>
            </a:r>
            <a:r>
              <a:rPr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GDA</a:t>
            </a:r>
            <a:r>
              <a:rPr lang="en-US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)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with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a single Gaussian component per class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.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To quantify aleatoric uncertainty , we use the entropy of the softmax distribution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regularized feature-space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, achieved vis residual connections and spectral normalization to encourage</a:t>
            </a:r>
            <a:r>
              <a:rPr lang="en-US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 Smoothness &amp; Sensitivity</a:t>
            </a:r>
            <a:endParaRPr lang="en-US" sz="15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9565" y="3975100"/>
            <a:ext cx="2257425" cy="13525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9725660" y="3975100"/>
            <a:ext cx="676275" cy="37782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401935" y="369760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GDA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4065905"/>
            <a:ext cx="2447925" cy="3619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4245" y="4059555"/>
            <a:ext cx="2145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epistemic uncertainty</a:t>
            </a:r>
            <a:endParaRPr lang="en-US" altLang="zh-CN"/>
          </a:p>
        </p:txBody>
      </p:sp>
      <p:cxnSp>
        <p:nvCxnSpPr>
          <p:cNvPr id="13" name="直接连接符 12"/>
          <p:cNvCxnSpPr>
            <a:endCxn id="12" idx="3"/>
          </p:cNvCxnSpPr>
          <p:nvPr/>
        </p:nvCxnSpPr>
        <p:spPr>
          <a:xfrm flipH="1" flipV="1">
            <a:off x="3089275" y="4243705"/>
            <a:ext cx="798195" cy="1016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63975" y="4681855"/>
            <a:ext cx="342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 entropy of the softmax distribution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4245" y="4681855"/>
            <a:ext cx="2056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aleatoric uncertainty</a:t>
            </a:r>
            <a:endParaRPr lang="en-US" altLang="zh-CN"/>
          </a:p>
        </p:txBody>
      </p:sp>
      <p:cxnSp>
        <p:nvCxnSpPr>
          <p:cNvPr id="16" name="直接连接符 15"/>
          <p:cNvCxnSpPr>
            <a:stCxn id="14" idx="1"/>
            <a:endCxn id="15" idx="3"/>
          </p:cNvCxnSpPr>
          <p:nvPr/>
        </p:nvCxnSpPr>
        <p:spPr>
          <a:xfrm flipH="1">
            <a:off x="3000375" y="4866005"/>
            <a:ext cx="863600" cy="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86740" y="1401445"/>
            <a:ext cx="9396095" cy="2168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《Direct Uncertainty Prediction for Medical Second Opinions》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 Direct Uncertainty Prediction (DUP),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training a model to predict an uncertainty score directly from the raw patient features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Uncertainty vis Classification(UVC) vs Direct Uncertainty Prediction(DUP)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DUP gives an unbiased estimate of the true uncertainty scores U(xi), while Uncertainty via Classification has a bias term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962400"/>
            <a:ext cx="4324350" cy="2343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90" y="3438525"/>
            <a:ext cx="4057650" cy="2867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68640" y="6305550"/>
            <a:ext cx="159194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900"/>
              <a:t> 糖尿病性视网膜病变</a:t>
            </a:r>
            <a:r>
              <a:rPr lang="en-US" altLang="zh-CN" sz="900"/>
              <a:t>(DR)</a:t>
            </a:r>
            <a:endParaRPr lang="en-US" altLang="zh-CN" sz="9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09600" y="1404620"/>
            <a:ext cx="9396095" cy="18224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Bayesian 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methods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Variational inference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Sampling approaches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Laplace approximation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752600"/>
            <a:ext cx="4514850" cy="196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15" y="3941445"/>
            <a:ext cx="6489065" cy="178054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0013315" y="3646805"/>
            <a:ext cx="477520" cy="29845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326370" y="3945255"/>
            <a:ext cx="6654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BNN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275455" y="3227070"/>
            <a:ext cx="168211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/>
              <a:t>变分分布</a:t>
            </a:r>
            <a:r>
              <a:rPr lang="en-US" altLang="zh-CN"/>
              <a:t>q(w)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584065" y="3646805"/>
            <a:ext cx="248285" cy="32829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07060" y="1415415"/>
            <a:ext cx="9396095" cy="2168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Variational Inference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Bayes by Backprop: 《Weight Uncertainty in Neural Networks》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ICML 2015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Stochastic Gradient Variational Inference (SGVI)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+ Reparameterization Trick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Scale Mixture Prior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8845" y="5650865"/>
            <a:ext cx="793750" cy="3683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p>
            <a:r>
              <a:rPr lang="en-US" altLang="zh-CN"/>
              <a:t>SGVI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8230" y="1638935"/>
            <a:ext cx="4295775" cy="4295775"/>
          </a:xfrm>
          <a:prstGeom prst="rect">
            <a:avLst/>
          </a:prstGeom>
        </p:spPr>
      </p:pic>
      <p:cxnSp>
        <p:nvCxnSpPr>
          <p:cNvPr id="5" name="直接连接符 4"/>
          <p:cNvCxnSpPr>
            <a:stCxn id="2" idx="1"/>
            <a:endCxn id="7" idx="3"/>
          </p:cNvCxnSpPr>
          <p:nvPr/>
        </p:nvCxnSpPr>
        <p:spPr>
          <a:xfrm flipH="1">
            <a:off x="6792595" y="3787140"/>
            <a:ext cx="635635" cy="204787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487420"/>
            <a:ext cx="6572250" cy="1485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245" y="5121275"/>
            <a:ext cx="3981450" cy="504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43305" y="5874385"/>
            <a:ext cx="6400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Prior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809115" y="5626100"/>
            <a:ext cx="1054100" cy="4076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66420" y="1395730"/>
            <a:ext cx="9396095" cy="1476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Variational Inference</a:t>
            </a:r>
            <a:endParaRPr 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《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Dropout as a Bayesian Approximation:Representing Model Uncertainty in Deep Learning</a:t>
            </a:r>
            <a:r>
              <a:rPr 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ICML 2016</a:t>
            </a:r>
            <a:endParaRPr 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MC Dropout: </a:t>
            </a:r>
            <a:r>
              <a:rPr lang="en-US" sz="1500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active dropout not only during training, but also at test time</a:t>
            </a:r>
            <a:endParaRPr lang="en-US" sz="1500" u="sng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5465" y="3034030"/>
            <a:ext cx="4791075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0" y="3620135"/>
            <a:ext cx="4267200" cy="657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27785" y="5412740"/>
            <a:ext cx="122936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prediction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159240" y="2404110"/>
            <a:ext cx="282448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variational distribution q(z)</a:t>
            </a:r>
            <a:endParaRPr lang="en-US" altLang="zh-CN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9476740" y="2801620"/>
            <a:ext cx="407670" cy="73596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070" y="4923155"/>
            <a:ext cx="3505200" cy="571500"/>
          </a:xfrm>
          <a:prstGeom prst="rect">
            <a:avLst/>
          </a:prstGeom>
        </p:spPr>
      </p:pic>
      <p:cxnSp>
        <p:nvCxnSpPr>
          <p:cNvPr id="13" name="直接连接符 12"/>
          <p:cNvCxnSpPr>
            <a:stCxn id="12" idx="1"/>
            <a:endCxn id="5" idx="3"/>
          </p:cNvCxnSpPr>
          <p:nvPr/>
        </p:nvCxnSpPr>
        <p:spPr>
          <a:xfrm flipH="1">
            <a:off x="2557145" y="5208905"/>
            <a:ext cx="1050925" cy="38798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76580" y="1438275"/>
            <a:ext cx="9396095" cy="25152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Laplace approximation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Kronecker Factor Approx:《A Scalable Laplace Approximation For Neural Networks》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ICLR2018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，University College London Alan Turing Institute</a:t>
            </a:r>
            <a:endParaRPr lang="zh-CN" altLang="en-US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Diagonal Laplace Approximation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Kronecker Factored Laplace Approximation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Without having to retrain them. 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1200150" lvl="2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7410" y="4074160"/>
            <a:ext cx="4200525" cy="590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664710"/>
            <a:ext cx="1676400" cy="438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40" y="3871595"/>
            <a:ext cx="3562350" cy="4286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40" y="3009265"/>
            <a:ext cx="4324350" cy="361950"/>
          </a:xfrm>
          <a:prstGeom prst="rect">
            <a:avLst/>
          </a:prstGeom>
        </p:spPr>
      </p:pic>
      <p:cxnSp>
        <p:nvCxnSpPr>
          <p:cNvPr id="16" name="直接连接符 15"/>
          <p:cNvCxnSpPr>
            <a:stCxn id="15" idx="1"/>
          </p:cNvCxnSpPr>
          <p:nvPr/>
        </p:nvCxnSpPr>
        <p:spPr>
          <a:xfrm flipH="1" flipV="1">
            <a:off x="4275455" y="2762250"/>
            <a:ext cx="2813685" cy="42799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4345305" y="3229610"/>
            <a:ext cx="2794000" cy="80518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29235" y="4514215"/>
            <a:ext cx="1661160" cy="2755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marL="0" lvl="3" algn="l"/>
            <a:r>
              <a:rPr lang="en-US" sz="12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Laplace Approximation</a:t>
            </a:r>
            <a:endParaRPr lang="zh-CN" altLang="en-US" sz="1200"/>
          </a:p>
        </p:txBody>
      </p:sp>
      <p:cxnSp>
        <p:nvCxnSpPr>
          <p:cNvPr id="19" name="直接连接符 18"/>
          <p:cNvCxnSpPr/>
          <p:nvPr/>
        </p:nvCxnSpPr>
        <p:spPr>
          <a:xfrm flipH="1" flipV="1">
            <a:off x="1958340" y="4621530"/>
            <a:ext cx="507365" cy="1016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16585" y="1356360"/>
            <a:ext cx="10370185" cy="18224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Sampling approaches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SG-MCMC:《Bayesian Learning via Stochastic Gradient Langevin Dynamics》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ICML, 2011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914400" lvl="3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combine 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Robbins-Monro type algorithms which stochastically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optimize a likelihood, with Langevin dynamics which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628650" lvl="3" indent="0" algn="just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injects noise into the parameter updates 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3125" y="5108575"/>
            <a:ext cx="1068197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In the initial</a:t>
            </a:r>
            <a:r>
              <a:rPr lang="en-US" altLang="zh-CN" sz="1400"/>
              <a:t> </a:t>
            </a:r>
            <a:r>
              <a:rPr lang="zh-CN" altLang="en-US" sz="1400"/>
              <a:t>phase the stochastic gradient will dominate and</a:t>
            </a:r>
            <a:r>
              <a:rPr lang="en-US" altLang="zh-CN" sz="1400"/>
              <a:t> </a:t>
            </a:r>
            <a:r>
              <a:rPr lang="zh-CN" altLang="en-US" sz="1400"/>
              <a:t>the algorithm will imitate </a:t>
            </a:r>
            <a:r>
              <a:rPr lang="en-US" altLang="zh-CN" sz="1400"/>
              <a:t> </a:t>
            </a:r>
            <a:r>
              <a:rPr lang="zh-CN" altLang="en-US" sz="1400"/>
              <a:t>stochastic gradient ascent algorithm.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In the later phase the injected</a:t>
            </a:r>
            <a:r>
              <a:rPr lang="en-US" altLang="zh-CN" sz="1400"/>
              <a:t> </a:t>
            </a:r>
            <a:r>
              <a:rPr lang="zh-CN" altLang="en-US" sz="1400"/>
              <a:t>noise will dominate, so the algorithm will imitate a</a:t>
            </a:r>
            <a:r>
              <a:rPr lang="en-US" altLang="zh-CN" sz="1400"/>
              <a:t> </a:t>
            </a:r>
            <a:r>
              <a:rPr lang="zh-CN" altLang="en-US" sz="1400"/>
              <a:t>Langevin dynamics MH algorithm,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 W</a:t>
            </a:r>
            <a:r>
              <a:rPr lang="zh-CN" altLang="en-US" sz="1400"/>
              <a:t>e should only start collecting samples after it has entered its posterior sampling phase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660" y="2986405"/>
            <a:ext cx="3867150" cy="628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86610" y="3116580"/>
            <a:ext cx="244729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stochastic optimization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99005" y="3964940"/>
            <a:ext cx="236029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inject  Gaussian noise </a:t>
            </a:r>
            <a:endParaRPr lang="en-US" altLang="zh-CN"/>
          </a:p>
        </p:txBody>
      </p:sp>
      <p:cxnSp>
        <p:nvCxnSpPr>
          <p:cNvPr id="13" name="直接连接符 12"/>
          <p:cNvCxnSpPr/>
          <p:nvPr/>
        </p:nvCxnSpPr>
        <p:spPr>
          <a:xfrm flipH="1" flipV="1">
            <a:off x="4609465" y="3285490"/>
            <a:ext cx="786130" cy="2984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599940" y="4149090"/>
            <a:ext cx="795655" cy="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95" y="3885565"/>
            <a:ext cx="4371975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06425" y="1384935"/>
            <a:ext cx="9396095" cy="28613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methods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Single-Mode and Multi-Mode Evaluation 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 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Bringing Variety into Ensembles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Random Initialization and Data Shuffle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Bagging and Boosting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Data Augmentation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of different Network Architecture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2004695"/>
            <a:ext cx="4867275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00710" y="1368425"/>
            <a:ext cx="8582660" cy="2168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deep Ensemble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《Simple and Scalable Predictive Uncertainty Estimation using Deep Ensembles》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google, NIPS2017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use proper scoring rule as training criterion:likelihood/Brier score/mean+variance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Adversarial training 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Ensembles:</a:t>
            </a:r>
            <a:r>
              <a:rPr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en-US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randomization-based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and  boosting-based approaches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3536950"/>
            <a:ext cx="7715250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42085"/>
            <a:ext cx="84150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确定，是指同一个结果经得起多次反复问询和质疑的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>
                <a:sym typeface="+mn-ea"/>
              </a:rPr>
              <a:t>不确定性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度量的是一个随机变量的离散程度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对于DNN中不确定性的度量，我们如何对单一输入，模拟得到多次问询的结果?我们如何计算不确定性？又如何评估方法的有效性？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67815" y="3881755"/>
            <a:ext cx="3860800" cy="1476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how to model uncertainty?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 to measure uncertainty?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 to test uncertainty?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0" y="3566160"/>
            <a:ext cx="3340100" cy="22828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5459095" y="4542155"/>
            <a:ext cx="1889125" cy="1016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25475" y="1424305"/>
            <a:ext cx="10073005" cy="2168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Making Ensemble Methods more Efficient 《BatchEnsemble: An Alternative Approach To Efficient Ensemble And Lifelong Learning》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Google, ICLR2020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Adress computational and memory bottleneck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Defining each weight matrix to be the Hadamard product of a shared weight among all ensemble members and a rank-one matrix per member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3090" y="3500120"/>
            <a:ext cx="4173220" cy="2731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15" y="4246245"/>
            <a:ext cx="2381250" cy="123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defTabSz="914400">
              <a:defRPr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05000"/>
            <a:ext cx="8086725" cy="3895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33902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Uncertainty measure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76642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Evaluating Uncertainty in classification tasks</a:t>
            </a:r>
            <a:endParaRPr lang="en-US" altLang="zh-CN" b="1"/>
          </a:p>
          <a:p>
            <a:pPr marL="285750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 data uncertainty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model uncertainty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performance measure on complete dataset:AUROC/AUPR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2260600"/>
            <a:ext cx="2594610" cy="1337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70" y="4147820"/>
            <a:ext cx="3476625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33902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Uncertainty measure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Evaluating Uncertainty in Regression Tasks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 data uncertainty: STD/prediction interval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model uncertainty: approximating an average prediction and measuring the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/>
              <a:t>divergence among the single predictions 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39528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Tasks,Datasets,Baselines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tasks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regression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classification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ood detection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robustness against adversarial attack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active learning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reinforce learning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datasets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toy dataset,MNIST,FashionMNIST,CIFAR10,CIFAR100,SVHN,ImageNet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baselines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MC dropout,deep Ensembles,softmax output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Active Learning,Continual Learning,Reinforcement Learning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Image Processing and Computer Vision:depth estimation,object detection,semantic segmentation....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Medical analysis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Autonomous driving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"/>
            </a:pPr>
            <a:r>
              <a:rPr lang="en-US" altLang="zh-CN"/>
              <a:t>nlp tasks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《Cylindrical and Asymmetrical 3D Convolution Networks for LiDAR Segmentation》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/>
              <a:t> CVPR2021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2449195"/>
            <a:ext cx="8853170" cy="3305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225" y="1978660"/>
            <a:ext cx="1571625" cy="90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LiDAR point clouds: sparsity and varying density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/>
              <a:t>Cylindrical Partition：CxHxWxL, where C denotes the feature dimension and H, W, L mean the radius,azimuth and height</a:t>
            </a:r>
            <a:endParaRPr lang="en-US" altLang="zh-CN"/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/>
              <a:t> Asymmetrical 3D Convolution:  Asymmetrical Residual Block,Dimension-Decomposition based Context Modeling🤔</a:t>
            </a:r>
            <a:endParaRPr lang="en-US" altLang="zh-CN"/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/>
              <a:t>Point-wise Refinement Module：the lossy cell-label encoding, </a:t>
            </a:r>
            <a:r>
              <a:rPr lang="en-US" altLang="zh-CN">
                <a:solidFill>
                  <a:srgbClr val="FF0000"/>
                </a:solidFill>
              </a:rPr>
              <a:t>voxel-wise loss+point-wise loss🤔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145" y="4350385"/>
            <a:ext cx="2682875" cy="1544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5" y="4146550"/>
            <a:ext cx="4381500" cy="195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《Towards Safe Autonomous Driving: Capture Uncertainty in the Deep Neural Network For Lidar 3D Vehicle Detection》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/>
              <a:t> ITSC</a:t>
            </a:r>
            <a:r>
              <a:rPr lang="en-US" altLang="zh-CN">
                <a:sym typeface="+mn-ea"/>
              </a:rPr>
              <a:t> 2018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3595" y="2545715"/>
            <a:ext cx="6997065" cy="2592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29130" y="3723005"/>
            <a:ext cx="16433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3D point clouds</a:t>
            </a:r>
            <a:endParaRPr lang="en-US" altLang="zh-CN"/>
          </a:p>
        </p:txBody>
      </p:sp>
      <p:cxnSp>
        <p:nvCxnSpPr>
          <p:cNvPr id="5" name="直接连接符 4"/>
          <p:cNvCxnSpPr>
            <a:endCxn id="4" idx="3"/>
          </p:cNvCxnSpPr>
          <p:nvPr/>
        </p:nvCxnSpPr>
        <p:spPr>
          <a:xfrm flipH="1">
            <a:off x="3572510" y="3229610"/>
            <a:ext cx="1061085" cy="67754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3639185" y="3945255"/>
            <a:ext cx="1073785" cy="6985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572510" y="3945255"/>
            <a:ext cx="1180465" cy="84518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715" y="1353185"/>
            <a:ext cx="6997065" cy="2592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2545" y="2465070"/>
            <a:ext cx="16433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3D point clouds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963545" y="1787525"/>
            <a:ext cx="1061085" cy="67754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2955925" y="2614295"/>
            <a:ext cx="1073785" cy="6985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2955925" y="2726690"/>
            <a:ext cx="1180465" cy="84518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25" y="4044950"/>
            <a:ext cx="2714625" cy="857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30" y="3769995"/>
            <a:ext cx="4400550" cy="2495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75" y="5000625"/>
            <a:ext cx="4695825" cy="1371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0220" y="1270000"/>
            <a:ext cx="364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Capturing Epistemic Uncertainty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5445" y="4252595"/>
            <a:ext cx="186309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For classification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：uncertainty that directly stems from the data</a:t>
            </a:r>
            <a:endParaRPr lang="zh-CN" altLang="en-US" kern="1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u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ncertainty caused by shortcomings in the model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Distributional uncertainty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3668395"/>
            <a:ext cx="2781300" cy="581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55" y="4525010"/>
            <a:ext cx="3571875" cy="72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5" y="3229610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715" y="1353185"/>
            <a:ext cx="6997065" cy="2592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2545" y="2465070"/>
            <a:ext cx="16433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3D point clouds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963545" y="1787525"/>
            <a:ext cx="1061085" cy="67754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2955925" y="2614295"/>
            <a:ext cx="1073785" cy="6985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2955925" y="2726690"/>
            <a:ext cx="1180465" cy="84518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0220" y="1270000"/>
            <a:ext cx="364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Capturing Epistemic Uncertainty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25" y="4319905"/>
            <a:ext cx="1266825" cy="590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15" y="5095875"/>
            <a:ext cx="2266950" cy="285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15" y="5685790"/>
            <a:ext cx="1952625" cy="2952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6215" y="5013325"/>
            <a:ext cx="149733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For regression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715" y="1353185"/>
            <a:ext cx="6997065" cy="2592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2545" y="2465070"/>
            <a:ext cx="16433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3D point clouds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963545" y="1787525"/>
            <a:ext cx="1061085" cy="67754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2955925" y="2614295"/>
            <a:ext cx="1073785" cy="6985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2955925" y="2726690"/>
            <a:ext cx="1180465" cy="84518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0220" y="1270000"/>
            <a:ext cx="364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Capturing Aleatoric</a:t>
            </a:r>
            <a:r>
              <a:rPr lang="en-US" altLang="zh-CN"/>
              <a:t> </a:t>
            </a:r>
            <a:r>
              <a:rPr lang="zh-CN" altLang="en-US"/>
              <a:t>Uncertainty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5" y="5274945"/>
            <a:ext cx="3124200" cy="276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395" y="4674870"/>
            <a:ext cx="2847975" cy="600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7700" y="4624070"/>
            <a:ext cx="176403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For classification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078730" y="4624070"/>
            <a:ext cx="2012950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For regresssion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《Gaussian YOLOv3: An Accurate and Fast Object Detector Using Localization Uncertainty for Autonomous Driving》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ICCV 2019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415" y="2769870"/>
            <a:ext cx="3467100" cy="2781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3236595"/>
            <a:ext cx="4486275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10343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《Exploring Uncertainty Measures in Deep Networks for Multiple Sclerosis Lesion Detection and Segmentation》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 MICCAI 2018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/>
              <a:t> Network architecture: 3D FCN, four uncertainty measures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pPr lvl="8"/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2686050"/>
            <a:ext cx="9391650" cy="3114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5688330"/>
            <a:ext cx="3924300" cy="55245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8939530" y="2186940"/>
            <a:ext cx="1034415" cy="70675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970135" y="1986915"/>
            <a:ext cx="4749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Fw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7905115" y="5168265"/>
            <a:ext cx="1064260" cy="7759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939530" y="5953125"/>
            <a:ext cx="5130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Vw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069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Applications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10343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Exploring Uncertainty Measures in Deep Networks for Multiple Sclerosis Lesion Detection and Segmentation》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Voxel level, Lesion level</a:t>
            </a:r>
            <a:endParaRPr lang="en-US" altLang="zh-CN">
              <a:sym typeface="+mn-ea"/>
            </a:endParaRPr>
          </a:p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Our results indicate that filtering based on uncertainty improves lesion detection accuracy </a:t>
            </a:r>
            <a:endParaRPr lang="en-US" altLang="zh-CN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altLang="zh-CN"/>
          </a:p>
          <a:p>
            <a:endParaRPr lang="en-US" altLang="zh-CN"/>
          </a:p>
          <a:p>
            <a:pPr lvl="8"/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2355215"/>
            <a:ext cx="9391650" cy="31146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8935720" y="1818005"/>
            <a:ext cx="1034415" cy="70675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970135" y="1778635"/>
            <a:ext cx="4749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Fw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 flipH="1" flipV="1">
            <a:off x="7712075" y="4960620"/>
            <a:ext cx="1064260" cy="77597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776335" y="5736590"/>
            <a:ext cx="513080" cy="3683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/>
              <a:t>Vw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5752465"/>
            <a:ext cx="2733675" cy="35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481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Calibration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800" y="1435735"/>
            <a:ext cx="106476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什么是calibrated network</a:t>
            </a: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for classification:</a:t>
            </a: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for regression:</a:t>
            </a: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6440" y="2199005"/>
            <a:ext cx="3514725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3614420"/>
            <a:ext cx="329565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9481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Calibration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645" y="1416050"/>
            <a:ext cx="10647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什么是calibrated network</a:t>
            </a: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reliability diagram: accuracy versus confidence</a:t>
            </a: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Evaluating Calibration Quality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3542"/>
          <a:stretch>
            <a:fillRect/>
          </a:stretch>
        </p:blipFill>
        <p:spPr>
          <a:xfrm>
            <a:off x="588645" y="3099435"/>
            <a:ext cx="7934325" cy="2421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370" y="2197735"/>
            <a:ext cx="3305175" cy="74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0275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Conclusions</a:t>
            </a:r>
            <a:endParaRPr lang="en-US" altLang="zh-CN" sz="28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645" y="1416050"/>
            <a:ext cx="10647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2" indent="-285750"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Missing Validation of Existing Methods over Real World Problems</a:t>
            </a:r>
            <a:endParaRPr lang="en-US" altLang="zh-CN">
              <a:sym typeface="+mn-ea"/>
            </a:endParaRPr>
          </a:p>
          <a:p>
            <a:pPr marL="457200" lvl="2" indent="-285750">
              <a:buFont typeface="Wingdings" panose="05000000000000000000" charset="0"/>
              <a:buChar char=""/>
            </a:pPr>
            <a:r>
              <a:rPr lang="en-US" altLang="zh-CN"/>
              <a:t>Lack of Standardized Evaluation Protocol</a:t>
            </a:r>
            <a:endParaRPr lang="en-US" altLang="zh-CN"/>
          </a:p>
          <a:p>
            <a:pPr marL="457200" lvl="2" indent="-285750">
              <a:buFont typeface="Wingdings" panose="05000000000000000000" charset="0"/>
              <a:buChar char=""/>
            </a:pPr>
            <a:r>
              <a:rPr lang="en-US" altLang="zh-CN"/>
              <a:t>Inability to Evaluate Uncertainty Associated to a Single Decision, Lack of Ground Truth Uncertainties</a:t>
            </a:r>
            <a:endParaRPr lang="en-US" altLang="zh-CN"/>
          </a:p>
          <a:p>
            <a:pPr marL="457200" lvl="2" indent="-285750">
              <a:buFont typeface="Wingdings" panose="05000000000000000000" charset="0"/>
              <a:buChar char=""/>
            </a:pPr>
            <a:r>
              <a:rPr lang="en-US" altLang="zh-CN"/>
              <a:t>Generic Evaluation Framework</a:t>
            </a:r>
            <a:endParaRPr lang="en-US" altLang="zh-CN"/>
          </a:p>
          <a:p>
            <a:pPr marL="457200" lvl="2" indent="-285750">
              <a:buFont typeface="Wingdings" panose="05000000000000000000" charset="0"/>
              <a:buChar char=""/>
            </a:pPr>
            <a:r>
              <a:rPr lang="en-US" altLang="zh-CN"/>
              <a:t>Lack of Explainability </a:t>
            </a:r>
            <a:endParaRPr lang="en-US" altLang="zh-CN"/>
          </a:p>
          <a:p>
            <a:pPr marL="285750" indent="-285750"/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378585"/>
            <a:ext cx="105092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根据输入数据的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domain,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预测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uncertainty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可以分为三类</a:t>
            </a:r>
            <a:endParaRPr lang="en-US" altLang="zh-CN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in-domain: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和训练数据分布一致的分布</a:t>
            </a:r>
            <a:endParaRPr lang="zh-CN" altLang="en-US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/>
              <a:t>domain-shift:</a:t>
            </a:r>
            <a:r>
              <a:rPr lang="zh-CN" altLang="en-US"/>
              <a:t>与训练数据分布有偏移，比如数据增强，攻击</a:t>
            </a:r>
            <a:endParaRPr lang="zh-CN" altLang="en-US"/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/>
              <a:t>out-of-domain: 来自未知数据子空间</a:t>
            </a:r>
            <a:r>
              <a:rPr lang="zh-CN" altLang="en-US"/>
              <a:t>的样本，</a:t>
            </a:r>
            <a:r>
              <a:rPr lang="en-US" altLang="zh-CN"/>
              <a:t>OOD</a:t>
            </a:r>
            <a:r>
              <a:rPr lang="zh-CN" altLang="en-US"/>
              <a:t>样本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96265" y="1375410"/>
            <a:ext cx="9396095" cy="355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Bayesian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Single deterministic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：给出基于确定性网络中单次前向传播的预测。不确定性量化可以通过使用额外的（外部）方法获得，也可以由网络直接预测。</a:t>
            </a:r>
            <a:endParaRPr lang="en-US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Test-time augmentation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50590" y="4452620"/>
            <a:ext cx="4671695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multiple,deterministic and stochastic？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06425" y="1424940"/>
            <a:ext cx="9396095" cy="21685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Test-time augmentation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：基于单个确定性网络的预测，但在测试时增强输入数据，以生成几个预测，用于评估预测的确定性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How to select valid augmentation</a:t>
            </a:r>
            <a:endParaRPr lang="zh-CN" altLang="zh-CN" sz="15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06425" y="1347470"/>
            <a:ext cx="9396095" cy="18224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L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earning-based method for test time augmentation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(TTA)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《When and Why Test-Time Augmentation Works》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Performance 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of TTA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depend 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on  the training set, architecture, and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augmentations involved. 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We derive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a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new TTA method that learns to </a:t>
            </a:r>
            <a:r>
              <a:rPr lang="zh-CN"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aggregate predictions</a:t>
            </a:r>
            <a:r>
              <a:rPr lang="en-US"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from different transformations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for a given model and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dataset. 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785" y="3573780"/>
            <a:ext cx="310515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606425" y="1405255"/>
            <a:ext cx="9396095" cy="1476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单一确定性方法（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deterministic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：给出基于确定性网络中单次前向传播的预测。不确定性量化可以通过使用额外的（外部）方法获得，也可以由网络直接预测。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internal UQ approaches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"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ex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ternal UQ approaches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3502025"/>
            <a:ext cx="3829050" cy="2200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86740" y="1424940"/>
            <a:ext cx="9396095" cy="78359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Dirichlet 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Prior networks:《Predictive Uncertainty Estimation via Prior Networks》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NeurIPS 2018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A Prior Network for classification </a:t>
            </a:r>
            <a:r>
              <a:rPr altLang="zh-CN" sz="15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parametrizes a distribution over a simplex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, such as a Dirichlet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310" y="3260725"/>
            <a:ext cx="5648325" cy="1685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3710305"/>
            <a:ext cx="3514725" cy="390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05" y="4200525"/>
            <a:ext cx="3981450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971800"/>
            <a:ext cx="4895850" cy="6381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5715635"/>
            <a:ext cx="6429375" cy="447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0115" y="5715635"/>
            <a:ext cx="1878330" cy="36830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p>
            <a:r>
              <a:rPr lang="en-US" altLang="zh-CN"/>
              <a:t>multi-task training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896610" y="2741930"/>
            <a:ext cx="1014095" cy="27559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p>
            <a:r>
              <a:rPr lang="en-US" altLang="zh-CN" sz="1200"/>
              <a:t>concentration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4106545" y="2625090"/>
            <a:ext cx="841375" cy="27559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sz="1200"/>
              <a:t>precision</a:t>
            </a:r>
            <a:endParaRPr lang="en-US" altLang="zh-CN" sz="1200"/>
          </a:p>
        </p:txBody>
      </p:sp>
      <p:cxnSp>
        <p:nvCxnSpPr>
          <p:cNvPr id="12" name="直接连接符 11"/>
          <p:cNvCxnSpPr/>
          <p:nvPr/>
        </p:nvCxnSpPr>
        <p:spPr>
          <a:xfrm flipH="1" flipV="1">
            <a:off x="4623435" y="2940685"/>
            <a:ext cx="69850" cy="16954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617845" y="3060065"/>
            <a:ext cx="347980" cy="20891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310" y="3110230"/>
            <a:ext cx="666750" cy="2381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8280" y="5258435"/>
            <a:ext cx="533400" cy="238125"/>
          </a:xfrm>
          <a:prstGeom prst="rect">
            <a:avLst/>
          </a:prstGeom>
        </p:spPr>
      </p:pic>
      <p:cxnSp>
        <p:nvCxnSpPr>
          <p:cNvPr id="16" name="直接连接符 15"/>
          <p:cNvCxnSpPr>
            <a:stCxn id="15" idx="2"/>
          </p:cNvCxnSpPr>
          <p:nvPr/>
        </p:nvCxnSpPr>
        <p:spPr>
          <a:xfrm flipH="1">
            <a:off x="8084185" y="5496560"/>
            <a:ext cx="10795" cy="30861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330" y="5050155"/>
            <a:ext cx="3257550" cy="561975"/>
          </a:xfrm>
          <a:prstGeom prst="rect">
            <a:avLst/>
          </a:prstGeom>
        </p:spPr>
      </p:pic>
      <p:cxnSp>
        <p:nvCxnSpPr>
          <p:cNvPr id="18" name="直接连接符 17"/>
          <p:cNvCxnSpPr>
            <a:stCxn id="17" idx="2"/>
          </p:cNvCxnSpPr>
          <p:nvPr/>
        </p:nvCxnSpPr>
        <p:spPr>
          <a:xfrm flipH="1">
            <a:off x="5140960" y="5612130"/>
            <a:ext cx="144145" cy="202565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8175</Words>
  <Application>WPS 演示</Application>
  <PresentationFormat>宽屏</PresentationFormat>
  <Paragraphs>413</Paragraphs>
  <Slides>38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Wingdings</vt:lpstr>
      <vt:lpstr>微软雅黑</vt:lpstr>
      <vt:lpstr>宋体</vt:lpstr>
      <vt:lpstr>Arial Unicode MS</vt:lpstr>
      <vt:lpstr>Helvetica</vt:lpstr>
      <vt:lpstr>Comfortaa Light</vt:lpstr>
      <vt:lpstr>微软雅黑</vt:lpstr>
      <vt:lpstr>my-tutorial</vt:lpstr>
      <vt:lpstr>A Survey of  Uncertainty Quantificaiton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3663</cp:revision>
  <dcterms:created xsi:type="dcterms:W3CDTF">2023-10-30T04:22:02Z</dcterms:created>
  <dcterms:modified xsi:type="dcterms:W3CDTF">2023-10-30T04:22:02Z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