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9"/>
  </p:handoutMasterIdLst>
  <p:sldIdLst>
    <p:sldId id="256" r:id="rId3"/>
    <p:sldId id="1571" r:id="rId5"/>
    <p:sldId id="1575" r:id="rId6"/>
    <p:sldId id="1576" r:id="rId7"/>
    <p:sldId id="1577" r:id="rId8"/>
    <p:sldId id="1579" r:id="rId9"/>
    <p:sldId id="1580" r:id="rId10"/>
    <p:sldId id="1583" r:id="rId11"/>
    <p:sldId id="1587" r:id="rId12"/>
    <p:sldId id="1590" r:id="rId13"/>
    <p:sldId id="1612" r:id="rId14"/>
    <p:sldId id="1591" r:id="rId15"/>
    <p:sldId id="1604" r:id="rId16"/>
    <p:sldId id="1592" r:id="rId17"/>
    <p:sldId id="1596" r:id="rId18"/>
    <p:sldId id="1595" r:id="rId19"/>
    <p:sldId id="1606" r:id="rId20"/>
    <p:sldId id="1607" r:id="rId21"/>
    <p:sldId id="1593" r:id="rId22"/>
    <p:sldId id="1605" r:id="rId23"/>
    <p:sldId id="1601" r:id="rId24"/>
    <p:sldId id="1608" r:id="rId25"/>
    <p:sldId id="1594" r:id="rId26"/>
    <p:sldId id="1609" r:id="rId27"/>
    <p:sldId id="1611" r:id="rId28"/>
    <p:sldId id="1628" r:id="rId29"/>
    <p:sldId id="1629" r:id="rId30"/>
    <p:sldId id="1631" r:id="rId31"/>
    <p:sldId id="1636" r:id="rId32"/>
    <p:sldId id="1632" r:id="rId33"/>
    <p:sldId id="1633" r:id="rId34"/>
    <p:sldId id="1634" r:id="rId35"/>
    <p:sldId id="1635" r:id="rId36"/>
    <p:sldId id="1637" r:id="rId37"/>
    <p:sldId id="447" r:id="rId3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E3"/>
    <a:srgbClr val="E5E9EC"/>
    <a:srgbClr val="EB641B"/>
    <a:srgbClr val="EB651C"/>
    <a:srgbClr val="3366FF"/>
    <a:srgbClr val="00B050"/>
    <a:srgbClr val="2250A2"/>
    <a:srgbClr val="303030"/>
    <a:srgbClr val="4949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>
      <p:cViewPr varScale="1">
        <p:scale>
          <a:sx n="91" d="100"/>
          <a:sy n="91" d="100"/>
        </p:scale>
        <p:origin x="1614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commentAuthors" Target="commentAuthors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1.emf"/><Relationship Id="rId1" Type="http://schemas.openxmlformats.org/officeDocument/2006/relationships/image" Target="../media/image5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zh-CN" altLang="en-US" sz="3600" b="1" dirty="0"/>
              <a:t>认知智能研发进展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2022.1.13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667000"/>
            <a:ext cx="7610475" cy="1552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问题形式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875" y="4415790"/>
            <a:ext cx="2517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和我们问题的关联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5181600"/>
            <a:ext cx="4017645" cy="8235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798050" y="3406140"/>
            <a:ext cx="2225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转化为对偶问题存在的问题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295400"/>
            <a:ext cx="102787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dirty="0"/>
              <a:t>paper:</a:t>
            </a:r>
            <a:r>
              <a:rPr lang="zh-CN" altLang="en-US" sz="2000" dirty="0"/>
              <a:t>《</a:t>
            </a:r>
            <a:r>
              <a:rPr lang="en-US" altLang="zh-CN" sz="2000" dirty="0"/>
              <a:t>large-scale nonconvex optimization:randomization,gap estimation,and numerical resolution</a:t>
            </a:r>
            <a:r>
              <a:rPr lang="zh-CN" altLang="en-US" sz="2000" dirty="0"/>
              <a:t>》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523240" y="2485390"/>
            <a:ext cx="1910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对偶问题形式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4724400"/>
            <a:ext cx="2181225" cy="5143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4572000"/>
            <a:ext cx="3829050" cy="704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08375"/>
            <a:ext cx="140017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549650"/>
            <a:ext cx="762000" cy="304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6800" y="3486150"/>
            <a:ext cx="449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s.t.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8610600" y="3657600"/>
            <a:ext cx="2378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转化为对偶形式存在的问题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3429000"/>
            <a:ext cx="7696200" cy="866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62200"/>
            <a:ext cx="7848600" cy="657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2192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 Relaxation by randomization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2438400"/>
            <a:ext cx="10280650" cy="2268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2907665"/>
            <a:ext cx="10735310" cy="2912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400"/>
            <a:ext cx="167132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590800"/>
            <a:ext cx="8886825" cy="2171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1905000"/>
            <a:ext cx="6067425" cy="4067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0" y="4495800"/>
            <a:ext cx="3048000" cy="53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114800"/>
            <a:ext cx="1905000" cy="247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3581400"/>
            <a:ext cx="7143750" cy="1336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362200"/>
            <a:ext cx="15240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2315" y="11722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2.1 Basic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438400"/>
            <a:ext cx="8983345" cy="1986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668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838200" y="2574290"/>
            <a:ext cx="839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</a:t>
            </a:r>
            <a:r>
              <a:rPr lang="en-US" altLang="zh-CN"/>
              <a:t>1</a:t>
            </a:r>
            <a:r>
              <a:rPr lang="zh-CN" altLang="en-US"/>
              <a:t>存储空间占用比较大，所以作者提出了</a:t>
            </a:r>
            <a:r>
              <a:rPr lang="en-US" altLang="zh-CN"/>
              <a:t>Stochastic Frank-Wolfe </a:t>
            </a:r>
            <a:r>
              <a:rPr lang="zh-CN" altLang="en-US"/>
              <a:t>算法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1066800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目标</a:t>
            </a:r>
            <a:r>
              <a:rPr lang="en-US" altLang="zh-CN" dirty="0"/>
              <a:t>:</a:t>
            </a:r>
            <a:r>
              <a:rPr lang="zh-CN" altLang="en-US" dirty="0"/>
              <a:t>建模单个神经元的分布</a:t>
            </a:r>
            <a:endParaRPr lang="zh-CN" altLang="en-US" dirty="0"/>
          </a:p>
        </p:txBody>
      </p:sp>
      <p:pic>
        <p:nvPicPr>
          <p:cNvPr id="5" name="图片 4" descr="cn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2590800"/>
            <a:ext cx="5943600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676400"/>
            <a:ext cx="7132955" cy="4855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2209800"/>
            <a:ext cx="7660005" cy="2976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2000" y="105791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2.2 Stochastic Frank-Wolfe algorithm:</a:t>
            </a:r>
            <a:endParaRPr lang="en-US" altLang="zh-CN" sz="2000"/>
          </a:p>
        </p:txBody>
      </p:sp>
      <p:sp>
        <p:nvSpPr>
          <p:cNvPr id="3" name="文本框 2"/>
          <p:cNvSpPr txBox="1"/>
          <p:nvPr/>
        </p:nvSpPr>
        <p:spPr>
          <a:xfrm>
            <a:off x="1171575" y="1752600"/>
            <a:ext cx="3680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</a:t>
            </a:r>
            <a:r>
              <a:rPr lang="zh-CN" altLang="en-US"/>
              <a:t>A speed-up of the SFW algorithm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71575" y="3643630"/>
            <a:ext cx="2769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 </a:t>
            </a:r>
            <a:r>
              <a:rPr lang="en-US" altLang="zh-CN"/>
              <a:t>2.</a:t>
            </a:r>
            <a:r>
              <a:rPr lang="zh-CN" altLang="en-US"/>
              <a:t>Stopping time strategy.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57400" y="2514600"/>
            <a:ext cx="5672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simulating the Bernoulli random variables before Step 1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4419600"/>
            <a:ext cx="382905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3. Selection method: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6545" y="1846580"/>
            <a:ext cx="7991475" cy="885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24200"/>
            <a:ext cx="9001125" cy="1876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6562725" cy="704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论文分享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4. Experiments: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6088380" cy="3581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79690" y="2411095"/>
            <a:ext cx="3155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Linear search </a:t>
            </a:r>
            <a:r>
              <a:rPr lang="zh-CN" altLang="en-US"/>
              <a:t>方法更快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696200" y="3124200"/>
            <a:ext cx="395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stochastic FW</a:t>
            </a:r>
            <a:r>
              <a:rPr lang="zh-CN" altLang="en-US"/>
              <a:t>收敛速率比</a:t>
            </a:r>
            <a:r>
              <a:rPr lang="en-US" altLang="zh-CN"/>
              <a:t>basic FW</a:t>
            </a:r>
            <a:r>
              <a:rPr lang="zh-CN" altLang="en-US"/>
              <a:t>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pic>
        <p:nvPicPr>
          <p:cNvPr id="4" name="图片 3" descr="vi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676400"/>
            <a:ext cx="5852160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实验进展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算法实现</a:t>
            </a:r>
            <a:r>
              <a:rPr lang="en-US" altLang="zh-CN" sz="2000"/>
              <a:t>: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1. KDE</a:t>
            </a:r>
            <a:r>
              <a:rPr lang="zh-CN" altLang="en-US" sz="1600"/>
              <a:t>权重更新</a:t>
            </a:r>
            <a:endParaRPr lang="zh-CN" altLang="en-US"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2. KDE</a:t>
            </a:r>
            <a:r>
              <a:rPr lang="zh-CN" altLang="en-US" sz="1600"/>
              <a:t>带宽太大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《Non-convex Optimization for Machine Learning》</a:t>
            </a:r>
            <a:endParaRPr lang="en-US" alt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1268730" y="2439035"/>
            <a:ext cx="68764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1. </a:t>
            </a:r>
            <a:r>
              <a:rPr sz="1600"/>
              <a:t>The Convex Relaxation Approach </a:t>
            </a:r>
            <a:r>
              <a:rPr lang="en-US" sz="1600"/>
              <a:t>: relaxation gap, scalability</a:t>
            </a:r>
            <a:endParaRPr sz="1600"/>
          </a:p>
          <a:p>
            <a:pPr marL="285750" indent="-285750">
              <a:buFont typeface="Wingdings" panose="05000000000000000000" charset="0"/>
              <a:buChar char=""/>
            </a:pPr>
            <a:endParaRPr sz="1600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 sz="1600"/>
              <a:t>2. </a:t>
            </a:r>
            <a:r>
              <a:rPr sz="1600"/>
              <a:t>The Non-Convex Optimization Approach</a:t>
            </a:r>
            <a:r>
              <a:rPr lang="en-US" sz="1600"/>
              <a:t>:PGD,alternating minimization, EM, stochasitc optimizaiton</a:t>
            </a:r>
            <a:endParaRPr sz="1600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1010285" y="1902460"/>
            <a:ext cx="470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nonconvex optimization: NP-hard problem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229995" y="3891280"/>
            <a:ext cx="8754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t has been repeatedly</a:t>
            </a:r>
            <a:r>
              <a:rPr lang="en-US" altLang="zh-CN"/>
              <a:t> </a:t>
            </a:r>
            <a:r>
              <a:rPr lang="zh-CN" altLang="en-US"/>
              <a:t>revealed that if the problem possesses nice structure, then not only do relaxation approaches</a:t>
            </a:r>
            <a:r>
              <a:rPr lang="en-US" altLang="zh-CN"/>
              <a:t> </a:t>
            </a:r>
            <a:r>
              <a:rPr lang="zh-CN" altLang="en-US"/>
              <a:t>succeed, but non-convex optimization algorithms do too.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2209800"/>
            <a:ext cx="863917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5330" y="1414780"/>
            <a:ext cx="284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Mathematical Tools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1298575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建模</a:t>
            </a:r>
            <a:endParaRPr lang="zh-CN" altLang="en-US" dirty="0"/>
          </a:p>
        </p:txBody>
      </p:sp>
      <p:pic>
        <p:nvPicPr>
          <p:cNvPr id="14" name="图片 13" descr="k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790700"/>
            <a:ext cx="2790190" cy="752475"/>
          </a:xfrm>
          <a:prstGeom prst="rect">
            <a:avLst/>
          </a:prstGeom>
        </p:spPr>
      </p:pic>
      <p:pic>
        <p:nvPicPr>
          <p:cNvPr id="15" name="图片 14" descr="kd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28800"/>
            <a:ext cx="2876550" cy="676275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7924800" y="2209800"/>
            <a:ext cx="1524000" cy="2209800"/>
          </a:xfrm>
          <a:prstGeom prst="wedgeEllipse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>
            <a:off x="7620000" y="3375660"/>
            <a:ext cx="1043940" cy="1043940"/>
          </a:xfrm>
          <a:prstGeom prst="actionButtonHelp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1" name="圆角矩形标注 20"/>
          <p:cNvSpPr/>
          <p:nvPr/>
        </p:nvSpPr>
        <p:spPr>
          <a:xfrm>
            <a:off x="2895600" y="2590800"/>
            <a:ext cx="5867400" cy="11430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14400" y="5562600"/>
            <a:ext cx="471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神经元数量太多，存储和计算困难</a:t>
            </a:r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67000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pic>
        <p:nvPicPr>
          <p:cNvPr id="28" name="图片 27" descr="kd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95600"/>
            <a:ext cx="3589655" cy="1795145"/>
          </a:xfrm>
          <a:prstGeom prst="rect">
            <a:avLst/>
          </a:prstGeom>
        </p:spPr>
      </p:pic>
      <p:pic>
        <p:nvPicPr>
          <p:cNvPr id="29" name="图片 28" descr="问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4953000"/>
            <a:ext cx="1453515" cy="1410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PGD: projected gradient descent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209800"/>
            <a:ext cx="5972175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gAM: Generalized alternating minimization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846580"/>
            <a:ext cx="6486525" cy="25431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5334000"/>
            <a:ext cx="3067050" cy="723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4678045"/>
            <a:ext cx="3797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descent version of gAM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EM: Expectation-Maximization </a:t>
            </a:r>
            <a:endParaRPr lang="en-US" altLang="zh-CN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209800"/>
            <a:ext cx="8429625" cy="2505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论文调研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0" y="1871345"/>
            <a:ext cx="85725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1143000"/>
            <a:ext cx="854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Stochastic Optimization </a:t>
            </a:r>
            <a:endParaRPr lang="en-US" altLang="zh-CN" sz="2000"/>
          </a:p>
        </p:txBody>
      </p:sp>
      <p:sp>
        <p:nvSpPr>
          <p:cNvPr id="4" name="文本框 3"/>
          <p:cNvSpPr txBox="1"/>
          <p:nvPr/>
        </p:nvSpPr>
        <p:spPr>
          <a:xfrm>
            <a:off x="990600" y="2209800"/>
            <a:ext cx="3800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(5000+5000)-&gt;100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loss: js</a:t>
            </a:r>
            <a:r>
              <a:rPr lang="zh-CN" altLang="en-US"/>
              <a:t>散度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optimizer: Adam, lr=10e-3,10e-4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cluster: js=0.00013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2309495"/>
            <a:ext cx="3714750" cy="27622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350" y="2209800"/>
            <a:ext cx="3733800" cy="296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KDE </a:t>
            </a:r>
            <a:r>
              <a:rPr lang="zh-CN" altLang="en-US" dirty="0"/>
              <a:t>近似</a:t>
            </a:r>
            <a:endParaRPr lang="zh-CN" altLang="en-US" dirty="0"/>
          </a:p>
        </p:txBody>
      </p:sp>
      <p:sp>
        <p:nvSpPr>
          <p:cNvPr id="17" name="右箭头 16"/>
          <p:cNvSpPr/>
          <p:nvPr/>
        </p:nvSpPr>
        <p:spPr>
          <a:xfrm>
            <a:off x="5257800" y="2590800"/>
            <a:ext cx="2286000" cy="1981200"/>
          </a:xfrm>
          <a:prstGeom prst="rightArrow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20" name="动作按钮: 帮助 19"/>
          <p:cNvSpPr/>
          <p:nvPr/>
        </p:nvSpPr>
        <p:spPr>
          <a:xfrm flipV="1">
            <a:off x="7620000" y="3375660"/>
            <a:ext cx="1043940" cy="460374"/>
          </a:xfrm>
          <a:prstGeom prst="actionButtonHelp">
            <a:avLst/>
          </a:prstGeom>
        </p:spPr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23" name="圆角矩形标注 22"/>
          <p:cNvSpPr/>
          <p:nvPr/>
        </p:nvSpPr>
        <p:spPr>
          <a:xfrm>
            <a:off x="4876800" y="2654935"/>
            <a:ext cx="2667000" cy="533400"/>
          </a:xfrm>
          <a:prstGeom prst="wedgeRoundRectCallou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648460" y="1828800"/>
            <a:ext cx="5644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想法</a:t>
            </a:r>
            <a:r>
              <a:rPr lang="en-US" altLang="zh-CN" sz="1400"/>
              <a:t>:</a:t>
            </a:r>
            <a:r>
              <a:rPr lang="zh-CN" altLang="en-US" sz="1400"/>
              <a:t>用一批较少的点构建的分布，去近似原来所有的点所构建的分布</a:t>
            </a:r>
            <a:endParaRPr lang="zh-CN" altLang="en-US" sz="1400"/>
          </a:p>
        </p:txBody>
      </p:sp>
      <p:sp>
        <p:nvSpPr>
          <p:cNvPr id="4" name="文本框 3"/>
          <p:cNvSpPr txBox="1"/>
          <p:nvPr/>
        </p:nvSpPr>
        <p:spPr>
          <a:xfrm>
            <a:off x="1066800" y="297180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Streaming </a:t>
            </a:r>
            <a:r>
              <a:rPr lang="zh-CN" altLang="en-US"/>
              <a:t>更新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72200" y="3124200"/>
            <a:ext cx="1295400" cy="609600"/>
          </a:xfrm>
          <a:prstGeom prst="rect">
            <a:avLst/>
          </a:prstGeom>
        </p:spPr>
        <p:txBody>
          <a:bodyPr wrap="none">
            <a:spAutoFit/>
          </a:bodyPr>
          <a:p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83095" y="337439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911600" y="4179570"/>
            <a:ext cx="1073150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en-US" altLang="zh-CN" sz="2400" dirty="0"/>
              <a:t>P </a:t>
            </a:r>
            <a:endParaRPr lang="en-US" altLang="zh-CN" sz="2400" dirty="0"/>
          </a:p>
        </p:txBody>
      </p:sp>
      <p:sp>
        <p:nvSpPr>
          <p:cNvPr id="11" name="圆角矩形 10"/>
          <p:cNvSpPr/>
          <p:nvPr/>
        </p:nvSpPr>
        <p:spPr>
          <a:xfrm>
            <a:off x="6147435" y="4208145"/>
            <a:ext cx="1506220" cy="460374"/>
          </a:xfrm>
          <a:prstGeom prst="roundRect">
            <a:avLst>
              <a:gd name="adj" fmla="val 0"/>
            </a:avLst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en-US" altLang="zh-CN" sz="2400" dirty="0"/>
              <a:t>Q  pool  </a:t>
            </a:r>
            <a:endParaRPr lang="en-US" altLang="zh-CN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8816340" y="4114800"/>
            <a:ext cx="1019175" cy="510185"/>
          </a:xfrm>
          <a:prstGeom prst="roundRect">
            <a:avLst/>
          </a:prstGeom>
          <a:solidFill>
            <a:srgbClr val="0070C0"/>
          </a:solidFill>
        </p:spPr>
        <p:txBody>
          <a:bodyPr wrap="square">
            <a:spAutoFit/>
          </a:bodyPr>
          <a:p>
            <a:pPr algn="ctr"/>
            <a:r>
              <a:rPr lang="en-US" altLang="zh-CN" sz="2400" dirty="0"/>
              <a:t>S</a:t>
            </a:r>
            <a:endParaRPr lang="en-US" altLang="zh-CN" sz="2400" dirty="0"/>
          </a:p>
        </p:txBody>
      </p:sp>
      <p:cxnSp>
        <p:nvCxnSpPr>
          <p:cNvPr id="24" name="曲线连接符 23"/>
          <p:cNvCxnSpPr>
            <a:stCxn id="9" idx="3"/>
            <a:endCxn id="11" idx="1"/>
          </p:cNvCxnSpPr>
          <p:nvPr/>
        </p:nvCxnSpPr>
        <p:spPr>
          <a:xfrm>
            <a:off x="4984750" y="4434840"/>
            <a:ext cx="1162685" cy="3810"/>
          </a:xfrm>
          <a:prstGeom prst="curvedConnector3">
            <a:avLst>
              <a:gd name="adj1" fmla="val 50027"/>
            </a:avLst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曲线连接符 24"/>
          <p:cNvCxnSpPr/>
          <p:nvPr/>
        </p:nvCxnSpPr>
        <p:spPr>
          <a:xfrm>
            <a:off x="7663815" y="4438650"/>
            <a:ext cx="1143000" cy="3175"/>
          </a:xfrm>
          <a:prstGeom prst="curved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2" idx="0"/>
          </p:cNvCxnSpPr>
          <p:nvPr/>
        </p:nvCxnSpPr>
        <p:spPr>
          <a:xfrm rot="16200000" flipV="1">
            <a:off x="7731125" y="2520315"/>
            <a:ext cx="797560" cy="2392045"/>
          </a:xfrm>
          <a:prstGeom prst="bentConnector2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934200" y="3352800"/>
            <a:ext cx="0" cy="824865"/>
          </a:xfrm>
          <a:prstGeom prst="straightConnector1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headEnd type="none" w="lg" len="med"/>
            <a:tailEnd type="triangl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718425" y="304800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update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825615" y="476123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 rot="10800000" flipV="1">
            <a:off x="9077325" y="4736465"/>
            <a:ext cx="47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4297045" y="4800600"/>
            <a:ext cx="347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749540" y="444182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kde</a:t>
            </a:r>
            <a:r>
              <a:rPr lang="zh-CN" altLang="en-US"/>
              <a:t>近似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5" grpId="0"/>
      <p:bldP spid="8" grpId="0"/>
      <p:bldP spid="9" grpId="0" animBg="1"/>
      <p:bldP spid="11" grpId="0" animBg="1"/>
      <p:bldP spid="12" grpId="0" animBg="1"/>
      <p:bldP spid="34" grpId="0"/>
      <p:bldP spid="35" grpId="0"/>
      <p:bldP spid="36" grpId="0"/>
      <p:bldP spid="37" grpId="0"/>
      <p:bldP spid="6" grpId="0"/>
      <p:bldP spid="17" grpId="1"/>
      <p:bldP spid="20" grpId="1"/>
      <p:bldP spid="23" grpId="1"/>
      <p:bldP spid="5" grpId="1"/>
      <p:bldP spid="8" grpId="1"/>
      <p:bldP spid="9" grpId="1" animBg="1"/>
      <p:bldP spid="11" grpId="1" animBg="1"/>
      <p:bldP spid="12" grpId="1" animBg="1"/>
      <p:bldP spid="34" grpId="1"/>
      <p:bldP spid="35" grpId="1"/>
      <p:bldP spid="36" grpId="1"/>
      <p:bldP spid="37" grpId="1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</a:t>
            </a:r>
            <a:r>
              <a:rPr lang="zh-CN" altLang="en-US" dirty="0"/>
              <a:t>形式化写出问题</a:t>
            </a:r>
            <a:endParaRPr lang="zh-CN" altLang="en-US" dirty="0"/>
          </a:p>
        </p:txBody>
      </p:sp>
      <p:pic>
        <p:nvPicPr>
          <p:cNvPr id="13" name="图片 12" descr="proble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9583" y="1905000"/>
            <a:ext cx="6172835" cy="221361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66165" y="480060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度量分布的距离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3980" y="5638800"/>
            <a:ext cx="8521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b. Lp</a:t>
            </a:r>
            <a:r>
              <a:rPr lang="zh-CN" altLang="en-US" sz="1200"/>
              <a:t>范数</a:t>
            </a:r>
            <a:r>
              <a:rPr lang="en-US" altLang="zh-CN" sz="1200"/>
              <a:t>:</a:t>
            </a:r>
            <a:endParaRPr lang="en-US" altLang="zh-CN" sz="1200"/>
          </a:p>
        </p:txBody>
      </p:sp>
      <p:pic>
        <p:nvPicPr>
          <p:cNvPr id="5" name="图片 4" descr="l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5715000"/>
            <a:ext cx="1569085" cy="263525"/>
          </a:xfrm>
          <a:prstGeom prst="rect">
            <a:avLst/>
          </a:prstGeom>
        </p:spPr>
      </p:pic>
      <p:pic>
        <p:nvPicPr>
          <p:cNvPr id="6" name="图片 5" descr="k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147310"/>
            <a:ext cx="1326515" cy="4914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43025" y="525081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a. kl</a:t>
            </a:r>
            <a:r>
              <a:rPr lang="zh-CN" altLang="en-US" sz="1400"/>
              <a:t>散度</a:t>
            </a:r>
            <a:r>
              <a:rPr lang="en-US" altLang="zh-CN" sz="1400"/>
              <a:t>: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8" grpId="0"/>
      <p:bldP spid="15" grpId="1"/>
      <p:bldP spid="4" grpId="1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1. KL</a:t>
            </a:r>
            <a:r>
              <a:rPr lang="zh-CN" altLang="en-US" dirty="0"/>
              <a:t>散度作为分布距离的度量</a:t>
            </a:r>
            <a:endParaRPr lang="zh-CN" altLang="en-US" dirty="0"/>
          </a:p>
        </p:txBody>
      </p:sp>
      <p:pic>
        <p:nvPicPr>
          <p:cNvPr id="9" name="图片 8" descr="k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0" y="1828800"/>
            <a:ext cx="4766945" cy="44602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2. </a:t>
            </a:r>
            <a:r>
              <a:rPr lang="en-US" dirty="0"/>
              <a:t>L2</a:t>
            </a:r>
            <a:r>
              <a:rPr lang="zh-CN" altLang="en-US" dirty="0"/>
              <a:t>范数作为分布距离的度量</a:t>
            </a:r>
            <a:endParaRPr lang="en-US" altLang="zh-CN" dirty="0"/>
          </a:p>
        </p:txBody>
      </p:sp>
      <p:pic>
        <p:nvPicPr>
          <p:cNvPr id="4" name="图片 3" descr="l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905000"/>
            <a:ext cx="5414645" cy="4029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en-US" altLang="zh-CN" dirty="0"/>
              <a:t>3. </a:t>
            </a:r>
            <a:r>
              <a:rPr lang="zh-CN" altLang="en-US" dirty="0"/>
              <a:t>优化算法</a:t>
            </a:r>
            <a:endParaRPr lang="zh-CN" altLang="en-US" dirty="0"/>
          </a:p>
        </p:txBody>
      </p:sp>
      <p:pic>
        <p:nvPicPr>
          <p:cNvPr id="6" name="图片 5" descr="op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828800"/>
            <a:ext cx="7254875" cy="406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152401"/>
            <a:ext cx="9906000" cy="685793"/>
          </a:xfrm>
        </p:spPr>
        <p:txBody>
          <a:bodyPr/>
          <a:lstStyle/>
          <a:p>
            <a:r>
              <a:rPr lang="en-US" alt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66165" y="1295400"/>
            <a:ext cx="6096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algn="just">
              <a:buNone/>
            </a:pPr>
            <a:r>
              <a:rPr lang="zh-CN" altLang="en-US" dirty="0"/>
              <a:t>实验结果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9220200" y="2743200"/>
            <a:ext cx="2002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时间</a:t>
            </a:r>
            <a:endParaRPr lang="en-US" altLang="zh-CN"/>
          </a:p>
          <a:p>
            <a:r>
              <a:rPr lang="en-US" altLang="zh-CN"/>
              <a:t>optim: 18s</a:t>
            </a:r>
            <a:endParaRPr lang="en-US" altLang="zh-CN"/>
          </a:p>
          <a:p>
            <a:r>
              <a:rPr lang="en-US" altLang="zh-CN"/>
              <a:t>cluster: 1.1s</a:t>
            </a:r>
            <a:endParaRPr lang="en-US" altLang="zh-CN"/>
          </a:p>
          <a:p>
            <a:r>
              <a:rPr lang="en-US" altLang="zh-CN"/>
              <a:t>mid: 0.003s</a:t>
            </a:r>
            <a:endParaRPr lang="en-US" altLang="zh-CN"/>
          </a:p>
        </p:txBody>
      </p:sp>
      <p:pic>
        <p:nvPicPr>
          <p:cNvPr id="4" name="图片 3" descr="vi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663700"/>
            <a:ext cx="6181725" cy="4371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自定义 1">
      <a:dk1>
        <a:srgbClr val="000000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1994</Words>
  <Application>WPS 演示</Application>
  <PresentationFormat>宽屏</PresentationFormat>
  <Paragraphs>213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微软雅黑</vt:lpstr>
      <vt:lpstr>微软雅黑</vt:lpstr>
      <vt:lpstr>宋体</vt:lpstr>
      <vt:lpstr>Arial Unicode MS</vt:lpstr>
      <vt:lpstr>Helvetica</vt:lpstr>
      <vt:lpstr>Comfortaa Light</vt:lpstr>
      <vt:lpstr>Wingdings</vt:lpstr>
      <vt:lpstr>my-tutorial</vt:lpstr>
      <vt:lpstr>认知智能研发进展</vt:lpstr>
      <vt:lpstr>Review</vt:lpstr>
      <vt:lpstr>Method</vt:lpstr>
      <vt:lpstr>Method</vt:lpstr>
      <vt:lpstr>Method</vt:lpstr>
      <vt:lpstr>Method</vt:lpstr>
      <vt:lpstr>Method</vt:lpstr>
      <vt:lpstr>Method</vt:lpstr>
      <vt:lpstr>Results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论文分享</vt:lpstr>
      <vt:lpstr>实验进展</vt:lpstr>
      <vt:lpstr>实验进展</vt:lpstr>
      <vt:lpstr>实验进展</vt:lpstr>
      <vt:lpstr>论文调研</vt:lpstr>
      <vt:lpstr>论文调研</vt:lpstr>
      <vt:lpstr>论文调研</vt:lpstr>
      <vt:lpstr>论文调研</vt:lpstr>
      <vt:lpstr>论文调研</vt:lpstr>
      <vt:lpstr>论文调研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3385</cp:revision>
  <dcterms:created xsi:type="dcterms:W3CDTF">2023-05-12T13:52:00Z</dcterms:created>
  <dcterms:modified xsi:type="dcterms:W3CDTF">2023-05-12T13:52:00Z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