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1571" r:id="rId5"/>
    <p:sldId id="1636" r:id="rId6"/>
    <p:sldId id="1575" r:id="rId7"/>
    <p:sldId id="1628" r:id="rId8"/>
    <p:sldId id="1637" r:id="rId9"/>
    <p:sldId id="1629" r:id="rId10"/>
    <p:sldId id="1630" r:id="rId11"/>
    <p:sldId id="1631" r:id="rId12"/>
    <p:sldId id="1632" r:id="rId13"/>
    <p:sldId id="1633" r:id="rId14"/>
    <p:sldId id="1634" r:id="rId15"/>
    <p:sldId id="1635" r:id="rId16"/>
    <p:sldId id="447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3"/>
    <a:srgbClr val="E5E9EC"/>
    <a:srgbClr val="EB641B"/>
    <a:srgbClr val="EB651C"/>
    <a:srgbClr val="3366FF"/>
    <a:srgbClr val="00B050"/>
    <a:srgbClr val="2250A2"/>
    <a:srgbClr val="303030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>
      <p:cViewPr varScale="1">
        <p:scale>
          <a:sx n="91" d="100"/>
          <a:sy n="91" d="100"/>
        </p:scale>
        <p:origin x="161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认知智能研发进展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2022.1.13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3148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 separation of the subnetworks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733800"/>
            <a:ext cx="10048875" cy="2228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400" y="272224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conditional variance: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81300"/>
            <a:ext cx="7477125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366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5. the optimal number of subnetworks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819400"/>
            <a:ext cx="100107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6. input and batch repetition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2590800"/>
            <a:ext cx="100107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Benchmarks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276600"/>
            <a:ext cx="10153650" cy="2600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7605" y="2350770"/>
            <a:ext cx="955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To measure robustness, we look at accuracy, negative log-likelihood (NLL), and expected</a:t>
            </a:r>
            <a:endParaRPr lang="zh-CN" altLang="en-US"/>
          </a:p>
          <a:p>
            <a:pPr algn="l"/>
            <a:r>
              <a:rPr lang="zh-CN" altLang="en-US"/>
              <a:t>calibration error (ECE)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1981200"/>
            <a:ext cx="89109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/>
              <a:t>《</a:t>
            </a:r>
            <a:r>
              <a:rPr lang="en-US" altLang="zh-CN"/>
              <a:t>TRAINING INDEPENDENT SUBNETWORKS FOR ROBUST PREDICTION</a:t>
            </a:r>
            <a:r>
              <a:rPr lang="zh-CN" altLang="en-US"/>
              <a:t>》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/>
              <a:t>ICLR2021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/>
              <a:t>Gambridge University &amp; Stanford University &amp; Google Research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1524000"/>
            <a:ext cx="89877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Uncertainty estimation and out-of-distribution robustness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Bayesian Neural network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ensmble learning 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batchEnsemble</a:t>
            </a:r>
            <a:endParaRPr lang="en-US" altLang="zh-CN"/>
          </a:p>
          <a:p>
            <a:pPr marL="457200" lvl="1" indent="0">
              <a:buFont typeface="Arial" panose="02080604020202020204" pitchFamily="34" charset="0"/>
              <a:buNone/>
            </a:pPr>
            <a:endParaRPr lang="en-US" altLang="zh-CN"/>
          </a:p>
          <a:p>
            <a:pPr marL="285750" lvl="1" indent="-28575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1800">
                <a:sym typeface="+mn-ea"/>
              </a:rPr>
              <a:t>the benefits of using multiple predictions can be achieved “for free” under a single model’s forward pass.</a:t>
            </a:r>
            <a:endParaRPr lang="en-US" altLang="zh-CN" sz="1800">
              <a:sym typeface="+mn-ea"/>
            </a:endParaRPr>
          </a:p>
          <a:p>
            <a:pPr marL="0" lvl="1" indent="0" algn="l">
              <a:buClrTx/>
              <a:buSzTx/>
              <a:buFont typeface="Wingdings" panose="05000000000000000000" charset="0"/>
              <a:buNone/>
            </a:pPr>
            <a:endParaRPr lang="en-US" altLang="zh-CN" sz="1800">
              <a:sym typeface="+mn-ea"/>
            </a:endParaRPr>
          </a:p>
          <a:p>
            <a:pPr marL="285750" lvl="1" indent="-28575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1800"/>
              <a:t> analyze the diversity of the individual subnetworks</a:t>
            </a:r>
            <a:endParaRPr lang="en-US" altLang="zh-CN" sz="1800"/>
          </a:p>
          <a:p>
            <a:pPr marL="457200" lvl="1" indent="0">
              <a:buFont typeface="Arial" panose="02080604020202020204" pitchFamily="34" charset="0"/>
              <a:buNone/>
            </a:pPr>
            <a:endParaRPr lang="en-US" altLang="zh-CN"/>
          </a:p>
          <a:p>
            <a:pPr marL="285750" indent="-28575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4465" y="4419600"/>
            <a:ext cx="92856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dirty="0"/>
              <a:t>The lottery ticket hypothesis: dense, randomly-initialized, feed-forward networks contain subnetworks (winning tickets) that—when trained in isolation—reach test accuracy comparable to the original network in a similar number of iterations. </a:t>
            </a:r>
            <a:endParaRPr lang="en-US" dirty="0"/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7924800" y="2209800"/>
            <a:ext cx="1524000" cy="2209800"/>
          </a:xfrm>
          <a:prstGeom prst="wedgeEllipse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>
            <a:off x="7620000" y="3375660"/>
            <a:ext cx="1043940" cy="1043940"/>
          </a:xfrm>
          <a:prstGeom prst="actionButtonHelp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1" name="圆角矩形标注 20"/>
          <p:cNvSpPr/>
          <p:nvPr/>
        </p:nvSpPr>
        <p:spPr>
          <a:xfrm>
            <a:off x="2895600" y="2590800"/>
            <a:ext cx="5867400" cy="11430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67000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9975" y="1640840"/>
            <a:ext cx="93389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《THE LOTTERY TICKET HYPOTHESIS:FINDING SPARSE, TRAINABLE NEURAL NETWORKS》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ICLR2019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MIT CSAIL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9340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M</a:t>
            </a:r>
            <a:r>
              <a:rPr lang="zh-CN" altLang="en-US"/>
              <a:t>ulti-input multi-output (MIMO) configuration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First, replace the input layer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Second, replace the output layer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0.03% increase in the total number of parameters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962400"/>
            <a:ext cx="743902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788920"/>
            <a:ext cx="4895850" cy="126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1905000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Train loss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257800"/>
            <a:ext cx="3162300" cy="34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4572000"/>
            <a:ext cx="148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Predict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375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one-dimensional regression problem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895600"/>
            <a:ext cx="758190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251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 loss landscape analysis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09800"/>
            <a:ext cx="7705725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17" grpId="1"/>
      <p:bldP spid="20" grpId="1"/>
      <p:bldP spid="23" grpId="1"/>
      <p:bldP spid="5" grpId="1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9345" y="1625600"/>
            <a:ext cx="2589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 function space analysis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3224530"/>
            <a:ext cx="10048875" cy="2228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2925" y="2425065"/>
            <a:ext cx="277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average pairwose similarity: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4038600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5" grpId="0"/>
      <p:bldP spid="8" grpId="0"/>
      <p:bldP spid="17" grpId="1"/>
      <p:bldP spid="20" grpId="1"/>
      <p:bldP spid="5" grpId="1"/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自定义 1">
      <a:dk1>
        <a:srgbClr val="000000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1397</Words>
  <Application>WPS 演示</Application>
  <PresentationFormat>宽屏</PresentationFormat>
  <Paragraphs>90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微软雅黑</vt:lpstr>
      <vt:lpstr>宋体</vt:lpstr>
      <vt:lpstr>Arial Unicode MS</vt:lpstr>
      <vt:lpstr>Helvetica</vt:lpstr>
      <vt:lpstr>Comfortaa Light</vt:lpstr>
      <vt:lpstr>Wingdings</vt:lpstr>
      <vt:lpstr>东文宋体</vt:lpstr>
      <vt:lpstr>黑体</vt:lpstr>
      <vt:lpstr>my-tutorial</vt:lpstr>
      <vt:lpstr>认知智能研发进展</vt:lpstr>
      <vt:lpstr>Review</vt:lpstr>
      <vt:lpstr>Review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3393</cp:revision>
  <dcterms:created xsi:type="dcterms:W3CDTF">2023-03-20T09:12:35Z</dcterms:created>
  <dcterms:modified xsi:type="dcterms:W3CDTF">2023-03-20T09:12:35Z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