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2" r:id="rId2"/>
  </p:sldMasterIdLst>
  <p:notesMasterIdLst>
    <p:notesMasterId r:id="rId18"/>
  </p:notesMasterIdLst>
  <p:handoutMasterIdLst>
    <p:handoutMasterId r:id="rId19"/>
  </p:handoutMasterIdLst>
  <p:sldIdLst>
    <p:sldId id="261" r:id="rId3"/>
    <p:sldId id="307" r:id="rId4"/>
    <p:sldId id="304" r:id="rId5"/>
    <p:sldId id="314" r:id="rId6"/>
    <p:sldId id="327" r:id="rId7"/>
    <p:sldId id="313" r:id="rId8"/>
    <p:sldId id="328" r:id="rId9"/>
    <p:sldId id="330" r:id="rId10"/>
    <p:sldId id="331" r:id="rId11"/>
    <p:sldId id="332" r:id="rId12"/>
    <p:sldId id="333" r:id="rId13"/>
    <p:sldId id="334" r:id="rId14"/>
    <p:sldId id="306" r:id="rId15"/>
    <p:sldId id="329" r:id="rId16"/>
    <p:sldId id="26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707E84"/>
    <a:srgbClr val="FE981B"/>
    <a:srgbClr val="000000"/>
    <a:srgbClr val="FF6600"/>
    <a:srgbClr val="FFE8D1"/>
    <a:srgbClr val="E17C01"/>
    <a:srgbClr val="CC6600"/>
    <a:srgbClr val="E8E8E8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62" autoAdjust="0"/>
    <p:restoredTop sz="96754" autoAdjust="0"/>
  </p:normalViewPr>
  <p:slideViewPr>
    <p:cSldViewPr snapToGrid="0">
      <p:cViewPr varScale="1">
        <p:scale>
          <a:sx n="116" d="100"/>
          <a:sy n="116" d="100"/>
        </p:scale>
        <p:origin x="546" y="102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92699-D5BD-48BB-A6FB-066B1FED9C54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C915B-FA71-4103-ACE7-6EA815407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718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213FB-FFB8-41A6-8874-6CA8A34E8999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1DCA7-3E91-4BC2-9BE6-6413C14B1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884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预估时长：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分钟</a:t>
            </a:r>
            <a:endParaRPr lang="en-US" altLang="zh-CN" dirty="0" smtClean="0"/>
          </a:p>
          <a:p>
            <a:r>
              <a:rPr lang="zh-CN" altLang="en-US" dirty="0" smtClean="0"/>
              <a:t>授课方式：故事导入</a:t>
            </a:r>
            <a:r>
              <a:rPr lang="en-US" altLang="zh-CN" dirty="0" smtClean="0"/>
              <a:t>+</a:t>
            </a:r>
            <a:r>
              <a:rPr lang="zh-CN" altLang="en-US" dirty="0" smtClean="0"/>
              <a:t>讲解陈述</a:t>
            </a:r>
            <a:endParaRPr lang="en-US" altLang="zh-CN" dirty="0" smtClean="0"/>
          </a:p>
          <a:p>
            <a:r>
              <a:rPr lang="zh-CN" altLang="en-US" dirty="0" smtClean="0"/>
              <a:t>授课流程：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步：向学员问好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步：讲自己当初刚开始做渠道经理时的困惑    年薪</a:t>
            </a:r>
            <a:r>
              <a:rPr lang="en-US" altLang="zh-CN" dirty="0" smtClean="0"/>
              <a:t>12</a:t>
            </a:r>
            <a:r>
              <a:rPr lang="zh-CN" altLang="en-US" dirty="0" smtClean="0"/>
              <a:t>万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步：引出本课题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1DCA7-3E91-4BC2-9BE6-6413C14B147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547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预估时长：</a:t>
            </a:r>
            <a:endParaRPr lang="en-US" altLang="zh-CN" dirty="0" smtClean="0"/>
          </a:p>
          <a:p>
            <a:r>
              <a:rPr lang="zh-CN" altLang="en-US" dirty="0" smtClean="0"/>
              <a:t>授课方式：</a:t>
            </a:r>
            <a:endParaRPr lang="en-US" altLang="zh-CN" dirty="0" smtClean="0"/>
          </a:p>
          <a:p>
            <a:r>
              <a:rPr lang="zh-CN" altLang="en-US" dirty="0" smtClean="0"/>
              <a:t>授课流程：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步：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步：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smtClean="0"/>
              <a:t>步：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1DCA7-3E91-4BC2-9BE6-6413C14B147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926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5995" y="3021116"/>
            <a:ext cx="9511645" cy="1150408"/>
          </a:xfrm>
        </p:spPr>
        <p:txBody>
          <a:bodyPr anchor="b"/>
          <a:lstStyle>
            <a:lvl1pPr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1EF98-E006-4462-988F-AF4FD35A50AE}" type="datetime1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555-F0B1-4664-B0F1-88E53EB8BB7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8658-8C66-400E-8FEA-5F14737A3025}" type="datetime1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555-F0B1-4664-B0F1-88E53EB8BB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B5A2-3E7C-4379-9FE9-2E75A66832C6}" type="datetime1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555-F0B1-4664-B0F1-88E53EB8BB7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B92CC-A086-4EEA-9DB4-47E1D562EFD1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7AFC-1E3A-40C3-B289-CE79330E4B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58658-8C66-400E-8FEA-5F14737A3025}" type="datetime1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2A555-F0B1-4664-B0F1-88E53EB8BB7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B92CC-A086-4EEA-9DB4-47E1D562EFD1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57AFC-1E3A-40C3-B289-CE79330E4B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Chrome/rendertron/tree/master/middleware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alamai/AspNetCore.Rendertron" TargetMode="External"/><Relationship Id="rId4" Type="http://schemas.openxmlformats.org/officeDocument/2006/relationships/hyperlink" Target="https://github.com/justinribeiro/pwa-firebase-functions-botrender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uynao.com:7070/" TargetMode="External"/><Relationship Id="rId2" Type="http://schemas.openxmlformats.org/officeDocument/2006/relationships/hyperlink" Target="https://render-tron.appspot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hyperlink" Target="https://render-tron.appspot.com/render/http:/www.buynao.com:7070/" TargetMode="External"/><Relationship Id="rId4" Type="http://schemas.openxmlformats.org/officeDocument/2006/relationships/hyperlink" Target="https://chrome.google.com/webstore/detail/user-agent-switcher-for-g/ffhkkpnppgnfaobgihpdblnhmmbodake?utm_source=plu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render-tron.appspot.com/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40089" y="1169179"/>
            <a:ext cx="5597965" cy="1368076"/>
          </a:xfrm>
        </p:spPr>
        <p:txBody>
          <a:bodyPr anchor="t">
            <a:normAutofit/>
          </a:bodyPr>
          <a:lstStyle/>
          <a:p>
            <a:pPr algn="ctr">
              <a:lnSpc>
                <a:spcPts val="6600"/>
              </a:lnSpc>
            </a:pPr>
            <a:r>
              <a:rPr lang="en-US" altLang="zh-CN" sz="4400" b="1" dirty="0" err="1" smtClean="0"/>
              <a:t>Rendertron</a:t>
            </a:r>
            <a:r>
              <a:rPr lang="zh-CN" altLang="en-US" sz="4400" b="1" dirty="0" smtClean="0"/>
              <a:t>介绍</a:t>
            </a:r>
            <a:endParaRPr lang="zh-CN" altLang="en-US" sz="4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1EF98-E006-4462-988F-AF4FD35A50AE}" type="datetime1">
              <a:rPr lang="zh-CN" altLang="en-US" smtClean="0"/>
              <a:t>2018/6/15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555-F0B1-4664-B0F1-88E53EB8BB7C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845116" y="3194907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编写人：刘富龙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B5A2-3E7C-4379-9FE9-2E75A66832C6}" type="datetime1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555-F0B1-4664-B0F1-88E53EB8BB7C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284238" y="490233"/>
            <a:ext cx="2646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设置中间件</a:t>
            </a:r>
            <a:endParaRPr kumimoji="1"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708454" y="1556952"/>
            <a:ext cx="9809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中间件就是用来区分浏览网站的到底是用户还是机器爬虫。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61" y="4237770"/>
            <a:ext cx="5086350" cy="1524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42161" y="2420307"/>
            <a:ext cx="28392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官方推荐了三种中间件：</a:t>
            </a:r>
          </a:p>
          <a:p>
            <a:r>
              <a:rPr lang="en-US" altLang="zh-CN" dirty="0">
                <a:hlinkClick r:id="rId3"/>
              </a:rPr>
              <a:t>Express.js middleware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Firebase functions</a:t>
            </a:r>
            <a:endParaRPr lang="en-US" altLang="zh-CN" dirty="0"/>
          </a:p>
          <a:p>
            <a:r>
              <a:rPr lang="en-US" altLang="zh-CN" dirty="0">
                <a:hlinkClick r:id="rId5"/>
              </a:rPr>
              <a:t>ASP.net core middleware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354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B5A2-3E7C-4379-9FE9-2E75A66832C6}" type="datetime1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555-F0B1-4664-B0F1-88E53EB8BB7C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284238" y="490233"/>
            <a:ext cx="2646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中间件原理</a:t>
            </a:r>
            <a:endParaRPr kumimoji="1" lang="zh-CN" altLang="en-US" sz="28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038" y="217702"/>
            <a:ext cx="3875308" cy="620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68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B5A2-3E7C-4379-9FE9-2E75A66832C6}" type="datetime1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555-F0B1-4664-B0F1-88E53EB8BB7C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284238" y="490233"/>
            <a:ext cx="2646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实战</a:t>
            </a:r>
            <a:endParaRPr kumimoji="1"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602709" y="1285103"/>
            <a:ext cx="93794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rendertron</a:t>
            </a:r>
            <a:r>
              <a:rPr lang="zh-CN" altLang="en-US" dirty="0"/>
              <a:t>服务的话，这里使用官方提供的地址</a:t>
            </a:r>
            <a:r>
              <a:rPr lang="en-US" altLang="zh-CN" dirty="0">
                <a:hlinkClick r:id="rId2"/>
              </a:rPr>
              <a:t>https://render-tron.appspot.com/</a:t>
            </a:r>
            <a:r>
              <a:rPr lang="zh-CN" altLang="en-US" dirty="0"/>
              <a:t>（需翻墙）</a:t>
            </a:r>
          </a:p>
          <a:p>
            <a:r>
              <a:rPr lang="zh-CN" altLang="en-US" dirty="0"/>
              <a:t>目标网站，使用</a:t>
            </a:r>
            <a:r>
              <a:rPr lang="en-US" altLang="zh-CN" dirty="0"/>
              <a:t>express</a:t>
            </a:r>
            <a:r>
              <a:rPr lang="zh-CN" altLang="en-US" dirty="0"/>
              <a:t>搭建的简单页面</a:t>
            </a:r>
            <a:r>
              <a:rPr lang="en-US" altLang="zh-CN" dirty="0">
                <a:hlinkClick r:id="rId3"/>
              </a:rPr>
              <a:t>http://www.buynao.com:7070/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02709" y="2480083"/>
            <a:ext cx="5724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正常访问</a:t>
            </a:r>
            <a:r>
              <a:rPr lang="en-US" altLang="zh-CN" b="1" dirty="0"/>
              <a:t>:</a:t>
            </a:r>
            <a:endParaRPr lang="zh-CN" altLang="en-US" dirty="0"/>
          </a:p>
          <a:p>
            <a:r>
              <a:rPr lang="zh-CN" altLang="en-US" dirty="0"/>
              <a:t>可以看到，页面加载以后，动态内容会陆续进行展示。</a:t>
            </a:r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02709" y="3730209"/>
            <a:ext cx="722511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机器爬虫访问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r>
              <a:rPr lang="zh-CN" altLang="en-US" dirty="0" smtClean="0"/>
              <a:t>下载</a:t>
            </a:r>
            <a:r>
              <a:rPr lang="zh-CN" altLang="en-US" dirty="0"/>
              <a:t> </a:t>
            </a:r>
            <a:r>
              <a:rPr lang="en-US" altLang="zh-CN" dirty="0" err="1">
                <a:hlinkClick r:id="rId4"/>
              </a:rPr>
              <a:t>userAgent</a:t>
            </a:r>
            <a:r>
              <a:rPr lang="en-US" altLang="zh-CN" dirty="0">
                <a:hlinkClick r:id="rId4"/>
              </a:rPr>
              <a:t> switcher</a:t>
            </a:r>
            <a:r>
              <a:rPr lang="zh-CN" altLang="en-US" dirty="0" smtClean="0">
                <a:hlinkClick r:id="rId4"/>
              </a:rPr>
              <a:t>插件</a:t>
            </a:r>
            <a:endParaRPr lang="zh-CN" altLang="en-US" dirty="0" smtClean="0"/>
          </a:p>
          <a:p>
            <a:r>
              <a:rPr lang="zh-CN" altLang="en-US" dirty="0" smtClean="0"/>
              <a:t>插件</a:t>
            </a:r>
            <a:r>
              <a:rPr lang="zh-CN" altLang="en-US" dirty="0"/>
              <a:t>安装完毕以后，将代理头切换成任意一个机器爬虫状态 </a:t>
            </a:r>
            <a:endParaRPr lang="en-US" altLang="zh-CN" dirty="0" smtClean="0"/>
          </a:p>
          <a:p>
            <a:r>
              <a:rPr lang="zh-CN" altLang="en-US" dirty="0"/>
              <a:t>这个时候在浏览目标</a:t>
            </a:r>
            <a:r>
              <a:rPr lang="zh-CN" altLang="en-US" dirty="0" smtClean="0"/>
              <a:t>网站，</a:t>
            </a:r>
            <a:endParaRPr lang="en-US" altLang="zh-CN" dirty="0" smtClean="0"/>
          </a:p>
          <a:p>
            <a:r>
              <a:rPr lang="zh-CN" altLang="en-US" dirty="0" smtClean="0"/>
              <a:t>可以</a:t>
            </a:r>
            <a:r>
              <a:rPr lang="zh-CN" altLang="en-US" dirty="0"/>
              <a:t>看到静态内容和动态内容是一起出现的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查看</a:t>
            </a:r>
            <a:r>
              <a:rPr lang="zh-CN" altLang="en-US" dirty="0"/>
              <a:t>源文件也能看到动态内容的</a:t>
            </a:r>
            <a:r>
              <a:rPr lang="en-US" altLang="zh-CN" dirty="0"/>
              <a:t>html</a:t>
            </a:r>
            <a:r>
              <a:rPr lang="zh-CN" altLang="en-US" dirty="0"/>
              <a:t>结构。</a:t>
            </a:r>
          </a:p>
          <a:p>
            <a:r>
              <a:rPr lang="zh-CN" altLang="en-US" dirty="0"/>
              <a:t>此时浏览的页面，已经是经过</a:t>
            </a:r>
            <a:r>
              <a:rPr lang="en-US" altLang="zh-CN" dirty="0" err="1"/>
              <a:t>rendertron</a:t>
            </a:r>
            <a:r>
              <a:rPr lang="zh-CN" altLang="en-US" dirty="0"/>
              <a:t>预加载出来的页面：</a:t>
            </a:r>
          </a:p>
          <a:p>
            <a:r>
              <a:rPr lang="en-US" altLang="zh-CN" dirty="0">
                <a:hlinkClick r:id="rId5"/>
              </a:rPr>
              <a:t>https://render-tron.appspot.com/render/http://www.buynao.com:7070/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1026" name="Picture 2" descr="https://ceph-dev-pub.dz11.com/fed-doc/1526439178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062" y="1704567"/>
            <a:ext cx="4486275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88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B5A2-3E7C-4379-9FE9-2E75A66832C6}" type="datetime1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555-F0B1-4664-B0F1-88E53EB8BB7C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1130300" y="492368"/>
            <a:ext cx="3672812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大纲</a:t>
            </a:r>
          </a:p>
        </p:txBody>
      </p:sp>
      <p:cxnSp>
        <p:nvCxnSpPr>
          <p:cNvPr id="5" name="直接连接符 4"/>
          <p:cNvCxnSpPr/>
          <p:nvPr>
            <p:custDataLst>
              <p:tags r:id="rId1"/>
            </p:custDataLst>
          </p:nvPr>
        </p:nvCxnSpPr>
        <p:spPr>
          <a:xfrm>
            <a:off x="3395664" y="2249488"/>
            <a:ext cx="5457825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2"/>
            </p:custDataLst>
          </p:nvPr>
        </p:nvCxnSpPr>
        <p:spPr>
          <a:xfrm>
            <a:off x="3395664" y="4179888"/>
            <a:ext cx="5457825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3395663" y="2484439"/>
            <a:ext cx="1814512" cy="1462087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11500" spc="-500" dirty="0" smtClean="0">
                <a:solidFill>
                  <a:srgbClr val="FF99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03</a:t>
            </a:r>
            <a:endParaRPr lang="zh-CN" altLang="en-US" sz="11500" spc="-500" dirty="0">
              <a:solidFill>
                <a:srgbClr val="FF99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文本框 8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108507" y="2282998"/>
            <a:ext cx="3744982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优缺点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632213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B5A2-3E7C-4379-9FE9-2E75A66832C6}" type="datetime1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555-F0B1-4664-B0F1-88E53EB8BB7C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01804" y="481995"/>
            <a:ext cx="2646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优缺点</a:t>
            </a:r>
            <a:endParaRPr kumimoji="1"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838200" y="292252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24292E"/>
                </a:solidFill>
                <a:latin typeface="-apple-system"/>
              </a:rPr>
              <a:t>可以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与任何前端技术栈协同工作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对比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SSR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的繁琐配置，配置流程相对简单</a:t>
            </a:r>
            <a:endParaRPr lang="zh-CN" altLang="en-US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24900" y="165884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5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优点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244" y="1501989"/>
            <a:ext cx="823480" cy="87626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680" y="1417478"/>
            <a:ext cx="911045" cy="851413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7058678" y="1612351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5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缺点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634680" y="2922522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需要单独部署</a:t>
            </a:r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rendertron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服务器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国内外市场使用范围较少，可能有一些未知的坑，</a:t>
            </a:r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gtihub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上很多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issues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无人解答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需要自定义中间件，斗鱼站点不是传统的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SPA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，需要额外过滤一些站点不使用</a:t>
            </a:r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rendertron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渲染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rendertron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判断页面加载时机会有差异，因为流媒体播放器的原因，可能需要在业务代码里，设置埋点数据，保证页面加载完成的准确性（实战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1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测试结果，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5s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以后动态加载的部分不会渲染返回）</a:t>
            </a:r>
            <a:endParaRPr lang="zh-CN" altLang="en-US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2504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B5A2-3E7C-4379-9FE9-2E75A66832C6}" type="datetime1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555-F0B1-4664-B0F1-88E53EB8BB7C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555-F0B1-4664-B0F1-88E53EB8BB7C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1130300" y="492368"/>
            <a:ext cx="3672812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800" b="1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日期占位符 1"/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E56B5A2-3E7C-4379-9FE9-2E75A66832C6}" type="datetime1">
              <a:rPr lang="zh-CN" altLang="en-US" smtClean="0"/>
              <a:pPr/>
              <a:t>2018/6/15</a:t>
            </a:fld>
            <a:endParaRPr lang="zh-CN" altLang="en-US" dirty="0"/>
          </a:p>
        </p:txBody>
      </p:sp>
      <p:sp>
        <p:nvSpPr>
          <p:cNvPr id="32" name="灯片编号占位符 2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F2A555-F0B1-4664-B0F1-88E53EB8BB7C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33" name="TextBox 4"/>
          <p:cNvSpPr txBox="1">
            <a:spLocks noChangeArrowheads="1"/>
          </p:cNvSpPr>
          <p:nvPr/>
        </p:nvSpPr>
        <p:spPr bwMode="auto">
          <a:xfrm>
            <a:off x="4013189" y="1051787"/>
            <a:ext cx="3504502" cy="56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  </a:t>
            </a:r>
            <a:r>
              <a:rPr lang="zh-CN" altLang="en-US" sz="3200" b="1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200" b="1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622311" y="2653007"/>
            <a:ext cx="2566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Rendertron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120514" y="385255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如何使用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274402" y="510423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优缺点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5058577" y="1982771"/>
            <a:ext cx="1539646" cy="457200"/>
          </a:xfrm>
          <a:prstGeom prst="roundRect">
            <a:avLst/>
          </a:prstGeom>
          <a:solidFill>
            <a:srgbClr val="FF99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Part One</a:t>
            </a:r>
            <a:endParaRPr lang="zh-CN" altLang="en-US" b="1" dirty="0"/>
          </a:p>
        </p:txBody>
      </p:sp>
      <p:sp>
        <p:nvSpPr>
          <p:cNvPr id="38" name="圆角矩形 37"/>
          <p:cNvSpPr/>
          <p:nvPr/>
        </p:nvSpPr>
        <p:spPr>
          <a:xfrm>
            <a:off x="5058577" y="3231700"/>
            <a:ext cx="1539646" cy="457200"/>
          </a:xfrm>
          <a:prstGeom prst="roundRect">
            <a:avLst/>
          </a:prstGeom>
          <a:solidFill>
            <a:srgbClr val="FF99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Part Two</a:t>
            </a:r>
            <a:endParaRPr lang="zh-CN" altLang="en-US" b="1" dirty="0"/>
          </a:p>
        </p:txBody>
      </p:sp>
      <p:sp>
        <p:nvSpPr>
          <p:cNvPr id="39" name="圆角矩形 38"/>
          <p:cNvSpPr/>
          <p:nvPr/>
        </p:nvSpPr>
        <p:spPr>
          <a:xfrm>
            <a:off x="5058577" y="4480629"/>
            <a:ext cx="1539646" cy="457200"/>
          </a:xfrm>
          <a:prstGeom prst="roundRect">
            <a:avLst/>
          </a:prstGeom>
          <a:solidFill>
            <a:srgbClr val="FF99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Part Three</a:t>
            </a:r>
            <a:endParaRPr lang="zh-CN" altLang="en-US" b="1" dirty="0"/>
          </a:p>
        </p:txBody>
      </p:sp>
      <p:sp>
        <p:nvSpPr>
          <p:cNvPr id="40" name="椭圆 39"/>
          <p:cNvSpPr/>
          <p:nvPr/>
        </p:nvSpPr>
        <p:spPr>
          <a:xfrm>
            <a:off x="7748062" y="1310192"/>
            <a:ext cx="126469" cy="129459"/>
          </a:xfrm>
          <a:prstGeom prst="ellipse">
            <a:avLst/>
          </a:prstGeom>
          <a:solidFill>
            <a:srgbClr val="FF99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7993641" y="1049152"/>
            <a:ext cx="193430" cy="187064"/>
          </a:xfrm>
          <a:prstGeom prst="ellipse">
            <a:avLst/>
          </a:prstGeom>
          <a:solidFill>
            <a:srgbClr val="FF99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8292246" y="748614"/>
            <a:ext cx="215825" cy="193431"/>
          </a:xfrm>
          <a:prstGeom prst="ellipse">
            <a:avLst/>
          </a:prstGeom>
          <a:solidFill>
            <a:srgbClr val="FF99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>
            <p:custDataLst>
              <p:tags r:id="rId1"/>
            </p:custDataLst>
          </p:nvPr>
        </p:nvCxnSpPr>
        <p:spPr>
          <a:xfrm>
            <a:off x="3719584" y="1768594"/>
            <a:ext cx="4091711" cy="1141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5229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B5A2-3E7C-4379-9FE9-2E75A66832C6}" type="datetime1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555-F0B1-4664-B0F1-88E53EB8BB7C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1130300" y="492368"/>
            <a:ext cx="3672812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大纲</a:t>
            </a:r>
          </a:p>
        </p:txBody>
      </p:sp>
      <p:cxnSp>
        <p:nvCxnSpPr>
          <p:cNvPr id="5" name="直接连接符 4"/>
          <p:cNvCxnSpPr/>
          <p:nvPr>
            <p:custDataLst>
              <p:tags r:id="rId1"/>
            </p:custDataLst>
          </p:nvPr>
        </p:nvCxnSpPr>
        <p:spPr>
          <a:xfrm>
            <a:off x="3395664" y="2249488"/>
            <a:ext cx="5457825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2"/>
            </p:custDataLst>
          </p:nvPr>
        </p:nvCxnSpPr>
        <p:spPr>
          <a:xfrm>
            <a:off x="3395664" y="4179888"/>
            <a:ext cx="5457825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3395663" y="2484439"/>
            <a:ext cx="1814512" cy="1462087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11500" spc="-500" dirty="0" smtClean="0">
                <a:solidFill>
                  <a:srgbClr val="FF99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01</a:t>
            </a:r>
            <a:endParaRPr lang="zh-CN" altLang="en-US" sz="11500" spc="-500" dirty="0">
              <a:solidFill>
                <a:srgbClr val="FF99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文本框 8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210176" y="2249488"/>
            <a:ext cx="3744982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Rendertron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</a:p>
        </p:txBody>
      </p:sp>
    </p:spTree>
    <p:extLst>
      <p:ext uri="{BB962C8B-B14F-4D97-AF65-F5344CB8AC3E}">
        <p14:creationId xmlns:p14="http://schemas.microsoft.com/office/powerpoint/2010/main" val="30901428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B5A2-3E7C-4379-9FE9-2E75A66832C6}" type="datetime1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555-F0B1-4664-B0F1-88E53EB8BB7C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01804" y="481995"/>
            <a:ext cx="2646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Rendertron</a:t>
            </a:r>
            <a:endParaRPr kumimoji="1"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574" y="1161733"/>
            <a:ext cx="7971481" cy="452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85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B5A2-3E7C-4379-9FE9-2E75A66832C6}" type="datetime1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555-F0B1-4664-B0F1-88E53EB8BB7C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01804" y="481995"/>
            <a:ext cx="2646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Rendertron</a:t>
            </a:r>
            <a:endParaRPr kumimoji="1"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858" y="2669445"/>
            <a:ext cx="4769451" cy="27042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12" y="2564995"/>
            <a:ext cx="4781579" cy="280871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831503" y="15196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正常用户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421169" y="15196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爬虫机器人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851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B5A2-3E7C-4379-9FE9-2E75A66832C6}" type="datetime1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555-F0B1-4664-B0F1-88E53EB8BB7C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1130300" y="492368"/>
            <a:ext cx="3672812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大纲</a:t>
            </a:r>
          </a:p>
        </p:txBody>
      </p:sp>
      <p:cxnSp>
        <p:nvCxnSpPr>
          <p:cNvPr id="5" name="直接连接符 4"/>
          <p:cNvCxnSpPr/>
          <p:nvPr>
            <p:custDataLst>
              <p:tags r:id="rId1"/>
            </p:custDataLst>
          </p:nvPr>
        </p:nvCxnSpPr>
        <p:spPr>
          <a:xfrm>
            <a:off x="3395664" y="2249488"/>
            <a:ext cx="5457825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2"/>
            </p:custDataLst>
          </p:nvPr>
        </p:nvCxnSpPr>
        <p:spPr>
          <a:xfrm>
            <a:off x="3395664" y="4179888"/>
            <a:ext cx="5457825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3395663" y="2484439"/>
            <a:ext cx="1814512" cy="1462087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11500" spc="-500" dirty="0" smtClean="0">
                <a:solidFill>
                  <a:srgbClr val="FF99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02</a:t>
            </a:r>
            <a:endParaRPr lang="zh-CN" altLang="en-US" sz="11500" spc="-500" dirty="0">
              <a:solidFill>
                <a:srgbClr val="FF99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文本框 8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210176" y="2249488"/>
            <a:ext cx="3744982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如何使用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38798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B5A2-3E7C-4379-9FE9-2E75A66832C6}" type="datetime1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555-F0B1-4664-B0F1-88E53EB8BB7C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01804" y="481995"/>
            <a:ext cx="2646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Rendertron</a:t>
            </a:r>
            <a:endParaRPr kumimoji="1"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708454" y="1556952"/>
            <a:ext cx="644439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部署</a:t>
            </a:r>
            <a:r>
              <a:rPr lang="en-US" altLang="zh-CN" sz="2800" dirty="0" err="1" smtClean="0"/>
              <a:t>rendertron</a:t>
            </a:r>
            <a:endParaRPr lang="en-US" altLang="zh-C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网站设置中间件，路由转向</a:t>
            </a:r>
            <a:r>
              <a:rPr lang="en-US" altLang="zh-CN" sz="2800" dirty="0" err="1" smtClean="0"/>
              <a:t>rendertron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068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B5A2-3E7C-4379-9FE9-2E75A66832C6}" type="datetime1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555-F0B1-4664-B0F1-88E53EB8BB7C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01804" y="481995"/>
            <a:ext cx="3148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部署</a:t>
            </a:r>
            <a:r>
              <a:rPr lang="en-US" altLang="zh-CN" sz="2800" dirty="0" err="1"/>
              <a:t>rendertron</a:t>
            </a:r>
            <a:endParaRPr lang="en-US" altLang="zh-CN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838200" y="1705233"/>
            <a:ext cx="5006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测试</a:t>
            </a:r>
            <a:endParaRPr lang="en-US" altLang="zh-CN" dirty="0" smtClean="0"/>
          </a:p>
          <a:p>
            <a:r>
              <a:rPr lang="zh-CN" altLang="en-US" dirty="0" smtClean="0"/>
              <a:t>官方</a:t>
            </a:r>
            <a:r>
              <a:rPr lang="en-US" altLang="zh-CN" dirty="0" smtClean="0"/>
              <a:t>(</a:t>
            </a:r>
            <a:r>
              <a:rPr lang="zh-CN" altLang="en-US" dirty="0" smtClean="0"/>
              <a:t>须翻墙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r>
              <a:rPr lang="en-US" altLang="zh-CN" dirty="0">
                <a:hlinkClick r:id="rId2"/>
              </a:rPr>
              <a:t>https://render-tron.appspot.com/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38200" y="2990336"/>
            <a:ext cx="934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本地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21436"/>
            <a:ext cx="7771364" cy="109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91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B5A2-3E7C-4379-9FE9-2E75A66832C6}" type="datetime1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555-F0B1-4664-B0F1-88E53EB8BB7C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01804" y="481995"/>
            <a:ext cx="3148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部署</a:t>
            </a:r>
            <a:r>
              <a:rPr lang="en-US" altLang="zh-CN" sz="2800" dirty="0" err="1"/>
              <a:t>rendertron</a:t>
            </a:r>
            <a:endParaRPr lang="en-US" altLang="zh-CN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966" y="191363"/>
            <a:ext cx="4538480" cy="616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69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28163948"/>
  <p:tag name="MH_LIBRARY" val="GRAPHIC"/>
  <p:tag name="MH_ORDER" val="Straight Connector 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28163948"/>
  <p:tag name="MH_LIBRARY" val="GRAPHIC"/>
  <p:tag name="MH_ORDER" val="Straight Connector 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28163948"/>
  <p:tag name="MH_LIBRARY" val="GRAPHIC"/>
  <p:tag name="MH_ORDER" val="Straight Connector 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28163948"/>
  <p:tag name="MH_LIBRARY" val="GRAPHIC"/>
  <p:tag name="MH_ORDER" val="TextBox 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28163948"/>
  <p:tag name="MH_LIBRARY" val="GRAPHIC"/>
  <p:tag name="MH_ORDER" val="文本框 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28163948"/>
  <p:tag name="MH_LIBRARY" val="GRAPHIC"/>
  <p:tag name="MH_ORDER" val="Straight Connector 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28163948"/>
  <p:tag name="MH_LIBRARY" val="GRAPHIC"/>
  <p:tag name="MH_ORDER" val="Straight Connector 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28163948"/>
  <p:tag name="MH_LIBRARY" val="GRAPHIC"/>
  <p:tag name="MH_ORDER" val="TextBox 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28163948"/>
  <p:tag name="MH_LIBRARY" val="GRAPHIC"/>
  <p:tag name="MH_ORDER" val="文本框 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28163948"/>
  <p:tag name="MH_LIBRARY" val="GRAPHIC"/>
  <p:tag name="MH_ORDER" val="Straight Connector 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28163948"/>
  <p:tag name="MH_LIBRARY" val="GRAPHIC"/>
  <p:tag name="MH_ORDER" val="Straight Connector 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28163948"/>
  <p:tag name="MH_LIBRARY" val="GRAPHIC"/>
  <p:tag name="MH_ORDER" val="TextBox 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28163948"/>
  <p:tag name="MH_LIBRARY" val="GRAPHIC"/>
  <p:tag name="MH_ORDER" val="文本框 8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8890</TotalTime>
  <Words>378</Words>
  <Application>Microsoft Office PowerPoint</Application>
  <PresentationFormat>宽屏</PresentationFormat>
  <Paragraphs>106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-apple-system</vt:lpstr>
      <vt:lpstr>黑体</vt:lpstr>
      <vt:lpstr>宋体</vt:lpstr>
      <vt:lpstr>微软雅黑</vt:lpstr>
      <vt:lpstr>Arial</vt:lpstr>
      <vt:lpstr>Arial Black</vt:lpstr>
      <vt:lpstr>Calibri</vt:lpstr>
      <vt:lpstr>Office 主题</vt:lpstr>
      <vt:lpstr>1_自定义设计方案</vt:lpstr>
      <vt:lpstr>Rendertron介绍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尧晓运</dc:creator>
  <cp:lastModifiedBy>刘富龙</cp:lastModifiedBy>
  <cp:revision>487</cp:revision>
  <dcterms:created xsi:type="dcterms:W3CDTF">2016-09-29T02:49:00Z</dcterms:created>
  <dcterms:modified xsi:type="dcterms:W3CDTF">2018-06-15T09:11:19Z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