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1"/>
  </p:notesMasterIdLst>
  <p:sldIdLst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1" autoAdjust="0"/>
  </p:normalViewPr>
  <p:slideViewPr>
    <p:cSldViewPr>
      <p:cViewPr varScale="1">
        <p:scale>
          <a:sx n="99" d="100"/>
          <a:sy n="99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62645-F84A-4FFF-9FAA-546FA7B55D89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0FCA3-ED9B-405B-B159-7AB2397DF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4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4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4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4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4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4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4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4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4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9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830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1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722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457200"/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  <a:endParaRPr lang="en-US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7869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457200"/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  <a:endParaRPr lang="en-US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73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9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101" y="4953004"/>
            <a:ext cx="5999486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2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457200"/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  <a:endParaRPr lang="en-US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0526" y="331651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457200"/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  <a:endParaRPr lang="en-US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40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215" y="3848614"/>
            <a:ext cx="6619244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87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981200"/>
            <a:ext cx="22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1981200"/>
            <a:ext cx="21990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6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667000"/>
            <a:ext cx="22100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6" y="2667000"/>
            <a:ext cx="2199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5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9" y="4250949"/>
            <a:ext cx="220503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4250949"/>
            <a:ext cx="21990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9" y="4827215"/>
            <a:ext cx="220503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8" y="4827214"/>
            <a:ext cx="220080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4" y="4827212"/>
            <a:ext cx="2201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489349" y="2209800"/>
            <a:ext cx="220503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2917031" y="2209800"/>
            <a:ext cx="219789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5343525" y="2209800"/>
            <a:ext cx="21990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6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82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26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60" y="430217"/>
            <a:ext cx="131445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7" y="430217"/>
            <a:ext cx="5567362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9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01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2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50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0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861735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92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7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1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05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3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3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03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30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53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4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2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5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1" y="1854192"/>
            <a:ext cx="3819679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12159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05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9" y="2861736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25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518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722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457200"/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  <a:endParaRPr lang="en-US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457200"/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  <a:endParaRPr lang="en-US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03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858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1101" y="4953002"/>
            <a:ext cx="5999486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2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457200"/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  <a:endParaRPr lang="en-US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0525" y="331651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457200"/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  <a:endParaRPr lang="en-US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51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215" y="3848612"/>
            <a:ext cx="6619244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25766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981200"/>
            <a:ext cx="22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1981200"/>
            <a:ext cx="21990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6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0" y="2667000"/>
            <a:ext cx="22100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6" y="2667000"/>
            <a:ext cx="2199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258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8" y="4250949"/>
            <a:ext cx="220503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4250949"/>
            <a:ext cx="21990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8" y="4827213"/>
            <a:ext cx="220503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8" y="4827212"/>
            <a:ext cx="220080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3" y="4827210"/>
            <a:ext cx="2201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489348" y="2209800"/>
            <a:ext cx="220503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2917031" y="2209800"/>
            <a:ext cx="219789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5343525" y="2209800"/>
            <a:ext cx="21990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6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003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92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5"/>
            <a:ext cx="131445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7" y="430215"/>
            <a:ext cx="5567362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5" y="295731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6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6" y="2060577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2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6" y="1905000"/>
            <a:ext cx="329725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6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3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3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9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1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5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4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129284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6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2" y="1854192"/>
            <a:ext cx="3819679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12159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4/22/2016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4405" y="295733"/>
            <a:ext cx="628649" cy="767687"/>
          </a:xfrm>
          <a:prstGeom prst="rect">
            <a:avLst/>
          </a:prstGeom>
        </p:spPr>
        <p:txBody>
          <a:bodyPr/>
          <a:lstStyle/>
          <a:p>
            <a:pPr defTabSz="457200"/>
            <a:fld id="{D57F1E4F-1CFF-5643-939E-02111984F565}" type="slidenum">
              <a:rPr lang="en-US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9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esign pattern_blue.jpg"/>
          <p:cNvPicPr>
            <a:picLocks noChangeAspect="1"/>
          </p:cNvPicPr>
          <p:nvPr/>
        </p:nvPicPr>
        <p:blipFill>
          <a:blip r:embed="rId21"/>
          <a:srcRect t="44497"/>
          <a:stretch>
            <a:fillRect/>
          </a:stretch>
        </p:blipFill>
        <p:spPr>
          <a:xfrm flipH="1">
            <a:off x="0" y="0"/>
            <a:ext cx="9144000" cy="4036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2" y="2669689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51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61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4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10" y="6096000"/>
            <a:ext cx="745300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5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22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6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457200"/>
            <a:fld id="{4AAD347D-5ACD-4C99-B74B-A9C85AD731AF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 defTabSz="457200"/>
              <a:t>4/22/2016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8" y="3263399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pic>
        <p:nvPicPr>
          <p:cNvPr id="17" name="Picture 16" descr="AHS colour h copy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10419" y="6086984"/>
            <a:ext cx="1271019" cy="4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esign pattern_blue.jpg"/>
          <p:cNvPicPr>
            <a:picLocks noChangeAspect="1"/>
          </p:cNvPicPr>
          <p:nvPr/>
        </p:nvPicPr>
        <p:blipFill>
          <a:blip r:embed="rId21"/>
          <a:srcRect t="44497"/>
          <a:stretch>
            <a:fillRect/>
          </a:stretch>
        </p:blipFill>
        <p:spPr>
          <a:xfrm flipH="1">
            <a:off x="0" y="0"/>
            <a:ext cx="9144000" cy="4036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9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60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2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10" y="6096000"/>
            <a:ext cx="745300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5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20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457200"/>
            <a:fld id="{4AAD347D-5ACD-4C99-B74B-A9C85AD731AF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 defTabSz="457200"/>
              <a:t>4/22/2016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7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pic>
        <p:nvPicPr>
          <p:cNvPr id="17" name="Picture 16" descr="AHS colour h copy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10419" y="6086982"/>
            <a:ext cx="1271019" cy="4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8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866216" y="1058991"/>
            <a:ext cx="7714856" cy="3329581"/>
          </a:xfrm>
        </p:spPr>
        <p:txBody>
          <a:bodyPr/>
          <a:lstStyle/>
          <a:p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Taxonomy:</a:t>
            </a:r>
            <a:b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48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Making it Easier</a:t>
            </a:r>
            <a:endParaRPr lang="en-US" sz="4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900508" y="5267980"/>
            <a:ext cx="7346239" cy="8614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C4A8E"/>
                </a:solidFill>
              </a:rPr>
              <a:t>By </a:t>
            </a:r>
            <a:r>
              <a:rPr lang="en-US" dirty="0" err="1" smtClean="0">
                <a:solidFill>
                  <a:srgbClr val="0C4A8E"/>
                </a:solidFill>
              </a:rPr>
              <a:t>bijan</a:t>
            </a:r>
            <a:r>
              <a:rPr lang="en-US" dirty="0" smtClean="0">
                <a:solidFill>
                  <a:srgbClr val="0C4A8E"/>
                </a:solidFill>
              </a:rPr>
              <a:t> Farhoudi &amp; Mark </a:t>
            </a:r>
            <a:r>
              <a:rPr lang="en-US" dirty="0" smtClean="0">
                <a:solidFill>
                  <a:srgbClr val="0C4A8E"/>
                </a:solidFill>
              </a:rPr>
              <a:t>Bannan</a:t>
            </a:r>
            <a:endParaRPr lang="en-US" dirty="0">
              <a:solidFill>
                <a:srgbClr val="0C4A8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86626" y="5817870"/>
            <a:ext cx="1714500" cy="8458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CA">
              <a:solidFill>
                <a:prstClr val="white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18" y="1377359"/>
            <a:ext cx="1446389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027176" y="1486108"/>
            <a:ext cx="106599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Knowledge Management</a:t>
            </a:r>
            <a:endParaRPr lang="en-US" alt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946740" y="1739203"/>
            <a:ext cx="1235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Health Information Exchange</a:t>
            </a:r>
            <a:endParaRPr lang="en-US" alt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12731" y="1609933"/>
            <a:ext cx="7213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&amp;</a:t>
            </a:r>
            <a:endParaRPr lang="en-US" alt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784" y="338418"/>
            <a:ext cx="3681016" cy="1400530"/>
          </a:xfrm>
        </p:spPr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143000"/>
            <a:ext cx="368101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C4A8E"/>
                </a:solidFill>
              </a:rPr>
              <a:t>Automating</a:t>
            </a:r>
          </a:p>
          <a:p>
            <a:r>
              <a:rPr lang="en-US" dirty="0" smtClean="0">
                <a:solidFill>
                  <a:srgbClr val="0C4A8E"/>
                </a:solidFill>
              </a:rPr>
              <a:t>Taxonomy</a:t>
            </a:r>
            <a:endParaRPr lang="en-US" dirty="0">
              <a:solidFill>
                <a:srgbClr val="0C4A8E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708838" y="2690036"/>
            <a:ext cx="7879749" cy="340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Use known text analytics methods to train on a serious of pre-classified documents. (Machine Learning)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Apply the learned categorization strategy to new documents (PDF &amp; </a:t>
            </a:r>
            <a:r>
              <a:rPr lang="en-CA" sz="2200" b="1" dirty="0" err="1" smtClean="0">
                <a:solidFill>
                  <a:srgbClr val="0C4A8E"/>
                </a:solidFill>
                <a:latin typeface="Calibri" pitchFamily="34" charset="0"/>
              </a:rPr>
              <a:t>Docx</a:t>
            </a: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) and offer classification (suggested taxonomy feature) to user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Allow upload functionality within SharePoint – upload document within SP and process – offer suggested taxonomy feature.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Store document, taxonomy selection (meta-data) and do so with little user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6475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784" y="338418"/>
            <a:ext cx="3681016" cy="140053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143000"/>
            <a:ext cx="368101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C4A8E"/>
                </a:solidFill>
              </a:rPr>
              <a:t>Automating</a:t>
            </a:r>
          </a:p>
          <a:p>
            <a:r>
              <a:rPr lang="en-US" dirty="0" smtClean="0">
                <a:solidFill>
                  <a:srgbClr val="0C4A8E"/>
                </a:solidFill>
              </a:rPr>
              <a:t>Taxonomy</a:t>
            </a:r>
            <a:endParaRPr lang="en-US" dirty="0">
              <a:solidFill>
                <a:srgbClr val="0C4A8E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708838" y="2690037"/>
            <a:ext cx="7879749" cy="33173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Proof of concept – PubMed pre-classified documents (random sample from ftp://ftp.ncbi.nlm.nih.gov/pub/pmc/)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Remove randomly, 25% of documents for testing purposes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Use know text analytics methods to train on a serious of known, “pre-classified” documents - the training data set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Run classification process against 25% testing data set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Use SVM &amp; Naïve Bayes methods of Machine Learning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Review Results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0C4A8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784" y="338418"/>
            <a:ext cx="3681016" cy="1400530"/>
          </a:xfrm>
        </p:spPr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143000"/>
            <a:ext cx="368101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C4A8E"/>
                </a:solidFill>
              </a:rPr>
              <a:t>Automating</a:t>
            </a:r>
          </a:p>
          <a:p>
            <a:r>
              <a:rPr lang="en-US" dirty="0" smtClean="0">
                <a:solidFill>
                  <a:srgbClr val="0C4A8E"/>
                </a:solidFill>
              </a:rPr>
              <a:t>Taxonomy</a:t>
            </a:r>
            <a:endParaRPr lang="en-US" dirty="0">
              <a:solidFill>
                <a:srgbClr val="0C4A8E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708838" y="2690037"/>
            <a:ext cx="7879749" cy="331735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/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Proof of concept provided: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An overall idea of functionality and integration with SP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Testing against a data set of 3955 medically based text documents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Allowed measures against testing data set (~ 990 documents) after training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Overall classification on testing data set = </a:t>
            </a:r>
            <a:r>
              <a:rPr lang="en-CA" sz="2200" b="1" dirty="0" smtClean="0">
                <a:solidFill>
                  <a:srgbClr val="FF0000"/>
                </a:solidFill>
                <a:latin typeface="Calibri" pitchFamily="34" charset="0"/>
              </a:rPr>
              <a:t>89%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0C4A8E"/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181600"/>
            <a:ext cx="27495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8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784" y="338418"/>
            <a:ext cx="3681016" cy="1400530"/>
          </a:xfrm>
        </p:spPr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143000"/>
            <a:ext cx="368101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C4A8E"/>
                </a:solidFill>
              </a:rPr>
              <a:t>Automating</a:t>
            </a:r>
          </a:p>
          <a:p>
            <a:r>
              <a:rPr lang="en-US" dirty="0" smtClean="0">
                <a:solidFill>
                  <a:srgbClr val="0C4A8E"/>
                </a:solidFill>
              </a:rPr>
              <a:t>Taxonomy</a:t>
            </a:r>
            <a:endParaRPr lang="en-US" dirty="0">
              <a:solidFill>
                <a:srgbClr val="0C4A8E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708837" y="2543530"/>
            <a:ext cx="7879749" cy="586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/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SVM - Facts &amp; Results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0C4A8E"/>
              </a:solidFill>
              <a:latin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32154"/>
              </p:ext>
            </p:extLst>
          </p:nvPr>
        </p:nvGraphicFramePr>
        <p:xfrm>
          <a:off x="867076" y="3165386"/>
          <a:ext cx="3263900" cy="2857500"/>
        </p:xfrm>
        <a:graphic>
          <a:graphicData uri="http://schemas.openxmlformats.org/drawingml/2006/table">
            <a:tbl>
              <a:tblPr/>
              <a:tblGrid>
                <a:gridCol w="1320800"/>
                <a:gridCol w="647700"/>
                <a:gridCol w="647700"/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Docs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Addiction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Alcohol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Allergy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Arthritis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Cardiovasc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Diabetes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26611"/>
              </p:ext>
            </p:extLst>
          </p:nvPr>
        </p:nvGraphicFramePr>
        <p:xfrm>
          <a:off x="4631867" y="3151226"/>
          <a:ext cx="3263900" cy="2884435"/>
        </p:xfrm>
        <a:graphic>
          <a:graphicData uri="http://schemas.openxmlformats.org/drawingml/2006/table">
            <a:tbl>
              <a:tblPr/>
              <a:tblGrid>
                <a:gridCol w="1320800"/>
                <a:gridCol w="647700"/>
                <a:gridCol w="647700"/>
                <a:gridCol w="647700"/>
              </a:tblGrid>
              <a:tr h="407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Classification Scores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f1-Score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Addiction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Alcohol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Allergy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Arthritis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Cancer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Cardiovasc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Diabetes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11" y="6096001"/>
            <a:ext cx="1786288" cy="43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0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784" y="338418"/>
            <a:ext cx="3681016" cy="1400530"/>
          </a:xfrm>
        </p:spPr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143000"/>
            <a:ext cx="368101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C4A8E"/>
                </a:solidFill>
              </a:rPr>
              <a:t>Automating</a:t>
            </a:r>
          </a:p>
          <a:p>
            <a:r>
              <a:rPr lang="en-US" dirty="0" smtClean="0">
                <a:solidFill>
                  <a:srgbClr val="0C4A8E"/>
                </a:solidFill>
              </a:rPr>
              <a:t>Taxonomy</a:t>
            </a:r>
            <a:endParaRPr lang="en-US" dirty="0">
              <a:solidFill>
                <a:srgbClr val="0C4A8E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708837" y="2543530"/>
            <a:ext cx="7879749" cy="58656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/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Confusion Matrix – highlights accuracy &amp; errors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0C4A8E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427787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3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784" y="338418"/>
            <a:ext cx="3681016" cy="140053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143000"/>
            <a:ext cx="368101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C4A8E"/>
                </a:solidFill>
              </a:rPr>
              <a:t>Automating</a:t>
            </a:r>
          </a:p>
          <a:p>
            <a:r>
              <a:rPr lang="en-US" dirty="0" smtClean="0">
                <a:solidFill>
                  <a:srgbClr val="0C4A8E"/>
                </a:solidFill>
              </a:rPr>
              <a:t>Taxonomy</a:t>
            </a:r>
            <a:endParaRPr lang="en-US" dirty="0">
              <a:solidFill>
                <a:srgbClr val="0C4A8E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708838" y="2690037"/>
            <a:ext cx="7879749" cy="331735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/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Proof of concept demonstrated:</a:t>
            </a:r>
          </a:p>
          <a:p>
            <a:pPr defTabSz="457200"/>
            <a:endParaRPr lang="en-CA" sz="2200" b="1" dirty="0" smtClean="0">
              <a:solidFill>
                <a:srgbClr val="0C4A8E"/>
              </a:solidFill>
              <a:latin typeface="Calibri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Bags of Words concept for classification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200" b="1" dirty="0" smtClean="0">
              <a:solidFill>
                <a:srgbClr val="0C4A8E"/>
              </a:solidFill>
              <a:latin typeface="Calibri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Reasonable accuracy with fundamental Algorithm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200" b="1" dirty="0">
              <a:solidFill>
                <a:srgbClr val="0C4A8E"/>
              </a:solidFill>
              <a:latin typeface="Calibri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Merit in pursuing more detailed experiments with AHS client and data 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200" b="1" dirty="0" smtClean="0">
              <a:solidFill>
                <a:srgbClr val="0C4A8E"/>
              </a:solidFill>
              <a:latin typeface="Calibri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0C4A8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784" y="338418"/>
            <a:ext cx="3681016" cy="140053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143000"/>
            <a:ext cx="368101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C4A8E"/>
                </a:solidFill>
              </a:rPr>
              <a:t>Automating</a:t>
            </a:r>
          </a:p>
          <a:p>
            <a:r>
              <a:rPr lang="en-US" dirty="0" smtClean="0">
                <a:solidFill>
                  <a:srgbClr val="0C4A8E"/>
                </a:solidFill>
              </a:rPr>
              <a:t>Taxonomy</a:t>
            </a:r>
            <a:endParaRPr lang="en-US" dirty="0">
              <a:solidFill>
                <a:srgbClr val="0C4A8E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708838" y="2690037"/>
            <a:ext cx="7879749" cy="331735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7200"/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AHS Client Support:</a:t>
            </a:r>
          </a:p>
          <a:p>
            <a:pPr defTabSz="457200"/>
            <a:endParaRPr lang="en-CA" sz="2200" b="1" dirty="0" smtClean="0">
              <a:solidFill>
                <a:srgbClr val="0C4A8E"/>
              </a:solidFill>
              <a:latin typeface="Calibri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Solicit AHS client for further experimentation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200" b="1" dirty="0" smtClean="0">
              <a:solidFill>
                <a:srgbClr val="0C4A8E"/>
              </a:solidFill>
              <a:latin typeface="Calibri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Create full, proof of concept with AHS data and SP integration 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200" b="1" dirty="0">
              <a:solidFill>
                <a:srgbClr val="0C4A8E"/>
              </a:solidFill>
              <a:latin typeface="Calibri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CA" sz="2200" b="1" dirty="0" smtClean="0">
                <a:solidFill>
                  <a:srgbClr val="0C4A8E"/>
                </a:solidFill>
                <a:latin typeface="Calibri" pitchFamily="34" charset="0"/>
              </a:rPr>
              <a:t>Provide results that may lead to implementation within AHS and SP within KMI.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200" b="1" dirty="0" smtClean="0">
              <a:solidFill>
                <a:srgbClr val="0C4A8E"/>
              </a:solidFill>
              <a:latin typeface="Calibri" pitchFamily="34" charset="0"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0C4A8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420</Words>
  <Application>Microsoft Office PowerPoint</Application>
  <PresentationFormat>On-screen Show (4:3)</PresentationFormat>
  <Paragraphs>177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Ion</vt:lpstr>
      <vt:lpstr>1_Ion</vt:lpstr>
      <vt:lpstr>Taxonomy: Making it Easier</vt:lpstr>
      <vt:lpstr>Concept</vt:lpstr>
      <vt:lpstr>Methods</vt:lpstr>
      <vt:lpstr>Initial Results</vt:lpstr>
      <vt:lpstr>Initial Results</vt:lpstr>
      <vt:lpstr>Initial Results</vt:lpstr>
      <vt:lpstr>Conclusion</vt:lpstr>
      <vt:lpstr>Next Steps</vt:lpstr>
    </vt:vector>
  </TitlesOfParts>
  <Company>Alberta Health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Taxonomy – Making it Easier</dc:title>
  <dc:creator>Mark Bannan</dc:creator>
  <cp:lastModifiedBy>Mark Bannan</cp:lastModifiedBy>
  <cp:revision>12</cp:revision>
  <dcterms:created xsi:type="dcterms:W3CDTF">2016-04-22T13:51:33Z</dcterms:created>
  <dcterms:modified xsi:type="dcterms:W3CDTF">2016-04-22T17:17:31Z</dcterms:modified>
</cp:coreProperties>
</file>