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93"/>
  </p:notesMasterIdLst>
  <p:handoutMasterIdLst>
    <p:handoutMasterId r:id="rId94"/>
  </p:handoutMasterIdLst>
  <p:sldIdLst>
    <p:sldId id="494" r:id="rId2"/>
    <p:sldId id="617" r:id="rId3"/>
    <p:sldId id="572" r:id="rId4"/>
    <p:sldId id="702" r:id="rId5"/>
    <p:sldId id="820" r:id="rId6"/>
    <p:sldId id="836" r:id="rId7"/>
    <p:sldId id="837" r:id="rId8"/>
    <p:sldId id="267" r:id="rId9"/>
    <p:sldId id="268" r:id="rId10"/>
    <p:sldId id="271" r:id="rId11"/>
    <p:sldId id="280" r:id="rId12"/>
    <p:sldId id="281" r:id="rId13"/>
    <p:sldId id="282" r:id="rId14"/>
    <p:sldId id="283" r:id="rId15"/>
    <p:sldId id="284" r:id="rId16"/>
    <p:sldId id="285" r:id="rId17"/>
    <p:sldId id="286" r:id="rId18"/>
    <p:sldId id="287" r:id="rId19"/>
    <p:sldId id="288" r:id="rId20"/>
    <p:sldId id="839" r:id="rId21"/>
    <p:sldId id="784" r:id="rId22"/>
    <p:sldId id="822" r:id="rId23"/>
    <p:sldId id="840" r:id="rId24"/>
    <p:sldId id="964" r:id="rId25"/>
    <p:sldId id="259" r:id="rId26"/>
    <p:sldId id="260" r:id="rId27"/>
    <p:sldId id="261" r:id="rId28"/>
    <p:sldId id="262" r:id="rId29"/>
    <p:sldId id="263" r:id="rId30"/>
    <p:sldId id="264" r:id="rId31"/>
    <p:sldId id="779" r:id="rId32"/>
    <p:sldId id="785" r:id="rId33"/>
    <p:sldId id="808" r:id="rId34"/>
    <p:sldId id="823" r:id="rId35"/>
    <p:sldId id="815" r:id="rId36"/>
    <p:sldId id="751" r:id="rId37"/>
    <p:sldId id="611" r:id="rId38"/>
    <p:sldId id="612" r:id="rId39"/>
    <p:sldId id="613" r:id="rId40"/>
    <p:sldId id="824" r:id="rId41"/>
    <p:sldId id="816" r:id="rId42"/>
    <p:sldId id="809" r:id="rId43"/>
    <p:sldId id="826" r:id="rId44"/>
    <p:sldId id="594" r:id="rId45"/>
    <p:sldId id="605" r:id="rId46"/>
    <p:sldId id="606" r:id="rId47"/>
    <p:sldId id="604" r:id="rId48"/>
    <p:sldId id="599" r:id="rId49"/>
    <p:sldId id="601" r:id="rId50"/>
    <p:sldId id="842" r:id="rId51"/>
    <p:sldId id="843" r:id="rId52"/>
    <p:sldId id="844" r:id="rId53"/>
    <p:sldId id="841" r:id="rId54"/>
    <p:sldId id="325" r:id="rId55"/>
    <p:sldId id="326" r:id="rId56"/>
    <p:sldId id="334" r:id="rId57"/>
    <p:sldId id="335" r:id="rId58"/>
    <p:sldId id="330" r:id="rId59"/>
    <p:sldId id="336" r:id="rId60"/>
    <p:sldId id="333" r:id="rId61"/>
    <p:sldId id="337" r:id="rId62"/>
    <p:sldId id="338" r:id="rId63"/>
    <p:sldId id="341" r:id="rId64"/>
    <p:sldId id="833" r:id="rId65"/>
    <p:sldId id="307" r:id="rId66"/>
    <p:sldId id="298" r:id="rId67"/>
    <p:sldId id="311" r:id="rId68"/>
    <p:sldId id="297" r:id="rId69"/>
    <p:sldId id="312" r:id="rId70"/>
    <p:sldId id="313" r:id="rId71"/>
    <p:sldId id="314" r:id="rId72"/>
    <p:sldId id="315" r:id="rId73"/>
    <p:sldId id="317" r:id="rId74"/>
    <p:sldId id="258" r:id="rId75"/>
    <p:sldId id="965" r:id="rId76"/>
    <p:sldId id="966" r:id="rId77"/>
    <p:sldId id="967" r:id="rId78"/>
    <p:sldId id="968" r:id="rId79"/>
    <p:sldId id="969" r:id="rId80"/>
    <p:sldId id="970" r:id="rId81"/>
    <p:sldId id="971" r:id="rId82"/>
    <p:sldId id="972" r:id="rId83"/>
    <p:sldId id="973" r:id="rId84"/>
    <p:sldId id="265" r:id="rId85"/>
    <p:sldId id="266" r:id="rId86"/>
    <p:sldId id="974" r:id="rId87"/>
    <p:sldId id="269" r:id="rId88"/>
    <p:sldId id="270" r:id="rId89"/>
    <p:sldId id="834" r:id="rId90"/>
    <p:sldId id="831" r:id="rId91"/>
    <p:sldId id="832" r:id="rId92"/>
  </p:sldIdLst>
  <p:sldSz cx="9144000" cy="6858000" type="screen4x3"/>
  <p:notesSz cx="6858000" cy="9144000"/>
  <p:custDataLst>
    <p:tags r:id="rId95"/>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20660" autoAdjust="0"/>
    <p:restoredTop sz="94000" autoAdjust="0"/>
  </p:normalViewPr>
  <p:slideViewPr>
    <p:cSldViewPr>
      <p:cViewPr varScale="1">
        <p:scale>
          <a:sx n="83" d="100"/>
          <a:sy n="83" d="100"/>
        </p:scale>
        <p:origin x="1150" y="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2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6/12/2018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2018-06-12</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a:t>
            </a:fld>
            <a:endParaRPr lang="fr-CA" altLang="en-US"/>
          </a:p>
        </p:txBody>
      </p:sp>
    </p:spTree>
    <p:extLst>
      <p:ext uri="{BB962C8B-B14F-4D97-AF65-F5344CB8AC3E}">
        <p14:creationId xmlns:p14="http://schemas.microsoft.com/office/powerpoint/2010/main" val="158002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F21470-3BBA-4EB8-9B69-E47B8F2647C0}"/>
              </a:ext>
            </a:extLst>
          </p:cNvPr>
          <p:cNvSpPr>
            <a:spLocks noGrp="1" noChangeArrowheads="1"/>
          </p:cNvSpPr>
          <p:nvPr>
            <p:ph type="sldNum" sz="quarter" idx="5"/>
          </p:nvPr>
        </p:nvSpPr>
        <p:spPr>
          <a:ln/>
        </p:spPr>
        <p:txBody>
          <a:bodyPr/>
          <a:lstStyle/>
          <a:p>
            <a:fld id="{007BBEEA-EAD4-4573-8E78-8C0D11AB2238}" type="slidenum">
              <a:rPr lang="en-US" altLang="en-US"/>
              <a:pPr/>
              <a:t>16</a:t>
            </a:fld>
            <a:endParaRPr lang="en-US" altLang="en-US"/>
          </a:p>
        </p:txBody>
      </p:sp>
      <p:sp>
        <p:nvSpPr>
          <p:cNvPr id="66562" name="Rectangle 2">
            <a:extLst>
              <a:ext uri="{FF2B5EF4-FFF2-40B4-BE49-F238E27FC236}">
                <a16:creationId xmlns:a16="http://schemas.microsoft.com/office/drawing/2014/main" id="{ECAFDD1C-2EB1-49C1-9C97-2F42CFB8EE65}"/>
              </a:ext>
            </a:extLst>
          </p:cNvPr>
          <p:cNvSpPr>
            <a:spLocks noGrp="1" noRot="1" noChangeAspect="1" noChangeArrowheads="1" noTextEdit="1"/>
          </p:cNvSpPr>
          <p:nvPr>
            <p:ph type="sldImg"/>
          </p:nvPr>
        </p:nvSpPr>
        <p:spPr>
          <a:xfrm>
            <a:off x="1152525" y="692150"/>
            <a:ext cx="4554538" cy="3416300"/>
          </a:xfrm>
          <a:ln/>
        </p:spPr>
      </p:sp>
      <p:sp>
        <p:nvSpPr>
          <p:cNvPr id="66563" name="Rectangle 3">
            <a:extLst>
              <a:ext uri="{FF2B5EF4-FFF2-40B4-BE49-F238E27FC236}">
                <a16:creationId xmlns:a16="http://schemas.microsoft.com/office/drawing/2014/main" id="{FE8B1067-5CEC-4A6B-864A-0372010C5819}"/>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407769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28469-0E71-4AD8-AFC6-CE2C266A716B}"/>
              </a:ext>
            </a:extLst>
          </p:cNvPr>
          <p:cNvSpPr>
            <a:spLocks noGrp="1" noChangeArrowheads="1"/>
          </p:cNvSpPr>
          <p:nvPr>
            <p:ph type="sldNum" sz="quarter" idx="5"/>
          </p:nvPr>
        </p:nvSpPr>
        <p:spPr>
          <a:ln/>
        </p:spPr>
        <p:txBody>
          <a:bodyPr/>
          <a:lstStyle/>
          <a:p>
            <a:fld id="{3CA26A41-8218-4911-A1BF-18301CC498A6}" type="slidenum">
              <a:rPr lang="en-US" altLang="en-US"/>
              <a:pPr/>
              <a:t>17</a:t>
            </a:fld>
            <a:endParaRPr lang="en-US" altLang="en-US"/>
          </a:p>
        </p:txBody>
      </p:sp>
      <p:sp>
        <p:nvSpPr>
          <p:cNvPr id="68610" name="Rectangle 2">
            <a:extLst>
              <a:ext uri="{FF2B5EF4-FFF2-40B4-BE49-F238E27FC236}">
                <a16:creationId xmlns:a16="http://schemas.microsoft.com/office/drawing/2014/main" id="{EC30BD96-A860-4C97-A4FE-770AE3C53BC6}"/>
              </a:ext>
            </a:extLst>
          </p:cNvPr>
          <p:cNvSpPr>
            <a:spLocks noGrp="1" noRot="1" noChangeAspect="1" noChangeArrowheads="1" noTextEdit="1"/>
          </p:cNvSpPr>
          <p:nvPr>
            <p:ph type="sldImg"/>
          </p:nvPr>
        </p:nvSpPr>
        <p:spPr>
          <a:xfrm>
            <a:off x="1152525" y="692150"/>
            <a:ext cx="4554538" cy="3416300"/>
          </a:xfrm>
          <a:ln/>
        </p:spPr>
      </p:sp>
      <p:sp>
        <p:nvSpPr>
          <p:cNvPr id="68611" name="Rectangle 3">
            <a:extLst>
              <a:ext uri="{FF2B5EF4-FFF2-40B4-BE49-F238E27FC236}">
                <a16:creationId xmlns:a16="http://schemas.microsoft.com/office/drawing/2014/main" id="{CE61F282-1EA3-476A-98F9-29E80F17A612}"/>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458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40A77A-BED7-495B-A63F-C1545586675E}"/>
              </a:ext>
            </a:extLst>
          </p:cNvPr>
          <p:cNvSpPr>
            <a:spLocks noGrp="1" noChangeArrowheads="1"/>
          </p:cNvSpPr>
          <p:nvPr>
            <p:ph type="sldNum" sz="quarter" idx="5"/>
          </p:nvPr>
        </p:nvSpPr>
        <p:spPr>
          <a:ln/>
        </p:spPr>
        <p:txBody>
          <a:bodyPr/>
          <a:lstStyle/>
          <a:p>
            <a:fld id="{BA2EA214-7B24-43A5-B9D8-AD9CC1EA4C87}" type="slidenum">
              <a:rPr lang="en-US" altLang="en-US"/>
              <a:pPr/>
              <a:t>18</a:t>
            </a:fld>
            <a:endParaRPr lang="en-US" altLang="en-US"/>
          </a:p>
        </p:txBody>
      </p:sp>
      <p:sp>
        <p:nvSpPr>
          <p:cNvPr id="70658" name="Rectangle 2">
            <a:extLst>
              <a:ext uri="{FF2B5EF4-FFF2-40B4-BE49-F238E27FC236}">
                <a16:creationId xmlns:a16="http://schemas.microsoft.com/office/drawing/2014/main" id="{C7E413FB-C292-4380-8C7A-90EEEEADBE4F}"/>
              </a:ext>
            </a:extLst>
          </p:cNvPr>
          <p:cNvSpPr>
            <a:spLocks noGrp="1" noRot="1" noChangeAspect="1" noChangeArrowheads="1" noTextEdit="1"/>
          </p:cNvSpPr>
          <p:nvPr>
            <p:ph type="sldImg"/>
          </p:nvPr>
        </p:nvSpPr>
        <p:spPr>
          <a:xfrm>
            <a:off x="1152525" y="692150"/>
            <a:ext cx="4554538" cy="3416300"/>
          </a:xfrm>
          <a:ln/>
        </p:spPr>
      </p:sp>
      <p:sp>
        <p:nvSpPr>
          <p:cNvPr id="70659" name="Rectangle 3">
            <a:extLst>
              <a:ext uri="{FF2B5EF4-FFF2-40B4-BE49-F238E27FC236}">
                <a16:creationId xmlns:a16="http://schemas.microsoft.com/office/drawing/2014/main" id="{451A0170-9530-4378-A2BC-CBAEA35797AB}"/>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3382052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71C232-BB51-4A8F-815A-7C59CF3FBBA3}"/>
              </a:ext>
            </a:extLst>
          </p:cNvPr>
          <p:cNvSpPr>
            <a:spLocks noGrp="1" noChangeArrowheads="1"/>
          </p:cNvSpPr>
          <p:nvPr>
            <p:ph type="sldNum" sz="quarter" idx="5"/>
          </p:nvPr>
        </p:nvSpPr>
        <p:spPr>
          <a:ln/>
        </p:spPr>
        <p:txBody>
          <a:bodyPr/>
          <a:lstStyle/>
          <a:p>
            <a:fld id="{52E409D2-86C3-4479-9DF1-DBFAE0CCA8EB}" type="slidenum">
              <a:rPr lang="en-US" altLang="en-US"/>
              <a:pPr/>
              <a:t>19</a:t>
            </a:fld>
            <a:endParaRPr lang="en-US" altLang="en-US"/>
          </a:p>
        </p:txBody>
      </p:sp>
      <p:sp>
        <p:nvSpPr>
          <p:cNvPr id="72706" name="Rectangle 2">
            <a:extLst>
              <a:ext uri="{FF2B5EF4-FFF2-40B4-BE49-F238E27FC236}">
                <a16:creationId xmlns:a16="http://schemas.microsoft.com/office/drawing/2014/main" id="{0E6AFA28-A0AB-4785-816E-E105A7F71AC6}"/>
              </a:ext>
            </a:extLst>
          </p:cNvPr>
          <p:cNvSpPr>
            <a:spLocks noGrp="1" noRot="1" noChangeAspect="1" noChangeArrowheads="1" noTextEdit="1"/>
          </p:cNvSpPr>
          <p:nvPr>
            <p:ph type="sldImg"/>
          </p:nvPr>
        </p:nvSpPr>
        <p:spPr>
          <a:xfrm>
            <a:off x="1152525" y="692150"/>
            <a:ext cx="4554538" cy="3416300"/>
          </a:xfrm>
          <a:ln/>
        </p:spPr>
      </p:sp>
      <p:sp>
        <p:nvSpPr>
          <p:cNvPr id="72707" name="Rectangle 3">
            <a:extLst>
              <a:ext uri="{FF2B5EF4-FFF2-40B4-BE49-F238E27FC236}">
                <a16:creationId xmlns:a16="http://schemas.microsoft.com/office/drawing/2014/main" id="{B355648E-190C-4C32-9E07-CDFB57FB8689}"/>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66332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3DCEA0-943C-4D8C-88A3-EF6D31FAE364}"/>
              </a:ext>
            </a:extLst>
          </p:cNvPr>
          <p:cNvSpPr>
            <a:spLocks noGrp="1" noChangeArrowheads="1"/>
          </p:cNvSpPr>
          <p:nvPr>
            <p:ph type="sldNum" sz="quarter" idx="5"/>
          </p:nvPr>
        </p:nvSpPr>
        <p:spPr>
          <a:ln/>
        </p:spPr>
        <p:txBody>
          <a:bodyPr/>
          <a:lstStyle/>
          <a:p>
            <a:fld id="{98D3ECA8-BBB4-4B68-B687-09E63348868E}" type="slidenum">
              <a:rPr lang="en-US" altLang="en-US"/>
              <a:pPr/>
              <a:t>25</a:t>
            </a:fld>
            <a:endParaRPr lang="en-US" altLang="en-US"/>
          </a:p>
        </p:txBody>
      </p:sp>
      <p:sp>
        <p:nvSpPr>
          <p:cNvPr id="11266" name="Rectangle 2">
            <a:extLst>
              <a:ext uri="{FF2B5EF4-FFF2-40B4-BE49-F238E27FC236}">
                <a16:creationId xmlns:a16="http://schemas.microsoft.com/office/drawing/2014/main" id="{E1BABBFC-8389-4924-8F04-96FAC4892F6D}"/>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4B398F64-8C73-4938-960D-9BBBD86A55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1616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26B095-F67D-4B2C-BFDA-994BF499D55B}"/>
              </a:ext>
            </a:extLst>
          </p:cNvPr>
          <p:cNvSpPr>
            <a:spLocks noGrp="1" noChangeArrowheads="1"/>
          </p:cNvSpPr>
          <p:nvPr>
            <p:ph type="sldNum" sz="quarter" idx="5"/>
          </p:nvPr>
        </p:nvSpPr>
        <p:spPr>
          <a:ln/>
        </p:spPr>
        <p:txBody>
          <a:bodyPr/>
          <a:lstStyle/>
          <a:p>
            <a:fld id="{A7090D90-B632-4844-A055-A3283269CB7B}" type="slidenum">
              <a:rPr lang="en-US" altLang="en-US"/>
              <a:pPr/>
              <a:t>26</a:t>
            </a:fld>
            <a:endParaRPr lang="en-US" altLang="en-US"/>
          </a:p>
        </p:txBody>
      </p:sp>
      <p:sp>
        <p:nvSpPr>
          <p:cNvPr id="13314" name="Rectangle 2">
            <a:extLst>
              <a:ext uri="{FF2B5EF4-FFF2-40B4-BE49-F238E27FC236}">
                <a16:creationId xmlns:a16="http://schemas.microsoft.com/office/drawing/2014/main" id="{64A987FD-43DB-444C-9473-4BA777623285}"/>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3AEAF575-C57A-4AE8-94CA-9C41638CEEA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998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ABAD6D-2E1D-47FB-9712-33E3F1A11613}"/>
              </a:ext>
            </a:extLst>
          </p:cNvPr>
          <p:cNvSpPr>
            <a:spLocks noGrp="1" noChangeArrowheads="1"/>
          </p:cNvSpPr>
          <p:nvPr>
            <p:ph type="sldNum" sz="quarter" idx="5"/>
          </p:nvPr>
        </p:nvSpPr>
        <p:spPr>
          <a:ln/>
        </p:spPr>
        <p:txBody>
          <a:bodyPr/>
          <a:lstStyle/>
          <a:p>
            <a:fld id="{5174E985-0FFD-4D72-AFC6-EC55194AC059}" type="slidenum">
              <a:rPr lang="en-US" altLang="en-US"/>
              <a:pPr/>
              <a:t>27</a:t>
            </a:fld>
            <a:endParaRPr lang="en-US" altLang="en-US"/>
          </a:p>
        </p:txBody>
      </p:sp>
      <p:sp>
        <p:nvSpPr>
          <p:cNvPr id="15362" name="Rectangle 2">
            <a:extLst>
              <a:ext uri="{FF2B5EF4-FFF2-40B4-BE49-F238E27FC236}">
                <a16:creationId xmlns:a16="http://schemas.microsoft.com/office/drawing/2014/main" id="{83A867BB-813E-4A4D-8A8B-987C71916F5E}"/>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21ADA4A6-46FB-4F6C-938D-9E06FD68F5D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944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8144DB-28CD-44F4-A352-680247CBA1F0}"/>
              </a:ext>
            </a:extLst>
          </p:cNvPr>
          <p:cNvSpPr>
            <a:spLocks noGrp="1" noChangeArrowheads="1"/>
          </p:cNvSpPr>
          <p:nvPr>
            <p:ph type="sldNum" sz="quarter" idx="5"/>
          </p:nvPr>
        </p:nvSpPr>
        <p:spPr>
          <a:ln/>
        </p:spPr>
        <p:txBody>
          <a:bodyPr/>
          <a:lstStyle/>
          <a:p>
            <a:fld id="{0662EE3C-862B-41F1-9E26-614620EF6A1E}" type="slidenum">
              <a:rPr lang="en-US" altLang="en-US"/>
              <a:pPr/>
              <a:t>28</a:t>
            </a:fld>
            <a:endParaRPr lang="en-US" altLang="en-US"/>
          </a:p>
        </p:txBody>
      </p:sp>
      <p:sp>
        <p:nvSpPr>
          <p:cNvPr id="17410" name="Rectangle 2">
            <a:extLst>
              <a:ext uri="{FF2B5EF4-FFF2-40B4-BE49-F238E27FC236}">
                <a16:creationId xmlns:a16="http://schemas.microsoft.com/office/drawing/2014/main" id="{7F54884B-4877-4634-9A1D-F69F358EFD54}"/>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BD194E8-37C3-45C7-93E2-DB40F69022C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796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2F0B1E-9B89-4D59-A069-8C23879E2D35}"/>
              </a:ext>
            </a:extLst>
          </p:cNvPr>
          <p:cNvSpPr>
            <a:spLocks noGrp="1" noChangeArrowheads="1"/>
          </p:cNvSpPr>
          <p:nvPr>
            <p:ph type="sldNum" sz="quarter" idx="5"/>
          </p:nvPr>
        </p:nvSpPr>
        <p:spPr>
          <a:ln/>
        </p:spPr>
        <p:txBody>
          <a:bodyPr/>
          <a:lstStyle/>
          <a:p>
            <a:fld id="{8920B70D-CAEF-48DD-B753-B97C06A8CFA9}" type="slidenum">
              <a:rPr lang="en-US" altLang="en-US"/>
              <a:pPr/>
              <a:t>29</a:t>
            </a:fld>
            <a:endParaRPr lang="en-US" altLang="en-US"/>
          </a:p>
        </p:txBody>
      </p:sp>
      <p:sp>
        <p:nvSpPr>
          <p:cNvPr id="19458" name="Rectangle 2">
            <a:extLst>
              <a:ext uri="{FF2B5EF4-FFF2-40B4-BE49-F238E27FC236}">
                <a16:creationId xmlns:a16="http://schemas.microsoft.com/office/drawing/2014/main" id="{A56521EC-168A-4A25-AAEF-0AAB86F49AD2}"/>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88D32501-1D9F-48B3-BFAB-598AE7B0A33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8498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248B73-DDD1-41F5-BBFA-71DC93A7B359}"/>
              </a:ext>
            </a:extLst>
          </p:cNvPr>
          <p:cNvSpPr>
            <a:spLocks noGrp="1" noChangeArrowheads="1"/>
          </p:cNvSpPr>
          <p:nvPr>
            <p:ph type="sldNum" sz="quarter" idx="5"/>
          </p:nvPr>
        </p:nvSpPr>
        <p:spPr>
          <a:ln/>
        </p:spPr>
        <p:txBody>
          <a:bodyPr/>
          <a:lstStyle/>
          <a:p>
            <a:fld id="{15ACF407-A978-465B-9C4B-24D9D3DBA9B4}" type="slidenum">
              <a:rPr lang="en-US" altLang="en-US"/>
              <a:pPr/>
              <a:t>30</a:t>
            </a:fld>
            <a:endParaRPr lang="en-US" altLang="en-US"/>
          </a:p>
        </p:txBody>
      </p:sp>
      <p:sp>
        <p:nvSpPr>
          <p:cNvPr id="21506" name="Rectangle 2">
            <a:extLst>
              <a:ext uri="{FF2B5EF4-FFF2-40B4-BE49-F238E27FC236}">
                <a16:creationId xmlns:a16="http://schemas.microsoft.com/office/drawing/2014/main" id="{234AEA1B-006E-4A30-A11C-A1AE250B9C13}"/>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99185F6E-9CB1-4DD7-9AB3-11D774B4658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34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9880EC-7C22-443E-9BD0-0FBD28EE2B9E}"/>
              </a:ext>
            </a:extLst>
          </p:cNvPr>
          <p:cNvSpPr>
            <a:spLocks noGrp="1" noChangeArrowheads="1"/>
          </p:cNvSpPr>
          <p:nvPr>
            <p:ph type="sldNum" sz="quarter" idx="5"/>
          </p:nvPr>
        </p:nvSpPr>
        <p:spPr>
          <a:ln/>
        </p:spPr>
        <p:txBody>
          <a:bodyPr/>
          <a:lstStyle/>
          <a:p>
            <a:fld id="{3B8B94D9-78BF-4C29-932F-975849E31C71}" type="slidenum">
              <a:rPr lang="en-US" altLang="en-US"/>
              <a:pPr/>
              <a:t>8</a:t>
            </a:fld>
            <a:endParaRPr lang="en-US" altLang="en-US"/>
          </a:p>
        </p:txBody>
      </p:sp>
      <p:sp>
        <p:nvSpPr>
          <p:cNvPr id="27650" name="Rectangle 2">
            <a:extLst>
              <a:ext uri="{FF2B5EF4-FFF2-40B4-BE49-F238E27FC236}">
                <a16:creationId xmlns:a16="http://schemas.microsoft.com/office/drawing/2014/main" id="{46D4F3CE-6398-4269-8D81-A44F4FCBC221}"/>
              </a:ext>
            </a:extLst>
          </p:cNvPr>
          <p:cNvSpPr>
            <a:spLocks noGrp="1" noRot="1" noChangeAspect="1" noChangeArrowheads="1" noTextEdit="1"/>
          </p:cNvSpPr>
          <p:nvPr>
            <p:ph type="sldImg"/>
          </p:nvPr>
        </p:nvSpPr>
        <p:spPr>
          <a:xfrm>
            <a:off x="1152525" y="692150"/>
            <a:ext cx="4554538" cy="3416300"/>
          </a:xfrm>
          <a:ln/>
        </p:spPr>
      </p:sp>
      <p:sp>
        <p:nvSpPr>
          <p:cNvPr id="27651" name="Rectangle 3">
            <a:extLst>
              <a:ext uri="{FF2B5EF4-FFF2-40B4-BE49-F238E27FC236}">
                <a16:creationId xmlns:a16="http://schemas.microsoft.com/office/drawing/2014/main" id="{6A7811B6-B3E3-44DB-9FB4-0A3CC57FBF2D}"/>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218031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DEA38EA-F20E-4BFA-875C-9B31C2B18BB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FFA260E0-CB45-4AB6-9DAE-F66C3C59E12E}" type="slidenum">
              <a:rPr kumimoji="0" lang="en-US" altLang="en-US" sz="1200" smtClean="0">
                <a:latin typeface="Times New Roman" panose="02020603050405020304" pitchFamily="18" charset="0"/>
              </a:rPr>
              <a:pPr/>
              <a:t>37</a:t>
            </a:fld>
            <a:endParaRPr kumimoji="0" lang="en-US" altLang="en-US" sz="1200">
              <a:latin typeface="Times New Roman" panose="02020603050405020304" pitchFamily="18" charset="0"/>
            </a:endParaRPr>
          </a:p>
        </p:txBody>
      </p:sp>
      <p:sp>
        <p:nvSpPr>
          <p:cNvPr id="23555" name="Rectangle 2">
            <a:extLst>
              <a:ext uri="{FF2B5EF4-FFF2-40B4-BE49-F238E27FC236}">
                <a16:creationId xmlns:a16="http://schemas.microsoft.com/office/drawing/2014/main" id="{BA694221-7041-40A1-ADC3-3F98E72A3A38}"/>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38EA6777-1D2A-4F28-B10D-23E3C8756D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954508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549DE94-86CF-4ACA-BCAA-1E494141A8F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9291BFE4-8F32-4A00-90C9-B184F8A2177C}" type="slidenum">
              <a:rPr kumimoji="0" lang="en-US" altLang="en-US" sz="1200" smtClean="0">
                <a:latin typeface="Times New Roman" panose="02020603050405020304" pitchFamily="18" charset="0"/>
              </a:rPr>
              <a:pPr/>
              <a:t>38</a:t>
            </a:fld>
            <a:endParaRPr kumimoji="0"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6D9486F2-D578-4A4A-81EE-AFEF3389E4DA}"/>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3CD8CA26-6E7D-405E-BF47-75D3779C92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45747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354D1FA-5506-4B26-AFB5-7AD8FEB8A6F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8688">
              <a:defRPr kumimoji="1" sz="3600">
                <a:solidFill>
                  <a:schemeClr val="tx1"/>
                </a:solidFill>
                <a:latin typeface="Abadi MT Condensed Light" pitchFamily="34" charset="0"/>
              </a:defRPr>
            </a:lvl1pPr>
            <a:lvl2pPr marL="742950" indent="-285750" defTabSz="928688">
              <a:defRPr kumimoji="1" sz="3600">
                <a:solidFill>
                  <a:schemeClr val="tx1"/>
                </a:solidFill>
                <a:latin typeface="Abadi MT Condensed Light" pitchFamily="34" charset="0"/>
              </a:defRPr>
            </a:lvl2pPr>
            <a:lvl3pPr marL="1143000" indent="-228600" defTabSz="928688">
              <a:defRPr kumimoji="1" sz="3600">
                <a:solidFill>
                  <a:schemeClr val="tx1"/>
                </a:solidFill>
                <a:latin typeface="Abadi MT Condensed Light" pitchFamily="34" charset="0"/>
              </a:defRPr>
            </a:lvl3pPr>
            <a:lvl4pPr marL="1600200" indent="-228600" defTabSz="928688">
              <a:defRPr kumimoji="1" sz="3600">
                <a:solidFill>
                  <a:schemeClr val="tx1"/>
                </a:solidFill>
                <a:latin typeface="Abadi MT Condensed Light" pitchFamily="34" charset="0"/>
              </a:defRPr>
            </a:lvl4pPr>
            <a:lvl5pPr marL="2057400" indent="-228600" defTabSz="928688">
              <a:defRPr kumimoji="1" sz="3600">
                <a:solidFill>
                  <a:schemeClr val="tx1"/>
                </a:solidFill>
                <a:latin typeface="Abadi MT Condensed Light" pitchFamily="34" charset="0"/>
              </a:defRPr>
            </a:lvl5pPr>
            <a:lvl6pPr marL="2514600" indent="-228600" defTabSz="928688" eaLnBrk="0" fontAlgn="base" hangingPunct="0">
              <a:spcBef>
                <a:spcPct val="0"/>
              </a:spcBef>
              <a:spcAft>
                <a:spcPct val="0"/>
              </a:spcAft>
              <a:defRPr kumimoji="1" sz="3600">
                <a:solidFill>
                  <a:schemeClr val="tx1"/>
                </a:solidFill>
                <a:latin typeface="Abadi MT Condensed Light" pitchFamily="34" charset="0"/>
              </a:defRPr>
            </a:lvl6pPr>
            <a:lvl7pPr marL="2971800" indent="-228600" defTabSz="928688" eaLnBrk="0" fontAlgn="base" hangingPunct="0">
              <a:spcBef>
                <a:spcPct val="0"/>
              </a:spcBef>
              <a:spcAft>
                <a:spcPct val="0"/>
              </a:spcAft>
              <a:defRPr kumimoji="1" sz="3600">
                <a:solidFill>
                  <a:schemeClr val="tx1"/>
                </a:solidFill>
                <a:latin typeface="Abadi MT Condensed Light" pitchFamily="34" charset="0"/>
              </a:defRPr>
            </a:lvl7pPr>
            <a:lvl8pPr marL="3429000" indent="-228600" defTabSz="928688" eaLnBrk="0" fontAlgn="base" hangingPunct="0">
              <a:spcBef>
                <a:spcPct val="0"/>
              </a:spcBef>
              <a:spcAft>
                <a:spcPct val="0"/>
              </a:spcAft>
              <a:defRPr kumimoji="1" sz="3600">
                <a:solidFill>
                  <a:schemeClr val="tx1"/>
                </a:solidFill>
                <a:latin typeface="Abadi MT Condensed Light" pitchFamily="34" charset="0"/>
              </a:defRPr>
            </a:lvl8pPr>
            <a:lvl9pPr marL="3886200" indent="-228600" defTabSz="928688" eaLnBrk="0" fontAlgn="base" hangingPunct="0">
              <a:spcBef>
                <a:spcPct val="0"/>
              </a:spcBef>
              <a:spcAft>
                <a:spcPct val="0"/>
              </a:spcAft>
              <a:defRPr kumimoji="1" sz="3600">
                <a:solidFill>
                  <a:schemeClr val="tx1"/>
                </a:solidFill>
                <a:latin typeface="Abadi MT Condensed Light" pitchFamily="34" charset="0"/>
              </a:defRPr>
            </a:lvl9pPr>
          </a:lstStyle>
          <a:p>
            <a:fld id="{123AF041-37C1-4600-A9BE-7D48AA637136}" type="slidenum">
              <a:rPr kumimoji="0" lang="en-US" altLang="en-US" sz="1200" smtClean="0">
                <a:latin typeface="Times New Roman" panose="02020603050405020304" pitchFamily="18" charset="0"/>
              </a:rPr>
              <a:pPr/>
              <a:t>39</a:t>
            </a:fld>
            <a:endParaRPr kumimoji="0"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4C1A00EF-9661-4044-A389-19505001CB60}"/>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8AB17BA7-474B-4BED-8095-14D7FC7321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93497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B7002B-14EF-492E-9DB1-3CA924D48A22}"/>
              </a:ext>
            </a:extLst>
          </p:cNvPr>
          <p:cNvSpPr>
            <a:spLocks noGrp="1" noChangeArrowheads="1"/>
          </p:cNvSpPr>
          <p:nvPr>
            <p:ph type="sldNum" sz="quarter" idx="5"/>
          </p:nvPr>
        </p:nvSpPr>
        <p:spPr>
          <a:ln/>
        </p:spPr>
        <p:txBody>
          <a:bodyPr/>
          <a:lstStyle/>
          <a:p>
            <a:fld id="{0F4B7939-9B0C-406F-8509-BD74922AEC7A}" type="slidenum">
              <a:rPr lang="zh-CN" altLang="en-US"/>
              <a:pPr/>
              <a:t>44</a:t>
            </a:fld>
            <a:endParaRPr lang="en-US" altLang="zh-CN"/>
          </a:p>
        </p:txBody>
      </p:sp>
      <p:sp>
        <p:nvSpPr>
          <p:cNvPr id="596994" name="Rectangle 2">
            <a:extLst>
              <a:ext uri="{FF2B5EF4-FFF2-40B4-BE49-F238E27FC236}">
                <a16:creationId xmlns:a16="http://schemas.microsoft.com/office/drawing/2014/main" id="{8D1F544C-A554-44CF-A046-C4A3D6D0499C}"/>
              </a:ext>
            </a:extLst>
          </p:cNvPr>
          <p:cNvSpPr>
            <a:spLocks noGrp="1" noRot="1" noChangeAspect="1" noChangeArrowheads="1" noTextEdit="1"/>
          </p:cNvSpPr>
          <p:nvPr>
            <p:ph type="sldImg"/>
          </p:nvPr>
        </p:nvSpPr>
        <p:spPr>
          <a:ln/>
        </p:spPr>
      </p:sp>
      <p:sp>
        <p:nvSpPr>
          <p:cNvPr id="596995" name="Rectangle 3">
            <a:extLst>
              <a:ext uri="{FF2B5EF4-FFF2-40B4-BE49-F238E27FC236}">
                <a16:creationId xmlns:a16="http://schemas.microsoft.com/office/drawing/2014/main" id="{CFB8CDB6-3990-4A2F-9B76-1F2594A7D97A}"/>
              </a:ext>
            </a:extLst>
          </p:cNvPr>
          <p:cNvSpPr>
            <a:spLocks noGrp="1" noChangeArrowheads="1"/>
          </p:cNvSpPr>
          <p:nvPr>
            <p:ph type="body" idx="1"/>
          </p:nvPr>
        </p:nvSpPr>
        <p:spPr/>
        <p:txBody>
          <a:bodyPr/>
          <a:lstStyle/>
          <a:p>
            <a:r>
              <a:rPr lang="en-US" altLang="zh-CN">
                <a:ea typeface="SimSun" panose="02010600030101010101" pitchFamily="2" charset="-122"/>
              </a:rPr>
              <a:t>An impromptu experiment: Feel free to write down the most relevant words/phrases describing this lecture hall or classroom; A summary of the words/phrases; Possible tasks of using these words/phrases (Differentiate this kind of rooms from others, Characterize all similar rooms</a:t>
            </a:r>
          </a:p>
        </p:txBody>
      </p:sp>
    </p:spTree>
    <p:extLst>
      <p:ext uri="{BB962C8B-B14F-4D97-AF65-F5344CB8AC3E}">
        <p14:creationId xmlns:p14="http://schemas.microsoft.com/office/powerpoint/2010/main" val="2146496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264B6E-A460-42F3-9873-164F406CB43B}"/>
              </a:ext>
            </a:extLst>
          </p:cNvPr>
          <p:cNvSpPr>
            <a:spLocks noGrp="1" noChangeArrowheads="1"/>
          </p:cNvSpPr>
          <p:nvPr>
            <p:ph type="sldNum" sz="quarter" idx="5"/>
          </p:nvPr>
        </p:nvSpPr>
        <p:spPr>
          <a:ln/>
        </p:spPr>
        <p:txBody>
          <a:bodyPr/>
          <a:lstStyle/>
          <a:p>
            <a:fld id="{7E4B28E6-F775-4955-9CED-5CFCCFEB5455}" type="slidenum">
              <a:rPr lang="zh-CN" altLang="en-US"/>
              <a:pPr/>
              <a:t>48</a:t>
            </a:fld>
            <a:endParaRPr lang="en-US" altLang="zh-CN"/>
          </a:p>
        </p:txBody>
      </p:sp>
      <p:sp>
        <p:nvSpPr>
          <p:cNvPr id="603138" name="Rectangle 2">
            <a:extLst>
              <a:ext uri="{FF2B5EF4-FFF2-40B4-BE49-F238E27FC236}">
                <a16:creationId xmlns:a16="http://schemas.microsoft.com/office/drawing/2014/main" id="{CC3E3750-6A25-4467-9526-91703DBB440C}"/>
              </a:ext>
            </a:extLst>
          </p:cNvPr>
          <p:cNvSpPr>
            <a:spLocks noGrp="1" noRot="1" noChangeAspect="1" noChangeArrowheads="1" noTextEdit="1"/>
          </p:cNvSpPr>
          <p:nvPr>
            <p:ph type="sldImg"/>
          </p:nvPr>
        </p:nvSpPr>
        <p:spPr>
          <a:ln/>
        </p:spPr>
      </p:sp>
      <p:sp>
        <p:nvSpPr>
          <p:cNvPr id="603139" name="Rectangle 3">
            <a:extLst>
              <a:ext uri="{FF2B5EF4-FFF2-40B4-BE49-F238E27FC236}">
                <a16:creationId xmlns:a16="http://schemas.microsoft.com/office/drawing/2014/main" id="{4DDCCDAB-E236-474B-9033-FF39D5A4BC86}"/>
              </a:ext>
            </a:extLst>
          </p:cNvPr>
          <p:cNvSpPr>
            <a:spLocks noGrp="1" noChangeArrowheads="1"/>
          </p:cNvSpPr>
          <p:nvPr>
            <p:ph type="body" idx="1"/>
          </p:nvPr>
        </p:nvSpPr>
        <p:spPr/>
        <p:txBody>
          <a:bodyPr/>
          <a:lstStyle/>
          <a:p>
            <a:r>
              <a:rPr lang="en-US" altLang="zh-CN">
                <a:ea typeface="SimSun" panose="02010600030101010101" pitchFamily="2" charset="-122"/>
              </a:rPr>
              <a:t>Massive volume of data, categories (sports, travel), normally regarded as a bag of words, c is category, classification task, a moderate sized collection of documents, effects of irrelevant and redundant features, feature selection</a:t>
            </a:r>
          </a:p>
        </p:txBody>
      </p:sp>
    </p:spTree>
    <p:extLst>
      <p:ext uri="{BB962C8B-B14F-4D97-AF65-F5344CB8AC3E}">
        <p14:creationId xmlns:p14="http://schemas.microsoft.com/office/powerpoint/2010/main" val="152010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B348663A-A59D-451E-B7A7-482C37541662}"/>
              </a:ext>
            </a:extLst>
          </p:cNvPr>
          <p:cNvSpPr>
            <a:spLocks noGrp="1" noRot="1" noChangeAspect="1" noChangeArrowheads="1" noTextEdit="1"/>
          </p:cNvSpPr>
          <p:nvPr>
            <p:ph type="sldImg"/>
          </p:nvPr>
        </p:nvSpPr>
        <p:spPr>
          <a:xfrm>
            <a:off x="1220788" y="720725"/>
            <a:ext cx="4556125" cy="3416300"/>
          </a:xfrm>
          <a:ln/>
        </p:spPr>
      </p:sp>
      <p:sp>
        <p:nvSpPr>
          <p:cNvPr id="180227" name="Rectangle 3">
            <a:extLst>
              <a:ext uri="{FF2B5EF4-FFF2-40B4-BE49-F238E27FC236}">
                <a16:creationId xmlns:a16="http://schemas.microsoft.com/office/drawing/2014/main" id="{5166E890-EDC2-4728-A8C8-33674F73A8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2842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3F35100F-3F12-44CE-AAD3-149009F45689}"/>
              </a:ext>
            </a:extLst>
          </p:cNvPr>
          <p:cNvSpPr>
            <a:spLocks noGrp="1" noRot="1" noChangeAspect="1" noChangeArrowheads="1" noTextEdit="1"/>
          </p:cNvSpPr>
          <p:nvPr>
            <p:ph type="sldImg"/>
          </p:nvPr>
        </p:nvSpPr>
        <p:spPr>
          <a:xfrm>
            <a:off x="1220788" y="720725"/>
            <a:ext cx="4556125" cy="3416300"/>
          </a:xfrm>
          <a:ln/>
        </p:spPr>
      </p:sp>
      <p:sp>
        <p:nvSpPr>
          <p:cNvPr id="185347" name="Rectangle 3">
            <a:extLst>
              <a:ext uri="{FF2B5EF4-FFF2-40B4-BE49-F238E27FC236}">
                <a16:creationId xmlns:a16="http://schemas.microsoft.com/office/drawing/2014/main" id="{1A4A9FFA-76AB-46FE-8854-464E66EE8A6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742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D8605DD-6733-404B-98B6-F32C70F75ACD}"/>
              </a:ext>
            </a:extLst>
          </p:cNvPr>
          <p:cNvSpPr>
            <a:spLocks noGrp="1" noRot="1" noChangeAspect="1" noChangeArrowheads="1" noTextEdit="1"/>
          </p:cNvSpPr>
          <p:nvPr>
            <p:ph type="sldImg"/>
          </p:nvPr>
        </p:nvSpPr>
        <p:spPr>
          <a:xfrm>
            <a:off x="1222375" y="720725"/>
            <a:ext cx="4554538" cy="3416300"/>
          </a:xfrm>
          <a:ln/>
        </p:spPr>
      </p:sp>
      <p:sp>
        <p:nvSpPr>
          <p:cNvPr id="120835" name="Rectangle 3">
            <a:extLst>
              <a:ext uri="{FF2B5EF4-FFF2-40B4-BE49-F238E27FC236}">
                <a16:creationId xmlns:a16="http://schemas.microsoft.com/office/drawing/2014/main" id="{07574AB1-2EE7-48E7-9C37-3D33176CC5F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13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77AA432-9B41-47EC-83DD-5B27FD730590}"/>
              </a:ext>
            </a:extLst>
          </p:cNvPr>
          <p:cNvSpPr>
            <a:spLocks noGrp="1" noRot="1" noChangeAspect="1" noChangeArrowheads="1" noTextEdit="1"/>
          </p:cNvSpPr>
          <p:nvPr>
            <p:ph type="sldImg"/>
          </p:nvPr>
        </p:nvSpPr>
        <p:spPr>
          <a:xfrm>
            <a:off x="1220788" y="720725"/>
            <a:ext cx="4556125" cy="3416300"/>
          </a:xfrm>
          <a:ln/>
        </p:spPr>
      </p:sp>
      <p:sp>
        <p:nvSpPr>
          <p:cNvPr id="186371" name="Rectangle 3">
            <a:extLst>
              <a:ext uri="{FF2B5EF4-FFF2-40B4-BE49-F238E27FC236}">
                <a16:creationId xmlns:a16="http://schemas.microsoft.com/office/drawing/2014/main" id="{01239691-3DCE-4DBE-8CF5-6CF24B9940D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6326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26FBF04-BC82-4379-A5A3-FF4CF9CB1E75}"/>
              </a:ext>
            </a:extLst>
          </p:cNvPr>
          <p:cNvSpPr>
            <a:spLocks noGrp="1" noRot="1" noChangeAspect="1" noChangeArrowheads="1" noTextEdit="1"/>
          </p:cNvSpPr>
          <p:nvPr>
            <p:ph type="sldImg"/>
          </p:nvPr>
        </p:nvSpPr>
        <p:spPr>
          <a:xfrm>
            <a:off x="1184275" y="693738"/>
            <a:ext cx="4629150" cy="3471862"/>
          </a:xfrm>
          <a:ln/>
        </p:spPr>
      </p:sp>
      <p:sp>
        <p:nvSpPr>
          <p:cNvPr id="122883" name="Rectangle 3">
            <a:extLst>
              <a:ext uri="{FF2B5EF4-FFF2-40B4-BE49-F238E27FC236}">
                <a16:creationId xmlns:a16="http://schemas.microsoft.com/office/drawing/2014/main" id="{9F87BF6C-F467-4500-AFF8-1D359F934895}"/>
              </a:ext>
            </a:extLst>
          </p:cNvPr>
          <p:cNvSpPr>
            <a:spLocks noGrp="1" noChangeArrowheads="1"/>
          </p:cNvSpPr>
          <p:nvPr>
            <p:ph type="body" idx="1"/>
          </p:nvPr>
        </p:nvSpPr>
        <p:spPr>
          <a:xfrm>
            <a:off x="700088" y="4397375"/>
            <a:ext cx="5597525" cy="4167188"/>
          </a:xfrm>
        </p:spPr>
        <p:txBody>
          <a:bodyPr/>
          <a:lstStyle/>
          <a:p>
            <a:pPr defTabSz="914400"/>
            <a:r>
              <a:rPr lang="en-US" altLang="en-US"/>
              <a:t>Experts: content, SME, graphic designers, teaching and training experts</a:t>
            </a:r>
          </a:p>
          <a:p>
            <a:pPr defTabSz="914400"/>
            <a:r>
              <a:rPr lang="en-US" altLang="en-US"/>
              <a:t>Accuracy, completeness, user-freiendliness, effectiveness, efficiency, and feasibility</a:t>
            </a:r>
          </a:p>
          <a:p>
            <a:pPr defTabSz="914400"/>
            <a:endParaRPr lang="en-US" altLang="en-US"/>
          </a:p>
          <a:p>
            <a:pPr defTabSz="914400"/>
            <a:r>
              <a:rPr lang="en-US" altLang="en-US"/>
              <a:t>User: target audience, observations and interviewing</a:t>
            </a:r>
          </a:p>
          <a:p>
            <a:pPr defTabSz="914400"/>
            <a:endParaRPr lang="en-US" altLang="en-US"/>
          </a:p>
          <a:p>
            <a:pPr defTabSz="914400"/>
            <a:endParaRPr lang="en-US" altLang="en-US"/>
          </a:p>
        </p:txBody>
      </p:sp>
    </p:spTree>
    <p:extLst>
      <p:ext uri="{BB962C8B-B14F-4D97-AF65-F5344CB8AC3E}">
        <p14:creationId xmlns:p14="http://schemas.microsoft.com/office/powerpoint/2010/main" val="104193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437993-6F6F-4FB2-9901-C1EE2EA92980}"/>
              </a:ext>
            </a:extLst>
          </p:cNvPr>
          <p:cNvSpPr>
            <a:spLocks noGrp="1" noChangeArrowheads="1"/>
          </p:cNvSpPr>
          <p:nvPr>
            <p:ph type="sldNum" sz="quarter" idx="5"/>
          </p:nvPr>
        </p:nvSpPr>
        <p:spPr>
          <a:ln/>
        </p:spPr>
        <p:txBody>
          <a:bodyPr/>
          <a:lstStyle/>
          <a:p>
            <a:fld id="{8C09E09A-0490-43D8-BC6F-952AEFADC27E}" type="slidenum">
              <a:rPr lang="en-US" altLang="en-US"/>
              <a:pPr/>
              <a:t>9</a:t>
            </a:fld>
            <a:endParaRPr lang="en-US" altLang="en-US"/>
          </a:p>
        </p:txBody>
      </p:sp>
      <p:sp>
        <p:nvSpPr>
          <p:cNvPr id="31746" name="Rectangle 2">
            <a:extLst>
              <a:ext uri="{FF2B5EF4-FFF2-40B4-BE49-F238E27FC236}">
                <a16:creationId xmlns:a16="http://schemas.microsoft.com/office/drawing/2014/main" id="{C679FD62-7C57-4ABC-8C55-24F65C852113}"/>
              </a:ext>
            </a:extLst>
          </p:cNvPr>
          <p:cNvSpPr>
            <a:spLocks noGrp="1" noRot="1" noChangeAspect="1" noChangeArrowheads="1" noTextEdit="1"/>
          </p:cNvSpPr>
          <p:nvPr>
            <p:ph type="sldImg"/>
          </p:nvPr>
        </p:nvSpPr>
        <p:spPr>
          <a:xfrm>
            <a:off x="1152525" y="692150"/>
            <a:ext cx="4554538" cy="3416300"/>
          </a:xfrm>
          <a:ln/>
        </p:spPr>
      </p:sp>
      <p:sp>
        <p:nvSpPr>
          <p:cNvPr id="31747" name="Rectangle 3">
            <a:extLst>
              <a:ext uri="{FF2B5EF4-FFF2-40B4-BE49-F238E27FC236}">
                <a16:creationId xmlns:a16="http://schemas.microsoft.com/office/drawing/2014/main" id="{F7599BD5-4AC8-4249-8226-690B374AE6B0}"/>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1227408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B8B9821A-E838-455E-B220-7E4FDA9FE4B2}"/>
              </a:ext>
            </a:extLst>
          </p:cNvPr>
          <p:cNvSpPr>
            <a:spLocks noGrp="1" noRot="1" noChangeAspect="1" noChangeArrowheads="1" noTextEdit="1"/>
          </p:cNvSpPr>
          <p:nvPr>
            <p:ph type="sldImg"/>
          </p:nvPr>
        </p:nvSpPr>
        <p:spPr>
          <a:xfrm>
            <a:off x="1220788" y="720725"/>
            <a:ext cx="4556125" cy="3416300"/>
          </a:xfrm>
          <a:ln/>
        </p:spPr>
      </p:sp>
      <p:sp>
        <p:nvSpPr>
          <p:cNvPr id="187395" name="Rectangle 3">
            <a:extLst>
              <a:ext uri="{FF2B5EF4-FFF2-40B4-BE49-F238E27FC236}">
                <a16:creationId xmlns:a16="http://schemas.microsoft.com/office/drawing/2014/main" id="{AF92EA1B-80E9-4DEF-88E3-789400CA3CC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8525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D804490-1A56-47E3-B334-C84D7648512C}"/>
              </a:ext>
            </a:extLst>
          </p:cNvPr>
          <p:cNvSpPr>
            <a:spLocks noGrp="1" noRot="1" noChangeAspect="1" noChangeArrowheads="1" noTextEdit="1"/>
          </p:cNvSpPr>
          <p:nvPr>
            <p:ph type="sldImg"/>
          </p:nvPr>
        </p:nvSpPr>
        <p:spPr>
          <a:xfrm>
            <a:off x="1220788" y="720725"/>
            <a:ext cx="4556125" cy="3416300"/>
          </a:xfrm>
          <a:ln/>
        </p:spPr>
      </p:sp>
      <p:sp>
        <p:nvSpPr>
          <p:cNvPr id="188419" name="Rectangle 3">
            <a:extLst>
              <a:ext uri="{FF2B5EF4-FFF2-40B4-BE49-F238E27FC236}">
                <a16:creationId xmlns:a16="http://schemas.microsoft.com/office/drawing/2014/main" id="{DCA805C7-D2BF-46C7-829D-DD7D4E73E95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4364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D5234FFE-89FB-4528-B8F7-C71CB54661FB}"/>
              </a:ext>
            </a:extLst>
          </p:cNvPr>
          <p:cNvSpPr>
            <a:spLocks noGrp="1" noRot="1" noChangeAspect="1" noChangeArrowheads="1" noTextEdit="1"/>
          </p:cNvSpPr>
          <p:nvPr>
            <p:ph type="sldImg"/>
          </p:nvPr>
        </p:nvSpPr>
        <p:spPr>
          <a:xfrm>
            <a:off x="1220788" y="720725"/>
            <a:ext cx="4556125" cy="3416300"/>
          </a:xfrm>
          <a:ln/>
        </p:spPr>
      </p:sp>
      <p:sp>
        <p:nvSpPr>
          <p:cNvPr id="189443" name="Rectangle 3">
            <a:extLst>
              <a:ext uri="{FF2B5EF4-FFF2-40B4-BE49-F238E27FC236}">
                <a16:creationId xmlns:a16="http://schemas.microsoft.com/office/drawing/2014/main" id="{3F0C075F-DACC-491C-8904-D867B80ECED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4418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6115AEC6-203A-469C-A27A-963FD2874DD6}"/>
              </a:ext>
            </a:extLst>
          </p:cNvPr>
          <p:cNvSpPr>
            <a:spLocks noGrp="1" noRot="1" noChangeAspect="1" noChangeArrowheads="1" noTextEdit="1"/>
          </p:cNvSpPr>
          <p:nvPr>
            <p:ph type="sldImg"/>
          </p:nvPr>
        </p:nvSpPr>
        <p:spPr>
          <a:xfrm>
            <a:off x="1220788" y="720725"/>
            <a:ext cx="4556125" cy="3416300"/>
          </a:xfrm>
          <a:ln/>
        </p:spPr>
      </p:sp>
      <p:sp>
        <p:nvSpPr>
          <p:cNvPr id="190467" name="Rectangle 3">
            <a:extLst>
              <a:ext uri="{FF2B5EF4-FFF2-40B4-BE49-F238E27FC236}">
                <a16:creationId xmlns:a16="http://schemas.microsoft.com/office/drawing/2014/main" id="{4EFA3455-9785-40C9-A602-3EC26D3111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3868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BE440CA-F8AD-42C8-B8C2-E869B3B81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CF968342-C0EF-45DF-B711-C50E3AB42F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a:extLst>
              <a:ext uri="{FF2B5EF4-FFF2-40B4-BE49-F238E27FC236}">
                <a16:creationId xmlns:a16="http://schemas.microsoft.com/office/drawing/2014/main" id="{B9AB8382-06EF-446C-844B-686CFA9FF6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4115A5-A2F5-4F38-89F9-62FE2E574FD2}"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510983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8EF3726-FFE0-44EC-9490-E794CAB9C7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CB93F8D5-CA81-410D-A4E6-A916808B9D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Slide Number Placeholder 3">
            <a:extLst>
              <a:ext uri="{FF2B5EF4-FFF2-40B4-BE49-F238E27FC236}">
                <a16:creationId xmlns:a16="http://schemas.microsoft.com/office/drawing/2014/main" id="{2591292F-7AC5-4E15-9699-7FCDA401DC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9619A2-C9CD-4C74-873A-54C9F7AA7778}" type="slidenum">
              <a:rPr lang="en-US" altLang="en-US">
                <a:latin typeface="Calibri" panose="020F0502020204030204" pitchFamily="34" charset="0"/>
              </a:rPr>
              <a:pPr eaLnBrk="1" hangingPunct="1"/>
              <a:t>75</a:t>
            </a:fld>
            <a:endParaRPr lang="en-US" altLang="en-US">
              <a:latin typeface="Calibri" panose="020F0502020204030204" pitchFamily="34" charset="0"/>
            </a:endParaRPr>
          </a:p>
        </p:txBody>
      </p:sp>
    </p:spTree>
    <p:extLst>
      <p:ext uri="{BB962C8B-B14F-4D97-AF65-F5344CB8AC3E}">
        <p14:creationId xmlns:p14="http://schemas.microsoft.com/office/powerpoint/2010/main" val="1260458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0D375E47-1932-4435-BA65-9745892652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99F29830-0410-47AC-9DE4-8A0C2F576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a:extLst>
              <a:ext uri="{FF2B5EF4-FFF2-40B4-BE49-F238E27FC236}">
                <a16:creationId xmlns:a16="http://schemas.microsoft.com/office/drawing/2014/main" id="{483B6B21-BC8B-45BE-A506-7FBDC9A491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84F0A-E647-479E-9422-B3D026B95E66}"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Tree>
    <p:extLst>
      <p:ext uri="{BB962C8B-B14F-4D97-AF65-F5344CB8AC3E}">
        <p14:creationId xmlns:p14="http://schemas.microsoft.com/office/powerpoint/2010/main" val="3553449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5E021769-D57E-46AB-8CBC-7CC7636228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15E36707-90F3-4373-9E47-ED4EEDCB2F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a:extLst>
              <a:ext uri="{FF2B5EF4-FFF2-40B4-BE49-F238E27FC236}">
                <a16:creationId xmlns:a16="http://schemas.microsoft.com/office/drawing/2014/main" id="{F1BF55A2-2C71-4F7A-ABA9-0D54F337F3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3660CD-481B-4C4F-820E-B4699A3C3815}" type="slidenum">
              <a:rPr lang="en-US" altLang="en-US">
                <a:latin typeface="Calibri" panose="020F0502020204030204" pitchFamily="34" charset="0"/>
              </a:rPr>
              <a:pPr eaLnBrk="1" hangingPunct="1"/>
              <a:t>77</a:t>
            </a:fld>
            <a:endParaRPr lang="en-US" altLang="en-US">
              <a:latin typeface="Calibri" panose="020F0502020204030204" pitchFamily="34" charset="0"/>
            </a:endParaRPr>
          </a:p>
        </p:txBody>
      </p:sp>
    </p:spTree>
    <p:extLst>
      <p:ext uri="{BB962C8B-B14F-4D97-AF65-F5344CB8AC3E}">
        <p14:creationId xmlns:p14="http://schemas.microsoft.com/office/powerpoint/2010/main" val="1732772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D86855F-C681-40BB-926C-994701824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8A4539E7-4E94-4405-B537-8603137BFA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a:extLst>
              <a:ext uri="{FF2B5EF4-FFF2-40B4-BE49-F238E27FC236}">
                <a16:creationId xmlns:a16="http://schemas.microsoft.com/office/drawing/2014/main" id="{25EF499F-B978-4CD5-BB10-7F53CE64DA5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3FC639-B423-497F-9CC0-DF7E21C6C7B6}" type="slidenum">
              <a:rPr lang="en-US" altLang="en-US">
                <a:latin typeface="Calibri" panose="020F0502020204030204" pitchFamily="34" charset="0"/>
              </a:rPr>
              <a:pPr eaLnBrk="1" hangingPunct="1"/>
              <a:t>78</a:t>
            </a:fld>
            <a:endParaRPr lang="en-US" altLang="en-US">
              <a:latin typeface="Calibri" panose="020F0502020204030204" pitchFamily="34" charset="0"/>
            </a:endParaRPr>
          </a:p>
        </p:txBody>
      </p:sp>
    </p:spTree>
    <p:extLst>
      <p:ext uri="{BB962C8B-B14F-4D97-AF65-F5344CB8AC3E}">
        <p14:creationId xmlns:p14="http://schemas.microsoft.com/office/powerpoint/2010/main" val="1353570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6A97A5AF-C78F-45DF-9B55-344476F80C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F3DFA084-4441-4762-8713-821F31B1F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a:extLst>
              <a:ext uri="{FF2B5EF4-FFF2-40B4-BE49-F238E27FC236}">
                <a16:creationId xmlns:a16="http://schemas.microsoft.com/office/drawing/2014/main" id="{DC0FFE6B-C662-41AC-BD9B-E564701CA8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22BA12-3261-4125-9C71-DE157353F9FF}"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375108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11344F-8294-4CB5-B52E-71C3DEF50413}"/>
              </a:ext>
            </a:extLst>
          </p:cNvPr>
          <p:cNvSpPr>
            <a:spLocks noGrp="1" noChangeArrowheads="1"/>
          </p:cNvSpPr>
          <p:nvPr>
            <p:ph type="sldNum" sz="quarter" idx="5"/>
          </p:nvPr>
        </p:nvSpPr>
        <p:spPr>
          <a:ln/>
        </p:spPr>
        <p:txBody>
          <a:bodyPr/>
          <a:lstStyle/>
          <a:p>
            <a:fld id="{7A60F43F-2C77-4865-948A-F559E729B2FB}" type="slidenum">
              <a:rPr lang="en-US" altLang="en-US"/>
              <a:pPr/>
              <a:t>10</a:t>
            </a:fld>
            <a:endParaRPr lang="en-US" altLang="en-US"/>
          </a:p>
        </p:txBody>
      </p:sp>
      <p:sp>
        <p:nvSpPr>
          <p:cNvPr id="37890" name="Rectangle 2">
            <a:extLst>
              <a:ext uri="{FF2B5EF4-FFF2-40B4-BE49-F238E27FC236}">
                <a16:creationId xmlns:a16="http://schemas.microsoft.com/office/drawing/2014/main" id="{E524E755-136A-463D-AFFB-884F871B9BAF}"/>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7A7F6284-FD53-454C-B2C3-CACEA5A8DB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3051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D90FE8B-F8CE-41E1-8E1D-5595E2A49D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11ACAFA4-68DB-4938-9575-B09ED08EE1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a:extLst>
              <a:ext uri="{FF2B5EF4-FFF2-40B4-BE49-F238E27FC236}">
                <a16:creationId xmlns:a16="http://schemas.microsoft.com/office/drawing/2014/main" id="{24E897A0-9962-4959-AB59-760FFA3066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C8D57F-56E9-4718-A419-602FF83B9498}" type="slidenum">
              <a:rPr lang="en-US" altLang="en-US">
                <a:latin typeface="Calibri" panose="020F0502020204030204" pitchFamily="34" charset="0"/>
              </a:rPr>
              <a:pPr eaLnBrk="1" hangingPunct="1"/>
              <a:t>83</a:t>
            </a:fld>
            <a:endParaRPr lang="en-US" altLang="en-US">
              <a:latin typeface="Calibri" panose="020F0502020204030204" pitchFamily="34" charset="0"/>
            </a:endParaRPr>
          </a:p>
        </p:txBody>
      </p:sp>
    </p:spTree>
    <p:extLst>
      <p:ext uri="{BB962C8B-B14F-4D97-AF65-F5344CB8AC3E}">
        <p14:creationId xmlns:p14="http://schemas.microsoft.com/office/powerpoint/2010/main" val="3422866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23E828BC-4077-4647-B1E3-487F6921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9E510B38-7ACA-43D5-9584-84A291C92B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a:extLst>
              <a:ext uri="{FF2B5EF4-FFF2-40B4-BE49-F238E27FC236}">
                <a16:creationId xmlns:a16="http://schemas.microsoft.com/office/drawing/2014/main" id="{8A4CAD50-AB0C-406B-9AEC-85C90BA7031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7CB8B3-5CD8-4B92-AE11-CA06D0D661FF}" type="slidenum">
              <a:rPr lang="en-US" altLang="en-US">
                <a:latin typeface="Calibri" panose="020F0502020204030204" pitchFamily="34" charset="0"/>
              </a:rPr>
              <a:pPr eaLnBrk="1" hangingPunct="1"/>
              <a:t>84</a:t>
            </a:fld>
            <a:endParaRPr lang="en-US" altLang="en-US">
              <a:latin typeface="Calibri" panose="020F0502020204030204" pitchFamily="34" charset="0"/>
            </a:endParaRPr>
          </a:p>
        </p:txBody>
      </p:sp>
    </p:spTree>
    <p:extLst>
      <p:ext uri="{BB962C8B-B14F-4D97-AF65-F5344CB8AC3E}">
        <p14:creationId xmlns:p14="http://schemas.microsoft.com/office/powerpoint/2010/main" val="1314657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5E442EB8-AB86-4B25-8945-5E9B73D96C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CCA51C35-6DF8-4382-A2F0-1339C03891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a:extLst>
              <a:ext uri="{FF2B5EF4-FFF2-40B4-BE49-F238E27FC236}">
                <a16:creationId xmlns:a16="http://schemas.microsoft.com/office/drawing/2014/main" id="{3062107E-F698-44D0-A71E-D3FE8A6A0B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831B5-E1AF-4FD4-B6BE-81B5BBBF54F8}" type="slidenum">
              <a:rPr lang="en-US" altLang="en-US">
                <a:latin typeface="Calibri" panose="020F0502020204030204" pitchFamily="34" charset="0"/>
              </a:rPr>
              <a:pPr eaLnBrk="1" hangingPunct="1"/>
              <a:t>85</a:t>
            </a:fld>
            <a:endParaRPr lang="en-US" altLang="en-US">
              <a:latin typeface="Calibri" panose="020F0502020204030204" pitchFamily="34" charset="0"/>
            </a:endParaRPr>
          </a:p>
        </p:txBody>
      </p:sp>
    </p:spTree>
    <p:extLst>
      <p:ext uri="{BB962C8B-B14F-4D97-AF65-F5344CB8AC3E}">
        <p14:creationId xmlns:p14="http://schemas.microsoft.com/office/powerpoint/2010/main" val="3300125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C2FAEDE1-A6FF-4EC0-BF9A-465F66E562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267309BE-303E-4773-9FBB-B00DF7FACE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a:extLst>
              <a:ext uri="{FF2B5EF4-FFF2-40B4-BE49-F238E27FC236}">
                <a16:creationId xmlns:a16="http://schemas.microsoft.com/office/drawing/2014/main" id="{E24C407E-5824-4D5F-8ED5-0170A63634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24CF1D-7763-4AE8-8817-768E5A1EA7F3}"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386457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E851B124-A77B-45D3-9EF5-A610A7FFB6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E8FB894A-3BF0-48C5-A8A2-BFE8E5E59E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a:extLst>
              <a:ext uri="{FF2B5EF4-FFF2-40B4-BE49-F238E27FC236}">
                <a16:creationId xmlns:a16="http://schemas.microsoft.com/office/drawing/2014/main" id="{F5F8B19A-368F-4C34-A25E-5E4901C26C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BF2E1C-BB2C-41A7-808B-276F4125A5B1}" type="slidenum">
              <a:rPr lang="en-US" altLang="en-US">
                <a:latin typeface="Calibri" panose="020F0502020204030204" pitchFamily="34" charset="0"/>
              </a:rPr>
              <a:pPr eaLnBrk="1" hangingPunct="1"/>
              <a:t>87</a:t>
            </a:fld>
            <a:endParaRPr lang="en-US" altLang="en-US">
              <a:latin typeface="Calibri" panose="020F0502020204030204" pitchFamily="34" charset="0"/>
            </a:endParaRPr>
          </a:p>
        </p:txBody>
      </p:sp>
    </p:spTree>
    <p:extLst>
      <p:ext uri="{BB962C8B-B14F-4D97-AF65-F5344CB8AC3E}">
        <p14:creationId xmlns:p14="http://schemas.microsoft.com/office/powerpoint/2010/main" val="40625216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26802FA1-A8F7-402E-9440-85BEA779FF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B81C0DA2-8060-4BD2-A5B8-A1E854719B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a:extLst>
              <a:ext uri="{FF2B5EF4-FFF2-40B4-BE49-F238E27FC236}">
                <a16:creationId xmlns:a16="http://schemas.microsoft.com/office/drawing/2014/main" id="{4EC6B1AF-F81E-450B-A78E-A4CDFA8D3C1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D092DD-A33B-421C-8818-536DEC232ED3}" type="slidenum">
              <a:rPr lang="en-US" altLang="en-US">
                <a:latin typeface="Calibri" panose="020F0502020204030204" pitchFamily="34" charset="0"/>
              </a:rPr>
              <a:pPr eaLnBrk="1" hangingPunct="1"/>
              <a:t>88</a:t>
            </a:fld>
            <a:endParaRPr lang="en-US" altLang="en-US">
              <a:latin typeface="Calibri" panose="020F0502020204030204" pitchFamily="34" charset="0"/>
            </a:endParaRPr>
          </a:p>
        </p:txBody>
      </p:sp>
    </p:spTree>
    <p:extLst>
      <p:ext uri="{BB962C8B-B14F-4D97-AF65-F5344CB8AC3E}">
        <p14:creationId xmlns:p14="http://schemas.microsoft.com/office/powerpoint/2010/main" val="163547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BFC5BC-6C24-484B-A840-271D0484E322}"/>
              </a:ext>
            </a:extLst>
          </p:cNvPr>
          <p:cNvSpPr>
            <a:spLocks noGrp="1" noChangeArrowheads="1"/>
          </p:cNvSpPr>
          <p:nvPr>
            <p:ph type="sldNum" sz="quarter" idx="5"/>
          </p:nvPr>
        </p:nvSpPr>
        <p:spPr>
          <a:ln/>
        </p:spPr>
        <p:txBody>
          <a:bodyPr/>
          <a:lstStyle/>
          <a:p>
            <a:fld id="{E075EB8B-8DDF-447E-81D8-AFD31DD5A6BB}" type="slidenum">
              <a:rPr lang="en-US" altLang="en-US"/>
              <a:pPr/>
              <a:t>11</a:t>
            </a:fld>
            <a:endParaRPr lang="en-US" altLang="en-US"/>
          </a:p>
        </p:txBody>
      </p:sp>
      <p:sp>
        <p:nvSpPr>
          <p:cNvPr id="56322" name="Rectangle 2">
            <a:extLst>
              <a:ext uri="{FF2B5EF4-FFF2-40B4-BE49-F238E27FC236}">
                <a16:creationId xmlns:a16="http://schemas.microsoft.com/office/drawing/2014/main" id="{749ED8C5-5001-4D70-9E84-BCD31AB3BA7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6496A20-FC51-4BB5-AF50-E45FBAA3327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53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671CF2-2046-4ADB-9E77-B76F1FDA1936}"/>
              </a:ext>
            </a:extLst>
          </p:cNvPr>
          <p:cNvSpPr>
            <a:spLocks noGrp="1" noChangeArrowheads="1"/>
          </p:cNvSpPr>
          <p:nvPr>
            <p:ph type="sldNum" sz="quarter" idx="5"/>
          </p:nvPr>
        </p:nvSpPr>
        <p:spPr>
          <a:ln/>
        </p:spPr>
        <p:txBody>
          <a:bodyPr/>
          <a:lstStyle/>
          <a:p>
            <a:fld id="{D399E855-87B6-4996-A128-D76751699D7E}" type="slidenum">
              <a:rPr lang="en-US" altLang="en-US"/>
              <a:pPr/>
              <a:t>12</a:t>
            </a:fld>
            <a:endParaRPr lang="en-US" altLang="en-US"/>
          </a:p>
        </p:txBody>
      </p:sp>
      <p:sp>
        <p:nvSpPr>
          <p:cNvPr id="58370" name="Rectangle 2">
            <a:extLst>
              <a:ext uri="{FF2B5EF4-FFF2-40B4-BE49-F238E27FC236}">
                <a16:creationId xmlns:a16="http://schemas.microsoft.com/office/drawing/2014/main" id="{390852AE-C5F3-4889-8574-B6634AD721A6}"/>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5CB8A90B-40E7-4D67-B910-1134FC2257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193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63A45A-64BD-4723-8B8A-C6DB0F9E830C}"/>
              </a:ext>
            </a:extLst>
          </p:cNvPr>
          <p:cNvSpPr>
            <a:spLocks noGrp="1" noChangeArrowheads="1"/>
          </p:cNvSpPr>
          <p:nvPr>
            <p:ph type="sldNum" sz="quarter" idx="5"/>
          </p:nvPr>
        </p:nvSpPr>
        <p:spPr>
          <a:ln/>
        </p:spPr>
        <p:txBody>
          <a:bodyPr/>
          <a:lstStyle/>
          <a:p>
            <a:fld id="{C6328F59-C126-46BD-B58B-563D988FFD77}" type="slidenum">
              <a:rPr lang="en-US" altLang="en-US"/>
              <a:pPr/>
              <a:t>13</a:t>
            </a:fld>
            <a:endParaRPr lang="en-US" altLang="en-US"/>
          </a:p>
        </p:txBody>
      </p:sp>
      <p:sp>
        <p:nvSpPr>
          <p:cNvPr id="60418" name="Rectangle 2">
            <a:extLst>
              <a:ext uri="{FF2B5EF4-FFF2-40B4-BE49-F238E27FC236}">
                <a16:creationId xmlns:a16="http://schemas.microsoft.com/office/drawing/2014/main" id="{15EE9B75-E0DF-4737-8673-868AB5BDE7C1}"/>
              </a:ext>
            </a:extLst>
          </p:cNvPr>
          <p:cNvSpPr>
            <a:spLocks noGrp="1" noRot="1" noChangeAspect="1" noChangeArrowheads="1" noTextEdit="1"/>
          </p:cNvSpPr>
          <p:nvPr>
            <p:ph type="sldImg"/>
          </p:nvPr>
        </p:nvSpPr>
        <p:spPr>
          <a:xfrm>
            <a:off x="1152525" y="692150"/>
            <a:ext cx="4554538" cy="3416300"/>
          </a:xfrm>
          <a:ln/>
        </p:spPr>
      </p:sp>
      <p:sp>
        <p:nvSpPr>
          <p:cNvPr id="60419" name="Rectangle 3">
            <a:extLst>
              <a:ext uri="{FF2B5EF4-FFF2-40B4-BE49-F238E27FC236}">
                <a16:creationId xmlns:a16="http://schemas.microsoft.com/office/drawing/2014/main" id="{CBCED0D9-8131-40D8-A25E-FA7B7BC66EF5}"/>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137492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B34E76-0C28-4AF3-947F-2F5805F4F352}"/>
              </a:ext>
            </a:extLst>
          </p:cNvPr>
          <p:cNvSpPr>
            <a:spLocks noGrp="1" noChangeArrowheads="1"/>
          </p:cNvSpPr>
          <p:nvPr>
            <p:ph type="sldNum" sz="quarter" idx="5"/>
          </p:nvPr>
        </p:nvSpPr>
        <p:spPr>
          <a:ln/>
        </p:spPr>
        <p:txBody>
          <a:bodyPr/>
          <a:lstStyle/>
          <a:p>
            <a:fld id="{A233789E-8B2D-4FAA-B99D-D91E9F534888}" type="slidenum">
              <a:rPr lang="en-US" altLang="en-US"/>
              <a:pPr/>
              <a:t>14</a:t>
            </a:fld>
            <a:endParaRPr lang="en-US" altLang="en-US"/>
          </a:p>
        </p:txBody>
      </p:sp>
      <p:sp>
        <p:nvSpPr>
          <p:cNvPr id="62466" name="Rectangle 2">
            <a:extLst>
              <a:ext uri="{FF2B5EF4-FFF2-40B4-BE49-F238E27FC236}">
                <a16:creationId xmlns:a16="http://schemas.microsoft.com/office/drawing/2014/main" id="{F85ACCFE-78B6-4F3D-8FD8-13E515C1D38B}"/>
              </a:ext>
            </a:extLst>
          </p:cNvPr>
          <p:cNvSpPr>
            <a:spLocks noGrp="1" noRot="1" noChangeAspect="1" noChangeArrowheads="1" noTextEdit="1"/>
          </p:cNvSpPr>
          <p:nvPr>
            <p:ph type="sldImg"/>
          </p:nvPr>
        </p:nvSpPr>
        <p:spPr>
          <a:xfrm>
            <a:off x="1152525" y="692150"/>
            <a:ext cx="4554538" cy="3416300"/>
          </a:xfrm>
          <a:ln/>
        </p:spPr>
      </p:sp>
      <p:sp>
        <p:nvSpPr>
          <p:cNvPr id="62467" name="Rectangle 3">
            <a:extLst>
              <a:ext uri="{FF2B5EF4-FFF2-40B4-BE49-F238E27FC236}">
                <a16:creationId xmlns:a16="http://schemas.microsoft.com/office/drawing/2014/main" id="{7E9E9EE1-B13F-4880-B8C6-AC5706A39920}"/>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62926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EF87AD-FA70-46D4-A0D7-9BE5BA1146C4}"/>
              </a:ext>
            </a:extLst>
          </p:cNvPr>
          <p:cNvSpPr>
            <a:spLocks noGrp="1" noChangeArrowheads="1"/>
          </p:cNvSpPr>
          <p:nvPr>
            <p:ph type="sldNum" sz="quarter" idx="5"/>
          </p:nvPr>
        </p:nvSpPr>
        <p:spPr>
          <a:ln/>
        </p:spPr>
        <p:txBody>
          <a:bodyPr/>
          <a:lstStyle/>
          <a:p>
            <a:fld id="{3F595D3C-7094-42CA-96BC-4DB08992BEA6}" type="slidenum">
              <a:rPr lang="en-US" altLang="en-US"/>
              <a:pPr/>
              <a:t>15</a:t>
            </a:fld>
            <a:endParaRPr lang="en-US" altLang="en-US"/>
          </a:p>
        </p:txBody>
      </p:sp>
      <p:sp>
        <p:nvSpPr>
          <p:cNvPr id="64514" name="Rectangle 2">
            <a:extLst>
              <a:ext uri="{FF2B5EF4-FFF2-40B4-BE49-F238E27FC236}">
                <a16:creationId xmlns:a16="http://schemas.microsoft.com/office/drawing/2014/main" id="{6FD7342E-51D2-4661-A7B7-7E69D5CA3A76}"/>
              </a:ext>
            </a:extLst>
          </p:cNvPr>
          <p:cNvSpPr>
            <a:spLocks noGrp="1" noRot="1" noChangeAspect="1" noChangeArrowheads="1" noTextEdit="1"/>
          </p:cNvSpPr>
          <p:nvPr>
            <p:ph type="sldImg"/>
          </p:nvPr>
        </p:nvSpPr>
        <p:spPr>
          <a:xfrm>
            <a:off x="1152525" y="692150"/>
            <a:ext cx="4554538" cy="3416300"/>
          </a:xfrm>
          <a:ln/>
        </p:spPr>
      </p:sp>
      <p:sp>
        <p:nvSpPr>
          <p:cNvPr id="64515" name="Rectangle 3">
            <a:extLst>
              <a:ext uri="{FF2B5EF4-FFF2-40B4-BE49-F238E27FC236}">
                <a16:creationId xmlns:a16="http://schemas.microsoft.com/office/drawing/2014/main" id="{16F4E597-8184-4680-94B3-01B3809DDAEE}"/>
              </a:ext>
            </a:extLst>
          </p:cNvPr>
          <p:cNvSpPr>
            <a:spLocks noGrp="1" noChangeArrowheads="1"/>
          </p:cNvSpPr>
          <p:nvPr>
            <p:ph type="body" idx="1"/>
          </p:nvPr>
        </p:nvSpPr>
        <p:spPr>
          <a:xfrm>
            <a:off x="912813" y="4341813"/>
            <a:ext cx="5030787" cy="4114800"/>
          </a:xfrm>
        </p:spPr>
        <p:txBody>
          <a:bodyPr/>
          <a:lstStyle/>
          <a:p>
            <a:endParaRPr lang="en-US" altLang="en-US"/>
          </a:p>
        </p:txBody>
      </p:sp>
    </p:spTree>
    <p:extLst>
      <p:ext uri="{BB962C8B-B14F-4D97-AF65-F5344CB8AC3E}">
        <p14:creationId xmlns:p14="http://schemas.microsoft.com/office/powerpoint/2010/main" val="261115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09F67-B648-4924-9DBE-324C948CB5FF}"/>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4F3EEDF-09E0-455A-83A6-B08FB2E3ABC2}"/>
              </a:ext>
            </a:extLst>
          </p:cNvPr>
          <p:cNvSpPr>
            <a:spLocks noGrp="1"/>
          </p:cNvSpPr>
          <p:nvPr>
            <p:ph type="ftr" sz="quarter" idx="11"/>
          </p:nvPr>
        </p:nvSpPr>
        <p:spPr>
          <a:xfrm>
            <a:off x="3124200" y="6248400"/>
            <a:ext cx="3276600" cy="457200"/>
          </a:xfrm>
        </p:spPr>
        <p:txBody>
          <a:bodyPr/>
          <a:lstStyle>
            <a:lvl1pPr>
              <a:defRPr/>
            </a:lvl1pPr>
          </a:lstStyle>
          <a:p>
            <a:pPr>
              <a:defRPr/>
            </a:pPr>
            <a:r>
              <a:rPr lang="en-US"/>
              <a:t>UNR - Computer Vision Laboratory</a:t>
            </a:r>
            <a:endParaRPr lang="en-US">
              <a:solidFill>
                <a:schemeClr val="tx1"/>
              </a:solidFill>
            </a:endParaRPr>
          </a:p>
        </p:txBody>
      </p:sp>
      <p:sp>
        <p:nvSpPr>
          <p:cNvPr id="7" name="Slide Number Placeholder 6">
            <a:extLst>
              <a:ext uri="{FF2B5EF4-FFF2-40B4-BE49-F238E27FC236}">
                <a16:creationId xmlns:a16="http://schemas.microsoft.com/office/drawing/2014/main" id="{719A411A-3941-425D-BC94-E099D6A72608}"/>
              </a:ext>
            </a:extLst>
          </p:cNvPr>
          <p:cNvSpPr>
            <a:spLocks noGrp="1"/>
          </p:cNvSpPr>
          <p:nvPr>
            <p:ph type="sldNum" sz="quarter" idx="12"/>
          </p:nvPr>
        </p:nvSpPr>
        <p:spPr>
          <a:xfrm>
            <a:off x="6553200" y="6248400"/>
            <a:ext cx="1905000" cy="457200"/>
          </a:xfrm>
        </p:spPr>
        <p:txBody>
          <a:bodyPr/>
          <a:lstStyle>
            <a:lvl1pPr>
              <a:defRPr/>
            </a:lvl1pPr>
          </a:lstStyle>
          <a:p>
            <a:pPr>
              <a:defRPr/>
            </a:pPr>
            <a:fld id="{AC3D8F36-D4DB-4CE3-9C9D-8A95556311F0}" type="slidenum">
              <a:rPr lang="en-US" altLang="en-US"/>
              <a:pPr>
                <a:defRPr/>
              </a:pPr>
              <a:t>‹#›</a:t>
            </a:fld>
            <a:endParaRPr lang="en-US" altLang="en-US"/>
          </a:p>
        </p:txBody>
      </p:sp>
    </p:spTree>
    <p:extLst>
      <p:ext uri="{BB962C8B-B14F-4D97-AF65-F5344CB8AC3E}">
        <p14:creationId xmlns:p14="http://schemas.microsoft.com/office/powerpoint/2010/main" val="160808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3A04-F883-429A-A497-22A53B786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B4ECE-7B7A-4A81-9977-33BBEAE0D0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084FE66-2D90-4A6C-BE45-F35CA8C15842}"/>
              </a:ext>
            </a:extLst>
          </p:cNvPr>
          <p:cNvSpPr>
            <a:spLocks noGrp="1"/>
          </p:cNvSpPr>
          <p:nvPr>
            <p:ph type="sldNum" sz="quarter" idx="10"/>
          </p:nvPr>
        </p:nvSpPr>
        <p:spPr/>
        <p:txBody>
          <a:bodyPr/>
          <a:lstStyle>
            <a:lvl1pPr>
              <a:defRPr/>
            </a:lvl1pPr>
          </a:lstStyle>
          <a:p>
            <a:fld id="{9684101E-A574-453C-954C-608033F44708}" type="slidenum">
              <a:rPr lang="en-US" altLang="en-US"/>
              <a:pPr/>
              <a:t>‹#›</a:t>
            </a:fld>
            <a:endParaRPr lang="en-US" altLang="en-US"/>
          </a:p>
        </p:txBody>
      </p:sp>
    </p:spTree>
    <p:extLst>
      <p:ext uri="{BB962C8B-B14F-4D97-AF65-F5344CB8AC3E}">
        <p14:creationId xmlns:p14="http://schemas.microsoft.com/office/powerpoint/2010/main" val="405498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astersindatascience.org/industry/energy/" TargetMode="External"/><Relationship Id="rId2" Type="http://schemas.openxmlformats.org/officeDocument/2006/relationships/hyperlink" Target="https://www.ted.com/talks/tricia_wang_the_human_insights_missing_from_big_data" TargetMode="External"/><Relationship Id="rId1" Type="http://schemas.openxmlformats.org/officeDocument/2006/relationships/slideLayout" Target="../slideLayouts/slideLayout2.xml"/><Relationship Id="rId4" Type="http://schemas.openxmlformats.org/officeDocument/2006/relationships/hyperlink" Target="https://www.youtube.com/watch?v=40riCqvRoM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Ig1nfPjrETc&amp;t=92s" TargetMode="External"/><Relationship Id="rId2" Type="http://schemas.openxmlformats.org/officeDocument/2006/relationships/hyperlink" Target="https://www.youtube.com/watch?v=cfj6yaYE86U" TargetMode="External"/><Relationship Id="rId1" Type="http://schemas.openxmlformats.org/officeDocument/2006/relationships/slideLayout" Target="../slideLayouts/slideLayout2.xml"/><Relationship Id="rId5" Type="http://schemas.openxmlformats.org/officeDocument/2006/relationships/hyperlink" Target="https://www.youtube.com/watch?v=qDbpYUbf3e0" TargetMode="External"/><Relationship Id="rId4" Type="http://schemas.openxmlformats.org/officeDocument/2006/relationships/hyperlink" Target="https://www.youtube.com/watch?v=IpGxLWOIZy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N9fDIAflCMY" TargetMode="External"/><Relationship Id="rId2" Type="http://schemas.openxmlformats.org/officeDocument/2006/relationships/hyperlink" Target="https://www.youtube.com/watch?v=yVICmUvy06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bL4b1sGnILU&amp;t=5s" TargetMode="External"/><Relationship Id="rId2" Type="http://schemas.openxmlformats.org/officeDocument/2006/relationships/hyperlink" Target="https://www.youtube.com/watch?v=V0u6bxQOUJ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5.bin"/><Relationship Id="rId3" Type="http://schemas.openxmlformats.org/officeDocument/2006/relationships/slideLayout" Target="../slideLayouts/slideLayout14.xml"/><Relationship Id="rId7" Type="http://schemas.openxmlformats.org/officeDocument/2006/relationships/oleObject" Target="../embeddings/oleObject2.bin"/><Relationship Id="rId12" Type="http://schemas.openxmlformats.org/officeDocument/2006/relationships/image" Target="../media/image10.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9.png"/><Relationship Id="rId4" Type="http://schemas.openxmlformats.org/officeDocument/2006/relationships/notesSlide" Target="../notesSlides/notesSlide24.xml"/><Relationship Id="rId9"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9fVSJVp11xc&amp;index=1&amp;list=PLnnr1O8OWc6aVexn2BY0qjklobY6TUEIy" TargetMode="External"/><Relationship Id="rId2" Type="http://schemas.openxmlformats.org/officeDocument/2006/relationships/hyperlink" Target="https://www.youtube.com/watch?v=MR8sWzoUUwM&amp;index=2&amp;list=PLnnr1O8OWc6aVexn2BY0qjklobY6TUEI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hyperlink" Target="https://www.youtube.com/watch?v=aDW44NPhNw0" TargetMode="External"/><Relationship Id="rId2" Type="http://schemas.openxmlformats.org/officeDocument/2006/relationships/hyperlink" Target="https://www.youtube.com/watch?v=VcSNDMB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fontScale="92500"/>
          </a:bodyPr>
          <a:lstStyle/>
          <a:p>
            <a:r>
              <a:rPr lang="en-US" dirty="0">
                <a:latin typeface="Segoe WP Black" panose="020B0A02040504020203" pitchFamily="34" charset="0"/>
                <a:cs typeface="Times New Roman" panose="02020603050405020304" pitchFamily="18" charset="0"/>
              </a:rPr>
              <a:t>Day 6 and 7 </a:t>
            </a:r>
          </a:p>
          <a:p>
            <a:r>
              <a:rPr lang="en-US" b="1" dirty="0"/>
              <a:t>Model Application, Feature Engineering, and Evaluation</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0DED49A-A0C8-4764-A43E-A2C3D445E1D5}"/>
              </a:ext>
            </a:extLst>
          </p:cNvPr>
          <p:cNvSpPr>
            <a:spLocks noGrp="1" noChangeArrowheads="1"/>
          </p:cNvSpPr>
          <p:nvPr>
            <p:ph type="title"/>
          </p:nvPr>
        </p:nvSpPr>
        <p:spPr/>
        <p:txBody>
          <a:bodyPr/>
          <a:lstStyle/>
          <a:p>
            <a:r>
              <a:rPr lang="en-US" altLang="en-US" sz="3200"/>
              <a:t>Example (con’t)</a:t>
            </a:r>
          </a:p>
        </p:txBody>
      </p:sp>
      <p:sp>
        <p:nvSpPr>
          <p:cNvPr id="36867" name="Rectangle 3">
            <a:extLst>
              <a:ext uri="{FF2B5EF4-FFF2-40B4-BE49-F238E27FC236}">
                <a16:creationId xmlns:a16="http://schemas.microsoft.com/office/drawing/2014/main" id="{D5D68E3D-7402-4844-AFF3-8E692BBCAC69}"/>
              </a:ext>
            </a:extLst>
          </p:cNvPr>
          <p:cNvSpPr>
            <a:spLocks noGrp="1" noChangeArrowheads="1"/>
          </p:cNvSpPr>
          <p:nvPr>
            <p:ph type="body" idx="1"/>
          </p:nvPr>
        </p:nvSpPr>
        <p:spPr/>
        <p:txBody>
          <a:bodyPr/>
          <a:lstStyle/>
          <a:p>
            <a:r>
              <a:rPr lang="en-US" altLang="en-US" sz="2400"/>
              <a:t>What has really happened:</a:t>
            </a:r>
          </a:p>
          <a:p>
            <a:pPr>
              <a:buFontTx/>
              <a:buNone/>
            </a:pPr>
            <a:r>
              <a:rPr lang="en-US" altLang="en-US" sz="2400"/>
              <a:t> There are 1024 combinations of red and blue </a:t>
            </a:r>
          </a:p>
          <a:p>
            <a:pPr>
              <a:buFontTx/>
              <a:buNone/>
            </a:pPr>
            <a:r>
              <a:rPr lang="en-US" altLang="en-US" sz="2400"/>
              <a:t> combinations of red and blue of length 10. </a:t>
            </a:r>
          </a:p>
          <a:p>
            <a:pPr>
              <a:buFontTx/>
              <a:buNone/>
            </a:pPr>
            <a:r>
              <a:rPr lang="en-US" altLang="en-US" sz="2400"/>
              <a:t>Thus with probability 0.98 at least one person will guess</a:t>
            </a:r>
          </a:p>
          <a:p>
            <a:pPr>
              <a:buFontTx/>
              <a:buNone/>
            </a:pPr>
            <a:r>
              <a:rPr lang="en-US" altLang="en-US" sz="2400"/>
              <a:t> the sequence of red blue correctly </a:t>
            </a:r>
          </a:p>
          <a:p>
            <a:pPr>
              <a:buFontTx/>
              <a:buNone/>
            </a:pPr>
            <a:endParaRPr lang="en-US" altLang="en-US" sz="2400"/>
          </a:p>
          <a:p>
            <a:endParaRPr lang="en-US" altLang="en-US" sz="2400"/>
          </a:p>
        </p:txBody>
      </p:sp>
    </p:spTree>
    <p:extLst>
      <p:ext uri="{BB962C8B-B14F-4D97-AF65-F5344CB8AC3E}">
        <p14:creationId xmlns:p14="http://schemas.microsoft.com/office/powerpoint/2010/main" val="42226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A9A59CA-0F0A-4985-AA53-751053DA0E67}"/>
              </a:ext>
            </a:extLst>
          </p:cNvPr>
          <p:cNvSpPr>
            <a:spLocks noGrp="1" noChangeArrowheads="1"/>
          </p:cNvSpPr>
          <p:nvPr>
            <p:ph type="title"/>
          </p:nvPr>
        </p:nvSpPr>
        <p:spPr/>
        <p:txBody>
          <a:bodyPr/>
          <a:lstStyle/>
          <a:p>
            <a:r>
              <a:rPr lang="en-US" altLang="en-US" sz="3200"/>
              <a:t>Machine Learning is not Data Mining</a:t>
            </a:r>
          </a:p>
        </p:txBody>
      </p:sp>
      <p:sp>
        <p:nvSpPr>
          <p:cNvPr id="55299" name="Rectangle 3">
            <a:extLst>
              <a:ext uri="{FF2B5EF4-FFF2-40B4-BE49-F238E27FC236}">
                <a16:creationId xmlns:a16="http://schemas.microsoft.com/office/drawing/2014/main" id="{B96FA441-063E-4DBE-BE11-DE8A3A70FC53}"/>
              </a:ext>
            </a:extLst>
          </p:cNvPr>
          <p:cNvSpPr>
            <a:spLocks noGrp="1" noChangeArrowheads="1"/>
          </p:cNvSpPr>
          <p:nvPr>
            <p:ph type="body" idx="1"/>
          </p:nvPr>
        </p:nvSpPr>
        <p:spPr/>
        <p:txBody>
          <a:bodyPr/>
          <a:lstStyle/>
          <a:p>
            <a:r>
              <a:rPr lang="en-US" altLang="en-US" sz="2400"/>
              <a:t>Machine Learning design systems that can learn in the process of processing data</a:t>
            </a:r>
          </a:p>
          <a:p>
            <a:r>
              <a:rPr lang="en-US" altLang="en-US" sz="2400"/>
              <a:t>Checkers program designed by one of the scientist eventually learned to play better than the program designer</a:t>
            </a:r>
          </a:p>
          <a:p>
            <a:r>
              <a:rPr lang="en-US" altLang="en-US" sz="2400"/>
              <a:t>Data Mining incorporates the Machine learning methods but also benefits from the methods of other disciplines such as database and statistic </a:t>
            </a:r>
          </a:p>
        </p:txBody>
      </p:sp>
    </p:spTree>
    <p:extLst>
      <p:ext uri="{BB962C8B-B14F-4D97-AF65-F5344CB8AC3E}">
        <p14:creationId xmlns:p14="http://schemas.microsoft.com/office/powerpoint/2010/main" val="126928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DF782D6-C2B1-47E8-86DF-DEF76AC80391}"/>
              </a:ext>
            </a:extLst>
          </p:cNvPr>
          <p:cNvSpPr>
            <a:spLocks noGrp="1" noChangeArrowheads="1"/>
          </p:cNvSpPr>
          <p:nvPr>
            <p:ph type="title"/>
          </p:nvPr>
        </p:nvSpPr>
        <p:spPr/>
        <p:txBody>
          <a:bodyPr/>
          <a:lstStyle/>
          <a:p>
            <a:r>
              <a:rPr lang="en-US" altLang="en-US" sz="3200"/>
              <a:t>What is Data Mining</a:t>
            </a:r>
          </a:p>
        </p:txBody>
      </p:sp>
      <p:sp>
        <p:nvSpPr>
          <p:cNvPr id="57347" name="Rectangle 3">
            <a:extLst>
              <a:ext uri="{FF2B5EF4-FFF2-40B4-BE49-F238E27FC236}">
                <a16:creationId xmlns:a16="http://schemas.microsoft.com/office/drawing/2014/main" id="{62353CDF-99E2-4E7C-A79F-F75F5846B820}"/>
              </a:ext>
            </a:extLst>
          </p:cNvPr>
          <p:cNvSpPr>
            <a:spLocks noGrp="1" noChangeArrowheads="1"/>
          </p:cNvSpPr>
          <p:nvPr>
            <p:ph type="body" idx="1"/>
          </p:nvPr>
        </p:nvSpPr>
        <p:spPr/>
        <p:txBody>
          <a:bodyPr/>
          <a:lstStyle/>
          <a:p>
            <a:r>
              <a:rPr lang="en-US" altLang="en-US" sz="2400"/>
              <a:t>Data Mining major task is to find all and only interesting patterns in a set of data sources</a:t>
            </a:r>
          </a:p>
          <a:p>
            <a:r>
              <a:rPr lang="en-US" altLang="en-US" sz="2400"/>
              <a:t>Find all interesting patterns means – Completeness</a:t>
            </a:r>
          </a:p>
          <a:p>
            <a:pPr lvl="1"/>
            <a:r>
              <a:rPr lang="en-US" altLang="en-US" sz="2000"/>
              <a:t>Can it be done</a:t>
            </a:r>
          </a:p>
          <a:p>
            <a:pPr lvl="1"/>
            <a:r>
              <a:rPr lang="en-US" altLang="en-US" sz="2000"/>
              <a:t>Heuristic vs Exhaustive search</a:t>
            </a:r>
          </a:p>
          <a:p>
            <a:r>
              <a:rPr lang="en-US" altLang="en-US" sz="2400"/>
              <a:t>Find only interesting patterns – Consistency</a:t>
            </a:r>
          </a:p>
          <a:p>
            <a:pPr lvl="1"/>
            <a:r>
              <a:rPr lang="en-US" altLang="en-US" sz="2000"/>
              <a:t>Is it possible</a:t>
            </a:r>
          </a:p>
          <a:p>
            <a:pPr lvl="1"/>
            <a:r>
              <a:rPr lang="en-US" altLang="en-US" sz="2000"/>
              <a:t>Approaches: Generate all patterns and filter out uninteresting patterns; generate only patterns that are interesting</a:t>
            </a:r>
          </a:p>
          <a:p>
            <a:pPr lvl="2">
              <a:buFontTx/>
              <a:buNone/>
            </a:pPr>
            <a:endParaRPr lang="en-US" altLang="en-US" sz="1800"/>
          </a:p>
        </p:txBody>
      </p:sp>
    </p:spTree>
    <p:extLst>
      <p:ext uri="{BB962C8B-B14F-4D97-AF65-F5344CB8AC3E}">
        <p14:creationId xmlns:p14="http://schemas.microsoft.com/office/powerpoint/2010/main" val="138356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F3634AC-1459-4A22-8826-5365A28F4F0E}"/>
              </a:ext>
            </a:extLst>
          </p:cNvPr>
          <p:cNvSpPr>
            <a:spLocks noGrp="1" noChangeArrowheads="1"/>
          </p:cNvSpPr>
          <p:nvPr>
            <p:ph type="title"/>
          </p:nvPr>
        </p:nvSpPr>
        <p:spPr>
          <a:xfrm>
            <a:off x="1371600" y="381000"/>
            <a:ext cx="7391400" cy="914400"/>
          </a:xfrm>
          <a:noFill/>
          <a:ln/>
        </p:spPr>
        <p:txBody>
          <a:bodyPr lIns="92075" tIns="46038" rIns="92075" bIns="46038"/>
          <a:lstStyle/>
          <a:p>
            <a:r>
              <a:rPr lang="en-US" altLang="en-US" sz="3200"/>
              <a:t>Potential Applications</a:t>
            </a:r>
          </a:p>
        </p:txBody>
      </p:sp>
      <p:sp>
        <p:nvSpPr>
          <p:cNvPr id="59395" name="Rectangle 3">
            <a:extLst>
              <a:ext uri="{FF2B5EF4-FFF2-40B4-BE49-F238E27FC236}">
                <a16:creationId xmlns:a16="http://schemas.microsoft.com/office/drawing/2014/main" id="{BD12478F-DEA5-4FAF-B112-B90DF63F4E49}"/>
              </a:ext>
            </a:extLst>
          </p:cNvPr>
          <p:cNvSpPr>
            <a:spLocks noGrp="1" noChangeArrowheads="1"/>
          </p:cNvSpPr>
          <p:nvPr>
            <p:ph type="body" idx="1"/>
          </p:nvPr>
        </p:nvSpPr>
        <p:spPr>
          <a:xfrm>
            <a:off x="533400" y="1447800"/>
            <a:ext cx="8229600" cy="5105400"/>
          </a:xfrm>
          <a:noFill/>
          <a:ln/>
        </p:spPr>
        <p:txBody>
          <a:bodyPr lIns="92075" tIns="46038" rIns="92075" bIns="46038"/>
          <a:lstStyle/>
          <a:p>
            <a:pPr algn="just">
              <a:lnSpc>
                <a:spcPct val="120000"/>
              </a:lnSpc>
            </a:pPr>
            <a:r>
              <a:rPr lang="en-US" altLang="en-US" sz="2400"/>
              <a:t>Database analysis and decision support</a:t>
            </a:r>
          </a:p>
          <a:p>
            <a:pPr lvl="1" algn="just">
              <a:lnSpc>
                <a:spcPct val="120000"/>
              </a:lnSpc>
            </a:pPr>
            <a:r>
              <a:rPr lang="en-US" altLang="en-US" sz="2000"/>
              <a:t>Market analysis and management</a:t>
            </a:r>
          </a:p>
          <a:p>
            <a:pPr lvl="2">
              <a:lnSpc>
                <a:spcPct val="120000"/>
              </a:lnSpc>
            </a:pPr>
            <a:r>
              <a:rPr lang="en-US" altLang="en-US" sz="2000"/>
              <a:t>target marketing, customer relation management,  market basket analysis, cross selling, market segmentation</a:t>
            </a:r>
          </a:p>
          <a:p>
            <a:pPr lvl="1" algn="just">
              <a:lnSpc>
                <a:spcPct val="120000"/>
              </a:lnSpc>
            </a:pPr>
            <a:r>
              <a:rPr lang="en-US" altLang="en-US" sz="2000"/>
              <a:t>Risk analysis and management</a:t>
            </a:r>
          </a:p>
          <a:p>
            <a:pPr lvl="2">
              <a:lnSpc>
                <a:spcPct val="120000"/>
              </a:lnSpc>
            </a:pPr>
            <a:r>
              <a:rPr lang="en-US" altLang="en-US" sz="2000"/>
              <a:t>Forecasting, customer retention, improved underwriting, quality control, competitive analysis</a:t>
            </a:r>
          </a:p>
          <a:p>
            <a:pPr lvl="1" algn="just">
              <a:lnSpc>
                <a:spcPct val="120000"/>
              </a:lnSpc>
            </a:pPr>
            <a:r>
              <a:rPr lang="en-US" altLang="en-US" sz="2000"/>
              <a:t>Fraud detection and management</a:t>
            </a:r>
          </a:p>
          <a:p>
            <a:pPr algn="just">
              <a:lnSpc>
                <a:spcPct val="120000"/>
              </a:lnSpc>
            </a:pPr>
            <a:r>
              <a:rPr lang="en-US" altLang="en-US" sz="2400"/>
              <a:t>Other Applications</a:t>
            </a:r>
          </a:p>
          <a:p>
            <a:pPr lvl="1" algn="just">
              <a:lnSpc>
                <a:spcPct val="120000"/>
              </a:lnSpc>
            </a:pPr>
            <a:r>
              <a:rPr lang="en-US" altLang="en-US" sz="2000"/>
              <a:t>Text mining (news group, email, documents) and Web analysis.</a:t>
            </a:r>
          </a:p>
          <a:p>
            <a:pPr lvl="1" algn="just">
              <a:lnSpc>
                <a:spcPct val="120000"/>
              </a:lnSpc>
            </a:pPr>
            <a:r>
              <a:rPr lang="en-US" altLang="en-US" sz="2000"/>
              <a:t>Intelligent query answering</a:t>
            </a:r>
          </a:p>
        </p:txBody>
      </p:sp>
    </p:spTree>
    <p:extLst>
      <p:ext uri="{BB962C8B-B14F-4D97-AF65-F5344CB8AC3E}">
        <p14:creationId xmlns:p14="http://schemas.microsoft.com/office/powerpoint/2010/main" val="4229340625"/>
      </p:ext>
    </p:extLst>
  </p:cSld>
  <p:clrMapOvr>
    <a:masterClrMapping/>
  </p:clrMapOvr>
  <p:transition>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54A63C9-BBDE-4313-828D-09CD90028786}"/>
              </a:ext>
            </a:extLst>
          </p:cNvPr>
          <p:cNvSpPr>
            <a:spLocks noGrp="1" noChangeArrowheads="1"/>
          </p:cNvSpPr>
          <p:nvPr>
            <p:ph type="title"/>
          </p:nvPr>
        </p:nvSpPr>
        <p:spPr>
          <a:xfrm>
            <a:off x="685800" y="0"/>
            <a:ext cx="7848600" cy="685800"/>
          </a:xfrm>
          <a:noFill/>
          <a:ln/>
        </p:spPr>
        <p:txBody>
          <a:bodyPr lIns="92075" tIns="46038" rIns="92075" bIns="46038"/>
          <a:lstStyle/>
          <a:p>
            <a:r>
              <a:rPr lang="en-US" altLang="en-US" sz="3200"/>
              <a:t>Market Analysis and Management (</a:t>
            </a:r>
            <a:r>
              <a:rPr lang="en-US" altLang="en-US" sz="4000"/>
              <a:t>1)</a:t>
            </a:r>
          </a:p>
        </p:txBody>
      </p:sp>
      <p:sp>
        <p:nvSpPr>
          <p:cNvPr id="61443" name="Rectangle 3">
            <a:extLst>
              <a:ext uri="{FF2B5EF4-FFF2-40B4-BE49-F238E27FC236}">
                <a16:creationId xmlns:a16="http://schemas.microsoft.com/office/drawing/2014/main" id="{06BF37AC-7C3D-4D7B-B1C2-830B34113266}"/>
              </a:ext>
            </a:extLst>
          </p:cNvPr>
          <p:cNvSpPr>
            <a:spLocks noGrp="1" noChangeArrowheads="1"/>
          </p:cNvSpPr>
          <p:nvPr>
            <p:ph type="body" idx="1"/>
          </p:nvPr>
        </p:nvSpPr>
        <p:spPr>
          <a:xfrm>
            <a:off x="381000" y="609600"/>
            <a:ext cx="8153400" cy="5483696"/>
          </a:xfrm>
          <a:noFill/>
          <a:ln/>
        </p:spPr>
        <p:txBody>
          <a:bodyPr lIns="92075" tIns="46038" rIns="92075" bIns="46038"/>
          <a:lstStyle/>
          <a:p>
            <a:pPr>
              <a:lnSpc>
                <a:spcPct val="110000"/>
              </a:lnSpc>
            </a:pPr>
            <a:r>
              <a:rPr lang="en-US" altLang="en-US" sz="2000" dirty="0"/>
              <a:t>Where are the data sources for analysis?</a:t>
            </a:r>
          </a:p>
          <a:p>
            <a:pPr lvl="1">
              <a:lnSpc>
                <a:spcPct val="110000"/>
              </a:lnSpc>
            </a:pPr>
            <a:r>
              <a:rPr lang="en-US" altLang="en-US" sz="2000" dirty="0"/>
              <a:t>Credit card transactions, loyalty cards, discount coupons, customer complaint calls, plus (public) lifestyle studies</a:t>
            </a:r>
          </a:p>
          <a:p>
            <a:pPr>
              <a:lnSpc>
                <a:spcPct val="110000"/>
              </a:lnSpc>
            </a:pPr>
            <a:r>
              <a:rPr lang="en-US" altLang="en-US" sz="2000" dirty="0"/>
              <a:t>Target marketing</a:t>
            </a:r>
          </a:p>
          <a:p>
            <a:pPr lvl="1">
              <a:lnSpc>
                <a:spcPct val="110000"/>
              </a:lnSpc>
            </a:pPr>
            <a:r>
              <a:rPr lang="en-US" altLang="en-US" sz="2000" dirty="0"/>
              <a:t>Find clusters of “model” customers who share the same characteristics: interest, income level, spending habits, etc.</a:t>
            </a:r>
          </a:p>
          <a:p>
            <a:pPr>
              <a:lnSpc>
                <a:spcPct val="110000"/>
              </a:lnSpc>
            </a:pPr>
            <a:r>
              <a:rPr lang="en-US" altLang="en-US" sz="2000" dirty="0"/>
              <a:t>Determine customer purchasing patterns over time</a:t>
            </a:r>
          </a:p>
          <a:p>
            <a:pPr lvl="1">
              <a:lnSpc>
                <a:spcPct val="110000"/>
              </a:lnSpc>
            </a:pPr>
            <a:r>
              <a:rPr lang="en-US" altLang="en-US" sz="2000" dirty="0"/>
              <a:t>Conversion of single to a joint bank account: marriage, etc.</a:t>
            </a:r>
          </a:p>
          <a:p>
            <a:pPr>
              <a:lnSpc>
                <a:spcPct val="110000"/>
              </a:lnSpc>
            </a:pPr>
            <a:r>
              <a:rPr lang="en-US" altLang="en-US" sz="2000" dirty="0"/>
              <a:t>Cross-market analysis</a:t>
            </a:r>
          </a:p>
          <a:p>
            <a:pPr lvl="1">
              <a:lnSpc>
                <a:spcPct val="110000"/>
              </a:lnSpc>
            </a:pPr>
            <a:r>
              <a:rPr lang="en-US" altLang="en-US" sz="2000" dirty="0"/>
              <a:t>Associations/co-relations between product sales</a:t>
            </a:r>
          </a:p>
          <a:p>
            <a:pPr lvl="1">
              <a:lnSpc>
                <a:spcPct val="110000"/>
              </a:lnSpc>
            </a:pPr>
            <a:r>
              <a:rPr lang="en-US" altLang="en-US" sz="2000" dirty="0"/>
              <a:t>Prediction based on the association information</a:t>
            </a:r>
          </a:p>
        </p:txBody>
      </p:sp>
    </p:spTree>
    <p:extLst>
      <p:ext uri="{BB962C8B-B14F-4D97-AF65-F5344CB8AC3E}">
        <p14:creationId xmlns:p14="http://schemas.microsoft.com/office/powerpoint/2010/main" val="2900891046"/>
      </p:ext>
    </p:extLst>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8073A19-099D-4B76-838E-CA1DC36899A1}"/>
              </a:ext>
            </a:extLst>
          </p:cNvPr>
          <p:cNvSpPr>
            <a:spLocks noGrp="1" noChangeArrowheads="1"/>
          </p:cNvSpPr>
          <p:nvPr>
            <p:ph type="title"/>
          </p:nvPr>
        </p:nvSpPr>
        <p:spPr>
          <a:xfrm>
            <a:off x="762000" y="0"/>
            <a:ext cx="7924800" cy="914400"/>
          </a:xfrm>
          <a:noFill/>
          <a:ln/>
        </p:spPr>
        <p:txBody>
          <a:bodyPr lIns="92075" tIns="46038" rIns="92075" bIns="46038"/>
          <a:lstStyle/>
          <a:p>
            <a:r>
              <a:rPr lang="en-US" altLang="en-US" sz="3200"/>
              <a:t>Market Analysis and Management (2)</a:t>
            </a:r>
          </a:p>
        </p:txBody>
      </p:sp>
      <p:sp>
        <p:nvSpPr>
          <p:cNvPr id="63491" name="Rectangle 3">
            <a:extLst>
              <a:ext uri="{FF2B5EF4-FFF2-40B4-BE49-F238E27FC236}">
                <a16:creationId xmlns:a16="http://schemas.microsoft.com/office/drawing/2014/main" id="{2EEB10DF-3808-48C0-8170-B1E4A019E77C}"/>
              </a:ext>
            </a:extLst>
          </p:cNvPr>
          <p:cNvSpPr>
            <a:spLocks noGrp="1" noChangeArrowheads="1"/>
          </p:cNvSpPr>
          <p:nvPr>
            <p:ph type="body" idx="1"/>
          </p:nvPr>
        </p:nvSpPr>
        <p:spPr>
          <a:xfrm>
            <a:off x="457200" y="838200"/>
            <a:ext cx="8382000" cy="5791200"/>
          </a:xfrm>
          <a:noFill/>
          <a:ln/>
        </p:spPr>
        <p:txBody>
          <a:bodyPr lIns="92075" tIns="46038" rIns="92075" bIns="46038"/>
          <a:lstStyle/>
          <a:p>
            <a:pPr>
              <a:lnSpc>
                <a:spcPct val="130000"/>
              </a:lnSpc>
            </a:pPr>
            <a:r>
              <a:rPr lang="en-US" altLang="en-US" sz="2000" dirty="0"/>
              <a:t>Customer profiling</a:t>
            </a:r>
          </a:p>
          <a:p>
            <a:pPr lvl="1">
              <a:lnSpc>
                <a:spcPct val="130000"/>
              </a:lnSpc>
            </a:pPr>
            <a:r>
              <a:rPr lang="en-US" altLang="en-US" sz="2000" dirty="0"/>
              <a:t>data mining can tell you what types of customers buy what products (clustering or classification)</a:t>
            </a:r>
          </a:p>
          <a:p>
            <a:pPr>
              <a:lnSpc>
                <a:spcPct val="130000"/>
              </a:lnSpc>
            </a:pPr>
            <a:r>
              <a:rPr lang="en-US" altLang="en-US" sz="2000" dirty="0"/>
              <a:t>Identifying customer requirements</a:t>
            </a:r>
          </a:p>
          <a:p>
            <a:pPr lvl="1">
              <a:lnSpc>
                <a:spcPct val="130000"/>
              </a:lnSpc>
            </a:pPr>
            <a:r>
              <a:rPr lang="en-US" altLang="en-US" sz="2000" dirty="0"/>
              <a:t>identifying the best products for different customers</a:t>
            </a:r>
          </a:p>
          <a:p>
            <a:pPr lvl="1">
              <a:lnSpc>
                <a:spcPct val="130000"/>
              </a:lnSpc>
            </a:pPr>
            <a:r>
              <a:rPr lang="en-US" altLang="en-US" sz="2000" dirty="0"/>
              <a:t>use prediction to find what factors will attract new customers</a:t>
            </a:r>
          </a:p>
          <a:p>
            <a:pPr>
              <a:lnSpc>
                <a:spcPct val="130000"/>
              </a:lnSpc>
            </a:pPr>
            <a:r>
              <a:rPr lang="en-US" altLang="en-US" sz="2000" dirty="0"/>
              <a:t>Provides summary information</a:t>
            </a:r>
          </a:p>
          <a:p>
            <a:pPr lvl="1">
              <a:lnSpc>
                <a:spcPct val="130000"/>
              </a:lnSpc>
            </a:pPr>
            <a:r>
              <a:rPr lang="en-US" altLang="en-US" sz="2000" dirty="0"/>
              <a:t>various multidimensional summary reports</a:t>
            </a:r>
          </a:p>
          <a:p>
            <a:pPr lvl="1">
              <a:lnSpc>
                <a:spcPct val="130000"/>
              </a:lnSpc>
            </a:pPr>
            <a:r>
              <a:rPr lang="en-US" altLang="en-US" sz="2000" dirty="0"/>
              <a:t>statistical summary information (data central tendency and variation)</a:t>
            </a:r>
            <a:endParaRPr lang="en-US" altLang="en-US" sz="2000" b="1" dirty="0"/>
          </a:p>
        </p:txBody>
      </p:sp>
    </p:spTree>
    <p:extLst>
      <p:ext uri="{BB962C8B-B14F-4D97-AF65-F5344CB8AC3E}">
        <p14:creationId xmlns:p14="http://schemas.microsoft.com/office/powerpoint/2010/main" val="784559587"/>
      </p:ext>
    </p:extLst>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0F500A0-549A-4019-986D-717F4ABB07E2}"/>
              </a:ext>
            </a:extLst>
          </p:cNvPr>
          <p:cNvSpPr>
            <a:spLocks noGrp="1" noChangeArrowheads="1"/>
          </p:cNvSpPr>
          <p:nvPr>
            <p:ph type="title"/>
          </p:nvPr>
        </p:nvSpPr>
        <p:spPr>
          <a:xfrm>
            <a:off x="1600200" y="304800"/>
            <a:ext cx="6705600" cy="914400"/>
          </a:xfrm>
          <a:noFill/>
          <a:ln/>
        </p:spPr>
        <p:txBody>
          <a:bodyPr lIns="92075" tIns="46038" rIns="92075" bIns="46038"/>
          <a:lstStyle/>
          <a:p>
            <a:r>
              <a:rPr lang="en-US" altLang="en-US" sz="3200"/>
              <a:t>Corporate Analysis and Risk Management</a:t>
            </a:r>
            <a:endParaRPr lang="en-US" altLang="en-US" sz="3200" b="1"/>
          </a:p>
        </p:txBody>
      </p:sp>
      <p:sp>
        <p:nvSpPr>
          <p:cNvPr id="65539" name="Rectangle 3">
            <a:extLst>
              <a:ext uri="{FF2B5EF4-FFF2-40B4-BE49-F238E27FC236}">
                <a16:creationId xmlns:a16="http://schemas.microsoft.com/office/drawing/2014/main" id="{DD56B2CE-65E4-4939-ABCF-1773DAF0E09C}"/>
              </a:ext>
            </a:extLst>
          </p:cNvPr>
          <p:cNvSpPr>
            <a:spLocks noGrp="1" noChangeArrowheads="1"/>
          </p:cNvSpPr>
          <p:nvPr>
            <p:ph type="body" idx="1"/>
          </p:nvPr>
        </p:nvSpPr>
        <p:spPr>
          <a:xfrm>
            <a:off x="533400" y="1219200"/>
            <a:ext cx="8229600" cy="4953000"/>
          </a:xfrm>
          <a:noFill/>
          <a:ln/>
        </p:spPr>
        <p:txBody>
          <a:bodyPr lIns="92075" tIns="46038" rIns="92075" bIns="46038"/>
          <a:lstStyle/>
          <a:p>
            <a:pPr>
              <a:lnSpc>
                <a:spcPct val="90000"/>
              </a:lnSpc>
            </a:pPr>
            <a:r>
              <a:rPr lang="en-US" altLang="en-US" sz="2400" dirty="0"/>
              <a:t>Finance planning and asset evaluation</a:t>
            </a:r>
          </a:p>
          <a:p>
            <a:pPr lvl="1">
              <a:lnSpc>
                <a:spcPct val="90000"/>
              </a:lnSpc>
            </a:pPr>
            <a:r>
              <a:rPr lang="en-US" altLang="en-US" sz="2400" dirty="0"/>
              <a:t>cash flow analysis and prediction</a:t>
            </a:r>
          </a:p>
          <a:p>
            <a:pPr lvl="1">
              <a:lnSpc>
                <a:spcPct val="90000"/>
              </a:lnSpc>
            </a:pPr>
            <a:r>
              <a:rPr lang="en-US" altLang="en-US" sz="2400" dirty="0"/>
              <a:t>contingent claim analysis to evaluate assets </a:t>
            </a:r>
          </a:p>
          <a:p>
            <a:pPr lvl="1">
              <a:lnSpc>
                <a:spcPct val="90000"/>
              </a:lnSpc>
            </a:pPr>
            <a:r>
              <a:rPr lang="en-US" altLang="en-US" sz="2400" dirty="0"/>
              <a:t>cross-sectional and time series analysis (financial-ratio, trend analysis, etc.)</a:t>
            </a:r>
          </a:p>
          <a:p>
            <a:pPr>
              <a:lnSpc>
                <a:spcPct val="90000"/>
              </a:lnSpc>
            </a:pPr>
            <a:r>
              <a:rPr lang="en-US" altLang="en-US" sz="2400" dirty="0"/>
              <a:t>Resource planning:</a:t>
            </a:r>
          </a:p>
          <a:p>
            <a:pPr lvl="1">
              <a:lnSpc>
                <a:spcPct val="90000"/>
              </a:lnSpc>
            </a:pPr>
            <a:r>
              <a:rPr lang="en-US" altLang="en-US" sz="2400" dirty="0"/>
              <a:t>summarize and compare the resources and spending</a:t>
            </a:r>
          </a:p>
          <a:p>
            <a:pPr>
              <a:lnSpc>
                <a:spcPct val="90000"/>
              </a:lnSpc>
            </a:pPr>
            <a:r>
              <a:rPr lang="en-US" altLang="en-US" sz="2400" dirty="0"/>
              <a:t>Competition:</a:t>
            </a:r>
          </a:p>
          <a:p>
            <a:pPr lvl="1">
              <a:lnSpc>
                <a:spcPct val="90000"/>
              </a:lnSpc>
            </a:pPr>
            <a:r>
              <a:rPr lang="en-US" altLang="en-US" sz="2400" dirty="0"/>
              <a:t>monitor competitors and market directions </a:t>
            </a:r>
          </a:p>
          <a:p>
            <a:pPr lvl="1">
              <a:lnSpc>
                <a:spcPct val="90000"/>
              </a:lnSpc>
            </a:pPr>
            <a:r>
              <a:rPr lang="en-US" altLang="en-US" sz="2400" dirty="0"/>
              <a:t>group customers into classes and a class-based pricing procedure</a:t>
            </a:r>
          </a:p>
          <a:p>
            <a:pPr lvl="1">
              <a:lnSpc>
                <a:spcPct val="90000"/>
              </a:lnSpc>
            </a:pPr>
            <a:r>
              <a:rPr lang="en-US" altLang="en-US" sz="2400" dirty="0"/>
              <a:t>set pricing strategy in a highly competitive market</a:t>
            </a:r>
          </a:p>
        </p:txBody>
      </p:sp>
    </p:spTree>
    <p:extLst>
      <p:ext uri="{BB962C8B-B14F-4D97-AF65-F5344CB8AC3E}">
        <p14:creationId xmlns:p14="http://schemas.microsoft.com/office/powerpoint/2010/main" val="3225364946"/>
      </p:ext>
    </p:extLst>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514FC29-65D3-42B7-BDF5-7412E8A62302}"/>
              </a:ext>
            </a:extLst>
          </p:cNvPr>
          <p:cNvSpPr>
            <a:spLocks noGrp="1" noChangeArrowheads="1"/>
          </p:cNvSpPr>
          <p:nvPr>
            <p:ph type="title"/>
          </p:nvPr>
        </p:nvSpPr>
        <p:spPr>
          <a:xfrm>
            <a:off x="609600" y="0"/>
            <a:ext cx="7924800" cy="685800"/>
          </a:xfrm>
          <a:noFill/>
          <a:ln/>
        </p:spPr>
        <p:txBody>
          <a:bodyPr lIns="92075" tIns="46038" rIns="92075" bIns="46038"/>
          <a:lstStyle/>
          <a:p>
            <a:r>
              <a:rPr lang="en-US" altLang="en-US" sz="3200"/>
              <a:t>Fraud Detection and Management (1)</a:t>
            </a:r>
            <a:endParaRPr lang="en-US" altLang="en-US" sz="3200" b="1"/>
          </a:p>
        </p:txBody>
      </p:sp>
      <p:sp>
        <p:nvSpPr>
          <p:cNvPr id="67587" name="Rectangle 3">
            <a:extLst>
              <a:ext uri="{FF2B5EF4-FFF2-40B4-BE49-F238E27FC236}">
                <a16:creationId xmlns:a16="http://schemas.microsoft.com/office/drawing/2014/main" id="{DA02D8F4-3665-4E85-B7B2-E16D0A1A2F34}"/>
              </a:ext>
            </a:extLst>
          </p:cNvPr>
          <p:cNvSpPr>
            <a:spLocks noGrp="1" noChangeArrowheads="1"/>
          </p:cNvSpPr>
          <p:nvPr>
            <p:ph type="body" idx="1"/>
          </p:nvPr>
        </p:nvSpPr>
        <p:spPr>
          <a:xfrm>
            <a:off x="381000" y="685800"/>
            <a:ext cx="8305800" cy="6172200"/>
          </a:xfrm>
          <a:noFill/>
          <a:ln/>
        </p:spPr>
        <p:txBody>
          <a:bodyPr lIns="92075" tIns="46038" rIns="92075" bIns="46038"/>
          <a:lstStyle/>
          <a:p>
            <a:r>
              <a:rPr lang="en-US" altLang="en-US" sz="2000" dirty="0"/>
              <a:t>Applications</a:t>
            </a:r>
          </a:p>
          <a:p>
            <a:pPr lvl="1"/>
            <a:r>
              <a:rPr lang="en-US" altLang="en-US" sz="2000" dirty="0"/>
              <a:t>widely used in health care, retail, credit card services, telecommunications (phone card fraud), etc.</a:t>
            </a:r>
          </a:p>
          <a:p>
            <a:r>
              <a:rPr lang="en-US" altLang="en-US" sz="2000" dirty="0"/>
              <a:t>Approach</a:t>
            </a:r>
          </a:p>
          <a:p>
            <a:pPr lvl="1"/>
            <a:r>
              <a:rPr lang="en-US" altLang="en-US" sz="2000" dirty="0"/>
              <a:t>use historical data to build models of fraudulent behavior and use data mining to help identify similar instances</a:t>
            </a:r>
          </a:p>
          <a:p>
            <a:r>
              <a:rPr lang="en-US" altLang="en-US" sz="2000" dirty="0"/>
              <a:t>Examples</a:t>
            </a:r>
          </a:p>
          <a:p>
            <a:pPr lvl="1"/>
            <a:r>
              <a:rPr lang="en-US" altLang="en-US" sz="2000" u="sng" dirty="0"/>
              <a:t>auto insurance</a:t>
            </a:r>
            <a:r>
              <a:rPr lang="en-US" altLang="en-US" sz="2000" dirty="0"/>
              <a:t>: detect a group of people who stage accidents to collect on insurance</a:t>
            </a:r>
          </a:p>
          <a:p>
            <a:pPr lvl="1"/>
            <a:r>
              <a:rPr lang="en-US" altLang="en-US" sz="2000" u="sng" dirty="0"/>
              <a:t>money laundering</a:t>
            </a:r>
            <a:r>
              <a:rPr lang="en-US" altLang="en-US" sz="2000" dirty="0"/>
              <a:t>: detect suspicious money transactions (US Treasury's Financial Crimes Enforcement Network) </a:t>
            </a:r>
          </a:p>
          <a:p>
            <a:pPr lvl="1"/>
            <a:r>
              <a:rPr lang="en-US" altLang="en-US" sz="2000" u="sng" dirty="0"/>
              <a:t>medical insurance</a:t>
            </a:r>
            <a:r>
              <a:rPr lang="en-US" altLang="en-US" sz="2000" dirty="0"/>
              <a:t>: detect professional patients and ring of doctors and ring of references</a:t>
            </a:r>
          </a:p>
        </p:txBody>
      </p:sp>
    </p:spTree>
    <p:extLst>
      <p:ext uri="{BB962C8B-B14F-4D97-AF65-F5344CB8AC3E}">
        <p14:creationId xmlns:p14="http://schemas.microsoft.com/office/powerpoint/2010/main" val="1861610340"/>
      </p:ext>
    </p:extLst>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E46F752-6582-45BE-B04C-BDC814564A53}"/>
              </a:ext>
            </a:extLst>
          </p:cNvPr>
          <p:cNvSpPr>
            <a:spLocks noGrp="1" noChangeArrowheads="1"/>
          </p:cNvSpPr>
          <p:nvPr>
            <p:ph type="title"/>
          </p:nvPr>
        </p:nvSpPr>
        <p:spPr>
          <a:xfrm>
            <a:off x="685800" y="0"/>
            <a:ext cx="7924800" cy="900113"/>
          </a:xfrm>
          <a:noFill/>
          <a:ln/>
        </p:spPr>
        <p:txBody>
          <a:bodyPr lIns="92075" tIns="46038" rIns="92075" bIns="46038"/>
          <a:lstStyle/>
          <a:p>
            <a:r>
              <a:rPr lang="en-US" altLang="en-US" sz="3200"/>
              <a:t>Fraud Detection and Management (2)</a:t>
            </a:r>
            <a:endParaRPr lang="en-US" altLang="en-US" sz="3200" b="1"/>
          </a:p>
        </p:txBody>
      </p:sp>
      <p:sp>
        <p:nvSpPr>
          <p:cNvPr id="69635" name="Rectangle 3">
            <a:extLst>
              <a:ext uri="{FF2B5EF4-FFF2-40B4-BE49-F238E27FC236}">
                <a16:creationId xmlns:a16="http://schemas.microsoft.com/office/drawing/2014/main" id="{3B03E5B1-F5BB-4051-8794-2BD63231B962}"/>
              </a:ext>
            </a:extLst>
          </p:cNvPr>
          <p:cNvSpPr>
            <a:spLocks noGrp="1" noChangeArrowheads="1"/>
          </p:cNvSpPr>
          <p:nvPr>
            <p:ph type="body" idx="1"/>
          </p:nvPr>
        </p:nvSpPr>
        <p:spPr>
          <a:xfrm>
            <a:off x="457200" y="1066800"/>
            <a:ext cx="8229600" cy="4724400"/>
          </a:xfrm>
          <a:noFill/>
          <a:ln/>
        </p:spPr>
        <p:txBody>
          <a:bodyPr lIns="92075" tIns="46038" rIns="92075" bIns="46038"/>
          <a:lstStyle/>
          <a:p>
            <a:r>
              <a:rPr lang="en-US" altLang="en-US" sz="2400" u="sng"/>
              <a:t>Detecting inappropriate medical treatment</a:t>
            </a:r>
            <a:endParaRPr lang="en-US" altLang="en-US" sz="2400"/>
          </a:p>
          <a:p>
            <a:r>
              <a:rPr lang="en-US" altLang="en-US" sz="2400" u="sng"/>
              <a:t>Detecting telephone fraud</a:t>
            </a:r>
            <a:endParaRPr lang="en-US" altLang="en-US" sz="2400"/>
          </a:p>
          <a:p>
            <a:pPr lvl="1"/>
            <a:r>
              <a:rPr lang="en-US" altLang="en-US" sz="2400"/>
              <a:t>Telephone call model: destination of the call, duration, time of day or week.  Analyze patterns that deviate from an expected norm.</a:t>
            </a:r>
          </a:p>
          <a:p>
            <a:pPr lvl="1"/>
            <a:r>
              <a:rPr lang="en-US" altLang="en-US" sz="2400"/>
              <a:t>British Telecom identified discrete groups of callers with frequent intra-group calls, especially mobile phones, and broke a multimillion dollar fraud. </a:t>
            </a:r>
          </a:p>
          <a:p>
            <a:r>
              <a:rPr lang="en-US" altLang="en-US" sz="2400" u="sng"/>
              <a:t>Retail</a:t>
            </a:r>
          </a:p>
          <a:p>
            <a:pPr lvl="1"/>
            <a:r>
              <a:rPr lang="en-US" altLang="en-US" sz="2400"/>
              <a:t>Analysts estimate that 38% of retail shrink is due to dishonest employees.</a:t>
            </a:r>
          </a:p>
        </p:txBody>
      </p:sp>
    </p:spTree>
    <p:extLst>
      <p:ext uri="{BB962C8B-B14F-4D97-AF65-F5344CB8AC3E}">
        <p14:creationId xmlns:p14="http://schemas.microsoft.com/office/powerpoint/2010/main" val="984423186"/>
      </p:ext>
    </p:extLst>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CBE26D3-A764-4E97-AB22-4BAE2D222163}"/>
              </a:ext>
            </a:extLst>
          </p:cNvPr>
          <p:cNvSpPr>
            <a:spLocks noGrp="1" noChangeArrowheads="1"/>
          </p:cNvSpPr>
          <p:nvPr>
            <p:ph type="title"/>
          </p:nvPr>
        </p:nvSpPr>
        <p:spPr>
          <a:xfrm>
            <a:off x="1600200" y="0"/>
            <a:ext cx="6400800" cy="685800"/>
          </a:xfrm>
          <a:noFill/>
          <a:ln/>
        </p:spPr>
        <p:txBody>
          <a:bodyPr lIns="92075" tIns="46038" rIns="92075" bIns="46038"/>
          <a:lstStyle/>
          <a:p>
            <a:r>
              <a:rPr lang="en-US" altLang="en-US" sz="3200"/>
              <a:t>Other Applications</a:t>
            </a:r>
          </a:p>
        </p:txBody>
      </p:sp>
      <p:sp>
        <p:nvSpPr>
          <p:cNvPr id="71683" name="Rectangle 3">
            <a:extLst>
              <a:ext uri="{FF2B5EF4-FFF2-40B4-BE49-F238E27FC236}">
                <a16:creationId xmlns:a16="http://schemas.microsoft.com/office/drawing/2014/main" id="{8572A14B-278A-465E-8E0C-91F4376A77D7}"/>
              </a:ext>
            </a:extLst>
          </p:cNvPr>
          <p:cNvSpPr>
            <a:spLocks noGrp="1" noChangeArrowheads="1"/>
          </p:cNvSpPr>
          <p:nvPr>
            <p:ph type="body" idx="1"/>
          </p:nvPr>
        </p:nvSpPr>
        <p:spPr>
          <a:xfrm>
            <a:off x="323528" y="609600"/>
            <a:ext cx="8820472" cy="6019800"/>
          </a:xfrm>
          <a:noFill/>
          <a:ln/>
        </p:spPr>
        <p:txBody>
          <a:bodyPr lIns="92075" tIns="46038" rIns="92075" bIns="46038"/>
          <a:lstStyle/>
          <a:p>
            <a:pPr>
              <a:lnSpc>
                <a:spcPct val="110000"/>
              </a:lnSpc>
            </a:pPr>
            <a:r>
              <a:rPr lang="en-US" altLang="en-US" sz="2400" dirty="0"/>
              <a:t>Sports</a:t>
            </a:r>
          </a:p>
          <a:p>
            <a:pPr lvl="1">
              <a:lnSpc>
                <a:spcPct val="110000"/>
              </a:lnSpc>
            </a:pPr>
            <a:r>
              <a:rPr lang="en-US" altLang="en-US" sz="2400" dirty="0"/>
              <a:t>IBM Advanced Scout analyzed NBA game statistics (shots blocked, assists, and fouls) to gain competitive advantage for New York Knicks and Miami Heat</a:t>
            </a:r>
          </a:p>
          <a:p>
            <a:pPr>
              <a:lnSpc>
                <a:spcPct val="110000"/>
              </a:lnSpc>
            </a:pPr>
            <a:r>
              <a:rPr lang="en-US" altLang="en-US" sz="2400" dirty="0"/>
              <a:t>Astronomy</a:t>
            </a:r>
          </a:p>
          <a:p>
            <a:pPr lvl="1">
              <a:lnSpc>
                <a:spcPct val="110000"/>
              </a:lnSpc>
            </a:pPr>
            <a:r>
              <a:rPr lang="en-US" altLang="en-US" sz="2400" dirty="0"/>
              <a:t>JPL and the Palomar Observatory discovered 22 quasars with the help of data mining</a:t>
            </a:r>
          </a:p>
          <a:p>
            <a:pPr>
              <a:lnSpc>
                <a:spcPct val="110000"/>
              </a:lnSpc>
            </a:pPr>
            <a:r>
              <a:rPr lang="en-US" altLang="en-US" sz="2400" dirty="0"/>
              <a:t>Internet Web Surf-Aid</a:t>
            </a:r>
          </a:p>
          <a:p>
            <a:pPr lvl="1">
              <a:lnSpc>
                <a:spcPct val="110000"/>
              </a:lnSpc>
            </a:pPr>
            <a:r>
              <a:rPr lang="en-US" altLang="en-US" sz="2400" dirty="0"/>
              <a:t>IBM Surf-Aid applies data mining algorithms to Web access logs for market-related pages to discover customer preference and behavior pages, analyzing effectiveness of Web marketing, improving Web site organization, etc.</a:t>
            </a:r>
          </a:p>
        </p:txBody>
      </p:sp>
    </p:spTree>
    <p:extLst>
      <p:ext uri="{BB962C8B-B14F-4D97-AF65-F5344CB8AC3E}">
        <p14:creationId xmlns:p14="http://schemas.microsoft.com/office/powerpoint/2010/main" val="3877744150"/>
      </p:ext>
    </p:extLst>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6 and 7 -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a:t>
            </a:r>
            <a:r>
              <a:rPr lang="en-US" sz="2000">
                <a:latin typeface="Times" panose="02020603050405020304" pitchFamily="18" charset="0"/>
                <a:cs typeface="Times" panose="02020603050405020304" pitchFamily="18" charset="0"/>
              </a:rPr>
              <a:t>Day  </a:t>
            </a:r>
            <a:r>
              <a:rPr lang="en-US" sz="2000" dirty="0">
                <a:latin typeface="Times" panose="02020603050405020304" pitchFamily="18" charset="0"/>
                <a:cs typeface="Times" panose="02020603050405020304" pitchFamily="18" charset="0"/>
              </a:rPr>
              <a:t>you will learn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 </a:t>
            </a:r>
          </a:p>
          <a:p>
            <a:pPr lvl="0"/>
            <a:r>
              <a:rPr lang="en-US" sz="2000" dirty="0">
                <a:latin typeface="Times" panose="02020603050405020304" pitchFamily="18" charset="0"/>
                <a:cs typeface="Times" panose="02020603050405020304" pitchFamily="18" charset="0"/>
              </a:rPr>
              <a:t>Evaluate model performance</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 – Video Content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3"/>
          </p:nvPr>
        </p:nvSpPr>
        <p:spPr/>
        <p:txBody>
          <a:bodyPr/>
          <a:lstStyle/>
          <a:p>
            <a:endParaRPr lang="en-CA" dirty="0"/>
          </a:p>
          <a:p>
            <a:endParaRPr lang="en-CA" dirty="0"/>
          </a:p>
          <a:p>
            <a:endParaRPr lang="en-CA" dirty="0"/>
          </a:p>
        </p:txBody>
      </p:sp>
      <p:sp>
        <p:nvSpPr>
          <p:cNvPr id="40" name="Text Placeholder 3"/>
          <p:cNvSpPr txBox="1">
            <a:spLocks/>
          </p:cNvSpPr>
          <p:nvPr/>
        </p:nvSpPr>
        <p:spPr bwMode="auto">
          <a:xfrm>
            <a:off x="683568" y="1141512"/>
            <a:ext cx="7770440" cy="120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7150" indent="0">
              <a:buFont typeface="Arial" charset="0"/>
              <a:buNone/>
            </a:pPr>
            <a:r>
              <a:rPr lang="en-US" sz="1800" dirty="0">
                <a:latin typeface="Times New Roman"/>
                <a:cs typeface="Times New Roman"/>
              </a:rPr>
              <a:t>The following videos provide examples of analytic model applications</a:t>
            </a:r>
          </a:p>
          <a:p>
            <a:pPr marL="57150" indent="0">
              <a:buFont typeface="Arial" charset="0"/>
              <a:buNone/>
            </a:pPr>
            <a:endParaRPr lang="en-US" sz="1800" dirty="0">
              <a:latin typeface="Times New Roman"/>
              <a:cs typeface="Times New Roman"/>
            </a:endParaRPr>
          </a:p>
          <a:p>
            <a:pPr marL="57150" indent="0">
              <a:buFont typeface="Arial" charset="0"/>
              <a:buNone/>
            </a:pPr>
            <a:r>
              <a:rPr lang="en-US" sz="1800" dirty="0">
                <a:latin typeface="Times New Roman"/>
                <a:cs typeface="Times New Roman"/>
              </a:rPr>
              <a:t>Please view these videos to gain a richer perspective</a:t>
            </a:r>
          </a:p>
          <a:p>
            <a:pPr marL="57150" indent="0">
              <a:buFont typeface="Arial" charset="0"/>
              <a:buNone/>
            </a:pPr>
            <a:endParaRPr lang="en-US" sz="1800" dirty="0">
              <a:latin typeface="Times New Roman"/>
              <a:cs typeface="Times New Roman"/>
            </a:endParaRPr>
          </a:p>
          <a:p>
            <a:pPr marL="57150" indent="0">
              <a:buFont typeface="Arial" charset="0"/>
              <a:buNone/>
            </a:pPr>
            <a:endParaRPr lang="en-US" sz="18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400" dirty="0">
              <a:latin typeface="Times New Roman"/>
              <a:cs typeface="Times New Roman"/>
            </a:endParaRPr>
          </a:p>
          <a:p>
            <a:pPr marL="57150" indent="0">
              <a:buFont typeface="Arial" charset="0"/>
              <a:buNone/>
            </a:pPr>
            <a:endParaRPr lang="en-US" sz="1400" dirty="0">
              <a:latin typeface="Times New Roman"/>
              <a:cs typeface="Times New Roman"/>
            </a:endParaRPr>
          </a:p>
        </p:txBody>
      </p:sp>
      <p:sp>
        <p:nvSpPr>
          <p:cNvPr id="41" name="Rectangle 40"/>
          <p:cNvSpPr/>
          <p:nvPr/>
        </p:nvSpPr>
        <p:spPr>
          <a:xfrm>
            <a:off x="683568" y="2636912"/>
            <a:ext cx="8121955" cy="1969770"/>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from Ted Talks describing how humans play a critical role that complements analytical models</a:t>
            </a:r>
          </a:p>
          <a:p>
            <a:r>
              <a:rPr lang="en-CA" dirty="0">
                <a:latin typeface="Times" panose="02020603050405020304" pitchFamily="18" charset="0"/>
                <a:cs typeface="Times" panose="02020603050405020304" pitchFamily="18" charset="0"/>
                <a:hlinkClick r:id="rId2"/>
              </a:rPr>
              <a:t>https://www.ted.com/talks/tricia_wang_the_human_insights_missing_from_big_data</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p:txBody>
      </p:sp>
      <p:sp>
        <p:nvSpPr>
          <p:cNvPr id="42" name="Rectangle 41"/>
          <p:cNvSpPr/>
          <p:nvPr/>
        </p:nvSpPr>
        <p:spPr>
          <a:xfrm>
            <a:off x="683568" y="3832687"/>
            <a:ext cx="6552728"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describing some analytics applications from the energy sector</a:t>
            </a:r>
          </a:p>
          <a:p>
            <a:r>
              <a:rPr lang="en-CA" dirty="0">
                <a:latin typeface="Times" panose="02020603050405020304" pitchFamily="18" charset="0"/>
                <a:cs typeface="Times" panose="02020603050405020304" pitchFamily="18" charset="0"/>
                <a:hlinkClick r:id="rId3"/>
              </a:rPr>
              <a:t>http://www.mastersindatascience.org/industry/energy/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Applications of Photograph Interpretation from Ted Talks</a:t>
            </a:r>
          </a:p>
          <a:p>
            <a:r>
              <a:rPr lang="en-CA" dirty="0">
                <a:latin typeface="Times" panose="02020603050405020304" pitchFamily="18" charset="0"/>
                <a:cs typeface="Times" panose="02020603050405020304" pitchFamily="18" charset="0"/>
                <a:hlinkClick r:id="rId4"/>
              </a:rPr>
              <a:t>https://www.youtube.com/watch?v=40riCqvRoMs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8552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Categories of 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4462760"/>
          </a:xfrm>
          <a:prstGeom prst="rect">
            <a:avLst/>
          </a:prstGeom>
        </p:spPr>
        <p:txBody>
          <a:bodyPr wrap="square">
            <a:spAutoFit/>
          </a:bodyPr>
          <a:lstStyle/>
          <a:p>
            <a:r>
              <a:rPr lang="en-CA" dirty="0">
                <a:latin typeface="Times" panose="02020603050405020304" pitchFamily="18" charset="0"/>
                <a:cs typeface="Times" panose="02020603050405020304" pitchFamily="18" charset="0"/>
              </a:rPr>
              <a:t>Categories of Models</a:t>
            </a:r>
          </a:p>
          <a:p>
            <a:r>
              <a:rPr lang="en-CA" sz="1400" dirty="0">
                <a:latin typeface="Times" panose="02020603050405020304" pitchFamily="18" charset="0"/>
                <a:cs typeface="Times" panose="02020603050405020304" pitchFamily="18" charset="0"/>
              </a:rPr>
              <a:t>Analytic models can be classified according some of their key properties</a:t>
            </a:r>
          </a:p>
          <a:p>
            <a:r>
              <a:rPr lang="en-CA" sz="1400" dirty="0">
                <a:latin typeface="Times" panose="02020603050405020304" pitchFamily="18" charset="0"/>
                <a:cs typeface="Times" panose="02020603050405020304" pitchFamily="18" charset="0"/>
              </a:rPr>
              <a:t>The following groups are commonly used.</a:t>
            </a:r>
          </a:p>
          <a:p>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Empirical vs Mechanistic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Empirical models are based on relationships from observed data</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Mechanistic models are based on relationships based on theory and existing knowledge</a:t>
            </a:r>
          </a:p>
          <a:p>
            <a:pPr lvl="1"/>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Deterministic vs Stochastic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Deterministic models do not consider randomness or uncertainty</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Stochastic models do consider elements of randomness and uncertainty</a:t>
            </a:r>
          </a:p>
          <a:p>
            <a:pPr lvl="1"/>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Static vs Dynamic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Static models do not consider the impact of time and the output is generally considered to be at a “point in time”</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Dynamic models do consider the impact of time on the output variables.</a:t>
            </a:r>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2649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5816977"/>
          </a:xfrm>
          <a:prstGeom prst="rect">
            <a:avLst/>
          </a:prstGeom>
        </p:spPr>
        <p:txBody>
          <a:bodyPr wrap="square">
            <a:spAutoFit/>
          </a:bodyPr>
          <a:lstStyle/>
          <a:p>
            <a:r>
              <a:rPr lang="en-CA" dirty="0">
                <a:latin typeface="Times" panose="02020603050405020304" pitchFamily="18" charset="0"/>
                <a:cs typeface="Times" panose="02020603050405020304" pitchFamily="18" charset="0"/>
              </a:rPr>
              <a:t>Machine learning, data mining and data science focus on developing empirical models, based on observed data.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Examples of Empirical Modeling Techniques</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Supervised learning models are generated based on defined input variables and a defined output variable, sometimes called a label. The relationships are discovered that best fits a model between the input variables and the relate output variable.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Regression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Decision Trees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Classification</a:t>
            </a:r>
          </a:p>
          <a:p>
            <a:endParaRPr lang="en-CA" sz="1400"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Unsupervised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Unsupervised learning models are generated without a known or defined output variable of label. The algorithms define related variables or features the describe how in combination they provide a group having some common observed behavior.</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Unsupervised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Clustering</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Association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Dimensionality Reduction</a:t>
            </a:r>
          </a:p>
          <a:p>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8138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BA1845-675E-40DD-A431-03B0E2400239}"/>
              </a:ext>
            </a:extLst>
          </p:cNvPr>
          <p:cNvPicPr>
            <a:picLocks noChangeAspect="1"/>
          </p:cNvPicPr>
          <p:nvPr/>
        </p:nvPicPr>
        <p:blipFill>
          <a:blip r:embed="rId2"/>
          <a:stretch>
            <a:fillRect/>
          </a:stretch>
        </p:blipFill>
        <p:spPr>
          <a:xfrm>
            <a:off x="467544" y="188640"/>
            <a:ext cx="8380398" cy="4824536"/>
          </a:xfrm>
          <a:prstGeom prst="rect">
            <a:avLst/>
          </a:prstGeom>
        </p:spPr>
      </p:pic>
    </p:spTree>
    <p:extLst>
      <p:ext uri="{BB962C8B-B14F-4D97-AF65-F5344CB8AC3E}">
        <p14:creationId xmlns:p14="http://schemas.microsoft.com/office/powerpoint/2010/main" val="336459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A2FA6FB-A019-481C-97B1-26839EF1A71A}"/>
              </a:ext>
            </a:extLst>
          </p:cNvPr>
          <p:cNvSpPr>
            <a:spLocks noGrp="1" noChangeArrowheads="1"/>
          </p:cNvSpPr>
          <p:nvPr>
            <p:ph type="title"/>
          </p:nvPr>
        </p:nvSpPr>
        <p:spPr/>
        <p:txBody>
          <a:bodyPr/>
          <a:lstStyle/>
          <a:p>
            <a:r>
              <a:rPr lang="en-US" altLang="en-US" sz="3200"/>
              <a:t>Classification</a:t>
            </a:r>
          </a:p>
        </p:txBody>
      </p:sp>
      <p:sp>
        <p:nvSpPr>
          <p:cNvPr id="10243" name="Rectangle 3">
            <a:extLst>
              <a:ext uri="{FF2B5EF4-FFF2-40B4-BE49-F238E27FC236}">
                <a16:creationId xmlns:a16="http://schemas.microsoft.com/office/drawing/2014/main" id="{1E346E6F-2898-499C-BEF6-19D8670C84F6}"/>
              </a:ext>
            </a:extLst>
          </p:cNvPr>
          <p:cNvSpPr>
            <a:spLocks noGrp="1" noChangeArrowheads="1"/>
          </p:cNvSpPr>
          <p:nvPr>
            <p:ph type="body" idx="1"/>
          </p:nvPr>
        </p:nvSpPr>
        <p:spPr/>
        <p:txBody>
          <a:bodyPr/>
          <a:lstStyle/>
          <a:p>
            <a:r>
              <a:rPr lang="en-US" altLang="en-US" sz="2400"/>
              <a:t>Given a set of classes, distribute the data into a given set of classes so that a newly arrived data will be with the high probability will fall into one of the classes.</a:t>
            </a:r>
          </a:p>
          <a:p>
            <a:r>
              <a:rPr lang="en-US" altLang="en-US" sz="2400"/>
              <a:t>Credit Card example: 4 classes: authorize; request more info; do not authorize; contact police</a:t>
            </a:r>
          </a:p>
          <a:p>
            <a:r>
              <a:rPr lang="en-US" altLang="en-US" sz="2400"/>
              <a:t>Data is a set of credit card applications that contain Name, age, credit score, address, income, own or rent primary residence, etc.</a:t>
            </a:r>
          </a:p>
        </p:txBody>
      </p:sp>
    </p:spTree>
    <p:extLst>
      <p:ext uri="{BB962C8B-B14F-4D97-AF65-F5344CB8AC3E}">
        <p14:creationId xmlns:p14="http://schemas.microsoft.com/office/powerpoint/2010/main" val="98209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6EAFFB5-DF6A-4D54-B40C-DDC429CBE448}"/>
              </a:ext>
            </a:extLst>
          </p:cNvPr>
          <p:cNvSpPr>
            <a:spLocks noGrp="1" noChangeArrowheads="1"/>
          </p:cNvSpPr>
          <p:nvPr>
            <p:ph type="title"/>
          </p:nvPr>
        </p:nvSpPr>
        <p:spPr/>
        <p:txBody>
          <a:bodyPr/>
          <a:lstStyle/>
          <a:p>
            <a:r>
              <a:rPr lang="en-US" altLang="en-US" sz="3200"/>
              <a:t>Regression</a:t>
            </a:r>
          </a:p>
        </p:txBody>
      </p:sp>
      <p:sp>
        <p:nvSpPr>
          <p:cNvPr id="12291" name="Rectangle 3">
            <a:extLst>
              <a:ext uri="{FF2B5EF4-FFF2-40B4-BE49-F238E27FC236}">
                <a16:creationId xmlns:a16="http://schemas.microsoft.com/office/drawing/2014/main" id="{C4F9DFE7-CF98-43FF-ABCD-4D03720D9E3D}"/>
              </a:ext>
            </a:extLst>
          </p:cNvPr>
          <p:cNvSpPr>
            <a:spLocks noGrp="1" noChangeArrowheads="1"/>
          </p:cNvSpPr>
          <p:nvPr>
            <p:ph type="body" idx="1"/>
          </p:nvPr>
        </p:nvSpPr>
        <p:spPr/>
        <p:txBody>
          <a:bodyPr/>
          <a:lstStyle/>
          <a:p>
            <a:r>
              <a:rPr lang="en-US" altLang="en-US" sz="2400"/>
              <a:t>Regression is a process of mapping a given data to some function. Regression may be linear (mapping into a linear function the set of given data or non-linear function.</a:t>
            </a:r>
          </a:p>
          <a:p>
            <a:r>
              <a:rPr lang="en-US" altLang="en-US" sz="2400"/>
              <a:t>For example, one may map saving amount to a person age as follows:</a:t>
            </a:r>
          </a:p>
          <a:p>
            <a:pPr>
              <a:buFontTx/>
              <a:buNone/>
            </a:pPr>
            <a:r>
              <a:rPr lang="en-US" altLang="en-US" sz="2400"/>
              <a:t>                  samt = a*age+b, where constant </a:t>
            </a:r>
            <a:r>
              <a:rPr lang="en-US" altLang="en-US" sz="2400" i="1"/>
              <a:t>a</a:t>
            </a:r>
            <a:r>
              <a:rPr lang="en-US" altLang="en-US" sz="2400"/>
              <a:t> and </a:t>
            </a:r>
            <a:r>
              <a:rPr lang="en-US" altLang="en-US" sz="2400" i="1"/>
              <a:t>b</a:t>
            </a:r>
            <a:r>
              <a:rPr lang="en-US" altLang="en-US" sz="2400"/>
              <a:t>  are</a:t>
            </a:r>
          </a:p>
          <a:p>
            <a:pPr>
              <a:buFontTx/>
              <a:buNone/>
            </a:pPr>
            <a:r>
              <a:rPr lang="en-US" altLang="en-US" sz="2400"/>
              <a:t>                        determined by existing data</a:t>
            </a:r>
          </a:p>
          <a:p>
            <a:r>
              <a:rPr lang="en-US" altLang="en-US" sz="2400"/>
              <a:t>Fitting the rest of the data into a defined function should have the least possible error</a:t>
            </a:r>
          </a:p>
        </p:txBody>
      </p:sp>
    </p:spTree>
    <p:extLst>
      <p:ext uri="{BB962C8B-B14F-4D97-AF65-F5344CB8AC3E}">
        <p14:creationId xmlns:p14="http://schemas.microsoft.com/office/powerpoint/2010/main" val="4285320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6B4121-84F7-4C2A-B293-C2DDFAB387A9}"/>
              </a:ext>
            </a:extLst>
          </p:cNvPr>
          <p:cNvSpPr>
            <a:spLocks noGrp="1" noChangeArrowheads="1"/>
          </p:cNvSpPr>
          <p:nvPr>
            <p:ph type="title"/>
          </p:nvPr>
        </p:nvSpPr>
        <p:spPr/>
        <p:txBody>
          <a:bodyPr/>
          <a:lstStyle/>
          <a:p>
            <a:r>
              <a:rPr lang="en-US" altLang="en-US" sz="3200"/>
              <a:t>Time Series Analysis</a:t>
            </a:r>
          </a:p>
        </p:txBody>
      </p:sp>
      <p:sp>
        <p:nvSpPr>
          <p:cNvPr id="14339" name="Rectangle 3">
            <a:extLst>
              <a:ext uri="{FF2B5EF4-FFF2-40B4-BE49-F238E27FC236}">
                <a16:creationId xmlns:a16="http://schemas.microsoft.com/office/drawing/2014/main" id="{7EE51D29-B0E4-4017-90E2-9DDCAA75C25C}"/>
              </a:ext>
            </a:extLst>
          </p:cNvPr>
          <p:cNvSpPr>
            <a:spLocks noGrp="1" noChangeArrowheads="1"/>
          </p:cNvSpPr>
          <p:nvPr>
            <p:ph type="body" idx="1"/>
          </p:nvPr>
        </p:nvSpPr>
        <p:spPr/>
        <p:txBody>
          <a:bodyPr/>
          <a:lstStyle/>
          <a:p>
            <a:r>
              <a:rPr lang="en-US" altLang="en-US" sz="2400"/>
              <a:t>Given data that changes with time to predict the data behavior based on the known data</a:t>
            </a:r>
          </a:p>
          <a:p>
            <a:r>
              <a:rPr lang="en-US" altLang="en-US" sz="2400"/>
              <a:t>Example: predict stock market, predict the stock price of a specific company</a:t>
            </a:r>
          </a:p>
          <a:p>
            <a:r>
              <a:rPr lang="en-US" altLang="en-US" sz="2400"/>
              <a:t>Visualization is an important tool of time series analysis</a:t>
            </a:r>
          </a:p>
          <a:p>
            <a:r>
              <a:rPr lang="en-US" altLang="en-US" sz="2400"/>
              <a:t>There are special operations on time series that facilitate the time series analysis</a:t>
            </a:r>
          </a:p>
        </p:txBody>
      </p:sp>
    </p:spTree>
    <p:extLst>
      <p:ext uri="{BB962C8B-B14F-4D97-AF65-F5344CB8AC3E}">
        <p14:creationId xmlns:p14="http://schemas.microsoft.com/office/powerpoint/2010/main" val="158236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8D004C-D9FA-4C6E-941E-E4ADFEBC8A79}"/>
              </a:ext>
            </a:extLst>
          </p:cNvPr>
          <p:cNvSpPr>
            <a:spLocks noGrp="1" noChangeArrowheads="1"/>
          </p:cNvSpPr>
          <p:nvPr>
            <p:ph type="title"/>
          </p:nvPr>
        </p:nvSpPr>
        <p:spPr/>
        <p:txBody>
          <a:bodyPr/>
          <a:lstStyle/>
          <a:p>
            <a:r>
              <a:rPr lang="en-US" altLang="en-US" sz="3200"/>
              <a:t>Prediction</a:t>
            </a:r>
          </a:p>
        </p:txBody>
      </p:sp>
      <p:sp>
        <p:nvSpPr>
          <p:cNvPr id="16387" name="Rectangle 3">
            <a:extLst>
              <a:ext uri="{FF2B5EF4-FFF2-40B4-BE49-F238E27FC236}">
                <a16:creationId xmlns:a16="http://schemas.microsoft.com/office/drawing/2014/main" id="{05C210CE-B7DD-46A6-AC7F-9F89BAE9A2EE}"/>
              </a:ext>
            </a:extLst>
          </p:cNvPr>
          <p:cNvSpPr>
            <a:spLocks noGrp="1" noChangeArrowheads="1"/>
          </p:cNvSpPr>
          <p:nvPr>
            <p:ph type="body" idx="1"/>
          </p:nvPr>
        </p:nvSpPr>
        <p:spPr/>
        <p:txBody>
          <a:bodyPr/>
          <a:lstStyle/>
          <a:p>
            <a:r>
              <a:rPr lang="en-US" altLang="en-US" sz="2800"/>
              <a:t>Differences between Classification and Prediction:</a:t>
            </a:r>
          </a:p>
          <a:p>
            <a:pPr lvl="1"/>
            <a:r>
              <a:rPr lang="en-US" altLang="en-US" sz="2400"/>
              <a:t>Classification deals with an existing data</a:t>
            </a:r>
          </a:p>
          <a:p>
            <a:pPr lvl="1"/>
            <a:r>
              <a:rPr lang="en-US" altLang="en-US" sz="2400"/>
              <a:t>Prediction deals with future events</a:t>
            </a:r>
          </a:p>
          <a:p>
            <a:r>
              <a:rPr lang="en-US" altLang="en-US" sz="2800"/>
              <a:t>Mathematical Models are normally used for prediction: Weather forecast, quake forecast, etc.</a:t>
            </a:r>
          </a:p>
        </p:txBody>
      </p:sp>
    </p:spTree>
    <p:extLst>
      <p:ext uri="{BB962C8B-B14F-4D97-AF65-F5344CB8AC3E}">
        <p14:creationId xmlns:p14="http://schemas.microsoft.com/office/powerpoint/2010/main" val="188784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2CF117F-B0E1-40D1-9E64-1045681C2834}"/>
              </a:ext>
            </a:extLst>
          </p:cNvPr>
          <p:cNvSpPr>
            <a:spLocks noGrp="1" noChangeArrowheads="1"/>
          </p:cNvSpPr>
          <p:nvPr>
            <p:ph type="title"/>
          </p:nvPr>
        </p:nvSpPr>
        <p:spPr/>
        <p:txBody>
          <a:bodyPr/>
          <a:lstStyle/>
          <a:p>
            <a:r>
              <a:rPr lang="en-US" altLang="en-US" sz="3200"/>
              <a:t>Clustering</a:t>
            </a:r>
          </a:p>
        </p:txBody>
      </p:sp>
      <p:sp>
        <p:nvSpPr>
          <p:cNvPr id="18435" name="Rectangle 3">
            <a:extLst>
              <a:ext uri="{FF2B5EF4-FFF2-40B4-BE49-F238E27FC236}">
                <a16:creationId xmlns:a16="http://schemas.microsoft.com/office/drawing/2014/main" id="{3CDF62DB-D67D-4D82-97E5-F2BE973B81EC}"/>
              </a:ext>
            </a:extLst>
          </p:cNvPr>
          <p:cNvSpPr>
            <a:spLocks noGrp="1" noChangeArrowheads="1"/>
          </p:cNvSpPr>
          <p:nvPr>
            <p:ph type="body" idx="1"/>
          </p:nvPr>
        </p:nvSpPr>
        <p:spPr/>
        <p:txBody>
          <a:bodyPr/>
          <a:lstStyle/>
          <a:p>
            <a:r>
              <a:rPr lang="en-US" altLang="en-US" sz="2400"/>
              <a:t>Clustering is a process of distributing given data into several sets so that distance between different sets is larger than the distance between elements in the same set</a:t>
            </a:r>
          </a:p>
          <a:p>
            <a:r>
              <a:rPr lang="en-US" altLang="en-US" sz="2400"/>
              <a:t>Difference between Clustering and Classification is that the number of clusters is not known in advance, whereas the number of classes is known in advance.</a:t>
            </a:r>
          </a:p>
          <a:p>
            <a:r>
              <a:rPr lang="en-US" altLang="en-US" sz="2400"/>
              <a:t>Examples</a:t>
            </a:r>
          </a:p>
        </p:txBody>
      </p:sp>
    </p:spTree>
    <p:extLst>
      <p:ext uri="{BB962C8B-B14F-4D97-AF65-F5344CB8AC3E}">
        <p14:creationId xmlns:p14="http://schemas.microsoft.com/office/powerpoint/2010/main" val="308588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Application Areas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A19C98C-59F5-4740-B655-0C9B3B5AA008}"/>
              </a:ext>
            </a:extLst>
          </p:cNvPr>
          <p:cNvSpPr>
            <a:spLocks noGrp="1" noChangeArrowheads="1"/>
          </p:cNvSpPr>
          <p:nvPr>
            <p:ph type="title"/>
          </p:nvPr>
        </p:nvSpPr>
        <p:spPr/>
        <p:txBody>
          <a:bodyPr/>
          <a:lstStyle/>
          <a:p>
            <a:r>
              <a:rPr lang="en-US" altLang="en-US" sz="3200"/>
              <a:t>Association Rules and Sequence Discovery</a:t>
            </a:r>
          </a:p>
        </p:txBody>
      </p:sp>
      <p:sp>
        <p:nvSpPr>
          <p:cNvPr id="20483" name="Rectangle 3">
            <a:extLst>
              <a:ext uri="{FF2B5EF4-FFF2-40B4-BE49-F238E27FC236}">
                <a16:creationId xmlns:a16="http://schemas.microsoft.com/office/drawing/2014/main" id="{404C2FD5-9262-4EDB-98A7-A2DFBEDD5B37}"/>
              </a:ext>
            </a:extLst>
          </p:cNvPr>
          <p:cNvSpPr>
            <a:spLocks noGrp="1" noChangeArrowheads="1"/>
          </p:cNvSpPr>
          <p:nvPr>
            <p:ph type="body" idx="1"/>
          </p:nvPr>
        </p:nvSpPr>
        <p:spPr/>
        <p:txBody>
          <a:bodyPr/>
          <a:lstStyle/>
          <a:p>
            <a:r>
              <a:rPr lang="en-US" altLang="en-US" sz="2400" dirty="0"/>
              <a:t>Association rules discovery relates to uncovering unexpected relationships between data attribute values.</a:t>
            </a:r>
          </a:p>
          <a:p>
            <a:pPr lvl="1"/>
            <a:r>
              <a:rPr lang="en-US" altLang="en-US" dirty="0"/>
              <a:t>For example people who buy coffee may not buy tee, or man who buy diapers also buy beer. However, women who buy diapers do not buy beer</a:t>
            </a:r>
          </a:p>
          <a:p>
            <a:pPr lvl="1"/>
            <a:r>
              <a:rPr lang="en-US" altLang="en-US" dirty="0"/>
              <a:t>“Men buy beer and diapers on Fridays” </a:t>
            </a:r>
          </a:p>
          <a:p>
            <a:pPr lvl="2"/>
            <a:r>
              <a:rPr lang="en-US" altLang="en-US" dirty="0"/>
              <a:t>https://www.theregister.co.uk/2006/08/15/beer_diapers/</a:t>
            </a:r>
          </a:p>
          <a:p>
            <a:r>
              <a:rPr lang="en-US" altLang="en-US" sz="2400" dirty="0"/>
              <a:t>Sequence discovery – an ability to determine sequential patterns in the data</a:t>
            </a:r>
          </a:p>
        </p:txBody>
      </p:sp>
    </p:spTree>
    <p:extLst>
      <p:ext uri="{BB962C8B-B14F-4D97-AF65-F5344CB8AC3E}">
        <p14:creationId xmlns:p14="http://schemas.microsoft.com/office/powerpoint/2010/main" val="226786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40768"/>
            <a:ext cx="7272808" cy="4462760"/>
          </a:xfrm>
          <a:prstGeom prst="rect">
            <a:avLst/>
          </a:prstGeom>
        </p:spPr>
        <p:txBody>
          <a:bodyPr wrap="square">
            <a:spAutoFit/>
          </a:bodyPr>
          <a:lstStyle/>
          <a:p>
            <a:pPr marL="57150" indent="0">
              <a:buNone/>
            </a:pPr>
            <a:r>
              <a:rPr lang="en-US" dirty="0">
                <a:latin typeface="Times New Roman"/>
                <a:cs typeface="Times New Roman"/>
              </a:rPr>
              <a:t>Videos about Supervised and Unsupervised Learning Methods</a:t>
            </a:r>
          </a:p>
          <a:p>
            <a:pPr marL="57150" indent="0">
              <a:buNone/>
            </a:pPr>
            <a:endParaRPr lang="en-US" sz="1600" dirty="0">
              <a:latin typeface="Times New Roman"/>
              <a:cs typeface="Times New Roman"/>
            </a:endParaRPr>
          </a:p>
          <a:p>
            <a:pPr marL="57150" indent="0">
              <a:buNone/>
            </a:pPr>
            <a:r>
              <a:rPr lang="en-CA" dirty="0">
                <a:latin typeface="Times" panose="02020603050405020304" pitchFamily="18" charset="0"/>
                <a:cs typeface="Times" panose="02020603050405020304" pitchFamily="18" charset="0"/>
                <a:hlinkClick r:id="rId2"/>
              </a:rPr>
              <a:t>https://www.youtube.com/watch?v=cfj6yaYE86U</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hlinkClick r:id="rId3"/>
              </a:rPr>
              <a:t>https://www.youtube.com/watch?v=Ig1nfPjrETc&amp;t=92s</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Introduction to Machine Learning</a:t>
            </a:r>
          </a:p>
          <a:p>
            <a:pPr marL="57150" indent="0">
              <a:buNone/>
            </a:pPr>
            <a:r>
              <a:rPr lang="en-CA" dirty="0">
                <a:latin typeface="Times" panose="02020603050405020304" pitchFamily="18" charset="0"/>
                <a:cs typeface="Times" panose="02020603050405020304" pitchFamily="18" charset="0"/>
                <a:hlinkClick r:id="rId4"/>
              </a:rPr>
              <a:t>https://www.youtube.com/watch?v=IpGxLWOIZy4</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Comparing Supervised and Unsupervised Learning</a:t>
            </a:r>
          </a:p>
          <a:p>
            <a:pPr marL="57150" indent="0">
              <a:buNone/>
            </a:pPr>
            <a:r>
              <a:rPr lang="en-CA" dirty="0">
                <a:latin typeface="Times" panose="02020603050405020304" pitchFamily="18" charset="0"/>
                <a:cs typeface="Times" panose="02020603050405020304" pitchFamily="18" charset="0"/>
                <a:hlinkClick r:id="rId5"/>
              </a:rPr>
              <a:t>https://www.youtube.com/watch?v=qDbpYUbf3e0</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1992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Features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611560" y="1132637"/>
            <a:ext cx="7848872" cy="4708981"/>
          </a:xfrm>
          <a:prstGeom prst="rect">
            <a:avLst/>
          </a:prstGeom>
        </p:spPr>
        <p:txBody>
          <a:bodyPr wrap="square">
            <a:spAutoFit/>
          </a:bodyPr>
          <a:lstStyle/>
          <a:p>
            <a:r>
              <a:rPr lang="en-CA" b="1" dirty="0">
                <a:latin typeface="Times" panose="02020603050405020304" pitchFamily="18" charset="0"/>
                <a:cs typeface="Times" panose="02020603050405020304" pitchFamily="18" charset="0"/>
              </a:rPr>
              <a:t>Introducing</a:t>
            </a:r>
            <a:r>
              <a:rPr lang="en-CA" sz="1600" b="1" dirty="0">
                <a:latin typeface="Times" panose="02020603050405020304" pitchFamily="18" charset="0"/>
                <a:cs typeface="Times" panose="02020603050405020304" pitchFamily="18" charset="0"/>
              </a:rPr>
              <a:t> Model Features</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In machine learning a feature is an individual measurable property or characteristic of a phenomenon being observed</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Choosing informative, discriminating and independent features is a crucial step for effective algorithms in pattern recognition, classification and regression.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Features are usually numeric, but structural features such as strings and graphs are also used.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concept of "feature" is related to that of explanatory variable used in statistical techniques such as linear regression.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initial set of raw features can be redundant and too large to be managed.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 preliminary step in machine learning  consists of selecting a subset of features or constructing a new and reduced set of features to facilitate learning, and to improve generalization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Extracting or selecting features is a combination of art and science; developing systems to do so is known as feature engineering. </a:t>
            </a:r>
          </a:p>
          <a:p>
            <a:pPr algn="r"/>
            <a:r>
              <a:rPr lang="en-CA" sz="14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136334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 -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6" y="1484784"/>
            <a:ext cx="6984776" cy="2862322"/>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following videos provide a conceptual introduction to the concept of model features.  Please view the videos to gain this perspective</a:t>
            </a: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Introduction to Model Features</a:t>
            </a:r>
          </a:p>
          <a:p>
            <a:r>
              <a:rPr lang="en-CA" dirty="0">
                <a:latin typeface="Times" panose="02020603050405020304" pitchFamily="18" charset="0"/>
                <a:cs typeface="Times" panose="02020603050405020304" pitchFamily="18" charset="0"/>
                <a:hlinkClick r:id="rId2"/>
              </a:rPr>
              <a:t>https://www.youtube.com/watch?v=yVICmUvy060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What makes a good feature?</a:t>
            </a:r>
          </a:p>
          <a:p>
            <a:r>
              <a:rPr lang="en-CA" dirty="0">
                <a:latin typeface="Times" panose="02020603050405020304" pitchFamily="18" charset="0"/>
                <a:cs typeface="Times" panose="02020603050405020304" pitchFamily="18" charset="0"/>
                <a:hlinkClick r:id="rId3"/>
              </a:rPr>
              <a:t>https://www.youtube.com/watch?v=N9fDIAflCMY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0365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Feature Engineering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913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589169" y="1012154"/>
            <a:ext cx="8177391" cy="5632311"/>
          </a:xfrm>
          <a:prstGeom prst="rect">
            <a:avLst/>
          </a:prstGeom>
        </p:spPr>
        <p:txBody>
          <a:bodyPr wrap="square">
            <a:spAutoFit/>
          </a:bodyPr>
          <a:lstStyle/>
          <a:p>
            <a:r>
              <a:rPr lang="en-CA" sz="1200" b="1" dirty="0">
                <a:latin typeface="Times" panose="02020603050405020304" pitchFamily="18" charset="0"/>
                <a:cs typeface="Times" panose="02020603050405020304" pitchFamily="18" charset="0"/>
              </a:rPr>
              <a:t>The art and science of selecting and/or generating the columns in a data table for a machine learning model.</a:t>
            </a:r>
            <a:r>
              <a:rPr lang="en-CA" sz="1200" dirty="0">
                <a:latin typeface="Times" panose="02020603050405020304" pitchFamily="18" charset="0"/>
                <a:cs typeface="Times" panose="02020603050405020304" pitchFamily="18" charset="0"/>
              </a:rPr>
              <a: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Not all columns are useful in their raw form.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There are three sub categories of feature engineering, </a:t>
            </a:r>
            <a:r>
              <a:rPr lang="en-CA" sz="1200" dirty="0" err="1">
                <a:latin typeface="Times" panose="02020603050405020304" pitchFamily="18" charset="0"/>
                <a:cs typeface="Times" panose="02020603050405020304" pitchFamily="18" charset="0"/>
              </a:rPr>
              <a:t>ie</a:t>
            </a:r>
            <a:r>
              <a:rPr lang="en-CA" sz="1200" dirty="0">
                <a:latin typeface="Times" panose="02020603050405020304" pitchFamily="18" charset="0"/>
                <a:cs typeface="Times" panose="02020603050405020304" pitchFamily="18" charset="0"/>
              </a:rPr>
              <a:t>. feature selection, dimension reduction and feature generation. </a:t>
            </a:r>
          </a:p>
          <a:p>
            <a:endParaRPr lang="en-CA" sz="1200"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Selection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ranking the attributes by their value to predictive ability of a model.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Algorithms such as decision trees automatically rank the attributes in the data set.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Regression type models usually employ methods such as forward selection or backward elimination to select the final set of attributes for a model.</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Dimension Reduction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Sometimes called feature extraction.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 classic example of dimension reduction is principle component analysis or PCA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allows us to combine existing attributes into a new data frame consisting of a much reduced number of attributes by utilizing the variance in the data.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 attributes which "explain" the highest amount of variance in the data form the first few principal components and we can ignore the rest of the attributes if data dimensionality is a problem from a computational standpoint.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results in a data table whose attributes do not look anything like the attributes of the raw dataset. </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Generation or Feature Construction</a:t>
            </a:r>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manually constructing new attributes from raw data.</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Involves  combining or splitting existing raw attributes into new ones which have a higher predictive power.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Examples:</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A date stamp may be used to generate 2 new attributes such as AM and PM which may be useful in discriminating whether day or night has a higher propensity to influence the response variable.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Convert noisy numerical attributes into simpler nominal attributes, by calculating the mean value and determining if a given row is above or below that mean value.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Generate a new attribute such as number of claims a member has filed for in a given time period, by combining date attribute and a nominal attribute such as </a:t>
            </a:r>
            <a:r>
              <a:rPr lang="en-CA" sz="1000" dirty="0" err="1">
                <a:latin typeface="Times" panose="02020603050405020304" pitchFamily="18" charset="0"/>
                <a:cs typeface="Times" panose="02020603050405020304" pitchFamily="18" charset="0"/>
              </a:rPr>
              <a:t>claim_filed</a:t>
            </a:r>
            <a:r>
              <a:rPr lang="en-CA" sz="1000" dirty="0">
                <a:latin typeface="Times" panose="02020603050405020304" pitchFamily="18" charset="0"/>
                <a:cs typeface="Times" panose="02020603050405020304" pitchFamily="18" charset="0"/>
              </a:rPr>
              <a:t> (Y/N) </a:t>
            </a:r>
          </a:p>
          <a:p>
            <a:pPr lvl="1" algn="r"/>
            <a:r>
              <a:rPr lang="en-CA" sz="1000" dirty="0">
                <a:latin typeface="Times" panose="02020603050405020304" pitchFamily="18" charset="0"/>
                <a:cs typeface="Times" panose="02020603050405020304" pitchFamily="18" charset="0"/>
              </a:rPr>
              <a:t>- Source </a:t>
            </a:r>
            <a:r>
              <a:rPr lang="en-CA" sz="1000" dirty="0" err="1">
                <a:latin typeface="Times" panose="02020603050405020304" pitchFamily="18" charset="0"/>
                <a:cs typeface="Times" panose="02020603050405020304" pitchFamily="18" charset="0"/>
              </a:rPr>
              <a:t>Wikepedia</a:t>
            </a:r>
            <a:endParaRPr lang="en-CA" sz="1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16474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C9AD156-5A0C-4457-A4C5-AC4EC9D706A6}"/>
              </a:ext>
            </a:extLst>
          </p:cNvPr>
          <p:cNvSpPr>
            <a:spLocks noGrp="1" noChangeArrowheads="1"/>
          </p:cNvSpPr>
          <p:nvPr>
            <p:ph type="title"/>
          </p:nvPr>
        </p:nvSpPr>
        <p:spPr>
          <a:xfrm>
            <a:off x="539552" y="44624"/>
            <a:ext cx="7772400" cy="1143000"/>
          </a:xfrm>
        </p:spPr>
        <p:txBody>
          <a:bodyPr/>
          <a:lstStyle/>
          <a:p>
            <a:pPr eaLnBrk="1" hangingPunct="1"/>
            <a:r>
              <a:rPr lang="en-US" altLang="en-US" b="1" dirty="0"/>
              <a:t>Feature Selection</a:t>
            </a:r>
          </a:p>
        </p:txBody>
      </p:sp>
      <p:sp>
        <p:nvSpPr>
          <p:cNvPr id="674819" name="Rectangle 3">
            <a:extLst>
              <a:ext uri="{FF2B5EF4-FFF2-40B4-BE49-F238E27FC236}">
                <a16:creationId xmlns:a16="http://schemas.microsoft.com/office/drawing/2014/main" id="{8C223499-22BF-4BC4-A1CE-2263C9919DC7}"/>
              </a:ext>
            </a:extLst>
          </p:cNvPr>
          <p:cNvSpPr>
            <a:spLocks noGrp="1" noChangeArrowheads="1"/>
          </p:cNvSpPr>
          <p:nvPr>
            <p:ph type="body" sz="half" idx="1"/>
          </p:nvPr>
        </p:nvSpPr>
        <p:spPr>
          <a:xfrm>
            <a:off x="611560" y="1644650"/>
            <a:ext cx="7848600" cy="4495800"/>
          </a:xfrm>
        </p:spPr>
        <p:txBody>
          <a:bodyPr rtlCol="0">
            <a:normAutofit lnSpcReduction="10000"/>
          </a:bodyPr>
          <a:lstStyle/>
          <a:p>
            <a:pPr eaLnBrk="1" fontAlgn="auto" hangingPunct="1">
              <a:spcAft>
                <a:spcPts val="0"/>
              </a:spcAft>
              <a:defRPr/>
            </a:pPr>
            <a:r>
              <a:rPr lang="en-US" sz="2400" dirty="0"/>
              <a:t>Given a set of </a:t>
            </a:r>
            <a:r>
              <a:rPr lang="en-US" sz="2400" b="1" dirty="0"/>
              <a:t>n</a:t>
            </a:r>
            <a:r>
              <a:rPr lang="en-US" sz="2400" dirty="0"/>
              <a:t> features, the goal of </a:t>
            </a:r>
            <a:r>
              <a:rPr lang="en-US" sz="2400" b="1" dirty="0"/>
              <a:t>feature selection</a:t>
            </a:r>
            <a:r>
              <a:rPr lang="en-US" sz="2400" dirty="0"/>
              <a:t> is to select a subset of </a:t>
            </a:r>
            <a:r>
              <a:rPr lang="en-US" sz="2400" b="1" dirty="0"/>
              <a:t>d</a:t>
            </a:r>
            <a:r>
              <a:rPr lang="en-US" sz="2400" dirty="0"/>
              <a:t> features (</a:t>
            </a:r>
            <a:r>
              <a:rPr lang="en-US" sz="2400" b="1" dirty="0"/>
              <a:t>d</a:t>
            </a:r>
            <a:r>
              <a:rPr lang="en-US" sz="2400" b="1" dirty="0">
                <a:effectLst>
                  <a:outerShdw blurRad="38100" dist="38100" dir="2700000" algn="tl">
                    <a:srgbClr val="000000"/>
                  </a:outerShdw>
                </a:effectLst>
              </a:rPr>
              <a:t> </a:t>
            </a:r>
            <a:r>
              <a:rPr lang="en-US" sz="2400" dirty="0"/>
              <a:t>&lt;</a:t>
            </a:r>
            <a:r>
              <a:rPr lang="en-US" sz="2400" b="1" dirty="0">
                <a:effectLst>
                  <a:outerShdw blurRad="38100" dist="38100" dir="2700000" algn="tl">
                    <a:srgbClr val="000000"/>
                  </a:outerShdw>
                </a:effectLst>
              </a:rPr>
              <a:t> </a:t>
            </a:r>
            <a:r>
              <a:rPr lang="en-US" sz="2400" b="1" dirty="0"/>
              <a:t>n</a:t>
            </a:r>
            <a:r>
              <a:rPr lang="en-US" sz="2400" dirty="0"/>
              <a:t>) in order to minimize the classification error.</a:t>
            </a:r>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r>
              <a:rPr lang="en-US" sz="2400" dirty="0"/>
              <a:t>Fundamentally different from dimensionality reduction (e.g., PCA or LDA) based on feature combinations (i.e., </a:t>
            </a:r>
            <a:r>
              <a:rPr lang="en-US" sz="2400" b="1" dirty="0"/>
              <a:t>feature extraction</a:t>
            </a:r>
            <a:r>
              <a:rPr lang="en-US" sz="2400" dirty="0"/>
              <a:t>).</a:t>
            </a:r>
          </a:p>
          <a:p>
            <a:pPr eaLnBrk="1" fontAlgn="auto" hangingPunct="1">
              <a:spcAft>
                <a:spcPts val="0"/>
              </a:spcAft>
              <a:defRPr/>
            </a:pPr>
            <a:endParaRPr lang="en-US" sz="2400" dirty="0">
              <a:latin typeface="Arial" charset="0"/>
            </a:endParaRPr>
          </a:p>
          <a:p>
            <a:pPr eaLnBrk="1" fontAlgn="auto" hangingPunct="1">
              <a:spcAft>
                <a:spcPts val="0"/>
              </a:spcAft>
              <a:defRPr/>
            </a:pPr>
            <a:endParaRPr lang="en-US" sz="2400" dirty="0">
              <a:latin typeface="Arial" charset="0"/>
            </a:endParaRPr>
          </a:p>
          <a:p>
            <a:pPr eaLnBrk="1" fontAlgn="auto" hangingPunct="1">
              <a:spcAft>
                <a:spcPts val="0"/>
              </a:spcAft>
              <a:defRPr/>
            </a:pPr>
            <a:endParaRPr lang="en-US" sz="4780" dirty="0">
              <a:latin typeface="Arial" charset="0"/>
            </a:endParaRPr>
          </a:p>
          <a:p>
            <a:pPr lvl="1" eaLnBrk="1" fontAlgn="auto" hangingPunct="1">
              <a:spcAft>
                <a:spcPts val="0"/>
              </a:spcAft>
              <a:buFontTx/>
              <a:buNone/>
              <a:defRPr/>
            </a:pPr>
            <a:endParaRPr lang="en-US" dirty="0">
              <a:latin typeface="Arial" charset="0"/>
            </a:endParaRPr>
          </a:p>
        </p:txBody>
      </p:sp>
      <p:pic>
        <p:nvPicPr>
          <p:cNvPr id="22532" name="Picture 4">
            <a:extLst>
              <a:ext uri="{FF2B5EF4-FFF2-40B4-BE49-F238E27FC236}">
                <a16:creationId xmlns:a16="http://schemas.microsoft.com/office/drawing/2014/main" id="{8739DFFA-D9F1-4445-8188-35FA4B223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23145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22533" name="Picture 5">
            <a:extLst>
              <a:ext uri="{FF2B5EF4-FFF2-40B4-BE49-F238E27FC236}">
                <a16:creationId xmlns:a16="http://schemas.microsoft.com/office/drawing/2014/main" id="{6C003CF8-7E7A-408A-92C7-B82197AA1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88" y="3116263"/>
            <a:ext cx="31051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22534" name="TextBox 1">
            <a:extLst>
              <a:ext uri="{FF2B5EF4-FFF2-40B4-BE49-F238E27FC236}">
                <a16:creationId xmlns:a16="http://schemas.microsoft.com/office/drawing/2014/main" id="{A0AFC129-356C-4629-83E2-089B16237107}"/>
              </a:ext>
            </a:extLst>
          </p:cNvPr>
          <p:cNvSpPr txBox="1">
            <a:spLocks noChangeArrowheads="1"/>
          </p:cNvSpPr>
          <p:nvPr/>
        </p:nvSpPr>
        <p:spPr bwMode="auto">
          <a:xfrm>
            <a:off x="4891088" y="3429000"/>
            <a:ext cx="10287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a:latin typeface="Abadi MT Condensed Light" pitchFamily="34" charset="0"/>
              </a:rPr>
              <a:t>dimensionality </a:t>
            </a:r>
          </a:p>
          <a:p>
            <a:pPr>
              <a:spcBef>
                <a:spcPct val="0"/>
              </a:spcBef>
              <a:buFontTx/>
              <a:buNone/>
            </a:pPr>
            <a:r>
              <a:rPr lang="en-US" altLang="en-US" sz="1000">
                <a:latin typeface="Abadi MT Condensed Light" pitchFamily="34" charset="0"/>
              </a:rPr>
              <a:t>reduction</a:t>
            </a:r>
          </a:p>
        </p:txBody>
      </p:sp>
    </p:spTree>
    <p:extLst>
      <p:ext uri="{BB962C8B-B14F-4D97-AF65-F5344CB8AC3E}">
        <p14:creationId xmlns:p14="http://schemas.microsoft.com/office/powerpoint/2010/main" val="8630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B87EC9F2-4086-48F9-9936-A9966A12697A}"/>
              </a:ext>
            </a:extLst>
          </p:cNvPr>
          <p:cNvSpPr>
            <a:spLocks noGrp="1" noChangeArrowheads="1"/>
          </p:cNvSpPr>
          <p:nvPr>
            <p:ph type="title"/>
          </p:nvPr>
        </p:nvSpPr>
        <p:spPr>
          <a:xfrm>
            <a:off x="457200" y="533400"/>
            <a:ext cx="7772400" cy="1143000"/>
          </a:xfrm>
        </p:spPr>
        <p:txBody>
          <a:bodyPr rtlCol="0">
            <a:normAutofit/>
          </a:bodyPr>
          <a:lstStyle/>
          <a:p>
            <a:pPr eaLnBrk="1" fontAlgn="auto" hangingPunct="1">
              <a:spcAft>
                <a:spcPts val="0"/>
              </a:spcAft>
              <a:defRPr/>
            </a:pPr>
            <a:r>
              <a:rPr lang="en-US" b="1" dirty="0"/>
              <a:t>Feature Selection </a:t>
            </a:r>
            <a:r>
              <a:rPr lang="en-US" b="1" dirty="0" err="1"/>
              <a:t>vs</a:t>
            </a:r>
            <a:r>
              <a:rPr lang="en-US" b="1" dirty="0"/>
              <a:t> </a:t>
            </a:r>
            <a:br>
              <a:rPr lang="en-US" b="1" dirty="0"/>
            </a:br>
            <a:r>
              <a:rPr lang="en-US" b="1" dirty="0"/>
              <a:t>Dimensionality Reduction </a:t>
            </a:r>
          </a:p>
        </p:txBody>
      </p:sp>
      <p:sp>
        <p:nvSpPr>
          <p:cNvPr id="24579" name="Rectangle 3">
            <a:extLst>
              <a:ext uri="{FF2B5EF4-FFF2-40B4-BE49-F238E27FC236}">
                <a16:creationId xmlns:a16="http://schemas.microsoft.com/office/drawing/2014/main" id="{BC60DF62-5E09-46B6-9CE3-E5FF1C4EE35A}"/>
              </a:ext>
            </a:extLst>
          </p:cNvPr>
          <p:cNvSpPr>
            <a:spLocks noGrp="1" noChangeArrowheads="1"/>
          </p:cNvSpPr>
          <p:nvPr>
            <p:ph type="body" sz="half" idx="1"/>
          </p:nvPr>
        </p:nvSpPr>
        <p:spPr>
          <a:xfrm>
            <a:off x="533400" y="1981200"/>
            <a:ext cx="7848600" cy="3810000"/>
          </a:xfrm>
        </p:spPr>
        <p:txBody>
          <a:bodyPr/>
          <a:lstStyle/>
          <a:p>
            <a:pPr>
              <a:defRPr/>
            </a:pPr>
            <a:r>
              <a:rPr lang="en-US" altLang="en-US" sz="2800" dirty="0"/>
              <a:t>Dimensionality Reduction</a:t>
            </a:r>
          </a:p>
          <a:p>
            <a:pPr lvl="1">
              <a:defRPr/>
            </a:pPr>
            <a:r>
              <a:rPr lang="en-US" altLang="en-US" sz="2000" dirty="0"/>
              <a:t>When classifying novel patterns, </a:t>
            </a:r>
            <a:r>
              <a:rPr lang="en-US" altLang="en-US" sz="2000" dirty="0">
                <a:solidFill>
                  <a:srgbClr val="FF0000"/>
                </a:solidFill>
              </a:rPr>
              <a:t>all</a:t>
            </a:r>
            <a:r>
              <a:rPr lang="en-US" altLang="en-US" sz="2000" dirty="0"/>
              <a:t> features need to be computed.</a:t>
            </a:r>
          </a:p>
          <a:p>
            <a:pPr lvl="1">
              <a:defRPr/>
            </a:pPr>
            <a:r>
              <a:rPr lang="en-US" altLang="en-US" sz="2000" dirty="0"/>
              <a:t>The measurement units (length, weight, etc.) of the features are </a:t>
            </a:r>
            <a:r>
              <a:rPr lang="en-US" altLang="en-US" sz="2000" dirty="0">
                <a:solidFill>
                  <a:srgbClr val="FF0000"/>
                </a:solidFill>
              </a:rPr>
              <a:t>lost</a:t>
            </a:r>
            <a:r>
              <a:rPr lang="en-US" altLang="en-US" sz="2000" dirty="0"/>
              <a:t>.</a:t>
            </a:r>
          </a:p>
          <a:p>
            <a:pPr>
              <a:defRPr/>
            </a:pPr>
            <a:endParaRPr lang="en-US" altLang="en-US" sz="2400" dirty="0"/>
          </a:p>
          <a:p>
            <a:pPr>
              <a:defRPr/>
            </a:pPr>
            <a:r>
              <a:rPr lang="en-US" altLang="en-US" sz="2800" dirty="0"/>
              <a:t>Feature Selection</a:t>
            </a:r>
          </a:p>
          <a:p>
            <a:pPr lvl="1">
              <a:defRPr/>
            </a:pPr>
            <a:r>
              <a:rPr lang="en-US" altLang="en-US" sz="2000" dirty="0"/>
              <a:t>When classifying novel patterns, only a </a:t>
            </a:r>
            <a:r>
              <a:rPr lang="en-US" altLang="en-US" sz="2000" dirty="0">
                <a:solidFill>
                  <a:srgbClr val="FF0000"/>
                </a:solidFill>
              </a:rPr>
              <a:t>small</a:t>
            </a:r>
            <a:r>
              <a:rPr lang="en-US" altLang="en-US" sz="2000" dirty="0"/>
              <a:t> number of features need to be computed (i.e., faster classification).</a:t>
            </a:r>
          </a:p>
          <a:p>
            <a:pPr lvl="1">
              <a:defRPr/>
            </a:pPr>
            <a:r>
              <a:rPr lang="en-US" altLang="en-US" sz="2000" dirty="0"/>
              <a:t>The measurement units (length, weight, etc.) of the features are </a:t>
            </a:r>
            <a:r>
              <a:rPr lang="en-US" altLang="en-US" sz="2000" dirty="0">
                <a:solidFill>
                  <a:srgbClr val="FF0000"/>
                </a:solidFill>
              </a:rPr>
              <a:t>preserved</a:t>
            </a:r>
            <a:r>
              <a:rPr lang="en-US" altLang="en-US" sz="2000" dirty="0"/>
              <a:t>.</a:t>
            </a:r>
          </a:p>
          <a:p>
            <a:pPr lvl="1">
              <a:defRPr/>
            </a:pPr>
            <a:endParaRPr lang="en-US" altLang="en-US" sz="2000" dirty="0"/>
          </a:p>
          <a:p>
            <a:pPr>
              <a:defRPr/>
            </a:pPr>
            <a:endParaRPr lang="en-US" altLang="en-US" sz="2400" dirty="0"/>
          </a:p>
          <a:p>
            <a:pPr marL="0" indent="0" eaLnBrk="1" hangingPunct="1">
              <a:buFont typeface="Arial" panose="020B0604020202020204" pitchFamily="34" charset="0"/>
              <a:buNone/>
              <a:defRPr/>
            </a:pPr>
            <a:endParaRPr lang="en-US" altLang="en-US" sz="2400" dirty="0">
              <a:latin typeface="Arial" panose="020B0604020202020204" pitchFamily="34" charset="0"/>
            </a:endParaRPr>
          </a:p>
          <a:p>
            <a:pPr eaLnBrk="1" hangingPunct="1">
              <a:defRPr/>
            </a:pPr>
            <a:endParaRPr lang="en-US" altLang="en-US" sz="2400" dirty="0">
              <a:latin typeface="Arial" panose="020B0604020202020204" pitchFamily="34" charset="0"/>
            </a:endParaRPr>
          </a:p>
          <a:p>
            <a:pPr lvl="1" eaLnBrk="1" hangingPunct="1">
              <a:buFontTx/>
              <a:buNone/>
              <a:defRP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142055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E31D3EC-2B11-4703-8380-650DEAAD7E7C}"/>
              </a:ext>
            </a:extLst>
          </p:cNvPr>
          <p:cNvSpPr>
            <a:spLocks noGrp="1" noChangeArrowheads="1"/>
          </p:cNvSpPr>
          <p:nvPr>
            <p:ph type="title"/>
          </p:nvPr>
        </p:nvSpPr>
        <p:spPr>
          <a:xfrm>
            <a:off x="685800" y="533400"/>
            <a:ext cx="7772400" cy="1143000"/>
          </a:xfrm>
        </p:spPr>
        <p:txBody>
          <a:bodyPr/>
          <a:lstStyle/>
          <a:p>
            <a:pPr eaLnBrk="1" hangingPunct="1"/>
            <a:r>
              <a:rPr lang="en-US" altLang="en-US" sz="4000" b="1"/>
              <a:t>Feature Selection Steps</a:t>
            </a:r>
          </a:p>
        </p:txBody>
      </p:sp>
      <p:sp>
        <p:nvSpPr>
          <p:cNvPr id="672771" name="Rectangle 3">
            <a:extLst>
              <a:ext uri="{FF2B5EF4-FFF2-40B4-BE49-F238E27FC236}">
                <a16:creationId xmlns:a16="http://schemas.microsoft.com/office/drawing/2014/main" id="{086D4023-5256-4899-BBB6-16CA92E5B572}"/>
              </a:ext>
            </a:extLst>
          </p:cNvPr>
          <p:cNvSpPr>
            <a:spLocks noGrp="1" noChangeArrowheads="1"/>
          </p:cNvSpPr>
          <p:nvPr>
            <p:ph type="body" sz="half" idx="1"/>
          </p:nvPr>
        </p:nvSpPr>
        <p:spPr>
          <a:xfrm>
            <a:off x="719138" y="2173288"/>
            <a:ext cx="4191000" cy="3276600"/>
          </a:xfrm>
        </p:spPr>
        <p:txBody>
          <a:bodyPr rtlCol="0">
            <a:normAutofit fontScale="85000" lnSpcReduction="20000"/>
          </a:bodyPr>
          <a:lstStyle/>
          <a:p>
            <a:pPr eaLnBrk="1" fontAlgn="auto" hangingPunct="1">
              <a:spcAft>
                <a:spcPts val="0"/>
              </a:spcAft>
              <a:defRPr/>
            </a:pPr>
            <a:r>
              <a:rPr lang="en-US" sz="3300" dirty="0"/>
              <a:t>Feature selection is an </a:t>
            </a:r>
            <a:r>
              <a:rPr lang="en-US" sz="3300" b="1" dirty="0"/>
              <a:t>optimization</a:t>
            </a:r>
            <a:r>
              <a:rPr lang="en-US" sz="3300" dirty="0"/>
              <a:t> problem.</a:t>
            </a:r>
          </a:p>
          <a:p>
            <a:pPr lvl="1" eaLnBrk="1" fontAlgn="auto" hangingPunct="1">
              <a:spcAft>
                <a:spcPts val="0"/>
              </a:spcAft>
              <a:defRPr/>
            </a:pPr>
            <a:endParaRPr lang="en-US" sz="2000" dirty="0"/>
          </a:p>
          <a:p>
            <a:pPr lvl="1" eaLnBrk="1" fontAlgn="auto" hangingPunct="1">
              <a:spcAft>
                <a:spcPts val="0"/>
              </a:spcAft>
              <a:defRPr/>
            </a:pPr>
            <a:r>
              <a:rPr lang="en-US" sz="2400" dirty="0">
                <a:solidFill>
                  <a:srgbClr val="FF0000"/>
                </a:solidFill>
              </a:rPr>
              <a:t>Step 1:</a:t>
            </a:r>
            <a:r>
              <a:rPr lang="en-US" sz="2400" dirty="0"/>
              <a:t> Search the space of possible feature subsets.</a:t>
            </a:r>
          </a:p>
          <a:p>
            <a:pPr lvl="1" eaLnBrk="1" fontAlgn="auto" hangingPunct="1">
              <a:spcAft>
                <a:spcPts val="0"/>
              </a:spcAft>
              <a:defRPr/>
            </a:pPr>
            <a:endParaRPr lang="en-US" sz="2400" dirty="0"/>
          </a:p>
          <a:p>
            <a:pPr lvl="1" eaLnBrk="1" fontAlgn="auto" hangingPunct="1">
              <a:spcAft>
                <a:spcPts val="0"/>
              </a:spcAft>
              <a:defRPr/>
            </a:pPr>
            <a:r>
              <a:rPr lang="en-US" sz="2400" dirty="0">
                <a:solidFill>
                  <a:srgbClr val="FF0000"/>
                </a:solidFill>
              </a:rPr>
              <a:t>Step 2:</a:t>
            </a:r>
            <a:r>
              <a:rPr lang="en-US" sz="2400" dirty="0"/>
              <a:t> Pick the subset that is optimal or near-optimal with respect to some objective function.</a:t>
            </a:r>
            <a:endParaRPr lang="en-US" sz="2400" dirty="0">
              <a:latin typeface="Arial" charset="0"/>
            </a:endParaRPr>
          </a:p>
          <a:p>
            <a:pPr marL="0" indent="0" eaLnBrk="1" fontAlgn="auto" hangingPunct="1">
              <a:spcAft>
                <a:spcPts val="0"/>
              </a:spcAft>
              <a:buFont typeface="Arial" panose="020B0604020202020204" pitchFamily="34" charset="0"/>
              <a:buNone/>
              <a:defRPr/>
            </a:pPr>
            <a:r>
              <a:rPr lang="en-US" sz="2400" dirty="0">
                <a:latin typeface="Arial" charset="0"/>
              </a:rPr>
              <a:t>    </a:t>
            </a:r>
          </a:p>
          <a:p>
            <a:pPr marL="457200" lvl="1" indent="0" eaLnBrk="1" fontAlgn="auto" hangingPunct="1">
              <a:spcAft>
                <a:spcPts val="0"/>
              </a:spcAft>
              <a:buFont typeface="Arial" panose="020B0604020202020204" pitchFamily="34" charset="0"/>
              <a:buNone/>
              <a:defRPr/>
            </a:pPr>
            <a:endParaRPr lang="en-US" sz="2000" dirty="0">
              <a:latin typeface="Arial" charset="0"/>
            </a:endParaRPr>
          </a:p>
        </p:txBody>
      </p:sp>
      <p:pic>
        <p:nvPicPr>
          <p:cNvPr id="26628" name="Picture 4">
            <a:extLst>
              <a:ext uri="{FF2B5EF4-FFF2-40B4-BE49-F238E27FC236}">
                <a16:creationId xmlns:a16="http://schemas.microsoft.com/office/drawing/2014/main" id="{94812A9F-6B53-4C02-9720-5EC6710B4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524000"/>
            <a:ext cx="266700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664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62000" y="1412776"/>
            <a:ext cx="8382000" cy="4343400"/>
          </a:xfrm>
        </p:spPr>
        <p:txBody>
          <a:bodyPr/>
          <a:lstStyle/>
          <a:p>
            <a:pPr marL="457200" lvl="1" indent="0">
              <a:buNone/>
            </a:pPr>
            <a:endParaRPr lang="en-US" sz="1200" dirty="0">
              <a:latin typeface="Times New Roman"/>
              <a:cs typeface="Times New Roman"/>
            </a:endParaRPr>
          </a:p>
          <a:p>
            <a:pPr marL="457200" lvl="1" indent="0">
              <a:buNone/>
            </a:pPr>
            <a:endParaRPr lang="en-US" sz="1200" dirty="0">
              <a:latin typeface="Times New Roman"/>
              <a:cs typeface="Times New Roman"/>
            </a:endParaRPr>
          </a:p>
        </p:txBody>
      </p:sp>
      <p:sp>
        <p:nvSpPr>
          <p:cNvPr id="38" name="TextBox 37"/>
          <p:cNvSpPr txBox="1"/>
          <p:nvPr/>
        </p:nvSpPr>
        <p:spPr>
          <a:xfrm>
            <a:off x="611560" y="1037894"/>
            <a:ext cx="8352928" cy="3785652"/>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Applications of Analytic Models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Common areas of functional applications for analytic models include the capability to:</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Predict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Forecast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Classify</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Cluster</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Associate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Sequence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Detect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Diagnose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Describe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Prescribe</a:t>
            </a: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70461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83568" y="1156666"/>
            <a:ext cx="7954772" cy="1200329"/>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videos provide Python tutorials on basic ideas related to data preparation and model feature engineering</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Please view these videos to learn about feature engineering in Python</a:t>
            </a:r>
          </a:p>
        </p:txBody>
      </p:sp>
      <p:sp>
        <p:nvSpPr>
          <p:cNvPr id="39" name="Rectangle 38"/>
          <p:cNvSpPr/>
          <p:nvPr/>
        </p:nvSpPr>
        <p:spPr>
          <a:xfrm>
            <a:off x="658618" y="2675934"/>
            <a:ext cx="7882764"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Using </a:t>
            </a:r>
            <a:r>
              <a:rPr lang="en-CA" dirty="0" err="1">
                <a:latin typeface="Times" panose="02020603050405020304" pitchFamily="18" charset="0"/>
                <a:cs typeface="Times" panose="02020603050405020304" pitchFamily="18" charset="0"/>
              </a:rPr>
              <a:t>Jupyter</a:t>
            </a:r>
            <a:r>
              <a:rPr lang="en-CA" dirty="0">
                <a:latin typeface="Times" panose="02020603050405020304" pitchFamily="18" charset="0"/>
                <a:cs typeface="Times" panose="02020603050405020304" pitchFamily="18" charset="0"/>
              </a:rPr>
              <a:t> Notebook to show examples of Features and Feature Engineering</a:t>
            </a:r>
          </a:p>
          <a:p>
            <a:r>
              <a:rPr lang="en-CA" dirty="0">
                <a:latin typeface="Times" panose="02020603050405020304" pitchFamily="18" charset="0"/>
                <a:cs typeface="Times" panose="02020603050405020304" pitchFamily="18" charset="0"/>
                <a:hlinkClick r:id="rId2"/>
              </a:rPr>
              <a:t>https://www.youtube.com/watch?v=V0u6bxQOUJ8</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Data Agnostic Approach to Feature Engineering without Domain Expertise</a:t>
            </a:r>
          </a:p>
          <a:p>
            <a:r>
              <a:rPr lang="en-CA" dirty="0">
                <a:latin typeface="Times" panose="02020603050405020304" pitchFamily="18" charset="0"/>
                <a:cs typeface="Times" panose="02020603050405020304" pitchFamily="18" charset="0"/>
                <a:hlinkClick r:id="rId3"/>
              </a:rPr>
              <a:t>https://www.youtube.com/watch?v=bL4b1sGnILU&amp;t=5s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39172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Dimension Reduction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663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83568" y="1340768"/>
            <a:ext cx="7992888" cy="5016758"/>
          </a:xfrm>
          <a:prstGeom prst="rect">
            <a:avLst/>
          </a:prstGeom>
        </p:spPr>
        <p:txBody>
          <a:bodyPr wrap="square">
            <a:spAutoFit/>
          </a:bodyPr>
          <a:lstStyle/>
          <a:p>
            <a:r>
              <a:rPr lang="en-CA" sz="2000" dirty="0">
                <a:latin typeface="Times" panose="02020603050405020304" pitchFamily="18" charset="0"/>
                <a:cs typeface="Times" panose="02020603050405020304" pitchFamily="18" charset="0"/>
              </a:rPr>
              <a:t>Dimension Reduction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every potential feature that can be used to predict a dependent variable is defined as a “dimension”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a series of techniques in machine learning and statistics to reduce the number of independent variables or features to consider</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works to minimize the loss of information contained in the candidate set of features while creating a simpler model</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involves feature selection and feature extraction</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simplifies the modeling effort and the models produced</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14123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903920" y="1628799"/>
            <a:ext cx="7412495" cy="3970318"/>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mathematical details of dimension reduction are beyond the scope of this course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primary technique used for dimension reduction is called Principal Components Analysis (PCA)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is used to reduce the number of initial features considered for the model into a smaller set</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 component is a weighted sum of the original features that accounts for a given amount of the variation in the dependent variable.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“principal” components are the set of components that account for an acceptable amount of the variation within the dependent variable</a:t>
            </a:r>
          </a:p>
        </p:txBody>
      </p:sp>
    </p:spTree>
    <p:extLst>
      <p:ext uri="{BB962C8B-B14F-4D97-AF65-F5344CB8AC3E}">
        <p14:creationId xmlns:p14="http://schemas.microsoft.com/office/powerpoint/2010/main" val="249057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0DAC8F-AEBE-4895-A5AE-F5D65574CBEF}"/>
              </a:ext>
            </a:extLst>
          </p:cNvPr>
          <p:cNvSpPr>
            <a:spLocks noGrp="1"/>
          </p:cNvSpPr>
          <p:nvPr>
            <p:ph type="sldNum" sz="quarter" idx="10"/>
          </p:nvPr>
        </p:nvSpPr>
        <p:spPr/>
        <p:txBody>
          <a:bodyPr/>
          <a:lstStyle/>
          <a:p>
            <a:fld id="{7473A426-3C1D-4718-AD80-190AFFBFE6FE}" type="slidenum">
              <a:rPr lang="en-US" altLang="en-US"/>
              <a:pPr/>
              <a:t>44</a:t>
            </a:fld>
            <a:endParaRPr lang="en-US" altLang="en-US"/>
          </a:p>
        </p:txBody>
      </p:sp>
      <p:sp>
        <p:nvSpPr>
          <p:cNvPr id="595970" name="Rectangle 2">
            <a:extLst>
              <a:ext uri="{FF2B5EF4-FFF2-40B4-BE49-F238E27FC236}">
                <a16:creationId xmlns:a16="http://schemas.microsoft.com/office/drawing/2014/main" id="{492D77A6-E20D-4A5A-8254-AB4A7DA4C26E}"/>
              </a:ext>
            </a:extLst>
          </p:cNvPr>
          <p:cNvSpPr>
            <a:spLocks noGrp="1" noChangeArrowheads="1"/>
          </p:cNvSpPr>
          <p:nvPr>
            <p:ph type="title"/>
          </p:nvPr>
        </p:nvSpPr>
        <p:spPr>
          <a:xfrm>
            <a:off x="457200" y="304800"/>
            <a:ext cx="8229600" cy="788988"/>
          </a:xfrm>
        </p:spPr>
        <p:txBody>
          <a:bodyPr/>
          <a:lstStyle/>
          <a:p>
            <a:r>
              <a:rPr lang="en-US" altLang="zh-CN" sz="3600" b="1">
                <a:ea typeface="SimSun" panose="02010600030101010101" pitchFamily="2" charset="-122"/>
              </a:rPr>
              <a:t>Why Dimensionality Reduction?</a:t>
            </a:r>
          </a:p>
        </p:txBody>
      </p:sp>
      <p:sp>
        <p:nvSpPr>
          <p:cNvPr id="595971" name="Rectangle 3">
            <a:extLst>
              <a:ext uri="{FF2B5EF4-FFF2-40B4-BE49-F238E27FC236}">
                <a16:creationId xmlns:a16="http://schemas.microsoft.com/office/drawing/2014/main" id="{E3AA392C-949D-44D4-8CAD-8CEEFAB8309D}"/>
              </a:ext>
            </a:extLst>
          </p:cNvPr>
          <p:cNvSpPr>
            <a:spLocks noGrp="1" noChangeArrowheads="1"/>
          </p:cNvSpPr>
          <p:nvPr>
            <p:ph type="body" idx="1"/>
          </p:nvPr>
        </p:nvSpPr>
        <p:spPr>
          <a:xfrm>
            <a:off x="457200" y="1371600"/>
            <a:ext cx="8305800" cy="4759325"/>
          </a:xfrm>
        </p:spPr>
        <p:txBody>
          <a:bodyPr/>
          <a:lstStyle/>
          <a:p>
            <a:r>
              <a:rPr lang="en-US" altLang="zh-CN">
                <a:ea typeface="SimSun" panose="02010600030101010101" pitchFamily="2" charset="-122"/>
              </a:rPr>
              <a:t>It is so easy and convenient to collect data</a:t>
            </a:r>
          </a:p>
          <a:p>
            <a:pPr lvl="1"/>
            <a:r>
              <a:rPr lang="en-US" altLang="zh-CN">
                <a:ea typeface="SimSun" panose="02010600030101010101" pitchFamily="2" charset="-122"/>
              </a:rPr>
              <a:t>An experiment</a:t>
            </a:r>
          </a:p>
          <a:p>
            <a:r>
              <a:rPr lang="en-US" altLang="zh-CN">
                <a:ea typeface="SimSun" panose="02010600030101010101" pitchFamily="2" charset="-122"/>
              </a:rPr>
              <a:t>Data is not collected only for data mining</a:t>
            </a:r>
          </a:p>
          <a:p>
            <a:r>
              <a:rPr lang="en-US" altLang="zh-CN">
                <a:ea typeface="SimSun" panose="02010600030101010101" pitchFamily="2" charset="-122"/>
              </a:rPr>
              <a:t>Data accumulates in an unprecedented speed</a:t>
            </a:r>
          </a:p>
          <a:p>
            <a:r>
              <a:rPr lang="en-US" altLang="zh-CN">
                <a:ea typeface="SimSun" panose="02010600030101010101" pitchFamily="2" charset="-122"/>
              </a:rPr>
              <a:t>Data preprocessing is an important part for </a:t>
            </a:r>
            <a:r>
              <a:rPr lang="en-US" altLang="zh-CN" i="1">
                <a:ea typeface="SimSun" panose="02010600030101010101" pitchFamily="2" charset="-122"/>
              </a:rPr>
              <a:t>effective</a:t>
            </a:r>
            <a:r>
              <a:rPr lang="en-US" altLang="zh-CN">
                <a:ea typeface="SimSun" panose="02010600030101010101" pitchFamily="2" charset="-122"/>
              </a:rPr>
              <a:t> machine learning and data mining</a:t>
            </a:r>
          </a:p>
          <a:p>
            <a:r>
              <a:rPr lang="en-US" altLang="zh-CN">
                <a:ea typeface="SimSun" panose="02010600030101010101" pitchFamily="2" charset="-122"/>
              </a:rPr>
              <a:t>Dimensionality reduction is an effective approach to downsizing data</a:t>
            </a:r>
          </a:p>
          <a:p>
            <a:endParaRPr lang="en-US" altLang="zh-CN">
              <a:ea typeface="SimSun" panose="02010600030101010101" pitchFamily="2" charset="-122"/>
            </a:endParaRPr>
          </a:p>
        </p:txBody>
      </p:sp>
    </p:spTree>
    <p:extLst>
      <p:ext uri="{BB962C8B-B14F-4D97-AF65-F5344CB8AC3E}">
        <p14:creationId xmlns:p14="http://schemas.microsoft.com/office/powerpoint/2010/main" val="58506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59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4F6A6-0ACA-4A11-962E-E0E23B5D9D86}"/>
              </a:ext>
            </a:extLst>
          </p:cNvPr>
          <p:cNvSpPr>
            <a:spLocks noGrp="1"/>
          </p:cNvSpPr>
          <p:nvPr>
            <p:ph type="sldNum" sz="quarter" idx="10"/>
          </p:nvPr>
        </p:nvSpPr>
        <p:spPr/>
        <p:txBody>
          <a:bodyPr/>
          <a:lstStyle/>
          <a:p>
            <a:fld id="{570AFDAD-ECB5-46B4-8AB3-1501D371333E}" type="slidenum">
              <a:rPr lang="en-US" altLang="en-US"/>
              <a:pPr/>
              <a:t>45</a:t>
            </a:fld>
            <a:endParaRPr lang="en-US" altLang="en-US"/>
          </a:p>
        </p:txBody>
      </p:sp>
      <p:sp>
        <p:nvSpPr>
          <p:cNvPr id="610307" name="Rectangle 3">
            <a:extLst>
              <a:ext uri="{FF2B5EF4-FFF2-40B4-BE49-F238E27FC236}">
                <a16:creationId xmlns:a16="http://schemas.microsoft.com/office/drawing/2014/main" id="{384728DF-6ED9-48D4-929D-11D6DDB8E30B}"/>
              </a:ext>
            </a:extLst>
          </p:cNvPr>
          <p:cNvSpPr>
            <a:spLocks noGrp="1" noChangeArrowheads="1"/>
          </p:cNvSpPr>
          <p:nvPr>
            <p:ph type="body" idx="1"/>
          </p:nvPr>
        </p:nvSpPr>
        <p:spPr>
          <a:xfrm>
            <a:off x="457200" y="1295400"/>
            <a:ext cx="8229600" cy="4805363"/>
          </a:xfrm>
        </p:spPr>
        <p:txBody>
          <a:bodyPr/>
          <a:lstStyle/>
          <a:p>
            <a:pPr marL="447675" indent="-447675"/>
            <a:r>
              <a:rPr lang="en-US" altLang="en-US"/>
              <a:t>Most machine learning and data mining techniques may not be effective for high-dimensional data </a:t>
            </a:r>
          </a:p>
          <a:p>
            <a:pPr marL="889000" lvl="1" indent="-439738"/>
            <a:r>
              <a:rPr lang="en-US" altLang="en-US">
                <a:solidFill>
                  <a:srgbClr val="FB192F"/>
                </a:solidFill>
              </a:rPr>
              <a:t>Curse of Dimensionality</a:t>
            </a:r>
          </a:p>
          <a:p>
            <a:pPr marL="889000" lvl="1" indent="-439738"/>
            <a:r>
              <a:rPr lang="en-US" altLang="en-US"/>
              <a:t>Query accuracy and efficiency degrade rapidly as the dimension increases.</a:t>
            </a:r>
          </a:p>
          <a:p>
            <a:pPr marL="889000" lvl="1" indent="-439738"/>
            <a:endParaRPr lang="en-US" altLang="en-US"/>
          </a:p>
          <a:p>
            <a:pPr marL="447675" indent="-447675"/>
            <a:r>
              <a:rPr lang="en-US" altLang="en-US"/>
              <a:t>The </a:t>
            </a:r>
            <a:r>
              <a:rPr lang="en-US" altLang="en-US">
                <a:solidFill>
                  <a:srgbClr val="FB192F"/>
                </a:solidFill>
              </a:rPr>
              <a:t>intrinsic</a:t>
            </a:r>
            <a:r>
              <a:rPr lang="en-US" altLang="en-US"/>
              <a:t> dimension may be small. </a:t>
            </a:r>
          </a:p>
          <a:p>
            <a:pPr marL="889000" lvl="1" indent="-439738"/>
            <a:r>
              <a:rPr lang="en-US" altLang="en-US"/>
              <a:t>For example, the number of genes responsible for a certain type of disease may be small.</a:t>
            </a:r>
          </a:p>
        </p:txBody>
      </p:sp>
      <p:sp>
        <p:nvSpPr>
          <p:cNvPr id="610309" name="Rectangle 5">
            <a:extLst>
              <a:ext uri="{FF2B5EF4-FFF2-40B4-BE49-F238E27FC236}">
                <a16:creationId xmlns:a16="http://schemas.microsoft.com/office/drawing/2014/main" id="{7638C101-09BC-4801-B4E4-9167B74DBBF9}"/>
              </a:ext>
            </a:extLst>
          </p:cNvPr>
          <p:cNvSpPr>
            <a:spLocks noGrp="1" noChangeArrowheads="1"/>
          </p:cNvSpPr>
          <p:nvPr>
            <p:ph type="title"/>
          </p:nvPr>
        </p:nvSpPr>
        <p:spPr>
          <a:xfrm>
            <a:off x="457200" y="277813"/>
            <a:ext cx="8229600" cy="712787"/>
          </a:xfrm>
          <a:noFill/>
          <a:ln/>
        </p:spPr>
        <p:txBody>
          <a:bodyPr/>
          <a:lstStyle/>
          <a:p>
            <a:r>
              <a:rPr lang="en-US" altLang="zh-CN" sz="3600" b="1">
                <a:ea typeface="SimSun" panose="02010600030101010101" pitchFamily="2" charset="-122"/>
              </a:rPr>
              <a:t>Why Dimensionality Reduction?</a:t>
            </a:r>
          </a:p>
        </p:txBody>
      </p:sp>
    </p:spTree>
    <p:extLst>
      <p:ext uri="{BB962C8B-B14F-4D97-AF65-F5344CB8AC3E}">
        <p14:creationId xmlns:p14="http://schemas.microsoft.com/office/powerpoint/2010/main" val="2173777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animEffect transition="in" filter="blinds(horizontal)">
                                      <p:cBhvr>
                                        <p:cTn id="7" dur="500"/>
                                        <p:tgtEl>
                                          <p:spTgt spid="6103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0307">
                                            <p:txEl>
                                              <p:pRg st="1" end="1"/>
                                            </p:txEl>
                                          </p:spTgt>
                                        </p:tgtEl>
                                        <p:attrNameLst>
                                          <p:attrName>style.visibility</p:attrName>
                                        </p:attrNameLst>
                                      </p:cBhvr>
                                      <p:to>
                                        <p:strVal val="visible"/>
                                      </p:to>
                                    </p:set>
                                    <p:animEffect transition="in" filter="blinds(horizontal)">
                                      <p:cBhvr>
                                        <p:cTn id="10" dur="500"/>
                                        <p:tgtEl>
                                          <p:spTgt spid="6103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0307">
                                            <p:txEl>
                                              <p:pRg st="2" end="2"/>
                                            </p:txEl>
                                          </p:spTgt>
                                        </p:tgtEl>
                                        <p:attrNameLst>
                                          <p:attrName>style.visibility</p:attrName>
                                        </p:attrNameLst>
                                      </p:cBhvr>
                                      <p:to>
                                        <p:strVal val="visible"/>
                                      </p:to>
                                    </p:set>
                                    <p:animEffect transition="in" filter="blinds(horizontal)">
                                      <p:cBhvr>
                                        <p:cTn id="13" dur="500"/>
                                        <p:tgtEl>
                                          <p:spTgt spid="6103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0307">
                                            <p:txEl>
                                              <p:pRg st="4" end="4"/>
                                            </p:txEl>
                                          </p:spTgt>
                                        </p:tgtEl>
                                        <p:attrNameLst>
                                          <p:attrName>style.visibility</p:attrName>
                                        </p:attrNameLst>
                                      </p:cBhvr>
                                      <p:to>
                                        <p:strVal val="visible"/>
                                      </p:to>
                                    </p:set>
                                    <p:animEffect transition="in" filter="blinds(horizontal)">
                                      <p:cBhvr>
                                        <p:cTn id="18" dur="500"/>
                                        <p:tgtEl>
                                          <p:spTgt spid="610307">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0307">
                                            <p:txEl>
                                              <p:pRg st="5" end="5"/>
                                            </p:txEl>
                                          </p:spTgt>
                                        </p:tgtEl>
                                        <p:attrNameLst>
                                          <p:attrName>style.visibility</p:attrName>
                                        </p:attrNameLst>
                                      </p:cBhvr>
                                      <p:to>
                                        <p:strVal val="visible"/>
                                      </p:to>
                                    </p:set>
                                    <p:animEffect transition="in" filter="blinds(horizontal)">
                                      <p:cBhvr>
                                        <p:cTn id="21" dur="500"/>
                                        <p:tgtEl>
                                          <p:spTgt spid="610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BE1C4C-6D75-4B24-87D2-A2B5A4E8016A}"/>
              </a:ext>
            </a:extLst>
          </p:cNvPr>
          <p:cNvSpPr>
            <a:spLocks noGrp="1"/>
          </p:cNvSpPr>
          <p:nvPr>
            <p:ph type="sldNum" sz="quarter" idx="10"/>
          </p:nvPr>
        </p:nvSpPr>
        <p:spPr/>
        <p:txBody>
          <a:bodyPr/>
          <a:lstStyle/>
          <a:p>
            <a:fld id="{D632B210-2138-44BF-9AC9-4AECFEF94FF5}" type="slidenum">
              <a:rPr lang="en-US" altLang="en-US"/>
              <a:pPr/>
              <a:t>46</a:t>
            </a:fld>
            <a:endParaRPr lang="en-US" altLang="en-US"/>
          </a:p>
        </p:txBody>
      </p:sp>
      <p:sp>
        <p:nvSpPr>
          <p:cNvPr id="611331" name="Rectangle 3">
            <a:extLst>
              <a:ext uri="{FF2B5EF4-FFF2-40B4-BE49-F238E27FC236}">
                <a16:creationId xmlns:a16="http://schemas.microsoft.com/office/drawing/2014/main" id="{99CDDC35-41AE-4D20-98F8-68186827DEF0}"/>
              </a:ext>
            </a:extLst>
          </p:cNvPr>
          <p:cNvSpPr>
            <a:spLocks noGrp="1" noChangeArrowheads="1"/>
          </p:cNvSpPr>
          <p:nvPr>
            <p:ph type="body" idx="1"/>
          </p:nvPr>
        </p:nvSpPr>
        <p:spPr>
          <a:xfrm>
            <a:off x="457200" y="1600200"/>
            <a:ext cx="8229600" cy="3736975"/>
          </a:xfrm>
        </p:spPr>
        <p:txBody>
          <a:bodyPr/>
          <a:lstStyle/>
          <a:p>
            <a:pPr marL="447675" indent="-447675"/>
            <a:r>
              <a:rPr lang="en-US" altLang="en-US">
                <a:solidFill>
                  <a:srgbClr val="FB192F"/>
                </a:solidFill>
              </a:rPr>
              <a:t>Visualization</a:t>
            </a:r>
            <a:r>
              <a:rPr lang="en-US" altLang="en-US"/>
              <a:t>: projection of high-dimensional data onto 2D or 3D.</a:t>
            </a:r>
          </a:p>
          <a:p>
            <a:pPr marL="447675" indent="-447675"/>
            <a:endParaRPr lang="en-US" altLang="en-US"/>
          </a:p>
          <a:p>
            <a:pPr marL="447675" indent="-447675"/>
            <a:r>
              <a:rPr lang="en-US" altLang="en-US">
                <a:solidFill>
                  <a:srgbClr val="FB192F"/>
                </a:solidFill>
              </a:rPr>
              <a:t>Data compression</a:t>
            </a:r>
            <a:r>
              <a:rPr lang="en-US" altLang="en-US"/>
              <a:t>: efficient storage and retrieval.</a:t>
            </a:r>
          </a:p>
          <a:p>
            <a:pPr marL="447675" indent="-447675"/>
            <a:endParaRPr lang="en-US" altLang="en-US"/>
          </a:p>
          <a:p>
            <a:pPr marL="447675" indent="-447675"/>
            <a:r>
              <a:rPr lang="en-US" altLang="en-US">
                <a:solidFill>
                  <a:srgbClr val="FB192F"/>
                </a:solidFill>
              </a:rPr>
              <a:t>Noise removal</a:t>
            </a:r>
            <a:r>
              <a:rPr lang="en-US" altLang="en-US"/>
              <a:t>: positive effect on query accuracy.</a:t>
            </a:r>
          </a:p>
        </p:txBody>
      </p:sp>
      <p:sp>
        <p:nvSpPr>
          <p:cNvPr id="611333" name="Rectangle 5">
            <a:extLst>
              <a:ext uri="{FF2B5EF4-FFF2-40B4-BE49-F238E27FC236}">
                <a16:creationId xmlns:a16="http://schemas.microsoft.com/office/drawing/2014/main" id="{66D32ED7-F0A6-4ED6-9CAB-E94C6E6B280E}"/>
              </a:ext>
            </a:extLst>
          </p:cNvPr>
          <p:cNvSpPr>
            <a:spLocks noGrp="1" noChangeArrowheads="1"/>
          </p:cNvSpPr>
          <p:nvPr>
            <p:ph type="title"/>
          </p:nvPr>
        </p:nvSpPr>
        <p:spPr>
          <a:noFill/>
          <a:ln/>
        </p:spPr>
        <p:txBody>
          <a:bodyPr/>
          <a:lstStyle/>
          <a:p>
            <a:r>
              <a:rPr lang="en-US" altLang="zh-CN" sz="3600" b="1">
                <a:ea typeface="SimSun" panose="02010600030101010101" pitchFamily="2" charset="-122"/>
              </a:rPr>
              <a:t>Why Dimensionality Reduction?</a:t>
            </a:r>
          </a:p>
        </p:txBody>
      </p:sp>
    </p:spTree>
    <p:extLst>
      <p:ext uri="{BB962C8B-B14F-4D97-AF65-F5344CB8AC3E}">
        <p14:creationId xmlns:p14="http://schemas.microsoft.com/office/powerpoint/2010/main" val="196734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animEffect transition="in" filter="blinds(horizontal)">
                                      <p:cBhvr>
                                        <p:cTn id="7" dur="500"/>
                                        <p:tgtEl>
                                          <p:spTgt spid="611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1">
                                            <p:txEl>
                                              <p:pRg st="2" end="2"/>
                                            </p:txEl>
                                          </p:spTgt>
                                        </p:tgtEl>
                                        <p:attrNameLst>
                                          <p:attrName>style.visibility</p:attrName>
                                        </p:attrNameLst>
                                      </p:cBhvr>
                                      <p:to>
                                        <p:strVal val="visible"/>
                                      </p:to>
                                    </p:set>
                                    <p:animEffect transition="in" filter="blinds(horizontal)">
                                      <p:cBhvr>
                                        <p:cTn id="12" dur="500"/>
                                        <p:tgtEl>
                                          <p:spTgt spid="611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81AC58-C6BE-475D-B644-F0560E6DC3C1}"/>
              </a:ext>
            </a:extLst>
          </p:cNvPr>
          <p:cNvSpPr>
            <a:spLocks noGrp="1"/>
          </p:cNvSpPr>
          <p:nvPr>
            <p:ph type="sldNum" sz="quarter" idx="10"/>
          </p:nvPr>
        </p:nvSpPr>
        <p:spPr/>
        <p:txBody>
          <a:bodyPr/>
          <a:lstStyle/>
          <a:p>
            <a:fld id="{BEDFB36F-152C-464B-9A95-57B5E1BFE0CA}" type="slidenum">
              <a:rPr lang="en-US" altLang="en-US"/>
              <a:pPr/>
              <a:t>47</a:t>
            </a:fld>
            <a:endParaRPr lang="en-US" altLang="en-US"/>
          </a:p>
        </p:txBody>
      </p:sp>
      <p:sp>
        <p:nvSpPr>
          <p:cNvPr id="609282" name="Rectangle 2">
            <a:extLst>
              <a:ext uri="{FF2B5EF4-FFF2-40B4-BE49-F238E27FC236}">
                <a16:creationId xmlns:a16="http://schemas.microsoft.com/office/drawing/2014/main" id="{7FFEE81E-692E-47F2-8AA6-48566CD26415}"/>
              </a:ext>
            </a:extLst>
          </p:cNvPr>
          <p:cNvSpPr>
            <a:spLocks noGrp="1" noChangeArrowheads="1"/>
          </p:cNvSpPr>
          <p:nvPr>
            <p:ph type="title"/>
          </p:nvPr>
        </p:nvSpPr>
        <p:spPr>
          <a:xfrm>
            <a:off x="457200" y="277813"/>
            <a:ext cx="8229600" cy="712787"/>
          </a:xfrm>
        </p:spPr>
        <p:txBody>
          <a:bodyPr/>
          <a:lstStyle/>
          <a:p>
            <a:r>
              <a:rPr lang="en-US" altLang="en-US" sz="3600" b="1"/>
              <a:t>Application of Dimensionality Reduction</a:t>
            </a:r>
          </a:p>
        </p:txBody>
      </p:sp>
      <p:sp>
        <p:nvSpPr>
          <p:cNvPr id="609283" name="Rectangle 3">
            <a:extLst>
              <a:ext uri="{FF2B5EF4-FFF2-40B4-BE49-F238E27FC236}">
                <a16:creationId xmlns:a16="http://schemas.microsoft.com/office/drawing/2014/main" id="{1986E06F-4774-44C0-9010-8A4FAD05E750}"/>
              </a:ext>
            </a:extLst>
          </p:cNvPr>
          <p:cNvSpPr>
            <a:spLocks noGrp="1" noChangeArrowheads="1"/>
          </p:cNvSpPr>
          <p:nvPr>
            <p:ph type="body" idx="1"/>
          </p:nvPr>
        </p:nvSpPr>
        <p:spPr>
          <a:xfrm>
            <a:off x="457200" y="1219200"/>
            <a:ext cx="8229600" cy="4606925"/>
          </a:xfrm>
        </p:spPr>
        <p:txBody>
          <a:bodyPr/>
          <a:lstStyle/>
          <a:p>
            <a:r>
              <a:rPr lang="en-US" altLang="en-US" sz="3200"/>
              <a:t>Customer relationship management</a:t>
            </a:r>
          </a:p>
          <a:p>
            <a:r>
              <a:rPr lang="en-US" altLang="en-US" sz="3200"/>
              <a:t>Text mining</a:t>
            </a:r>
          </a:p>
          <a:p>
            <a:r>
              <a:rPr lang="en-US" altLang="en-US" sz="3200"/>
              <a:t>Image retrieval</a:t>
            </a:r>
          </a:p>
          <a:p>
            <a:r>
              <a:rPr lang="en-US" altLang="en-US" sz="3200"/>
              <a:t>Microarray data analysis</a:t>
            </a:r>
          </a:p>
          <a:p>
            <a:r>
              <a:rPr lang="en-US" altLang="en-US" sz="3200"/>
              <a:t>Protein classification</a:t>
            </a:r>
          </a:p>
          <a:p>
            <a:r>
              <a:rPr lang="en-US" altLang="en-US" sz="3200"/>
              <a:t>Face recognition</a:t>
            </a:r>
          </a:p>
          <a:p>
            <a:r>
              <a:rPr lang="en-US" altLang="en-US" sz="3200"/>
              <a:t>Handwritten digit recognition</a:t>
            </a:r>
          </a:p>
          <a:p>
            <a:r>
              <a:rPr lang="en-US" altLang="en-US" sz="3200"/>
              <a:t>Intrusion detection</a:t>
            </a:r>
          </a:p>
          <a:p>
            <a:endParaRPr lang="en-US" altLang="en-US" sz="3200"/>
          </a:p>
        </p:txBody>
      </p:sp>
    </p:spTree>
    <p:extLst>
      <p:ext uri="{BB962C8B-B14F-4D97-AF65-F5344CB8AC3E}">
        <p14:creationId xmlns:p14="http://schemas.microsoft.com/office/powerpoint/2010/main" val="2489321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a:extLst>
              <a:ext uri="{FF2B5EF4-FFF2-40B4-BE49-F238E27FC236}">
                <a16:creationId xmlns:a16="http://schemas.microsoft.com/office/drawing/2014/main" id="{3AF94E38-DC75-4CD4-BD8C-54503CF7E4F1}"/>
              </a:ext>
            </a:extLst>
          </p:cNvPr>
          <p:cNvSpPr>
            <a:spLocks noGrp="1"/>
          </p:cNvSpPr>
          <p:nvPr>
            <p:ph type="sldNum" sz="quarter" idx="10"/>
          </p:nvPr>
        </p:nvSpPr>
        <p:spPr/>
        <p:txBody>
          <a:bodyPr/>
          <a:lstStyle/>
          <a:p>
            <a:fld id="{C98F6F8B-E43C-4769-944D-52D0A3AFE71E}" type="slidenum">
              <a:rPr lang="en-US" altLang="en-US"/>
              <a:pPr/>
              <a:t>48</a:t>
            </a:fld>
            <a:endParaRPr lang="en-US" altLang="en-US"/>
          </a:p>
        </p:txBody>
      </p:sp>
      <p:sp>
        <p:nvSpPr>
          <p:cNvPr id="602114" name="Rectangle 2">
            <a:extLst>
              <a:ext uri="{FF2B5EF4-FFF2-40B4-BE49-F238E27FC236}">
                <a16:creationId xmlns:a16="http://schemas.microsoft.com/office/drawing/2014/main" id="{B1D17897-88E8-48BB-99DE-01550F7D5A72}"/>
              </a:ext>
            </a:extLst>
          </p:cNvPr>
          <p:cNvSpPr>
            <a:spLocks noGrp="1" noChangeArrowheads="1"/>
          </p:cNvSpPr>
          <p:nvPr>
            <p:ph type="title"/>
          </p:nvPr>
        </p:nvSpPr>
        <p:spPr/>
        <p:txBody>
          <a:bodyPr/>
          <a:lstStyle/>
          <a:p>
            <a:r>
              <a:rPr lang="en-US" altLang="zh-CN" sz="3500" b="1">
                <a:ea typeface="SimSun" panose="02010600030101010101" pitchFamily="2" charset="-122"/>
              </a:rPr>
              <a:t>Document Classification</a:t>
            </a:r>
          </a:p>
        </p:txBody>
      </p:sp>
      <p:grpSp>
        <p:nvGrpSpPr>
          <p:cNvPr id="602115" name="Group 3">
            <a:extLst>
              <a:ext uri="{FF2B5EF4-FFF2-40B4-BE49-F238E27FC236}">
                <a16:creationId xmlns:a16="http://schemas.microsoft.com/office/drawing/2014/main" id="{F516319E-5DBB-4D8B-BFA3-7A4233EA8A00}"/>
              </a:ext>
            </a:extLst>
          </p:cNvPr>
          <p:cNvGrpSpPr>
            <a:grpSpLocks/>
          </p:cNvGrpSpPr>
          <p:nvPr/>
        </p:nvGrpSpPr>
        <p:grpSpPr bwMode="auto">
          <a:xfrm>
            <a:off x="473968" y="1295400"/>
            <a:ext cx="3810000" cy="4191000"/>
            <a:chOff x="192" y="768"/>
            <a:chExt cx="2400" cy="2640"/>
          </a:xfrm>
        </p:grpSpPr>
        <p:sp>
          <p:nvSpPr>
            <p:cNvPr id="602116" name="AutoShape 4">
              <a:extLst>
                <a:ext uri="{FF2B5EF4-FFF2-40B4-BE49-F238E27FC236}">
                  <a16:creationId xmlns:a16="http://schemas.microsoft.com/office/drawing/2014/main" id="{F532D5D8-1D3A-432F-95C0-65278E18D6BB}"/>
                </a:ext>
              </a:extLst>
            </p:cNvPr>
            <p:cNvSpPr>
              <a:spLocks noChangeArrowheads="1"/>
            </p:cNvSpPr>
            <p:nvPr/>
          </p:nvSpPr>
          <p:spPr bwMode="auto">
            <a:xfrm>
              <a:off x="644" y="1951"/>
              <a:ext cx="1355" cy="733"/>
            </a:xfrm>
            <a:prstGeom prst="irregularSeal1">
              <a:avLst/>
            </a:prstGeom>
            <a:solidFill>
              <a:srgbClr val="99CC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000000"/>
                  </a:solidFill>
                  <a:ea typeface="SimSun" panose="02010600030101010101" pitchFamily="2" charset="-122"/>
                </a:rPr>
                <a:t>Internet</a:t>
              </a:r>
            </a:p>
          </p:txBody>
        </p:sp>
        <p:sp>
          <p:nvSpPr>
            <p:cNvPr id="602117" name="AutoShape 5">
              <a:extLst>
                <a:ext uri="{FF2B5EF4-FFF2-40B4-BE49-F238E27FC236}">
                  <a16:creationId xmlns:a16="http://schemas.microsoft.com/office/drawing/2014/main" id="{AF92D5E9-234E-43C4-8EFB-6DDCB8ACD39D}"/>
                </a:ext>
              </a:extLst>
            </p:cNvPr>
            <p:cNvSpPr>
              <a:spLocks noChangeArrowheads="1"/>
            </p:cNvSpPr>
            <p:nvPr/>
          </p:nvSpPr>
          <p:spPr bwMode="auto">
            <a:xfrm>
              <a:off x="192" y="2760"/>
              <a:ext cx="740" cy="327"/>
            </a:xfrm>
            <a:prstGeom prst="flowChartMagneticDisk">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1400" b="1">
                  <a:ea typeface="SimSun" panose="02010600030101010101" pitchFamily="2" charset="-122"/>
                </a:rPr>
                <a:t>ACM Portal</a:t>
              </a:r>
            </a:p>
          </p:txBody>
        </p:sp>
        <p:sp>
          <p:nvSpPr>
            <p:cNvPr id="602118" name="AutoShape 6">
              <a:extLst>
                <a:ext uri="{FF2B5EF4-FFF2-40B4-BE49-F238E27FC236}">
                  <a16:creationId xmlns:a16="http://schemas.microsoft.com/office/drawing/2014/main" id="{1ED37395-29CE-4F7C-9707-3B222AE7A629}"/>
                </a:ext>
              </a:extLst>
            </p:cNvPr>
            <p:cNvSpPr>
              <a:spLocks noChangeArrowheads="1"/>
            </p:cNvSpPr>
            <p:nvPr/>
          </p:nvSpPr>
          <p:spPr bwMode="auto">
            <a:xfrm>
              <a:off x="1852" y="2759"/>
              <a:ext cx="740" cy="328"/>
            </a:xfrm>
            <a:prstGeom prst="flowChartMagneticDisk">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1400" b="1">
                  <a:ea typeface="SimSun" panose="02010600030101010101" pitchFamily="2" charset="-122"/>
                </a:rPr>
                <a:t>PubMed</a:t>
              </a:r>
            </a:p>
          </p:txBody>
        </p:sp>
        <p:sp>
          <p:nvSpPr>
            <p:cNvPr id="602119" name="AutoShape 7">
              <a:extLst>
                <a:ext uri="{FF2B5EF4-FFF2-40B4-BE49-F238E27FC236}">
                  <a16:creationId xmlns:a16="http://schemas.microsoft.com/office/drawing/2014/main" id="{206FC40F-12F3-4BC7-A6B6-BB407CE815B5}"/>
                </a:ext>
              </a:extLst>
            </p:cNvPr>
            <p:cNvSpPr>
              <a:spLocks noChangeArrowheads="1"/>
            </p:cNvSpPr>
            <p:nvPr/>
          </p:nvSpPr>
          <p:spPr bwMode="auto">
            <a:xfrm>
              <a:off x="1014" y="2768"/>
              <a:ext cx="738" cy="312"/>
            </a:xfrm>
            <a:prstGeom prst="flowChartMagneticDisk">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en-US" altLang="zh-CN" sz="1300" b="1">
                  <a:ea typeface="SimSun" panose="02010600030101010101" pitchFamily="2" charset="-122"/>
                </a:rPr>
                <a:t>IEEE </a:t>
              </a:r>
              <a:r>
                <a:rPr lang="en-US" altLang="zh-CN" sz="1300" b="1" i="1">
                  <a:ea typeface="SimSun" panose="02010600030101010101" pitchFamily="2" charset="-122"/>
                </a:rPr>
                <a:t>Xplore</a:t>
              </a:r>
            </a:p>
          </p:txBody>
        </p:sp>
        <p:sp>
          <p:nvSpPr>
            <p:cNvPr id="602120" name="Text Box 8">
              <a:extLst>
                <a:ext uri="{FF2B5EF4-FFF2-40B4-BE49-F238E27FC236}">
                  <a16:creationId xmlns:a16="http://schemas.microsoft.com/office/drawing/2014/main" id="{2832630F-2A0A-4F62-980A-AD624BA1E49D}"/>
                </a:ext>
              </a:extLst>
            </p:cNvPr>
            <p:cNvSpPr txBox="1">
              <a:spLocks noChangeArrowheads="1"/>
            </p:cNvSpPr>
            <p:nvPr/>
          </p:nvSpPr>
          <p:spPr bwMode="auto">
            <a:xfrm>
              <a:off x="816" y="3177"/>
              <a:ext cx="1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3300"/>
                  </a:solidFill>
                  <a:ea typeface="SimSun" panose="02010600030101010101" pitchFamily="2" charset="-122"/>
                </a:rPr>
                <a:t>Digital Libraries</a:t>
              </a:r>
            </a:p>
          </p:txBody>
        </p:sp>
        <p:grpSp>
          <p:nvGrpSpPr>
            <p:cNvPr id="602121" name="Group 9">
              <a:extLst>
                <a:ext uri="{FF2B5EF4-FFF2-40B4-BE49-F238E27FC236}">
                  <a16:creationId xmlns:a16="http://schemas.microsoft.com/office/drawing/2014/main" id="{9A761EF2-8A59-465D-9820-07C88E89B24E}"/>
                </a:ext>
              </a:extLst>
            </p:cNvPr>
            <p:cNvGrpSpPr>
              <a:grpSpLocks/>
            </p:cNvGrpSpPr>
            <p:nvPr/>
          </p:nvGrpSpPr>
          <p:grpSpPr bwMode="auto">
            <a:xfrm>
              <a:off x="274" y="1016"/>
              <a:ext cx="1109" cy="812"/>
              <a:chOff x="336" y="632"/>
              <a:chExt cx="1776" cy="1359"/>
            </a:xfrm>
          </p:grpSpPr>
          <p:graphicFrame>
            <p:nvGraphicFramePr>
              <p:cNvPr id="602122" name="Object 10">
                <a:extLst>
                  <a:ext uri="{FF2B5EF4-FFF2-40B4-BE49-F238E27FC236}">
                    <a16:creationId xmlns:a16="http://schemas.microsoft.com/office/drawing/2014/main" id="{DB5BA594-6827-475B-93B7-48E41DB074CD}"/>
                  </a:ext>
                </a:extLst>
              </p:cNvPr>
              <p:cNvGraphicFramePr>
                <a:graphicFrameLocks noChangeAspect="1"/>
              </p:cNvGraphicFramePr>
              <p:nvPr/>
            </p:nvGraphicFramePr>
            <p:xfrm>
              <a:off x="336" y="705"/>
              <a:ext cx="1387" cy="1171"/>
            </p:xfrm>
            <a:graphic>
              <a:graphicData uri="http://schemas.openxmlformats.org/presentationml/2006/ole">
                <mc:AlternateContent xmlns:mc="http://schemas.openxmlformats.org/markup-compatibility/2006">
                  <mc:Choice xmlns:v="urn:schemas-microsoft-com:vml" Requires="v">
                    <p:oleObj spid="_x0000_s4123" name="Bitmap Image" r:id="rId5" imgW="5472328" imgH="4620284" progId="Paint.Picture">
                      <p:embed/>
                    </p:oleObj>
                  </mc:Choice>
                  <mc:Fallback>
                    <p:oleObj name="Bitmap Image" r:id="rId5" imgW="5472328" imgH="4620284" progId="Paint.Picture">
                      <p:embed/>
                      <p:pic>
                        <p:nvPicPr>
                          <p:cNvPr id="602122" name="Object 10">
                            <a:extLst>
                              <a:ext uri="{FF2B5EF4-FFF2-40B4-BE49-F238E27FC236}">
                                <a16:creationId xmlns:a16="http://schemas.microsoft.com/office/drawing/2014/main" id="{DB5BA594-6827-475B-93B7-48E41DB074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705"/>
                            <a:ext cx="1387"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2123" name="Object 11">
                <a:extLst>
                  <a:ext uri="{FF2B5EF4-FFF2-40B4-BE49-F238E27FC236}">
                    <a16:creationId xmlns:a16="http://schemas.microsoft.com/office/drawing/2014/main" id="{CA4031FD-8307-4982-936C-90D84D57D4B2}"/>
                  </a:ext>
                </a:extLst>
              </p:cNvPr>
              <p:cNvGraphicFramePr>
                <a:graphicFrameLocks noChangeAspect="1"/>
              </p:cNvGraphicFramePr>
              <p:nvPr/>
            </p:nvGraphicFramePr>
            <p:xfrm>
              <a:off x="624" y="1056"/>
              <a:ext cx="1104" cy="935"/>
            </p:xfrm>
            <a:graphic>
              <a:graphicData uri="http://schemas.openxmlformats.org/presentationml/2006/ole">
                <mc:AlternateContent xmlns:mc="http://schemas.openxmlformats.org/markup-compatibility/2006">
                  <mc:Choice xmlns:v="urn:schemas-microsoft-com:vml" Requires="v">
                    <p:oleObj spid="_x0000_s4124" name="Bitmap Image" r:id="rId7" imgW="5288097" imgH="4476967" progId="Paint.Picture">
                      <p:embed/>
                    </p:oleObj>
                  </mc:Choice>
                  <mc:Fallback>
                    <p:oleObj name="Bitmap Image" r:id="rId7" imgW="5288097" imgH="4476967" progId="Paint.Picture">
                      <p:embed/>
                      <p:pic>
                        <p:nvPicPr>
                          <p:cNvPr id="602123" name="Object 11">
                            <a:extLst>
                              <a:ext uri="{FF2B5EF4-FFF2-40B4-BE49-F238E27FC236}">
                                <a16:creationId xmlns:a16="http://schemas.microsoft.com/office/drawing/2014/main" id="{CA4031FD-8307-4982-936C-90D84D57D4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1056"/>
                            <a:ext cx="1104" cy="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2124" name="Object 12">
                <a:extLst>
                  <a:ext uri="{FF2B5EF4-FFF2-40B4-BE49-F238E27FC236}">
                    <a16:creationId xmlns:a16="http://schemas.microsoft.com/office/drawing/2014/main" id="{636856F0-AE69-45DF-BB3D-0E3A1539932B}"/>
                  </a:ext>
                </a:extLst>
              </p:cNvPr>
              <p:cNvGraphicFramePr>
                <a:graphicFrameLocks noChangeAspect="1"/>
              </p:cNvGraphicFramePr>
              <p:nvPr/>
            </p:nvGraphicFramePr>
            <p:xfrm>
              <a:off x="912" y="632"/>
              <a:ext cx="1200" cy="808"/>
            </p:xfrm>
            <a:graphic>
              <a:graphicData uri="http://schemas.openxmlformats.org/presentationml/2006/ole">
                <mc:AlternateContent xmlns:mc="http://schemas.openxmlformats.org/markup-compatibility/2006">
                  <mc:Choice xmlns:v="urn:schemas-microsoft-com:vml" Requires="v">
                    <p:oleObj spid="_x0000_s4125" name="Bitmap Image" r:id="rId9" imgW="6652767" imgH="4476967" progId="Paint.Picture">
                      <p:embed/>
                    </p:oleObj>
                  </mc:Choice>
                  <mc:Fallback>
                    <p:oleObj name="Bitmap Image" r:id="rId9" imgW="6652767" imgH="4476967" progId="Paint.Picture">
                      <p:embed/>
                      <p:pic>
                        <p:nvPicPr>
                          <p:cNvPr id="602124" name="Object 12">
                            <a:extLst>
                              <a:ext uri="{FF2B5EF4-FFF2-40B4-BE49-F238E27FC236}">
                                <a16:creationId xmlns:a16="http://schemas.microsoft.com/office/drawing/2014/main" id="{636856F0-AE69-45DF-BB3D-0E3A153993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632"/>
                            <a:ext cx="120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02125" name="Group 13">
              <a:extLst>
                <a:ext uri="{FF2B5EF4-FFF2-40B4-BE49-F238E27FC236}">
                  <a16:creationId xmlns:a16="http://schemas.microsoft.com/office/drawing/2014/main" id="{8F1B7751-ABB2-4F1C-BF4A-18C2C45FB56A}"/>
                </a:ext>
              </a:extLst>
            </p:cNvPr>
            <p:cNvGrpSpPr>
              <a:grpSpLocks/>
            </p:cNvGrpSpPr>
            <p:nvPr/>
          </p:nvGrpSpPr>
          <p:grpSpPr bwMode="auto">
            <a:xfrm>
              <a:off x="1712" y="1126"/>
              <a:ext cx="862" cy="779"/>
              <a:chOff x="1776" y="624"/>
              <a:chExt cx="1440" cy="1185"/>
            </a:xfrm>
          </p:grpSpPr>
          <p:graphicFrame>
            <p:nvGraphicFramePr>
              <p:cNvPr id="602126" name="Object 14">
                <a:extLst>
                  <a:ext uri="{FF2B5EF4-FFF2-40B4-BE49-F238E27FC236}">
                    <a16:creationId xmlns:a16="http://schemas.microsoft.com/office/drawing/2014/main" id="{FA1BFBDD-F8A4-42B2-8CC1-7CFF8B328FD8}"/>
                  </a:ext>
                </a:extLst>
              </p:cNvPr>
              <p:cNvGraphicFramePr>
                <a:graphicFrameLocks noChangeAspect="1"/>
              </p:cNvGraphicFramePr>
              <p:nvPr/>
            </p:nvGraphicFramePr>
            <p:xfrm>
              <a:off x="1776" y="864"/>
              <a:ext cx="1200" cy="945"/>
            </p:xfrm>
            <a:graphic>
              <a:graphicData uri="http://schemas.openxmlformats.org/presentationml/2006/ole">
                <mc:AlternateContent xmlns:mc="http://schemas.openxmlformats.org/markup-compatibility/2006">
                  <mc:Choice xmlns:v="urn:schemas-microsoft-com:vml" Requires="v">
                    <p:oleObj spid="_x0000_s4126" name="Bitmap Image" r:id="rId11" imgW="3500379" imgH="2756634" progId="Paint.Picture">
                      <p:embed/>
                    </p:oleObj>
                  </mc:Choice>
                  <mc:Fallback>
                    <p:oleObj name="Bitmap Image" r:id="rId11" imgW="3500379" imgH="2756634" progId="Paint.Picture">
                      <p:embed/>
                      <p:pic>
                        <p:nvPicPr>
                          <p:cNvPr id="602126" name="Object 14">
                            <a:extLst>
                              <a:ext uri="{FF2B5EF4-FFF2-40B4-BE49-F238E27FC236}">
                                <a16:creationId xmlns:a16="http://schemas.microsoft.com/office/drawing/2014/main" id="{FA1BFBDD-F8A4-42B2-8CC1-7CFF8B328F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 y="864"/>
                            <a:ext cx="1200" cy="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2127" name="Object 15">
                <a:extLst>
                  <a:ext uri="{FF2B5EF4-FFF2-40B4-BE49-F238E27FC236}">
                    <a16:creationId xmlns:a16="http://schemas.microsoft.com/office/drawing/2014/main" id="{BD480019-B281-4822-AC67-4D0F4EE839BE}"/>
                  </a:ext>
                </a:extLst>
              </p:cNvPr>
              <p:cNvGraphicFramePr>
                <a:graphicFrameLocks noChangeAspect="1"/>
              </p:cNvGraphicFramePr>
              <p:nvPr/>
            </p:nvGraphicFramePr>
            <p:xfrm>
              <a:off x="2016" y="624"/>
              <a:ext cx="1200" cy="945"/>
            </p:xfrm>
            <a:graphic>
              <a:graphicData uri="http://schemas.openxmlformats.org/presentationml/2006/ole">
                <mc:AlternateContent xmlns:mc="http://schemas.openxmlformats.org/markup-compatibility/2006">
                  <mc:Choice xmlns:v="urn:schemas-microsoft-com:vml" Requires="v">
                    <p:oleObj spid="_x0000_s4127" name="Bitmap Image" r:id="rId13" imgW="3500379" imgH="2756634" progId="Paint.Picture">
                      <p:embed/>
                    </p:oleObj>
                  </mc:Choice>
                  <mc:Fallback>
                    <p:oleObj name="Bitmap Image" r:id="rId13" imgW="3500379" imgH="2756634" progId="Paint.Picture">
                      <p:embed/>
                      <p:pic>
                        <p:nvPicPr>
                          <p:cNvPr id="602127" name="Object 15">
                            <a:extLst>
                              <a:ext uri="{FF2B5EF4-FFF2-40B4-BE49-F238E27FC236}">
                                <a16:creationId xmlns:a16="http://schemas.microsoft.com/office/drawing/2014/main" id="{BD480019-B281-4822-AC67-4D0F4EE839B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624"/>
                            <a:ext cx="1200" cy="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02128" name="Text Box 16">
              <a:extLst>
                <a:ext uri="{FF2B5EF4-FFF2-40B4-BE49-F238E27FC236}">
                  <a16:creationId xmlns:a16="http://schemas.microsoft.com/office/drawing/2014/main" id="{30A4B910-286D-4D4F-BDBD-D68190FBDFF0}"/>
                </a:ext>
              </a:extLst>
            </p:cNvPr>
            <p:cNvSpPr txBox="1">
              <a:spLocks noChangeArrowheads="1"/>
            </p:cNvSpPr>
            <p:nvPr/>
          </p:nvSpPr>
          <p:spPr bwMode="auto">
            <a:xfrm>
              <a:off x="446" y="768"/>
              <a:ext cx="9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3300"/>
                  </a:solidFill>
                  <a:ea typeface="SimSun" panose="02010600030101010101" pitchFamily="2" charset="-122"/>
                </a:rPr>
                <a:t>Web Pages</a:t>
              </a:r>
            </a:p>
          </p:txBody>
        </p:sp>
        <p:sp>
          <p:nvSpPr>
            <p:cNvPr id="602129" name="Text Box 17">
              <a:extLst>
                <a:ext uri="{FF2B5EF4-FFF2-40B4-BE49-F238E27FC236}">
                  <a16:creationId xmlns:a16="http://schemas.microsoft.com/office/drawing/2014/main" id="{5ED2FE78-A001-473E-99CE-7BB882EC0895}"/>
                </a:ext>
              </a:extLst>
            </p:cNvPr>
            <p:cNvSpPr txBox="1">
              <a:spLocks noChangeArrowheads="1"/>
            </p:cNvSpPr>
            <p:nvPr/>
          </p:nvSpPr>
          <p:spPr bwMode="auto">
            <a:xfrm>
              <a:off x="1891" y="864"/>
              <a:ext cx="6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3300"/>
                  </a:solidFill>
                  <a:ea typeface="SimSun" panose="02010600030101010101" pitchFamily="2" charset="-122"/>
                </a:rPr>
                <a:t>Emails</a:t>
              </a:r>
            </a:p>
          </p:txBody>
        </p:sp>
        <p:sp>
          <p:nvSpPr>
            <p:cNvPr id="602130" name="Line 18">
              <a:extLst>
                <a:ext uri="{FF2B5EF4-FFF2-40B4-BE49-F238E27FC236}">
                  <a16:creationId xmlns:a16="http://schemas.microsoft.com/office/drawing/2014/main" id="{F0C3C080-2695-4B04-A198-126BF7766448}"/>
                </a:ext>
              </a:extLst>
            </p:cNvPr>
            <p:cNvSpPr>
              <a:spLocks noChangeShapeType="1"/>
            </p:cNvSpPr>
            <p:nvPr/>
          </p:nvSpPr>
          <p:spPr bwMode="auto">
            <a:xfrm flipH="1" flipV="1">
              <a:off x="998" y="1835"/>
              <a:ext cx="82" cy="273"/>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2131" name="Line 19">
              <a:extLst>
                <a:ext uri="{FF2B5EF4-FFF2-40B4-BE49-F238E27FC236}">
                  <a16:creationId xmlns:a16="http://schemas.microsoft.com/office/drawing/2014/main" id="{B9F71095-D9D6-454B-8A07-16DA524E0982}"/>
                </a:ext>
              </a:extLst>
            </p:cNvPr>
            <p:cNvSpPr>
              <a:spLocks noChangeShapeType="1"/>
            </p:cNvSpPr>
            <p:nvPr/>
          </p:nvSpPr>
          <p:spPr bwMode="auto">
            <a:xfrm flipV="1">
              <a:off x="1876" y="1944"/>
              <a:ext cx="205" cy="15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2132" name="Line 20">
              <a:extLst>
                <a:ext uri="{FF2B5EF4-FFF2-40B4-BE49-F238E27FC236}">
                  <a16:creationId xmlns:a16="http://schemas.microsoft.com/office/drawing/2014/main" id="{9D5BC77C-FACE-4634-9243-FFE998AA6E69}"/>
                </a:ext>
              </a:extLst>
            </p:cNvPr>
            <p:cNvSpPr>
              <a:spLocks noChangeShapeType="1"/>
            </p:cNvSpPr>
            <p:nvPr/>
          </p:nvSpPr>
          <p:spPr bwMode="auto">
            <a:xfrm flipH="1">
              <a:off x="685" y="2567"/>
              <a:ext cx="205" cy="15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2133" name="Line 21">
              <a:extLst>
                <a:ext uri="{FF2B5EF4-FFF2-40B4-BE49-F238E27FC236}">
                  <a16:creationId xmlns:a16="http://schemas.microsoft.com/office/drawing/2014/main" id="{215D15CA-0940-4305-B346-57326946F0E9}"/>
                </a:ext>
              </a:extLst>
            </p:cNvPr>
            <p:cNvSpPr>
              <a:spLocks noChangeShapeType="1"/>
            </p:cNvSpPr>
            <p:nvPr/>
          </p:nvSpPr>
          <p:spPr bwMode="auto">
            <a:xfrm>
              <a:off x="1342" y="2528"/>
              <a:ext cx="0" cy="19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2134" name="Line 22">
              <a:extLst>
                <a:ext uri="{FF2B5EF4-FFF2-40B4-BE49-F238E27FC236}">
                  <a16:creationId xmlns:a16="http://schemas.microsoft.com/office/drawing/2014/main" id="{7354DF35-283A-4F2A-99FC-0AC9AF376DC2}"/>
                </a:ext>
              </a:extLst>
            </p:cNvPr>
            <p:cNvSpPr>
              <a:spLocks noChangeShapeType="1"/>
            </p:cNvSpPr>
            <p:nvPr/>
          </p:nvSpPr>
          <p:spPr bwMode="auto">
            <a:xfrm>
              <a:off x="1835" y="2489"/>
              <a:ext cx="164" cy="234"/>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02135" name="Rectangle 23">
            <a:extLst>
              <a:ext uri="{FF2B5EF4-FFF2-40B4-BE49-F238E27FC236}">
                <a16:creationId xmlns:a16="http://schemas.microsoft.com/office/drawing/2014/main" id="{C646BFA4-D0A0-4433-AB94-5AE461B2C36C}"/>
              </a:ext>
            </a:extLst>
          </p:cNvPr>
          <p:cNvSpPr>
            <a:spLocks noChangeArrowheads="1"/>
          </p:cNvSpPr>
          <p:nvPr/>
        </p:nvSpPr>
        <p:spPr bwMode="auto">
          <a:xfrm>
            <a:off x="4495800" y="3657600"/>
            <a:ext cx="4572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26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defRPr>
            </a:lvl9pPr>
          </a:lstStyle>
          <a:p>
            <a:r>
              <a:rPr lang="en-US" altLang="zh-CN" sz="2200" b="1">
                <a:solidFill>
                  <a:schemeClr val="accent1"/>
                </a:solidFill>
                <a:ea typeface="SimSun" panose="02010600030101010101" pitchFamily="2" charset="-122"/>
              </a:rPr>
              <a:t>Task:</a:t>
            </a:r>
            <a:r>
              <a:rPr lang="en-US" altLang="zh-CN" sz="2200">
                <a:ea typeface="SimSun" panose="02010600030101010101" pitchFamily="2" charset="-122"/>
              </a:rPr>
              <a:t> To classify unlabeled documents into categories</a:t>
            </a:r>
          </a:p>
          <a:p>
            <a:r>
              <a:rPr lang="en-US" altLang="zh-CN" sz="2200" b="1">
                <a:solidFill>
                  <a:srgbClr val="FF0000"/>
                </a:solidFill>
                <a:ea typeface="SimSun" panose="02010600030101010101" pitchFamily="2" charset="-122"/>
              </a:rPr>
              <a:t>Challenge:</a:t>
            </a:r>
            <a:r>
              <a:rPr lang="en-US" altLang="zh-CN" sz="2200">
                <a:ea typeface="SimSun" panose="02010600030101010101" pitchFamily="2" charset="-122"/>
              </a:rPr>
              <a:t>  thousands of terms</a:t>
            </a:r>
          </a:p>
          <a:p>
            <a:r>
              <a:rPr lang="en-US" altLang="zh-CN" sz="2200" b="1">
                <a:solidFill>
                  <a:srgbClr val="3366FF"/>
                </a:solidFill>
                <a:ea typeface="SimSun" panose="02010600030101010101" pitchFamily="2" charset="-122"/>
              </a:rPr>
              <a:t>Solution:</a:t>
            </a:r>
            <a:r>
              <a:rPr lang="en-US" altLang="zh-CN" sz="2200">
                <a:ea typeface="SimSun" panose="02010600030101010101" pitchFamily="2" charset="-122"/>
              </a:rPr>
              <a:t> to apply dimensionality reduction</a:t>
            </a:r>
            <a:endParaRPr lang="en-US" altLang="zh-CN" sz="2200">
              <a:latin typeface="Times New Roman" panose="02020603050405020304" pitchFamily="18" charset="0"/>
              <a:ea typeface="SimSun" panose="02010600030101010101" pitchFamily="2" charset="-122"/>
            </a:endParaRPr>
          </a:p>
        </p:txBody>
      </p:sp>
      <p:grpSp>
        <p:nvGrpSpPr>
          <p:cNvPr id="602136" name="Group 24">
            <a:extLst>
              <a:ext uri="{FF2B5EF4-FFF2-40B4-BE49-F238E27FC236}">
                <a16:creationId xmlns:a16="http://schemas.microsoft.com/office/drawing/2014/main" id="{8A8ED97F-89F6-4C42-961E-51A37D4A8648}"/>
              </a:ext>
            </a:extLst>
          </p:cNvPr>
          <p:cNvGrpSpPr>
            <a:grpSpLocks/>
          </p:cNvGrpSpPr>
          <p:nvPr/>
        </p:nvGrpSpPr>
        <p:grpSpPr bwMode="auto">
          <a:xfrm>
            <a:off x="4343400" y="977900"/>
            <a:ext cx="4643438" cy="2298700"/>
            <a:chOff x="2736" y="576"/>
            <a:chExt cx="2925" cy="1448"/>
          </a:xfrm>
        </p:grpSpPr>
        <p:sp>
          <p:nvSpPr>
            <p:cNvPr id="602137" name="Rectangle 25">
              <a:extLst>
                <a:ext uri="{FF2B5EF4-FFF2-40B4-BE49-F238E27FC236}">
                  <a16:creationId xmlns:a16="http://schemas.microsoft.com/office/drawing/2014/main" id="{793B47FA-6061-4862-8343-8601DD106062}"/>
                </a:ext>
              </a:extLst>
            </p:cNvPr>
            <p:cNvSpPr>
              <a:spLocks noChangeArrowheads="1"/>
            </p:cNvSpPr>
            <p:nvPr/>
          </p:nvSpPr>
          <p:spPr bwMode="auto">
            <a:xfrm>
              <a:off x="3648" y="117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Bookman" pitchFamily="18" charset="0"/>
                  <a:ea typeface="SimSun" panose="02010600030101010101" pitchFamily="2" charset="-122"/>
                </a:rPr>
                <a:t>D</a:t>
              </a:r>
              <a:r>
                <a:rPr lang="en-US" altLang="zh-CN" b="1" baseline="-10000">
                  <a:latin typeface="Bookman" pitchFamily="18" charset="0"/>
                  <a:ea typeface="SimSun" panose="02010600030101010101" pitchFamily="2" charset="-122"/>
                </a:rPr>
                <a:t>1</a:t>
              </a:r>
            </a:p>
          </p:txBody>
        </p:sp>
        <p:sp>
          <p:nvSpPr>
            <p:cNvPr id="602138" name="Rectangle 26">
              <a:extLst>
                <a:ext uri="{FF2B5EF4-FFF2-40B4-BE49-F238E27FC236}">
                  <a16:creationId xmlns:a16="http://schemas.microsoft.com/office/drawing/2014/main" id="{515593C7-034E-4790-84AB-922A8B9E734D}"/>
                </a:ext>
              </a:extLst>
            </p:cNvPr>
            <p:cNvSpPr>
              <a:spLocks noChangeArrowheads="1"/>
            </p:cNvSpPr>
            <p:nvPr/>
          </p:nvSpPr>
          <p:spPr bwMode="auto">
            <a:xfrm>
              <a:off x="3648" y="137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Bookman" pitchFamily="18" charset="0"/>
                  <a:ea typeface="SimSun" panose="02010600030101010101" pitchFamily="2" charset="-122"/>
                </a:rPr>
                <a:t>D</a:t>
              </a:r>
              <a:r>
                <a:rPr lang="en-US" altLang="zh-CN" b="1" baseline="-10000">
                  <a:latin typeface="Bookman" pitchFamily="18" charset="0"/>
                  <a:ea typeface="SimSun" panose="02010600030101010101" pitchFamily="2" charset="-122"/>
                </a:rPr>
                <a:t>2</a:t>
              </a:r>
            </a:p>
          </p:txBody>
        </p:sp>
        <p:sp>
          <p:nvSpPr>
            <p:cNvPr id="602139" name="Rectangle 27">
              <a:extLst>
                <a:ext uri="{FF2B5EF4-FFF2-40B4-BE49-F238E27FC236}">
                  <a16:creationId xmlns:a16="http://schemas.microsoft.com/office/drawing/2014/main" id="{4ED4C14D-918E-4906-A665-7275E053FA24}"/>
                </a:ext>
              </a:extLst>
            </p:cNvPr>
            <p:cNvSpPr>
              <a:spLocks noChangeArrowheads="1"/>
            </p:cNvSpPr>
            <p:nvPr/>
          </p:nvSpPr>
          <p:spPr bwMode="auto">
            <a:xfrm>
              <a:off x="5357" y="11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Bookman" pitchFamily="18" charset="0"/>
                  <a:ea typeface="SimSun" panose="02010600030101010101" pitchFamily="2" charset="-122"/>
                </a:rPr>
                <a:t>Sports</a:t>
              </a:r>
              <a:endParaRPr lang="en-US" altLang="zh-CN" sz="1600" b="1" baseline="-10000">
                <a:latin typeface="Bookman" pitchFamily="18" charset="0"/>
                <a:ea typeface="SimSun" panose="02010600030101010101" pitchFamily="2" charset="-122"/>
              </a:endParaRPr>
            </a:p>
          </p:txBody>
        </p:sp>
        <p:sp>
          <p:nvSpPr>
            <p:cNvPr id="602140" name="Rectangle 28">
              <a:extLst>
                <a:ext uri="{FF2B5EF4-FFF2-40B4-BE49-F238E27FC236}">
                  <a16:creationId xmlns:a16="http://schemas.microsoft.com/office/drawing/2014/main" id="{3E4B3410-3F87-4BCF-9A93-155A187BF9F7}"/>
                </a:ext>
              </a:extLst>
            </p:cNvPr>
            <p:cNvSpPr>
              <a:spLocks noChangeArrowheads="1"/>
            </p:cNvSpPr>
            <p:nvPr/>
          </p:nvSpPr>
          <p:spPr bwMode="auto">
            <a:xfrm>
              <a:off x="3696" y="894"/>
              <a:ext cx="192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Bookman" pitchFamily="18" charset="0"/>
                  <a:ea typeface="SimSun" panose="02010600030101010101" pitchFamily="2" charset="-122"/>
                </a:rPr>
                <a:t>T</a:t>
              </a:r>
              <a:r>
                <a:rPr lang="en-US" altLang="zh-CN" b="1" baseline="-10000">
                  <a:latin typeface="Bookman" pitchFamily="18" charset="0"/>
                  <a:ea typeface="SimSun" panose="02010600030101010101" pitchFamily="2" charset="-122"/>
                </a:rPr>
                <a:t>1 </a:t>
              </a:r>
              <a:r>
                <a:rPr lang="en-US" altLang="zh-CN" b="1">
                  <a:latin typeface="Bookman" pitchFamily="18" charset="0"/>
                  <a:ea typeface="SimSun" panose="02010600030101010101" pitchFamily="2" charset="-122"/>
                </a:rPr>
                <a:t> T</a:t>
              </a:r>
              <a:r>
                <a:rPr lang="en-US" altLang="zh-CN" b="1" baseline="-10000">
                  <a:latin typeface="Bookman" pitchFamily="18" charset="0"/>
                  <a:ea typeface="SimSun" panose="02010600030101010101" pitchFamily="2" charset="-122"/>
                </a:rPr>
                <a:t>2 </a:t>
              </a:r>
              <a:r>
                <a:rPr lang="en-US" altLang="zh-CN" b="1">
                  <a:latin typeface="Bookman" pitchFamily="18" charset="0"/>
                  <a:ea typeface="SimSun" panose="02010600030101010101" pitchFamily="2" charset="-122"/>
                </a:rPr>
                <a:t>  ….……  T</a:t>
              </a:r>
              <a:r>
                <a:rPr lang="en-US" altLang="zh-CN" b="1" baseline="-10000">
                  <a:latin typeface="Bookman" pitchFamily="18" charset="0"/>
                  <a:ea typeface="SimSun" panose="02010600030101010101" pitchFamily="2" charset="-122"/>
                </a:rPr>
                <a:t>N</a:t>
              </a:r>
            </a:p>
          </p:txBody>
        </p:sp>
        <p:sp>
          <p:nvSpPr>
            <p:cNvPr id="602141" name="Rectangle 29">
              <a:extLst>
                <a:ext uri="{FF2B5EF4-FFF2-40B4-BE49-F238E27FC236}">
                  <a16:creationId xmlns:a16="http://schemas.microsoft.com/office/drawing/2014/main" id="{4737CE36-2AA8-47BA-8FA7-10534A22C01F}"/>
                </a:ext>
              </a:extLst>
            </p:cNvPr>
            <p:cNvSpPr>
              <a:spLocks noChangeArrowheads="1"/>
            </p:cNvSpPr>
            <p:nvPr/>
          </p:nvSpPr>
          <p:spPr bwMode="auto">
            <a:xfrm>
              <a:off x="3668" y="1155"/>
              <a:ext cx="192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Bookman" pitchFamily="18" charset="0"/>
                  <a:ea typeface="SimSun" panose="02010600030101010101" pitchFamily="2" charset="-122"/>
                </a:rPr>
                <a:t>12   0</a:t>
              </a:r>
              <a:r>
                <a:rPr lang="en-US" altLang="zh-CN" b="1" baseline="-10000">
                  <a:latin typeface="Bookman" pitchFamily="18" charset="0"/>
                  <a:ea typeface="SimSun" panose="02010600030101010101" pitchFamily="2" charset="-122"/>
                </a:rPr>
                <a:t>    </a:t>
              </a:r>
              <a:r>
                <a:rPr lang="en-US" altLang="zh-CN" b="1">
                  <a:latin typeface="Bookman" pitchFamily="18" charset="0"/>
                  <a:ea typeface="SimSun" panose="02010600030101010101" pitchFamily="2" charset="-122"/>
                </a:rPr>
                <a:t>….……   6</a:t>
              </a:r>
              <a:endParaRPr lang="en-US" altLang="zh-CN" b="1" baseline="-10000">
                <a:latin typeface="Bookman" pitchFamily="18" charset="0"/>
                <a:ea typeface="SimSun" panose="02010600030101010101" pitchFamily="2" charset="-122"/>
              </a:endParaRPr>
            </a:p>
          </p:txBody>
        </p:sp>
        <p:sp>
          <p:nvSpPr>
            <p:cNvPr id="602142" name="Rectangle 30">
              <a:extLst>
                <a:ext uri="{FF2B5EF4-FFF2-40B4-BE49-F238E27FC236}">
                  <a16:creationId xmlns:a16="http://schemas.microsoft.com/office/drawing/2014/main" id="{EE3C19CB-700C-48F8-9152-456BC9D1B8D2}"/>
                </a:ext>
              </a:extLst>
            </p:cNvPr>
            <p:cNvSpPr>
              <a:spLocks noChangeArrowheads="1"/>
            </p:cNvSpPr>
            <p:nvPr/>
          </p:nvSpPr>
          <p:spPr bwMode="auto">
            <a:xfrm>
              <a:off x="3648" y="17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Bookman" pitchFamily="18" charset="0"/>
                  <a:ea typeface="SimSun" panose="02010600030101010101" pitchFamily="2" charset="-122"/>
                </a:rPr>
                <a:t>D</a:t>
              </a:r>
              <a:r>
                <a:rPr lang="en-US" altLang="zh-CN" b="1" baseline="-10000">
                  <a:latin typeface="Bookman" pitchFamily="18" charset="0"/>
                  <a:ea typeface="SimSun" panose="02010600030101010101" pitchFamily="2" charset="-122"/>
                </a:rPr>
                <a:t>M</a:t>
              </a:r>
            </a:p>
          </p:txBody>
        </p:sp>
        <p:sp>
          <p:nvSpPr>
            <p:cNvPr id="602143" name="Rectangle 31">
              <a:extLst>
                <a:ext uri="{FF2B5EF4-FFF2-40B4-BE49-F238E27FC236}">
                  <a16:creationId xmlns:a16="http://schemas.microsoft.com/office/drawing/2014/main" id="{7229CDA1-918D-4912-BED5-734F628BDF47}"/>
                </a:ext>
              </a:extLst>
            </p:cNvPr>
            <p:cNvSpPr>
              <a:spLocks noChangeArrowheads="1"/>
            </p:cNvSpPr>
            <p:nvPr/>
          </p:nvSpPr>
          <p:spPr bwMode="auto">
            <a:xfrm>
              <a:off x="5330" y="90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3300"/>
                  </a:solidFill>
                  <a:latin typeface="Bookman" pitchFamily="18" charset="0"/>
                  <a:ea typeface="SimSun" panose="02010600030101010101" pitchFamily="2" charset="-122"/>
                </a:rPr>
                <a:t>C</a:t>
              </a:r>
            </a:p>
          </p:txBody>
        </p:sp>
        <p:sp>
          <p:nvSpPr>
            <p:cNvPr id="602144" name="Rectangle 32">
              <a:extLst>
                <a:ext uri="{FF2B5EF4-FFF2-40B4-BE49-F238E27FC236}">
                  <a16:creationId xmlns:a16="http://schemas.microsoft.com/office/drawing/2014/main" id="{207AADBA-BD76-42A1-A915-9592DDAC51AF}"/>
                </a:ext>
              </a:extLst>
            </p:cNvPr>
            <p:cNvSpPr>
              <a:spLocks noChangeArrowheads="1"/>
            </p:cNvSpPr>
            <p:nvPr/>
          </p:nvSpPr>
          <p:spPr bwMode="auto">
            <a:xfrm>
              <a:off x="5357" y="135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Bookman" pitchFamily="18" charset="0"/>
                  <a:ea typeface="SimSun" panose="02010600030101010101" pitchFamily="2" charset="-122"/>
                </a:rPr>
                <a:t>Travel</a:t>
              </a:r>
            </a:p>
          </p:txBody>
        </p:sp>
        <p:sp>
          <p:nvSpPr>
            <p:cNvPr id="602145" name="Rectangle 33">
              <a:extLst>
                <a:ext uri="{FF2B5EF4-FFF2-40B4-BE49-F238E27FC236}">
                  <a16:creationId xmlns:a16="http://schemas.microsoft.com/office/drawing/2014/main" id="{5B3EAF71-60A4-44BA-BC41-418675CE091B}"/>
                </a:ext>
              </a:extLst>
            </p:cNvPr>
            <p:cNvSpPr>
              <a:spLocks noChangeArrowheads="1"/>
            </p:cNvSpPr>
            <p:nvPr/>
          </p:nvSpPr>
          <p:spPr bwMode="auto">
            <a:xfrm>
              <a:off x="5366" y="1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Bookman" pitchFamily="18" charset="0"/>
                  <a:ea typeface="SimSun" panose="02010600030101010101" pitchFamily="2" charset="-122"/>
                </a:rPr>
                <a:t>Jobs</a:t>
              </a:r>
              <a:endParaRPr lang="en-US" altLang="zh-CN" sz="1600" b="1" baseline="-10000">
                <a:latin typeface="Bookman" pitchFamily="18" charset="0"/>
                <a:ea typeface="SimSun" panose="02010600030101010101" pitchFamily="2" charset="-122"/>
              </a:endParaRPr>
            </a:p>
          </p:txBody>
        </p:sp>
        <p:sp>
          <p:nvSpPr>
            <p:cNvPr id="602146" name="Rectangle 34">
              <a:extLst>
                <a:ext uri="{FF2B5EF4-FFF2-40B4-BE49-F238E27FC236}">
                  <a16:creationId xmlns:a16="http://schemas.microsoft.com/office/drawing/2014/main" id="{BC5D2588-5BBA-4F12-A36E-383F9C7FFA21}"/>
                </a:ext>
              </a:extLst>
            </p:cNvPr>
            <p:cNvSpPr>
              <a:spLocks noChangeArrowheads="1"/>
            </p:cNvSpPr>
            <p:nvPr/>
          </p:nvSpPr>
          <p:spPr bwMode="auto">
            <a:xfrm rot="5400000">
              <a:off x="3937" y="1615"/>
              <a:ext cx="52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anose="02020603050405020304" pitchFamily="18" charset="0"/>
                  <a:ea typeface="SimSun" panose="02010600030101010101" pitchFamily="2" charset="-122"/>
                </a:rPr>
                <a:t>…</a:t>
              </a:r>
              <a:endParaRPr lang="en-US" altLang="zh-CN" b="1" baseline="-10000">
                <a:latin typeface="Times New Roman" panose="02020603050405020304" pitchFamily="18" charset="0"/>
                <a:ea typeface="SimSun" panose="02010600030101010101" pitchFamily="2" charset="-122"/>
              </a:endParaRPr>
            </a:p>
          </p:txBody>
        </p:sp>
        <p:sp>
          <p:nvSpPr>
            <p:cNvPr id="602147" name="Rectangle 35">
              <a:extLst>
                <a:ext uri="{FF2B5EF4-FFF2-40B4-BE49-F238E27FC236}">
                  <a16:creationId xmlns:a16="http://schemas.microsoft.com/office/drawing/2014/main" id="{4044AC51-A78C-445C-B070-1A853FAD8911}"/>
                </a:ext>
              </a:extLst>
            </p:cNvPr>
            <p:cNvSpPr>
              <a:spLocks noChangeArrowheads="1"/>
            </p:cNvSpPr>
            <p:nvPr/>
          </p:nvSpPr>
          <p:spPr bwMode="auto">
            <a:xfrm rot="5400000">
              <a:off x="4911" y="1606"/>
              <a:ext cx="52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anose="02020603050405020304" pitchFamily="18" charset="0"/>
                  <a:ea typeface="SimSun" panose="02010600030101010101" pitchFamily="2" charset="-122"/>
                </a:rPr>
                <a:t>…</a:t>
              </a:r>
              <a:endParaRPr lang="en-US" altLang="zh-CN" b="1" baseline="-10000">
                <a:latin typeface="Times New Roman" panose="02020603050405020304" pitchFamily="18" charset="0"/>
                <a:ea typeface="SimSun" panose="02010600030101010101" pitchFamily="2" charset="-122"/>
              </a:endParaRPr>
            </a:p>
          </p:txBody>
        </p:sp>
        <p:sp>
          <p:nvSpPr>
            <p:cNvPr id="602148" name="Rectangle 36">
              <a:extLst>
                <a:ext uri="{FF2B5EF4-FFF2-40B4-BE49-F238E27FC236}">
                  <a16:creationId xmlns:a16="http://schemas.microsoft.com/office/drawing/2014/main" id="{A963D4E2-0873-4F20-8811-8D44F6C56A8B}"/>
                </a:ext>
              </a:extLst>
            </p:cNvPr>
            <p:cNvSpPr>
              <a:spLocks noChangeArrowheads="1"/>
            </p:cNvSpPr>
            <p:nvPr/>
          </p:nvSpPr>
          <p:spPr bwMode="auto">
            <a:xfrm rot="5400000">
              <a:off x="5292" y="1606"/>
              <a:ext cx="52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anose="02020603050405020304" pitchFamily="18" charset="0"/>
                  <a:ea typeface="SimSun" panose="02010600030101010101" pitchFamily="2" charset="-122"/>
                </a:rPr>
                <a:t>…</a:t>
              </a:r>
              <a:endParaRPr lang="en-US" altLang="zh-CN" b="1" baseline="-10000">
                <a:latin typeface="Times New Roman" panose="02020603050405020304" pitchFamily="18" charset="0"/>
                <a:ea typeface="SimSun" panose="02010600030101010101" pitchFamily="2" charset="-122"/>
              </a:endParaRPr>
            </a:p>
          </p:txBody>
        </p:sp>
        <p:sp>
          <p:nvSpPr>
            <p:cNvPr id="602149" name="AutoShape 37">
              <a:extLst>
                <a:ext uri="{FF2B5EF4-FFF2-40B4-BE49-F238E27FC236}">
                  <a16:creationId xmlns:a16="http://schemas.microsoft.com/office/drawing/2014/main" id="{F2E757A4-8A0D-4759-85D9-08724000D60C}"/>
                </a:ext>
              </a:extLst>
            </p:cNvPr>
            <p:cNvSpPr>
              <a:spLocks/>
            </p:cNvSpPr>
            <p:nvPr/>
          </p:nvSpPr>
          <p:spPr bwMode="auto">
            <a:xfrm>
              <a:off x="3534" y="1278"/>
              <a:ext cx="135" cy="624"/>
            </a:xfrm>
            <a:prstGeom prst="leftBrace">
              <a:avLst>
                <a:gd name="adj1" fmla="val 38519"/>
                <a:gd name="adj2" fmla="val 50000"/>
              </a:avLst>
            </a:prstGeom>
            <a:noFill/>
            <a:ln w="222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150" name="AutoShape 38">
              <a:extLst>
                <a:ext uri="{FF2B5EF4-FFF2-40B4-BE49-F238E27FC236}">
                  <a16:creationId xmlns:a16="http://schemas.microsoft.com/office/drawing/2014/main" id="{43FBD84C-EF1F-4EFE-8051-C04D6FCF590B}"/>
                </a:ext>
              </a:extLst>
            </p:cNvPr>
            <p:cNvSpPr>
              <a:spLocks/>
            </p:cNvSpPr>
            <p:nvPr/>
          </p:nvSpPr>
          <p:spPr bwMode="auto">
            <a:xfrm rot="5400000">
              <a:off x="4560" y="288"/>
              <a:ext cx="144" cy="1104"/>
            </a:xfrm>
            <a:prstGeom prst="leftBrace">
              <a:avLst>
                <a:gd name="adj1" fmla="val 63889"/>
                <a:gd name="adj2" fmla="val 50000"/>
              </a:avLst>
            </a:prstGeom>
            <a:noFill/>
            <a:ln w="222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151" name="Text Box 39">
              <a:extLst>
                <a:ext uri="{FF2B5EF4-FFF2-40B4-BE49-F238E27FC236}">
                  <a16:creationId xmlns:a16="http://schemas.microsoft.com/office/drawing/2014/main" id="{EDBE2E96-29CA-4FAD-8D63-67FFD176FE1C}"/>
                </a:ext>
              </a:extLst>
            </p:cNvPr>
            <p:cNvSpPr txBox="1">
              <a:spLocks noChangeArrowheads="1"/>
            </p:cNvSpPr>
            <p:nvPr/>
          </p:nvSpPr>
          <p:spPr bwMode="auto">
            <a:xfrm>
              <a:off x="4368" y="576"/>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3300"/>
                  </a:solidFill>
                  <a:ea typeface="SimSun" panose="02010600030101010101" pitchFamily="2" charset="-122"/>
                </a:rPr>
                <a:t>Terms</a:t>
              </a:r>
            </a:p>
          </p:txBody>
        </p:sp>
        <p:sp>
          <p:nvSpPr>
            <p:cNvPr id="602152" name="Text Box 40">
              <a:extLst>
                <a:ext uri="{FF2B5EF4-FFF2-40B4-BE49-F238E27FC236}">
                  <a16:creationId xmlns:a16="http://schemas.microsoft.com/office/drawing/2014/main" id="{F1D7F49E-09BA-46BB-8044-95C612E5A568}"/>
                </a:ext>
              </a:extLst>
            </p:cNvPr>
            <p:cNvSpPr txBox="1">
              <a:spLocks noChangeArrowheads="1"/>
            </p:cNvSpPr>
            <p:nvPr/>
          </p:nvSpPr>
          <p:spPr bwMode="auto">
            <a:xfrm>
              <a:off x="2736" y="1545"/>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3300"/>
                  </a:solidFill>
                  <a:ea typeface="SimSun" panose="02010600030101010101" pitchFamily="2" charset="-122"/>
                </a:rPr>
                <a:t>Documents</a:t>
              </a:r>
            </a:p>
          </p:txBody>
        </p:sp>
        <p:sp>
          <p:nvSpPr>
            <p:cNvPr id="602153" name="Rectangle 41">
              <a:extLst>
                <a:ext uri="{FF2B5EF4-FFF2-40B4-BE49-F238E27FC236}">
                  <a16:creationId xmlns:a16="http://schemas.microsoft.com/office/drawing/2014/main" id="{53E58D63-640E-4EBB-BDF4-066FB20BE31F}"/>
                </a:ext>
              </a:extLst>
            </p:cNvPr>
            <p:cNvSpPr>
              <a:spLocks noChangeArrowheads="1"/>
            </p:cNvSpPr>
            <p:nvPr/>
          </p:nvSpPr>
          <p:spPr bwMode="auto">
            <a:xfrm>
              <a:off x="3661" y="1379"/>
              <a:ext cx="192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Bookman" pitchFamily="18" charset="0"/>
                  <a:ea typeface="SimSun" panose="02010600030101010101" pitchFamily="2" charset="-122"/>
                </a:rPr>
                <a:t>  </a:t>
              </a:r>
              <a:r>
                <a:rPr lang="en-US" altLang="zh-CN" b="1">
                  <a:latin typeface="Bookman" pitchFamily="18" charset="0"/>
                  <a:ea typeface="SimSun" panose="02010600030101010101" pitchFamily="2" charset="-122"/>
                </a:rPr>
                <a:t>3   10</a:t>
              </a:r>
              <a:r>
                <a:rPr lang="en-US" altLang="zh-CN" b="1" baseline="-10000">
                  <a:latin typeface="Bookman" pitchFamily="18" charset="0"/>
                  <a:ea typeface="SimSun" panose="02010600030101010101" pitchFamily="2" charset="-122"/>
                </a:rPr>
                <a:t>   </a:t>
              </a:r>
              <a:r>
                <a:rPr lang="en-US" altLang="zh-CN" b="1">
                  <a:latin typeface="Bookman" pitchFamily="18" charset="0"/>
                  <a:ea typeface="SimSun" panose="02010600030101010101" pitchFamily="2" charset="-122"/>
                </a:rPr>
                <a:t>….……  28</a:t>
              </a:r>
              <a:endParaRPr lang="en-US" altLang="zh-CN" b="1" baseline="-10000">
                <a:latin typeface="Bookman" pitchFamily="18" charset="0"/>
                <a:ea typeface="SimSun" panose="02010600030101010101" pitchFamily="2" charset="-122"/>
              </a:endParaRPr>
            </a:p>
          </p:txBody>
        </p:sp>
        <p:sp>
          <p:nvSpPr>
            <p:cNvPr id="602154" name="Rectangle 42">
              <a:extLst>
                <a:ext uri="{FF2B5EF4-FFF2-40B4-BE49-F238E27FC236}">
                  <a16:creationId xmlns:a16="http://schemas.microsoft.com/office/drawing/2014/main" id="{C4BE69CC-0B3E-4561-AB0F-E4E81DA8D111}"/>
                </a:ext>
              </a:extLst>
            </p:cNvPr>
            <p:cNvSpPr>
              <a:spLocks noChangeArrowheads="1"/>
            </p:cNvSpPr>
            <p:nvPr/>
          </p:nvSpPr>
          <p:spPr bwMode="auto">
            <a:xfrm>
              <a:off x="3668" y="1728"/>
              <a:ext cx="192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Bookman" pitchFamily="18" charset="0"/>
                  <a:ea typeface="SimSun" panose="02010600030101010101" pitchFamily="2" charset="-122"/>
                </a:rPr>
                <a:t>  </a:t>
              </a:r>
              <a:r>
                <a:rPr lang="en-US" altLang="zh-CN" b="1">
                  <a:latin typeface="Bookman" pitchFamily="18" charset="0"/>
                  <a:ea typeface="SimSun" panose="02010600030101010101" pitchFamily="2" charset="-122"/>
                </a:rPr>
                <a:t>0   11</a:t>
              </a:r>
              <a:r>
                <a:rPr lang="en-US" altLang="zh-CN" b="1" baseline="-10000">
                  <a:latin typeface="Bookman" pitchFamily="18" charset="0"/>
                  <a:ea typeface="SimSun" panose="02010600030101010101" pitchFamily="2" charset="-122"/>
                </a:rPr>
                <a:t>   </a:t>
              </a:r>
              <a:r>
                <a:rPr lang="en-US" altLang="zh-CN" b="1">
                  <a:latin typeface="Bookman" pitchFamily="18" charset="0"/>
                  <a:ea typeface="SimSun" panose="02010600030101010101" pitchFamily="2" charset="-122"/>
                </a:rPr>
                <a:t>….……  16</a:t>
              </a:r>
              <a:endParaRPr lang="en-US" altLang="zh-CN" b="1" baseline="-10000">
                <a:latin typeface="Bookman" pitchFamily="18" charset="0"/>
                <a:ea typeface="SimSun" panose="02010600030101010101" pitchFamily="2" charset="-122"/>
              </a:endParaRPr>
            </a:p>
          </p:txBody>
        </p:sp>
        <p:sp>
          <p:nvSpPr>
            <p:cNvPr id="602155" name="Rectangle 43">
              <a:extLst>
                <a:ext uri="{FF2B5EF4-FFF2-40B4-BE49-F238E27FC236}">
                  <a16:creationId xmlns:a16="http://schemas.microsoft.com/office/drawing/2014/main" id="{051103D3-A6F7-4073-9931-4E83C7C8638B}"/>
                </a:ext>
              </a:extLst>
            </p:cNvPr>
            <p:cNvSpPr>
              <a:spLocks noChangeArrowheads="1"/>
            </p:cNvSpPr>
            <p:nvPr/>
          </p:nvSpPr>
          <p:spPr bwMode="auto">
            <a:xfrm rot="5400000">
              <a:off x="3560" y="1606"/>
              <a:ext cx="52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anose="02020603050405020304" pitchFamily="18" charset="0"/>
                  <a:ea typeface="SimSun" panose="02010600030101010101" pitchFamily="2" charset="-122"/>
                </a:rPr>
                <a:t>…</a:t>
              </a:r>
              <a:endParaRPr lang="en-US" altLang="zh-CN" b="1" baseline="-10000">
                <a:latin typeface="Times New Roman" panose="02020603050405020304" pitchFamily="18" charset="0"/>
                <a:ea typeface="SimSun" panose="02010600030101010101" pitchFamily="2" charset="-122"/>
              </a:endParaRPr>
            </a:p>
          </p:txBody>
        </p:sp>
        <p:sp>
          <p:nvSpPr>
            <p:cNvPr id="602156" name="Rectangle 44">
              <a:extLst>
                <a:ext uri="{FF2B5EF4-FFF2-40B4-BE49-F238E27FC236}">
                  <a16:creationId xmlns:a16="http://schemas.microsoft.com/office/drawing/2014/main" id="{5356778A-B30C-4E04-9DF6-43F72E8211DA}"/>
                </a:ext>
              </a:extLst>
            </p:cNvPr>
            <p:cNvSpPr>
              <a:spLocks noChangeArrowheads="1"/>
            </p:cNvSpPr>
            <p:nvPr/>
          </p:nvSpPr>
          <p:spPr bwMode="auto">
            <a:xfrm>
              <a:off x="4045" y="1207"/>
              <a:ext cx="1160" cy="19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ustDataLst>
      <p:tags r:id="rId2"/>
    </p:custDataLst>
    <p:extLst>
      <p:ext uri="{BB962C8B-B14F-4D97-AF65-F5344CB8AC3E}">
        <p14:creationId xmlns:p14="http://schemas.microsoft.com/office/powerpoint/2010/main" val="845708327"/>
      </p:ext>
    </p:extLst>
  </p:cSld>
  <p:clrMapOvr>
    <a:masterClrMapping/>
  </p:clrMapOvr>
  <p:transition advTm="1927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2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5C048F-084F-4A93-BA39-2DD3085EA5DF}"/>
              </a:ext>
            </a:extLst>
          </p:cNvPr>
          <p:cNvSpPr>
            <a:spLocks noGrp="1"/>
          </p:cNvSpPr>
          <p:nvPr>
            <p:ph type="sldNum" sz="quarter" idx="10"/>
          </p:nvPr>
        </p:nvSpPr>
        <p:spPr/>
        <p:txBody>
          <a:bodyPr/>
          <a:lstStyle/>
          <a:p>
            <a:fld id="{A0ABEFEF-20DB-4175-8BEB-A009E9FE6FCE}" type="slidenum">
              <a:rPr lang="en-US" altLang="en-US"/>
              <a:pPr/>
              <a:t>49</a:t>
            </a:fld>
            <a:endParaRPr lang="en-US" altLang="en-US"/>
          </a:p>
        </p:txBody>
      </p:sp>
      <p:sp>
        <p:nvSpPr>
          <p:cNvPr id="606210" name="Rectangle 2">
            <a:extLst>
              <a:ext uri="{FF2B5EF4-FFF2-40B4-BE49-F238E27FC236}">
                <a16:creationId xmlns:a16="http://schemas.microsoft.com/office/drawing/2014/main" id="{C3BB4EAB-B85E-49C0-99A0-A55EC745CF99}"/>
              </a:ext>
            </a:extLst>
          </p:cNvPr>
          <p:cNvSpPr>
            <a:spLocks noGrp="1" noChangeArrowheads="1"/>
          </p:cNvSpPr>
          <p:nvPr>
            <p:ph type="title"/>
          </p:nvPr>
        </p:nvSpPr>
        <p:spPr>
          <a:xfrm>
            <a:off x="457200" y="277813"/>
            <a:ext cx="8229600" cy="788987"/>
          </a:xfrm>
        </p:spPr>
        <p:txBody>
          <a:bodyPr/>
          <a:lstStyle/>
          <a:p>
            <a:r>
              <a:rPr lang="en-US" altLang="en-US" sz="3600" b="1">
                <a:ea typeface="SimSun" panose="02010600030101010101" pitchFamily="2" charset="-122"/>
              </a:rPr>
              <a:t>Other Types of High-Dimensional Data</a:t>
            </a:r>
          </a:p>
        </p:txBody>
      </p:sp>
      <p:pic>
        <p:nvPicPr>
          <p:cNvPr id="606212" name="Picture 4">
            <a:extLst>
              <a:ext uri="{FF2B5EF4-FFF2-40B4-BE49-F238E27FC236}">
                <a16:creationId xmlns:a16="http://schemas.microsoft.com/office/drawing/2014/main" id="{9770E03E-5B5D-4824-AF45-FCBB5687C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31242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6213" name="Picture 5">
            <a:extLst>
              <a:ext uri="{FF2B5EF4-FFF2-40B4-BE49-F238E27FC236}">
                <a16:creationId xmlns:a16="http://schemas.microsoft.com/office/drawing/2014/main" id="{9A397F80-FDCC-41D9-A4F6-3BBD3496B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95400"/>
            <a:ext cx="2835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6215" name="Text Box 7">
            <a:extLst>
              <a:ext uri="{FF2B5EF4-FFF2-40B4-BE49-F238E27FC236}">
                <a16:creationId xmlns:a16="http://schemas.microsoft.com/office/drawing/2014/main" id="{0913F281-154B-422C-84E2-163AA82F214B}"/>
              </a:ext>
            </a:extLst>
          </p:cNvPr>
          <p:cNvSpPr txBox="1">
            <a:spLocks noChangeArrowheads="1"/>
          </p:cNvSpPr>
          <p:nvPr/>
        </p:nvSpPr>
        <p:spPr bwMode="auto">
          <a:xfrm>
            <a:off x="1676400" y="5503863"/>
            <a:ext cx="19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Face images</a:t>
            </a:r>
          </a:p>
        </p:txBody>
      </p:sp>
      <p:sp>
        <p:nvSpPr>
          <p:cNvPr id="606216" name="Text Box 8">
            <a:extLst>
              <a:ext uri="{FF2B5EF4-FFF2-40B4-BE49-F238E27FC236}">
                <a16:creationId xmlns:a16="http://schemas.microsoft.com/office/drawing/2014/main" id="{344DF008-245C-4C90-B6A8-670DD2F94581}"/>
              </a:ext>
            </a:extLst>
          </p:cNvPr>
          <p:cNvSpPr txBox="1">
            <a:spLocks noChangeArrowheads="1"/>
          </p:cNvSpPr>
          <p:nvPr/>
        </p:nvSpPr>
        <p:spPr bwMode="auto">
          <a:xfrm>
            <a:off x="5562600" y="5503863"/>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Handwritten digits</a:t>
            </a:r>
          </a:p>
        </p:txBody>
      </p:sp>
    </p:spTree>
    <p:extLst>
      <p:ext uri="{BB962C8B-B14F-4D97-AF65-F5344CB8AC3E}">
        <p14:creationId xmlns:p14="http://schemas.microsoft.com/office/powerpoint/2010/main" val="14841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770440" cy="4343400"/>
          </a:xfrm>
        </p:spPr>
        <p:txBody>
          <a:bodyPr/>
          <a:lstStyle/>
          <a:p>
            <a:pPr marL="57150" indent="0">
              <a:buNone/>
            </a:pPr>
            <a:r>
              <a:rPr lang="en-US" sz="1600" dirty="0">
                <a:latin typeface="Times New Roman"/>
                <a:cs typeface="Times New Roman"/>
              </a:rPr>
              <a:t>Predict	</a:t>
            </a:r>
          </a:p>
          <a:p>
            <a:pPr indent="-285750"/>
            <a:r>
              <a:rPr lang="en-US" sz="1600" dirty="0">
                <a:latin typeface="Times New Roman"/>
                <a:cs typeface="Times New Roman"/>
              </a:rPr>
              <a:t>estimate the likelihood that future event or condition will occur </a:t>
            </a:r>
          </a:p>
          <a:p>
            <a:pPr indent="-285750"/>
            <a:r>
              <a:rPr lang="en-US" sz="1600" dirty="0">
                <a:latin typeface="Times New Roman"/>
                <a:cs typeface="Times New Roman"/>
              </a:rPr>
              <a:t>common form of a prediction is in the form of a probability</a:t>
            </a:r>
          </a:p>
          <a:p>
            <a:pPr indent="-285750"/>
            <a:r>
              <a:rPr lang="en-US" sz="1600" dirty="0">
                <a:latin typeface="Times New Roman"/>
                <a:cs typeface="Times New Roman"/>
              </a:rPr>
              <a:t>probabilities may be transformed into scores and likelihood categories to support the needs of decision makers</a:t>
            </a:r>
          </a:p>
          <a:p>
            <a:pPr indent="-285750"/>
            <a:endParaRPr lang="en-US" sz="1600" dirty="0">
              <a:latin typeface="Times New Roman"/>
              <a:cs typeface="Times New Roman"/>
            </a:endParaRPr>
          </a:p>
          <a:p>
            <a:pPr marL="57150" indent="0">
              <a:buNone/>
            </a:pPr>
            <a:r>
              <a:rPr lang="en-US" sz="1600" dirty="0">
                <a:latin typeface="Times New Roman"/>
                <a:cs typeface="Times New Roman"/>
              </a:rPr>
              <a:t>Forecast</a:t>
            </a:r>
          </a:p>
          <a:p>
            <a:pPr indent="-285750"/>
            <a:r>
              <a:rPr lang="en-US" sz="1600" dirty="0">
                <a:latin typeface="Times New Roman"/>
                <a:cs typeface="Times New Roman"/>
              </a:rPr>
              <a:t>estimate the future value of a continuous variable</a:t>
            </a:r>
          </a:p>
          <a:p>
            <a:pPr indent="-285750"/>
            <a:r>
              <a:rPr lang="en-US" sz="1600" dirty="0">
                <a:latin typeface="Times New Roman"/>
                <a:cs typeface="Times New Roman"/>
              </a:rPr>
              <a:t>common form of a forecast is to position the future value(s) on a timeline</a:t>
            </a:r>
          </a:p>
          <a:p>
            <a:pPr indent="-285750"/>
            <a:endParaRPr lang="en-US" sz="1600" dirty="0">
              <a:latin typeface="Times New Roman"/>
              <a:cs typeface="Times New Roman"/>
            </a:endParaRPr>
          </a:p>
          <a:p>
            <a:pPr marL="57150" indent="0">
              <a:buNone/>
            </a:pPr>
            <a:r>
              <a:rPr lang="en-US" sz="1600" dirty="0">
                <a:latin typeface="Times New Roman"/>
                <a:cs typeface="Times New Roman"/>
              </a:rPr>
              <a:t>Classify</a:t>
            </a:r>
          </a:p>
          <a:p>
            <a:pPr indent="-285750"/>
            <a:r>
              <a:rPr lang="en-US" sz="1600" dirty="0">
                <a:latin typeface="Times New Roman"/>
                <a:cs typeface="Times New Roman"/>
              </a:rPr>
              <a:t>assign an observation, condition or event to a pre-defined class or category</a:t>
            </a:r>
          </a:p>
          <a:p>
            <a:pPr indent="-285750"/>
            <a:r>
              <a:rPr lang="en-US" sz="1600" dirty="0">
                <a:latin typeface="Times New Roman"/>
                <a:cs typeface="Times New Roman"/>
              </a:rPr>
              <a:t>the observations, conditions or events may be from the past, the present or the future.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109750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120459" cy="263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78494" y="1465231"/>
            <a:ext cx="4176464" cy="369332"/>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Original Data Set – 8 Potential Features</a:t>
            </a:r>
          </a:p>
        </p:txBody>
      </p:sp>
    </p:spTree>
    <p:extLst>
      <p:ext uri="{BB962C8B-B14F-4D97-AF65-F5344CB8AC3E}">
        <p14:creationId xmlns:p14="http://schemas.microsoft.com/office/powerpoint/2010/main" val="2860281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74" y="1943604"/>
            <a:ext cx="5583564" cy="180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39752" y="1263040"/>
            <a:ext cx="4083234"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Results of Principal Components Analysis</a:t>
            </a:r>
          </a:p>
        </p:txBody>
      </p:sp>
      <p:sp>
        <p:nvSpPr>
          <p:cNvPr id="37" name="TextBox 36"/>
          <p:cNvSpPr txBox="1"/>
          <p:nvPr/>
        </p:nvSpPr>
        <p:spPr>
          <a:xfrm>
            <a:off x="1043608" y="4711266"/>
            <a:ext cx="1742785" cy="338554"/>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Components 1 to 6</a:t>
            </a:r>
          </a:p>
        </p:txBody>
      </p:sp>
      <p:sp>
        <p:nvSpPr>
          <p:cNvPr id="38" name="Freeform 37"/>
          <p:cNvSpPr/>
          <p:nvPr/>
        </p:nvSpPr>
        <p:spPr>
          <a:xfrm>
            <a:off x="1388665" y="3022547"/>
            <a:ext cx="1470750" cy="1658983"/>
          </a:xfrm>
          <a:custGeom>
            <a:avLst/>
            <a:gdLst>
              <a:gd name="connsiteX0" fmla="*/ 138339 w 1470750"/>
              <a:gd name="connsiteY0" fmla="*/ 1658983 h 1658983"/>
              <a:gd name="connsiteX1" fmla="*/ 125276 w 1470750"/>
              <a:gd name="connsiteY1" fmla="*/ 391886 h 1658983"/>
              <a:gd name="connsiteX2" fmla="*/ 1470750 w 1470750"/>
              <a:gd name="connsiteY2" fmla="*/ 0 h 1658983"/>
              <a:gd name="connsiteX3" fmla="*/ 1470750 w 1470750"/>
              <a:gd name="connsiteY3" fmla="*/ 0 h 1658983"/>
            </a:gdLst>
            <a:ahLst/>
            <a:cxnLst>
              <a:cxn ang="0">
                <a:pos x="connsiteX0" y="connsiteY0"/>
              </a:cxn>
              <a:cxn ang="0">
                <a:pos x="connsiteX1" y="connsiteY1"/>
              </a:cxn>
              <a:cxn ang="0">
                <a:pos x="connsiteX2" y="connsiteY2"/>
              </a:cxn>
              <a:cxn ang="0">
                <a:pos x="connsiteX3" y="connsiteY3"/>
              </a:cxn>
            </a:cxnLst>
            <a:rect l="l" t="t" r="r" b="b"/>
            <a:pathLst>
              <a:path w="1470750" h="1658983">
                <a:moveTo>
                  <a:pt x="138339" y="1658983"/>
                </a:moveTo>
                <a:cubicBezTo>
                  <a:pt x="20773" y="1163683"/>
                  <a:pt x="-96793" y="668383"/>
                  <a:pt x="125276" y="391886"/>
                </a:cubicBezTo>
                <a:cubicBezTo>
                  <a:pt x="347345" y="115389"/>
                  <a:pt x="1470750" y="0"/>
                  <a:pt x="1470750" y="0"/>
                </a:cubicBezTo>
                <a:lnTo>
                  <a:pt x="1470750" y="0"/>
                </a:lnTo>
              </a:path>
            </a:pathLst>
          </a:custGeom>
          <a:noFill/>
          <a:ln>
            <a:solidFill>
              <a:srgbClr val="00091A"/>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39" name="TextBox 38"/>
          <p:cNvSpPr txBox="1"/>
          <p:nvPr/>
        </p:nvSpPr>
        <p:spPr>
          <a:xfrm>
            <a:off x="6422986" y="4572766"/>
            <a:ext cx="2433680" cy="584775"/>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Components 1 to 4 account</a:t>
            </a:r>
          </a:p>
          <a:p>
            <a:r>
              <a:rPr lang="en-CA" sz="1600" dirty="0">
                <a:latin typeface="Times" panose="02020603050405020304" pitchFamily="18" charset="0"/>
                <a:cs typeface="Times" panose="02020603050405020304" pitchFamily="18" charset="0"/>
              </a:rPr>
              <a:t>for 99.4% of the variation</a:t>
            </a:r>
          </a:p>
        </p:txBody>
      </p:sp>
      <p:sp>
        <p:nvSpPr>
          <p:cNvPr id="40" name="Freeform 39"/>
          <p:cNvSpPr/>
          <p:nvPr/>
        </p:nvSpPr>
        <p:spPr>
          <a:xfrm>
            <a:off x="7341326" y="2637635"/>
            <a:ext cx="708145" cy="1908236"/>
          </a:xfrm>
          <a:custGeom>
            <a:avLst/>
            <a:gdLst>
              <a:gd name="connsiteX0" fmla="*/ 0 w 708145"/>
              <a:gd name="connsiteY0" fmla="*/ 131688 h 1908236"/>
              <a:gd name="connsiteX1" fmla="*/ 705394 w 708145"/>
              <a:gd name="connsiteY1" fmla="*/ 183939 h 1908236"/>
              <a:gd name="connsiteX2" fmla="*/ 261257 w 708145"/>
              <a:gd name="connsiteY2" fmla="*/ 1908236 h 1908236"/>
              <a:gd name="connsiteX3" fmla="*/ 261257 w 708145"/>
              <a:gd name="connsiteY3" fmla="*/ 1908236 h 1908236"/>
            </a:gdLst>
            <a:ahLst/>
            <a:cxnLst>
              <a:cxn ang="0">
                <a:pos x="connsiteX0" y="connsiteY0"/>
              </a:cxn>
              <a:cxn ang="0">
                <a:pos x="connsiteX1" y="connsiteY1"/>
              </a:cxn>
              <a:cxn ang="0">
                <a:pos x="connsiteX2" y="connsiteY2"/>
              </a:cxn>
              <a:cxn ang="0">
                <a:pos x="connsiteX3" y="connsiteY3"/>
              </a:cxn>
            </a:cxnLst>
            <a:rect l="l" t="t" r="r" b="b"/>
            <a:pathLst>
              <a:path w="708145" h="1908236">
                <a:moveTo>
                  <a:pt x="0" y="131688"/>
                </a:moveTo>
                <a:cubicBezTo>
                  <a:pt x="330925" y="9768"/>
                  <a:pt x="661851" y="-112152"/>
                  <a:pt x="705394" y="183939"/>
                </a:cubicBezTo>
                <a:cubicBezTo>
                  <a:pt x="748937" y="480030"/>
                  <a:pt x="261257" y="1908236"/>
                  <a:pt x="261257" y="1908236"/>
                </a:cubicBezTo>
                <a:lnTo>
                  <a:pt x="261257" y="1908236"/>
                </a:lnTo>
              </a:path>
            </a:pathLst>
          </a:custGeom>
          <a:noFill/>
          <a:ln w="9525">
            <a:solidFill>
              <a:schemeClr val="tx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41" name="TextBox 40"/>
          <p:cNvSpPr txBox="1"/>
          <p:nvPr/>
        </p:nvSpPr>
        <p:spPr>
          <a:xfrm>
            <a:off x="2139375" y="5301208"/>
            <a:ext cx="4934808" cy="923330"/>
          </a:xfrm>
          <a:prstGeom prst="rect">
            <a:avLst/>
          </a:prstGeom>
          <a:noFill/>
        </p:spPr>
        <p:txBody>
          <a:bodyPr wrap="square" rtlCol="0">
            <a:spAutoFit/>
          </a:bodyPr>
          <a:lstStyle/>
          <a:p>
            <a:pPr algn="ctr"/>
            <a:r>
              <a:rPr lang="en-CA" dirty="0">
                <a:latin typeface="Times" panose="02020603050405020304" pitchFamily="18" charset="0"/>
                <a:cs typeface="Times" panose="02020603050405020304" pitchFamily="18" charset="0"/>
              </a:rPr>
              <a:t>Four components can be </a:t>
            </a:r>
          </a:p>
          <a:p>
            <a:pPr algn="ctr"/>
            <a:r>
              <a:rPr lang="en-CA" dirty="0">
                <a:latin typeface="Times" panose="02020603050405020304" pitchFamily="18" charset="0"/>
                <a:cs typeface="Times" panose="02020603050405020304" pitchFamily="18" charset="0"/>
              </a:rPr>
              <a:t>used as features instead of six</a:t>
            </a:r>
          </a:p>
          <a:p>
            <a:pPr algn="ctr"/>
            <a:r>
              <a:rPr lang="en-CA" dirty="0">
                <a:latin typeface="Times" panose="02020603050405020304" pitchFamily="18" charset="0"/>
                <a:cs typeface="Times" panose="02020603050405020304" pitchFamily="18" charset="0"/>
              </a:rPr>
              <a:t>This means there are four principal components</a:t>
            </a:r>
          </a:p>
        </p:txBody>
      </p:sp>
    </p:spTree>
    <p:extLst>
      <p:ext uri="{BB962C8B-B14F-4D97-AF65-F5344CB8AC3E}">
        <p14:creationId xmlns:p14="http://schemas.microsoft.com/office/powerpoint/2010/main" val="2813466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079174" y="1339634"/>
            <a:ext cx="3166251"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Description of Each Component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30" y="1861299"/>
            <a:ext cx="7382540" cy="2042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948677" y="4365104"/>
            <a:ext cx="7708520" cy="1754326"/>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Note: </a:t>
            </a:r>
          </a:p>
          <a:p>
            <a:r>
              <a:rPr lang="en-CA" dirty="0">
                <a:latin typeface="Times" panose="02020603050405020304" pitchFamily="18" charset="0"/>
                <a:cs typeface="Times" panose="02020603050405020304" pitchFamily="18" charset="0"/>
              </a:rPr>
              <a:t>Component 1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1 * X1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2 * X2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3 * X3……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n * </a:t>
            </a:r>
            <a:r>
              <a:rPr lang="en-CA" dirty="0" err="1">
                <a:latin typeface="Times" panose="02020603050405020304" pitchFamily="18" charset="0"/>
                <a:cs typeface="Times" panose="02020603050405020304" pitchFamily="18" charset="0"/>
              </a:rPr>
              <a:t>Xn</a:t>
            </a:r>
            <a:endParaRPr lang="en-CA" dirty="0">
              <a:latin typeface="Times" panose="02020603050405020304" pitchFamily="18" charset="0"/>
              <a:cs typeface="Times" panose="02020603050405020304" pitchFamily="18" charset="0"/>
            </a:endParaRPr>
          </a:p>
          <a:p>
            <a:pPr algn="ctr"/>
            <a:endParaRPr lang="en-CA" dirty="0">
              <a:latin typeface="Times" panose="02020603050405020304" pitchFamily="18" charset="0"/>
              <a:cs typeface="Times" panose="02020603050405020304" pitchFamily="18" charset="0"/>
            </a:endParaRPr>
          </a:p>
          <a:p>
            <a:pPr algn="ctr"/>
            <a:r>
              <a:rPr lang="en-CA" dirty="0">
                <a:latin typeface="Times" panose="02020603050405020304" pitchFamily="18" charset="0"/>
                <a:cs typeface="Times" panose="02020603050405020304" pitchFamily="18" charset="0"/>
              </a:rPr>
              <a:t>Using transformations, selected components can be used as model features</a:t>
            </a:r>
          </a:p>
          <a:p>
            <a:pPr algn="ctr"/>
            <a:endParaRPr lang="en-CA" dirty="0">
              <a:latin typeface="Times" panose="02020603050405020304" pitchFamily="18" charset="0"/>
              <a:cs typeface="Times" panose="02020603050405020304" pitchFamily="18" charset="0"/>
            </a:endParaRPr>
          </a:p>
          <a:p>
            <a:pPr algn="ctr"/>
            <a:r>
              <a:rPr lang="en-CA" dirty="0">
                <a:latin typeface="Times" panose="02020603050405020304" pitchFamily="18" charset="0"/>
                <a:cs typeface="Times" panose="02020603050405020304" pitchFamily="18" charset="0"/>
              </a:rPr>
              <a:t>Based on 4 Principal Components, a simpler model emerges</a:t>
            </a:r>
          </a:p>
        </p:txBody>
      </p:sp>
    </p:spTree>
    <p:extLst>
      <p:ext uri="{BB962C8B-B14F-4D97-AF65-F5344CB8AC3E}">
        <p14:creationId xmlns:p14="http://schemas.microsoft.com/office/powerpoint/2010/main" val="1919617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931872" y="3284984"/>
            <a:ext cx="758795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How visualization benefits from Dimension Reduction</a:t>
            </a:r>
          </a:p>
          <a:p>
            <a:r>
              <a:rPr lang="en-CA" dirty="0">
                <a:latin typeface="Times" panose="02020603050405020304" pitchFamily="18" charset="0"/>
                <a:cs typeface="Times" panose="02020603050405020304" pitchFamily="18" charset="0"/>
                <a:hlinkClick r:id="rId2"/>
              </a:rPr>
              <a:t>https://www.youtube.com/watch?v=MR8sWzoUUwM&amp;index=2&amp;list=PLnnr1O8OWc6aVexn2BY0qjklobY6TUEIy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40" name="Rectangle 39"/>
          <p:cNvSpPr/>
          <p:nvPr/>
        </p:nvSpPr>
        <p:spPr>
          <a:xfrm>
            <a:off x="903921" y="1628799"/>
            <a:ext cx="697639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Introduction to the need for Dimension Reduction</a:t>
            </a:r>
          </a:p>
          <a:p>
            <a:r>
              <a:rPr lang="en-CA" dirty="0">
                <a:latin typeface="Times" panose="02020603050405020304" pitchFamily="18" charset="0"/>
                <a:cs typeface="Times" panose="02020603050405020304" pitchFamily="18" charset="0"/>
                <a:hlinkClick r:id="rId3"/>
              </a:rPr>
              <a:t>https://www.youtube.com/watch?v=9fVSJVp11xc&amp;index=1&amp;list=PLnnr1O8OWc6aVexn2BY0qjklobY6TUEIy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21995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3BD16AEE-9998-43B4-BEB1-68D049E061FF}"/>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br>
              <a:rPr lang="es-ES" altLang="en-US">
                <a:ea typeface="ＭＳ Ｐゴシック" panose="020B0600070205080204" pitchFamily="34" charset="-128"/>
              </a:rPr>
            </a:br>
            <a:r>
              <a:rPr lang="es-ES" altLang="en-US">
                <a:ea typeface="ＭＳ Ｐゴシック" panose="020B0600070205080204" pitchFamily="34" charset="-128"/>
              </a:rPr>
              <a:t>Selection Criteria</a:t>
            </a:r>
            <a:endParaRPr lang="es-ES" altLang="en-US">
              <a:solidFill>
                <a:schemeClr val="bg2"/>
              </a:solidFill>
              <a:ea typeface="ＭＳ Ｐゴシック" panose="020B0600070205080204" pitchFamily="34" charset="-128"/>
            </a:endParaRPr>
          </a:p>
        </p:txBody>
      </p:sp>
      <p:sp>
        <p:nvSpPr>
          <p:cNvPr id="34818" name="Rectangle 3">
            <a:extLst>
              <a:ext uri="{FF2B5EF4-FFF2-40B4-BE49-F238E27FC236}">
                <a16:creationId xmlns:a16="http://schemas.microsoft.com/office/drawing/2014/main" id="{93114A90-A39D-43E1-A75E-66CCCEA48B4F}"/>
              </a:ext>
            </a:extLst>
          </p:cNvPr>
          <p:cNvSpPr>
            <a:spLocks noGrp="1" noChangeArrowheads="1"/>
          </p:cNvSpPr>
          <p:nvPr>
            <p:ph idx="1"/>
          </p:nvPr>
        </p:nvSpPr>
        <p:spPr/>
        <p:txBody>
          <a:bodyPr/>
          <a:lstStyle/>
          <a:p>
            <a:pPr lvl="1" algn="just" eaLnBrk="1" hangingPunct="1"/>
            <a:r>
              <a:rPr lang="es-ES" altLang="en-US">
                <a:solidFill>
                  <a:srgbClr val="000000"/>
                </a:solidFill>
                <a:ea typeface="ＭＳ Ｐゴシック" panose="020B0600070205080204" pitchFamily="34" charset="-128"/>
              </a:rPr>
              <a:t>Consistency Measures.</a:t>
            </a:r>
          </a:p>
          <a:p>
            <a:pPr lvl="2" algn="just" eaLnBrk="1" hangingPunct="1"/>
            <a:r>
              <a:rPr lang="es-ES" altLang="en-US" sz="2200">
                <a:solidFill>
                  <a:srgbClr val="000000"/>
                </a:solidFill>
                <a:ea typeface="ＭＳ Ｐゴシック" panose="020B0600070205080204" pitchFamily="34" charset="-128"/>
              </a:rPr>
              <a:t>They </a:t>
            </a:r>
            <a:r>
              <a:rPr lang="es-ES" altLang="en-US" sz="2200">
                <a:ea typeface="ＭＳ Ｐゴシック" panose="020B0600070205080204" pitchFamily="34" charset="-128"/>
              </a:rPr>
              <a:t>attempt to find a minimum number of features that separate classes as the full set of features can.</a:t>
            </a:r>
          </a:p>
          <a:p>
            <a:pPr lvl="2" algn="just" eaLnBrk="1" hangingPunct="1"/>
            <a:endParaRPr lang="es-ES" altLang="en-US" sz="2200">
              <a:ea typeface="ＭＳ Ｐゴシック" panose="020B0600070205080204" pitchFamily="34" charset="-128"/>
            </a:endParaRPr>
          </a:p>
          <a:p>
            <a:pPr lvl="2" algn="just" eaLnBrk="1" hangingPunct="1"/>
            <a:r>
              <a:rPr lang="es-ES" altLang="en-US" sz="2200">
                <a:ea typeface="ＭＳ Ｐゴシック" panose="020B0600070205080204" pitchFamily="34" charset="-128"/>
              </a:rPr>
              <a:t>They aim to achieve </a:t>
            </a:r>
            <a:r>
              <a:rPr lang="es-ES" altLang="en-US" sz="2200" b="1">
                <a:ea typeface="ＭＳ Ｐゴシック" panose="020B0600070205080204" pitchFamily="34" charset="-128"/>
              </a:rPr>
              <a:t>P(C|FullSet) = P(C|SubSet)</a:t>
            </a:r>
            <a:r>
              <a:rPr lang="es-ES" altLang="en-US" sz="2200">
                <a:ea typeface="ＭＳ Ｐゴシック" panose="020B0600070205080204" pitchFamily="34" charset="-128"/>
              </a:rPr>
              <a:t>. </a:t>
            </a:r>
          </a:p>
          <a:p>
            <a:pPr lvl="2" algn="just" eaLnBrk="1" hangingPunct="1"/>
            <a:endParaRPr lang="es-ES" altLang="en-US" sz="2200">
              <a:ea typeface="ＭＳ Ｐゴシック" panose="020B0600070205080204" pitchFamily="34" charset="-128"/>
            </a:endParaRPr>
          </a:p>
          <a:p>
            <a:pPr lvl="2" algn="just" eaLnBrk="1" hangingPunct="1"/>
            <a:r>
              <a:rPr lang="es-ES" altLang="en-US" sz="2200">
                <a:ea typeface="ＭＳ Ｐゴシック" panose="020B0600070205080204" pitchFamily="34" charset="-128"/>
              </a:rPr>
              <a:t>An inconsistency is defined as the case of two examples with the same inputs (same feature values) but with different output feature values (classes in classification).</a:t>
            </a:r>
            <a:endParaRPr lang="es-ES" altLang="en-US" sz="2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33846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665067E9-BAD1-4E8F-AFA8-33AC29D21BA3}"/>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br>
              <a:rPr lang="es-ES" altLang="en-US">
                <a:ea typeface="ＭＳ Ｐゴシック" panose="020B0600070205080204" pitchFamily="34" charset="-128"/>
              </a:rPr>
            </a:br>
            <a:r>
              <a:rPr lang="es-ES" altLang="en-US">
                <a:ea typeface="ＭＳ Ｐゴシック" panose="020B0600070205080204" pitchFamily="34" charset="-128"/>
              </a:rPr>
              <a:t>Selection Criteria</a:t>
            </a:r>
            <a:endParaRPr lang="es-ES" altLang="en-US">
              <a:solidFill>
                <a:schemeClr val="bg2"/>
              </a:solidFill>
              <a:ea typeface="ＭＳ Ｐゴシック" panose="020B0600070205080204" pitchFamily="34" charset="-128"/>
            </a:endParaRPr>
          </a:p>
        </p:txBody>
      </p:sp>
      <p:sp>
        <p:nvSpPr>
          <p:cNvPr id="35842" name="Rectangle 3">
            <a:extLst>
              <a:ext uri="{FF2B5EF4-FFF2-40B4-BE49-F238E27FC236}">
                <a16:creationId xmlns:a16="http://schemas.microsoft.com/office/drawing/2014/main" id="{DDD63627-83D0-4419-ABB8-3D37AECBDEE7}"/>
              </a:ext>
            </a:extLst>
          </p:cNvPr>
          <p:cNvSpPr>
            <a:spLocks noGrp="1" noChangeArrowheads="1"/>
          </p:cNvSpPr>
          <p:nvPr>
            <p:ph idx="1"/>
          </p:nvPr>
        </p:nvSpPr>
        <p:spPr/>
        <p:txBody>
          <a:bodyPr/>
          <a:lstStyle/>
          <a:p>
            <a:pPr lvl="1" algn="just" eaLnBrk="1" hangingPunct="1"/>
            <a:r>
              <a:rPr lang="es-ES" altLang="en-US">
                <a:solidFill>
                  <a:srgbClr val="000000"/>
                </a:solidFill>
                <a:ea typeface="ＭＳ Ｐゴシック" panose="020B0600070205080204" pitchFamily="34" charset="-128"/>
              </a:rPr>
              <a:t>Accuracy Measures.</a:t>
            </a:r>
          </a:p>
          <a:p>
            <a:pPr lvl="2" algn="just" eaLnBrk="1" hangingPunct="1"/>
            <a:r>
              <a:rPr lang="es-ES" altLang="en-US" sz="2000">
                <a:solidFill>
                  <a:srgbClr val="000000"/>
                </a:solidFill>
                <a:ea typeface="ＭＳ Ｐゴシック" panose="020B0600070205080204" pitchFamily="34" charset="-128"/>
              </a:rPr>
              <a:t>This form of evaluation relies on the classifier or learner. Among various possible subsets of features, the subset which yields the best predictive accuracy is chosen</a:t>
            </a:r>
          </a:p>
        </p:txBody>
      </p:sp>
      <p:pic>
        <p:nvPicPr>
          <p:cNvPr id="35843" name="Imagen 1">
            <a:extLst>
              <a:ext uri="{FF2B5EF4-FFF2-40B4-BE49-F238E27FC236}">
                <a16:creationId xmlns:a16="http://schemas.microsoft.com/office/drawing/2014/main" id="{11B6D69D-F20B-44C2-827A-65A53BE5D6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84984"/>
            <a:ext cx="8497183" cy="287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692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1CCDD82-B162-49C4-BA9F-99D1B090E0CE}"/>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endParaRPr lang="es-ES" altLang="en-US">
              <a:solidFill>
                <a:schemeClr val="bg2"/>
              </a:solidFill>
              <a:ea typeface="ＭＳ Ｐゴシック" panose="020B0600070205080204" pitchFamily="34" charset="-128"/>
            </a:endParaRPr>
          </a:p>
        </p:txBody>
      </p:sp>
      <p:sp>
        <p:nvSpPr>
          <p:cNvPr id="36866" name="Rectangle 3">
            <a:extLst>
              <a:ext uri="{FF2B5EF4-FFF2-40B4-BE49-F238E27FC236}">
                <a16:creationId xmlns:a16="http://schemas.microsoft.com/office/drawing/2014/main" id="{EB618CE4-D00E-406F-9247-51A17DCAD293}"/>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Filters:</a:t>
            </a:r>
          </a:p>
        </p:txBody>
      </p:sp>
      <p:pic>
        <p:nvPicPr>
          <p:cNvPr id="36867" name="Imagen 1">
            <a:extLst>
              <a:ext uri="{FF2B5EF4-FFF2-40B4-BE49-F238E27FC236}">
                <a16:creationId xmlns:a16="http://schemas.microsoft.com/office/drawing/2014/main" id="{50775C40-8FAF-454C-892D-BFE147C0E2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84313"/>
            <a:ext cx="6634163"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544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AD51E007-1387-4703-96F4-9E0160DDF0FD}"/>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endParaRPr lang="es-ES" altLang="en-US">
              <a:solidFill>
                <a:schemeClr val="bg2"/>
              </a:solidFill>
              <a:ea typeface="ＭＳ Ｐゴシック" panose="020B0600070205080204" pitchFamily="34" charset="-128"/>
            </a:endParaRPr>
          </a:p>
        </p:txBody>
      </p:sp>
      <p:sp>
        <p:nvSpPr>
          <p:cNvPr id="37890" name="Rectangle 3">
            <a:extLst>
              <a:ext uri="{FF2B5EF4-FFF2-40B4-BE49-F238E27FC236}">
                <a16:creationId xmlns:a16="http://schemas.microsoft.com/office/drawing/2014/main" id="{20C1F68E-3150-4E83-B329-B63EDC52E005}"/>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Filters:</a:t>
            </a:r>
          </a:p>
          <a:p>
            <a:pPr lvl="1" algn="just" eaLnBrk="1" hangingPunct="1"/>
            <a:r>
              <a:rPr lang="es-ES" altLang="en-US" sz="2400">
                <a:ea typeface="ＭＳ Ｐゴシック" panose="020B0600070205080204" pitchFamily="34" charset="-128"/>
              </a:rPr>
              <a:t>measuring uncertainty, distances, dependence or consistency is usually cheaper than measuring the accuracy of a learning process. Thus, filter methods are usually faster.</a:t>
            </a:r>
          </a:p>
          <a:p>
            <a:pPr lvl="1" algn="just" eaLnBrk="1" hangingPunct="1"/>
            <a:r>
              <a:rPr lang="es-ES" altLang="en-US" sz="2400">
                <a:ea typeface="ＭＳ Ｐゴシック" panose="020B0600070205080204" pitchFamily="34" charset="-128"/>
              </a:rPr>
              <a:t>it does not rely on a particular learning bias, in such a way that the selected features can be used to learn different models from different DM techniques.</a:t>
            </a:r>
          </a:p>
          <a:p>
            <a:pPr lvl="1" algn="just" eaLnBrk="1" hangingPunct="1"/>
            <a:r>
              <a:rPr lang="es-ES" altLang="en-US" sz="2400">
                <a:ea typeface="ＭＳ Ｐゴシック" panose="020B0600070205080204" pitchFamily="34" charset="-128"/>
              </a:rPr>
              <a:t>it can handle larger sized data, due to the  simplicity and low time complexity of the evaluation measures.</a:t>
            </a:r>
            <a:endParaRPr lang="es-ES" altLang="en-US" sz="24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097929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48216BDB-A505-4C2F-AD3E-643DED233EA5}"/>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endParaRPr lang="es-ES" altLang="en-US">
              <a:solidFill>
                <a:schemeClr val="bg2"/>
              </a:solidFill>
              <a:ea typeface="ＭＳ Ｐゴシック" panose="020B0600070205080204" pitchFamily="34" charset="-128"/>
            </a:endParaRPr>
          </a:p>
        </p:txBody>
      </p:sp>
      <p:sp>
        <p:nvSpPr>
          <p:cNvPr id="38914" name="Rectangle 3">
            <a:extLst>
              <a:ext uri="{FF2B5EF4-FFF2-40B4-BE49-F238E27FC236}">
                <a16:creationId xmlns:a16="http://schemas.microsoft.com/office/drawing/2014/main" id="{A9208D3F-2694-4BB9-A77F-732741CC29F6}"/>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Wrappers:</a:t>
            </a:r>
          </a:p>
        </p:txBody>
      </p:sp>
      <p:pic>
        <p:nvPicPr>
          <p:cNvPr id="38915" name="Imagen 1">
            <a:extLst>
              <a:ext uri="{FF2B5EF4-FFF2-40B4-BE49-F238E27FC236}">
                <a16:creationId xmlns:a16="http://schemas.microsoft.com/office/drawing/2014/main" id="{33C140C4-AFF6-4F9F-A322-8E85AC5C1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5250" y="1700213"/>
            <a:ext cx="65373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497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D4F481E-1676-4BD7-95B3-6EC9FC7FFFB0}"/>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endParaRPr lang="es-ES" altLang="en-US">
              <a:solidFill>
                <a:schemeClr val="bg2"/>
              </a:solidFill>
              <a:ea typeface="ＭＳ Ｐゴシック" panose="020B0600070205080204" pitchFamily="34" charset="-128"/>
            </a:endParaRPr>
          </a:p>
        </p:txBody>
      </p:sp>
      <p:sp>
        <p:nvSpPr>
          <p:cNvPr id="39938" name="Rectangle 3">
            <a:extLst>
              <a:ext uri="{FF2B5EF4-FFF2-40B4-BE49-F238E27FC236}">
                <a16:creationId xmlns:a16="http://schemas.microsoft.com/office/drawing/2014/main" id="{B01C24F8-CC68-488B-A5CD-FF154A154A60}"/>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Wrappers:</a:t>
            </a:r>
          </a:p>
          <a:p>
            <a:pPr lvl="1" algn="just" eaLnBrk="1" hangingPunct="1"/>
            <a:r>
              <a:rPr lang="es-ES" altLang="en-US">
                <a:solidFill>
                  <a:srgbClr val="000000"/>
                </a:solidFill>
                <a:ea typeface="ＭＳ Ｐゴシック" panose="020B0600070205080204" pitchFamily="34" charset="-128"/>
              </a:rPr>
              <a:t>can achieve the purpose of improving the particular learner</a:t>
            </a:r>
            <a:r>
              <a:rPr lang="es-ES" altLang="es-ES">
                <a:solidFill>
                  <a:srgbClr val="000000"/>
                </a:solidFill>
                <a:ea typeface="ＭＳ Ｐゴシック" panose="020B0600070205080204" pitchFamily="34" charset="-128"/>
              </a:rPr>
              <a:t>’</a:t>
            </a:r>
            <a:r>
              <a:rPr lang="es-ES" altLang="en-US">
                <a:solidFill>
                  <a:srgbClr val="000000"/>
                </a:solidFill>
                <a:ea typeface="ＭＳ Ｐゴシック" panose="020B0600070205080204" pitchFamily="34" charset="-128"/>
              </a:rPr>
              <a:t>s predictive performance.</a:t>
            </a:r>
          </a:p>
          <a:p>
            <a:pPr lvl="1" algn="just" eaLnBrk="1" hangingPunct="1"/>
            <a:r>
              <a:rPr lang="es-ES" altLang="en-US">
                <a:solidFill>
                  <a:srgbClr val="000000"/>
                </a:solidFill>
                <a:ea typeface="ＭＳ Ｐゴシック" panose="020B0600070205080204" pitchFamily="34" charset="-128"/>
              </a:rPr>
              <a:t>usage of internal statistical validation to control the overfitting, ensembles of learners and hybridizations with heuristic learning like Bayesian classifiers or Decision Tree induction.</a:t>
            </a:r>
          </a:p>
          <a:p>
            <a:pPr lvl="1" algn="just" eaLnBrk="1" hangingPunct="1"/>
            <a:r>
              <a:rPr lang="es-ES" altLang="en-US">
                <a:solidFill>
                  <a:srgbClr val="000000"/>
                </a:solidFill>
                <a:ea typeface="ＭＳ Ｐゴシック" panose="020B0600070205080204" pitchFamily="34" charset="-128"/>
              </a:rPr>
              <a:t>filter models cannot allow a learning algorithm to fully exploit its bias, whereas wrapper methods do.</a:t>
            </a:r>
          </a:p>
        </p:txBody>
      </p:sp>
    </p:spTree>
    <p:extLst>
      <p:ext uri="{BB962C8B-B14F-4D97-AF65-F5344CB8AC3E}">
        <p14:creationId xmlns:p14="http://schemas.microsoft.com/office/powerpoint/2010/main" val="303515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846640" cy="4755232"/>
          </a:xfrm>
        </p:spPr>
        <p:txBody>
          <a:bodyPr/>
          <a:lstStyle/>
          <a:p>
            <a:pPr marL="57150" indent="0">
              <a:buNone/>
            </a:pPr>
            <a:r>
              <a:rPr lang="en-US" sz="1600" dirty="0">
                <a:latin typeface="Times New Roman"/>
                <a:cs typeface="Times New Roman"/>
              </a:rPr>
              <a:t>Cluster</a:t>
            </a:r>
          </a:p>
          <a:p>
            <a:pPr indent="-285750"/>
            <a:r>
              <a:rPr lang="en-US" sz="1600" dirty="0">
                <a:latin typeface="Times New Roman"/>
                <a:cs typeface="Times New Roman"/>
              </a:rPr>
              <a:t>determine what clusters or categories best describe groups that have common observed behavior</a:t>
            </a:r>
          </a:p>
          <a:p>
            <a:pPr indent="-285750"/>
            <a:r>
              <a:rPr lang="en-US" sz="1600" dirty="0">
                <a:latin typeface="Times New Roman"/>
                <a:cs typeface="Times New Roman"/>
              </a:rPr>
              <a:t>the premise is that the algorithm determines what variables define the boundaries of a given cluster</a:t>
            </a:r>
          </a:p>
          <a:p>
            <a:pPr indent="-285750"/>
            <a:r>
              <a:rPr lang="en-US" sz="1600" dirty="0">
                <a:latin typeface="Times New Roman"/>
                <a:cs typeface="Times New Roman"/>
              </a:rPr>
              <a:t>after the clusters are determined, then conditions or events can be classified into the appropriate cluster</a:t>
            </a:r>
          </a:p>
          <a:p>
            <a:pPr indent="-285750"/>
            <a:r>
              <a:rPr lang="en-US" sz="1600" dirty="0">
                <a:latin typeface="Times New Roman"/>
                <a:cs typeface="Times New Roman"/>
              </a:rPr>
              <a:t>the algorithm is told how many clusters are desired and then the appropriate categories are determined</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Associate</a:t>
            </a:r>
          </a:p>
          <a:p>
            <a:pPr indent="-285750"/>
            <a:r>
              <a:rPr lang="en-US" sz="1600" dirty="0">
                <a:latin typeface="Times New Roman"/>
                <a:cs typeface="Times New Roman"/>
              </a:rPr>
              <a:t>determine what events, conditions or items are expected to exist together in combination, given a related context or circumstance</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Sequence</a:t>
            </a:r>
          </a:p>
          <a:p>
            <a:pPr indent="-285750"/>
            <a:r>
              <a:rPr lang="en-US" sz="1600" dirty="0">
                <a:latin typeface="Times New Roman"/>
                <a:cs typeface="Times New Roman"/>
              </a:rPr>
              <a:t>determine how events or conditions based on their dependencies exist on a common timeline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3213272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5FACDC65-4B28-4069-BB35-F1E422C84CEE}"/>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Perspectives</a:t>
            </a:r>
            <a:endParaRPr lang="es-ES" altLang="en-US">
              <a:solidFill>
                <a:schemeClr val="bg2"/>
              </a:solidFill>
              <a:ea typeface="ＭＳ Ｐゴシック" panose="020B0600070205080204" pitchFamily="34" charset="-128"/>
            </a:endParaRPr>
          </a:p>
        </p:txBody>
      </p:sp>
      <p:sp>
        <p:nvSpPr>
          <p:cNvPr id="40962" name="Rectangle 3">
            <a:extLst>
              <a:ext uri="{FF2B5EF4-FFF2-40B4-BE49-F238E27FC236}">
                <a16:creationId xmlns:a16="http://schemas.microsoft.com/office/drawing/2014/main" id="{8640AE89-F13E-43F2-AFC5-C62376550BB6}"/>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Embedded FS:</a:t>
            </a:r>
          </a:p>
          <a:p>
            <a:pPr lvl="1" algn="just" eaLnBrk="1" hangingPunct="1"/>
            <a:r>
              <a:rPr lang="es-ES" altLang="en-US">
                <a:solidFill>
                  <a:srgbClr val="000000"/>
                </a:solidFill>
                <a:ea typeface="ＭＳ Ｐゴシック" panose="020B0600070205080204" pitchFamily="34" charset="-128"/>
              </a:rPr>
              <a:t>similar to the wrapper approach in the sense that the features are specifically selected for a certain learning algorithm, but in this approach, the features are selected during the learning process.</a:t>
            </a:r>
          </a:p>
          <a:p>
            <a:pPr lvl="1" algn="just" eaLnBrk="1" hangingPunct="1"/>
            <a:r>
              <a:rPr lang="es-ES" altLang="en-US">
                <a:ea typeface="ＭＳ Ｐゴシック" panose="020B0600070205080204" pitchFamily="34" charset="-128"/>
              </a:rPr>
              <a:t>they could take advantage of the available data by not requiring to split the training data into a training and validation set; they could achieve a faster solution by avoiding the re-training of a predictor for each feature subset explored.</a:t>
            </a:r>
            <a:endParaRPr lang="es-E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761588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DA4F5BE-C51A-4A5F-ABFE-B425731BCC65}"/>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Aspects:</a:t>
            </a:r>
            <a:br>
              <a:rPr lang="es-ES" altLang="en-US">
                <a:ea typeface="ＭＳ Ｐゴシック" panose="020B0600070205080204" pitchFamily="34" charset="-128"/>
              </a:rPr>
            </a:br>
            <a:r>
              <a:rPr lang="es-ES" altLang="en-US">
                <a:ea typeface="ＭＳ Ｐゴシック" panose="020B0600070205080204" pitchFamily="34" charset="-128"/>
              </a:rPr>
              <a:t>Output of Feature Selection</a:t>
            </a:r>
            <a:endParaRPr lang="es-ES" altLang="en-US">
              <a:solidFill>
                <a:schemeClr val="bg2"/>
              </a:solidFill>
              <a:ea typeface="ＭＳ Ｐゴシック" panose="020B0600070205080204" pitchFamily="34" charset="-128"/>
            </a:endParaRPr>
          </a:p>
        </p:txBody>
      </p:sp>
      <p:sp>
        <p:nvSpPr>
          <p:cNvPr id="43010" name="Rectangle 3">
            <a:extLst>
              <a:ext uri="{FF2B5EF4-FFF2-40B4-BE49-F238E27FC236}">
                <a16:creationId xmlns:a16="http://schemas.microsoft.com/office/drawing/2014/main" id="{9F3E6818-23ED-4699-B6BF-0F19DCB8E5B2}"/>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Feature Ranking Techniques:</a:t>
            </a:r>
          </a:p>
          <a:p>
            <a:pPr lvl="1" algn="just" eaLnBrk="1" hangingPunct="1"/>
            <a:r>
              <a:rPr lang="es-ES" altLang="en-US">
                <a:solidFill>
                  <a:srgbClr val="000000"/>
                </a:solidFill>
                <a:ea typeface="ＭＳ Ｐゴシック" panose="020B0600070205080204" pitchFamily="34" charset="-128"/>
              </a:rPr>
              <a:t>we expect as the output a ranked list of features which are ordered according to evaluation measures.</a:t>
            </a:r>
          </a:p>
          <a:p>
            <a:pPr lvl="1" algn="just" eaLnBrk="1" hangingPunct="1"/>
            <a:r>
              <a:rPr lang="es-ES" altLang="en-US">
                <a:ea typeface="ＭＳ Ｐゴシック" panose="020B0600070205080204" pitchFamily="34" charset="-128"/>
              </a:rPr>
              <a:t>they return the relevance of the features.</a:t>
            </a:r>
          </a:p>
          <a:p>
            <a:pPr lvl="1" algn="just" eaLnBrk="1" hangingPunct="1"/>
            <a:r>
              <a:rPr lang="es-ES" altLang="en-US">
                <a:ea typeface="ＭＳ Ｐゴシック" panose="020B0600070205080204" pitchFamily="34" charset="-128"/>
              </a:rPr>
              <a:t>For performing actual FS, the simplest way is to choose the first </a:t>
            </a:r>
            <a:r>
              <a:rPr lang="es-ES" altLang="en-US" i="1">
                <a:ea typeface="ＭＳ Ｐゴシック" panose="020B0600070205080204" pitchFamily="34" charset="-128"/>
              </a:rPr>
              <a:t>m</a:t>
            </a:r>
            <a:r>
              <a:rPr lang="es-ES" altLang="en-US">
                <a:ea typeface="ＭＳ Ｐゴシック" panose="020B0600070205080204" pitchFamily="34" charset="-128"/>
              </a:rPr>
              <a:t> features for the task at hand, whenever we know the most appropriate </a:t>
            </a:r>
            <a:r>
              <a:rPr lang="es-ES" altLang="en-US" i="1">
                <a:ea typeface="ＭＳ Ｐゴシック" panose="020B0600070205080204" pitchFamily="34" charset="-128"/>
              </a:rPr>
              <a:t>m</a:t>
            </a:r>
            <a:r>
              <a:rPr lang="es-ES" altLang="en-US">
                <a:ea typeface="ＭＳ Ｐゴシック" panose="020B0600070205080204" pitchFamily="34" charset="-128"/>
              </a:rPr>
              <a:t> value.</a:t>
            </a:r>
          </a:p>
          <a:p>
            <a:pPr lvl="1" algn="just" eaLnBrk="1" hangingPunct="1"/>
            <a:endParaRPr lang="es-E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047593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F633ABE-0ECD-4BE6-8510-FBD80B3A67D7}"/>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Aspects:</a:t>
            </a:r>
            <a:br>
              <a:rPr lang="es-ES" altLang="en-US">
                <a:ea typeface="ＭＳ Ｐゴシック" panose="020B0600070205080204" pitchFamily="34" charset="-128"/>
              </a:rPr>
            </a:br>
            <a:r>
              <a:rPr lang="es-ES" altLang="en-US">
                <a:ea typeface="ＭＳ Ｐゴシック" panose="020B0600070205080204" pitchFamily="34" charset="-128"/>
              </a:rPr>
              <a:t>Output of Feature Selection</a:t>
            </a:r>
            <a:endParaRPr lang="es-ES" altLang="en-US">
              <a:solidFill>
                <a:schemeClr val="bg2"/>
              </a:solidFill>
              <a:ea typeface="ＭＳ Ｐゴシック" panose="020B0600070205080204" pitchFamily="34" charset="-128"/>
            </a:endParaRPr>
          </a:p>
        </p:txBody>
      </p:sp>
      <p:sp>
        <p:nvSpPr>
          <p:cNvPr id="44034" name="Rectangle 3">
            <a:extLst>
              <a:ext uri="{FF2B5EF4-FFF2-40B4-BE49-F238E27FC236}">
                <a16:creationId xmlns:a16="http://schemas.microsoft.com/office/drawing/2014/main" id="{8A23DE43-392A-426C-8FA5-C32EAD3FBE2F}"/>
              </a:ext>
            </a:extLst>
          </p:cNvPr>
          <p:cNvSpPr>
            <a:spLocks noGrp="1" noChangeArrowheads="1"/>
          </p:cNvSpPr>
          <p:nvPr>
            <p:ph idx="1"/>
          </p:nvPr>
        </p:nvSpPr>
        <p:spPr/>
        <p:txBody>
          <a:bodyPr/>
          <a:lstStyle/>
          <a:p>
            <a:pPr algn="just" eaLnBrk="1" hangingPunct="1"/>
            <a:r>
              <a:rPr lang="es-ES" altLang="en-US">
                <a:solidFill>
                  <a:srgbClr val="000000"/>
                </a:solidFill>
                <a:ea typeface="ＭＳ Ｐゴシック" panose="020B0600070205080204" pitchFamily="34" charset="-128"/>
              </a:rPr>
              <a:t>Feature Ranking Techniques:</a:t>
            </a:r>
          </a:p>
        </p:txBody>
      </p:sp>
      <p:pic>
        <p:nvPicPr>
          <p:cNvPr id="44035" name="Imagen 1">
            <a:extLst>
              <a:ext uri="{FF2B5EF4-FFF2-40B4-BE49-F238E27FC236}">
                <a16:creationId xmlns:a16="http://schemas.microsoft.com/office/drawing/2014/main" id="{89265E0F-0C65-4E45-B8BB-BBD2E61331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087" y="2473771"/>
            <a:ext cx="8503533" cy="252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037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BE2A9AE-2967-4992-8532-2E9C3A892952}"/>
              </a:ext>
            </a:extLst>
          </p:cNvPr>
          <p:cNvSpPr>
            <a:spLocks noGrp="1" noChangeArrowheads="1"/>
          </p:cNvSpPr>
          <p:nvPr>
            <p:ph type="title"/>
          </p:nvPr>
        </p:nvSpPr>
        <p:spPr/>
        <p:txBody>
          <a:bodyPr/>
          <a:lstStyle/>
          <a:p>
            <a:pPr eaLnBrk="1" hangingPunct="1"/>
            <a:r>
              <a:rPr lang="es-ES" altLang="en-US">
                <a:ea typeface="ＭＳ Ｐゴシック" panose="020B0600070205080204" pitchFamily="34" charset="-128"/>
              </a:rPr>
              <a:t>Aspects:</a:t>
            </a:r>
            <a:br>
              <a:rPr lang="es-ES" altLang="en-US">
                <a:ea typeface="ＭＳ Ｐゴシック" panose="020B0600070205080204" pitchFamily="34" charset="-128"/>
              </a:rPr>
            </a:br>
            <a:r>
              <a:rPr lang="es-ES" altLang="en-US">
                <a:ea typeface="ＭＳ Ｐゴシック" panose="020B0600070205080204" pitchFamily="34" charset="-128"/>
              </a:rPr>
              <a:t>Evaluation</a:t>
            </a:r>
            <a:endParaRPr lang="es-ES" altLang="en-US">
              <a:solidFill>
                <a:schemeClr val="bg2"/>
              </a:solidFill>
              <a:ea typeface="ＭＳ Ｐゴシック" panose="020B0600070205080204" pitchFamily="34" charset="-128"/>
            </a:endParaRPr>
          </a:p>
        </p:txBody>
      </p:sp>
      <p:sp>
        <p:nvSpPr>
          <p:cNvPr id="47106" name="Rectangle 3">
            <a:extLst>
              <a:ext uri="{FF2B5EF4-FFF2-40B4-BE49-F238E27FC236}">
                <a16:creationId xmlns:a16="http://schemas.microsoft.com/office/drawing/2014/main" id="{4EDA16CB-90CC-4CFD-91D2-D8715A6EBF86}"/>
              </a:ext>
            </a:extLst>
          </p:cNvPr>
          <p:cNvSpPr>
            <a:spLocks noGrp="1" noChangeArrowheads="1"/>
          </p:cNvSpPr>
          <p:nvPr>
            <p:ph idx="1"/>
          </p:nvPr>
        </p:nvSpPr>
        <p:spPr>
          <a:xfrm>
            <a:off x="457200" y="1600200"/>
            <a:ext cx="8229600" cy="5068888"/>
          </a:xfrm>
        </p:spPr>
        <p:txBody>
          <a:bodyPr/>
          <a:lstStyle/>
          <a:p>
            <a:pPr algn="just" eaLnBrk="1" hangingPunct="1"/>
            <a:r>
              <a:rPr lang="es-ES" altLang="en-US">
                <a:solidFill>
                  <a:srgbClr val="000000"/>
                </a:solidFill>
                <a:ea typeface="ＭＳ Ｐゴシック" panose="020B0600070205080204" pitchFamily="34" charset="-128"/>
              </a:rPr>
              <a:t>Goals:</a:t>
            </a:r>
          </a:p>
          <a:p>
            <a:pPr lvl="1" algn="just" eaLnBrk="1" hangingPunct="1"/>
            <a:r>
              <a:rPr lang="es-ES" altLang="en-US" sz="2400" b="1">
                <a:solidFill>
                  <a:srgbClr val="000000"/>
                </a:solidFill>
                <a:ea typeface="ＭＳ Ｐゴシック" panose="020B0600070205080204" pitchFamily="34" charset="-128"/>
              </a:rPr>
              <a:t>Inferability: </a:t>
            </a:r>
            <a:r>
              <a:rPr lang="es-ES" altLang="en-US" sz="2400">
                <a:solidFill>
                  <a:srgbClr val="000000"/>
                </a:solidFill>
                <a:ea typeface="ＭＳ Ｐゴシック" panose="020B0600070205080204" pitchFamily="34" charset="-128"/>
              </a:rPr>
              <a:t>For predictive tasks, considered as an improvement of the prediction of unseen examples with respect to the direct usage of the raw training data.</a:t>
            </a:r>
            <a:endParaRPr lang="es-ES" altLang="en-US" sz="2400">
              <a:ea typeface="ＭＳ Ｐゴシック" panose="020B0600070205080204" pitchFamily="34" charset="-128"/>
            </a:endParaRPr>
          </a:p>
          <a:p>
            <a:pPr lvl="1" algn="just" eaLnBrk="1" hangingPunct="1"/>
            <a:r>
              <a:rPr lang="es-ES" altLang="en-US" sz="2400" b="1">
                <a:ea typeface="ＭＳ Ｐゴシック" panose="020B0600070205080204" pitchFamily="34" charset="-128"/>
              </a:rPr>
              <a:t>Interpretability: </a:t>
            </a:r>
            <a:r>
              <a:rPr lang="es-ES" altLang="en-US" sz="2400">
                <a:ea typeface="ＭＳ Ｐゴシック" panose="020B0600070205080204" pitchFamily="34" charset="-128"/>
              </a:rPr>
              <a:t>Given the incomprehension of raw data by humans, DM is also used for generating more understandable structure representation that can explain the behavior of the data.</a:t>
            </a:r>
          </a:p>
          <a:p>
            <a:pPr lvl="1" algn="just" eaLnBrk="1" hangingPunct="1"/>
            <a:r>
              <a:rPr lang="es-ES" altLang="en-US" sz="2400" b="1">
                <a:ea typeface="ＭＳ Ｐゴシック" panose="020B0600070205080204" pitchFamily="34" charset="-128"/>
              </a:rPr>
              <a:t>Data Reduction: </a:t>
            </a:r>
            <a:r>
              <a:rPr lang="es-ES" altLang="en-US" sz="2400">
                <a:ea typeface="ＭＳ Ｐゴシック" panose="020B0600070205080204" pitchFamily="34" charset="-128"/>
              </a:rPr>
              <a:t>It is better and simpler to handle data with lower dimensions in terms of efficiency and interpretability.</a:t>
            </a:r>
            <a:endParaRPr lang="es-ES" altLang="en-US" sz="24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276200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Evaluation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1750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extLst>
              <a:ext uri="{FF2B5EF4-FFF2-40B4-BE49-F238E27FC236}">
                <a16:creationId xmlns:a16="http://schemas.microsoft.com/office/drawing/2014/main" id="{FEAE8E41-A645-4950-83BE-76ED19F0EE81}"/>
              </a:ext>
            </a:extLst>
          </p:cNvPr>
          <p:cNvSpPr>
            <a:spLocks noGrp="1" noChangeArrowheads="1"/>
          </p:cNvSpPr>
          <p:nvPr>
            <p:ph type="title"/>
          </p:nvPr>
        </p:nvSpPr>
        <p:spPr/>
        <p:txBody>
          <a:bodyPr/>
          <a:lstStyle/>
          <a:p>
            <a:r>
              <a:rPr lang="en-US" altLang="en-US"/>
              <a:t>Definition</a:t>
            </a:r>
          </a:p>
        </p:txBody>
      </p:sp>
      <p:sp>
        <p:nvSpPr>
          <p:cNvPr id="109571" name="Rectangle 3">
            <a:extLst>
              <a:ext uri="{FF2B5EF4-FFF2-40B4-BE49-F238E27FC236}">
                <a16:creationId xmlns:a16="http://schemas.microsoft.com/office/drawing/2014/main" id="{16264BEA-CC27-4211-941B-A555B2A09765}"/>
              </a:ext>
            </a:extLst>
          </p:cNvPr>
          <p:cNvSpPr>
            <a:spLocks noGrp="1" noChangeArrowheads="1"/>
          </p:cNvSpPr>
          <p:nvPr>
            <p:ph type="body" idx="1"/>
          </p:nvPr>
        </p:nvSpPr>
        <p:spPr/>
        <p:txBody>
          <a:bodyPr/>
          <a:lstStyle/>
          <a:p>
            <a:r>
              <a:rPr lang="en-US" altLang="en-US"/>
              <a:t>“Evaluation models either describe what evaluators do or prescribe what they should do” (Alkin and Ellett, 1990, p.15) </a:t>
            </a:r>
          </a:p>
        </p:txBody>
      </p:sp>
    </p:spTree>
    <p:extLst>
      <p:ext uri="{BB962C8B-B14F-4D97-AF65-F5344CB8AC3E}">
        <p14:creationId xmlns:p14="http://schemas.microsoft.com/office/powerpoint/2010/main" val="4285691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a:extLst>
              <a:ext uri="{FF2B5EF4-FFF2-40B4-BE49-F238E27FC236}">
                <a16:creationId xmlns:a16="http://schemas.microsoft.com/office/drawing/2014/main" id="{43AC61F9-F531-4660-9A6E-01A2E4E735C5}"/>
              </a:ext>
            </a:extLst>
          </p:cNvPr>
          <p:cNvSpPr>
            <a:spLocks noGrp="1" noChangeArrowheads="1"/>
          </p:cNvSpPr>
          <p:nvPr>
            <p:ph type="title"/>
          </p:nvPr>
        </p:nvSpPr>
        <p:spPr/>
        <p:txBody>
          <a:bodyPr/>
          <a:lstStyle/>
          <a:p>
            <a:r>
              <a:rPr lang="en-US" altLang="en-US" sz="4800"/>
              <a:t>When?</a:t>
            </a:r>
            <a:r>
              <a:rPr lang="en-US" altLang="en-US"/>
              <a:t> </a:t>
            </a:r>
          </a:p>
        </p:txBody>
      </p:sp>
      <p:sp>
        <p:nvSpPr>
          <p:cNvPr id="87043" name="Rectangle 3">
            <a:extLst>
              <a:ext uri="{FF2B5EF4-FFF2-40B4-BE49-F238E27FC236}">
                <a16:creationId xmlns:a16="http://schemas.microsoft.com/office/drawing/2014/main" id="{91469C58-35B3-44B6-A67F-5706768DC03D}"/>
              </a:ext>
            </a:extLst>
          </p:cNvPr>
          <p:cNvSpPr>
            <a:spLocks noGrp="1" noChangeArrowheads="1"/>
          </p:cNvSpPr>
          <p:nvPr>
            <p:ph type="body" idx="1"/>
          </p:nvPr>
        </p:nvSpPr>
        <p:spPr/>
        <p:txBody>
          <a:bodyPr/>
          <a:lstStyle/>
          <a:p>
            <a:r>
              <a:rPr lang="en-US" altLang="en-US" sz="4400"/>
              <a:t>Early and often</a:t>
            </a:r>
          </a:p>
          <a:p>
            <a:r>
              <a:rPr lang="en-US" altLang="en-US" sz="4400"/>
              <a:t>Before it is too late</a:t>
            </a:r>
          </a:p>
          <a:p>
            <a:pPr>
              <a:buFont typeface="Wingdings" panose="05000000000000000000" pitchFamily="2" charset="2"/>
              <a:buNone/>
            </a:pPr>
            <a:endParaRPr lang="en-US" altLang="en-US" sz="4400"/>
          </a:p>
          <a:p>
            <a:pPr>
              <a:buFont typeface="Wingdings" panose="05000000000000000000" pitchFamily="2" charset="2"/>
              <a:buNone/>
            </a:pPr>
            <a:endParaRPr lang="en-US" altLang="en-US" sz="4400"/>
          </a:p>
        </p:txBody>
      </p:sp>
    </p:spTree>
    <p:extLst>
      <p:ext uri="{BB962C8B-B14F-4D97-AF65-F5344CB8AC3E}">
        <p14:creationId xmlns:p14="http://schemas.microsoft.com/office/powerpoint/2010/main" val="2644016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WordArt 2">
            <a:extLst>
              <a:ext uri="{FF2B5EF4-FFF2-40B4-BE49-F238E27FC236}">
                <a16:creationId xmlns:a16="http://schemas.microsoft.com/office/drawing/2014/main" id="{A8F42B9E-512B-4B3E-B4C1-0BFE8E17F800}"/>
              </a:ext>
            </a:extLst>
          </p:cNvPr>
          <p:cNvSpPr>
            <a:spLocks noChangeArrowheads="1" noChangeShapeType="1" noTextEdit="1"/>
          </p:cNvSpPr>
          <p:nvPr/>
        </p:nvSpPr>
        <p:spPr bwMode="auto">
          <a:xfrm>
            <a:off x="381000" y="5638800"/>
            <a:ext cx="490537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dirty="0">
                <a:latin typeface="Segoe WP Black" panose="020B0A02040504020203" pitchFamily="34" charset="0"/>
                <a:cs typeface="Times New Roman" panose="02020603050405020304" pitchFamily="18" charset="0"/>
              </a:rPr>
              <a:t>The Dick and Carey Model</a:t>
            </a:r>
          </a:p>
        </p:txBody>
      </p:sp>
      <p:cxnSp>
        <p:nvCxnSpPr>
          <p:cNvPr id="119811" name="AutoShape 3">
            <a:extLst>
              <a:ext uri="{FF2B5EF4-FFF2-40B4-BE49-F238E27FC236}">
                <a16:creationId xmlns:a16="http://schemas.microsoft.com/office/drawing/2014/main" id="{500E0C6F-6DA6-46CD-B1D2-6F3182653B14}"/>
              </a:ext>
            </a:extLst>
          </p:cNvPr>
          <p:cNvCxnSpPr>
            <a:cxnSpLocks noChangeShapeType="1"/>
          </p:cNvCxnSpPr>
          <p:nvPr/>
        </p:nvCxnSpPr>
        <p:spPr bwMode="auto">
          <a:xfrm>
            <a:off x="6786563" y="990600"/>
            <a:ext cx="1587" cy="1295400"/>
          </a:xfrm>
          <a:prstGeom prst="straightConnector1">
            <a:avLst/>
          </a:prstGeom>
          <a:noFill/>
          <a:ln w="9525"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2" name="AutoShape 4">
            <a:extLst>
              <a:ext uri="{FF2B5EF4-FFF2-40B4-BE49-F238E27FC236}">
                <a16:creationId xmlns:a16="http://schemas.microsoft.com/office/drawing/2014/main" id="{DE83CB96-DDA0-4B69-BB45-CCC0775BD19D}"/>
              </a:ext>
            </a:extLst>
          </p:cNvPr>
          <p:cNvCxnSpPr>
            <a:cxnSpLocks noChangeShapeType="1"/>
          </p:cNvCxnSpPr>
          <p:nvPr/>
        </p:nvCxnSpPr>
        <p:spPr bwMode="auto">
          <a:xfrm>
            <a:off x="5414963" y="990600"/>
            <a:ext cx="0" cy="1295400"/>
          </a:xfrm>
          <a:prstGeom prst="straightConnector1">
            <a:avLst/>
          </a:prstGeom>
          <a:noFill/>
          <a:ln w="9525"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3" name="AutoShape 5">
            <a:extLst>
              <a:ext uri="{FF2B5EF4-FFF2-40B4-BE49-F238E27FC236}">
                <a16:creationId xmlns:a16="http://schemas.microsoft.com/office/drawing/2014/main" id="{09EA8F99-185E-4344-B959-87EE6BD4138F}"/>
              </a:ext>
            </a:extLst>
          </p:cNvPr>
          <p:cNvCxnSpPr>
            <a:cxnSpLocks noChangeShapeType="1"/>
          </p:cNvCxnSpPr>
          <p:nvPr/>
        </p:nvCxnSpPr>
        <p:spPr bwMode="auto">
          <a:xfrm>
            <a:off x="4043363" y="990600"/>
            <a:ext cx="0" cy="1295400"/>
          </a:xfrm>
          <a:prstGeom prst="straightConnector1">
            <a:avLst/>
          </a:prstGeom>
          <a:noFill/>
          <a:ln w="9525"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4" name="AutoShape 6">
            <a:extLst>
              <a:ext uri="{FF2B5EF4-FFF2-40B4-BE49-F238E27FC236}">
                <a16:creationId xmlns:a16="http://schemas.microsoft.com/office/drawing/2014/main" id="{0549BBE0-5E20-42DF-9CEF-C000618A8226}"/>
              </a:ext>
            </a:extLst>
          </p:cNvPr>
          <p:cNvCxnSpPr>
            <a:cxnSpLocks noChangeShapeType="1"/>
          </p:cNvCxnSpPr>
          <p:nvPr/>
        </p:nvCxnSpPr>
        <p:spPr bwMode="auto">
          <a:xfrm>
            <a:off x="2900363" y="990600"/>
            <a:ext cx="0" cy="1295400"/>
          </a:xfrm>
          <a:prstGeom prst="straightConnector1">
            <a:avLst/>
          </a:prstGeom>
          <a:noFill/>
          <a:ln w="9525"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5" name="AutoShape 7">
            <a:extLst>
              <a:ext uri="{FF2B5EF4-FFF2-40B4-BE49-F238E27FC236}">
                <a16:creationId xmlns:a16="http://schemas.microsoft.com/office/drawing/2014/main" id="{2624B376-40D1-44D1-A1C8-EB2A7155D96B}"/>
              </a:ext>
            </a:extLst>
          </p:cNvPr>
          <p:cNvCxnSpPr>
            <a:cxnSpLocks noChangeShapeType="1"/>
          </p:cNvCxnSpPr>
          <p:nvPr/>
        </p:nvCxnSpPr>
        <p:spPr bwMode="auto">
          <a:xfrm rot="5400000">
            <a:off x="4906963" y="1077913"/>
            <a:ext cx="838200" cy="5886450"/>
          </a:xfrm>
          <a:prstGeom prst="bentConnector2">
            <a:avLst/>
          </a:prstGeom>
          <a:noFill/>
          <a:ln w="9525" cap="rnd">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6" name="AutoShape 8">
            <a:extLst>
              <a:ext uri="{FF2B5EF4-FFF2-40B4-BE49-F238E27FC236}">
                <a16:creationId xmlns:a16="http://schemas.microsoft.com/office/drawing/2014/main" id="{B10A5428-1A70-4163-A754-D8C8746E1332}"/>
              </a:ext>
            </a:extLst>
          </p:cNvPr>
          <p:cNvCxnSpPr>
            <a:cxnSpLocks noChangeShapeType="1"/>
          </p:cNvCxnSpPr>
          <p:nvPr/>
        </p:nvCxnSpPr>
        <p:spPr bwMode="auto">
          <a:xfrm>
            <a:off x="5049838" y="949325"/>
            <a:ext cx="3219450" cy="1700213"/>
          </a:xfrm>
          <a:prstGeom prst="bentConnector2">
            <a:avLst/>
          </a:prstGeom>
          <a:noFill/>
          <a:ln w="9525" cap="rnd">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17" name="Text Box 9">
            <a:extLst>
              <a:ext uri="{FF2B5EF4-FFF2-40B4-BE49-F238E27FC236}">
                <a16:creationId xmlns:a16="http://schemas.microsoft.com/office/drawing/2014/main" id="{5A9D6777-D89E-47DA-BD4A-C973B9BEC5F9}"/>
              </a:ext>
            </a:extLst>
          </p:cNvPr>
          <p:cNvSpPr txBox="1">
            <a:spLocks noChangeArrowheads="1"/>
          </p:cNvSpPr>
          <p:nvPr/>
        </p:nvSpPr>
        <p:spPr bwMode="auto">
          <a:xfrm>
            <a:off x="228600" y="2743200"/>
            <a:ext cx="12954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Assess Needs to Identify Goals</a:t>
            </a:r>
          </a:p>
        </p:txBody>
      </p:sp>
      <p:sp>
        <p:nvSpPr>
          <p:cNvPr id="119818" name="Text Box 10">
            <a:extLst>
              <a:ext uri="{FF2B5EF4-FFF2-40B4-BE49-F238E27FC236}">
                <a16:creationId xmlns:a16="http://schemas.microsoft.com/office/drawing/2014/main" id="{AE866D71-2FE7-4046-9F1D-B1888C7F3902}"/>
              </a:ext>
            </a:extLst>
          </p:cNvPr>
          <p:cNvSpPr txBox="1">
            <a:spLocks noChangeArrowheads="1"/>
          </p:cNvSpPr>
          <p:nvPr/>
        </p:nvSpPr>
        <p:spPr bwMode="auto">
          <a:xfrm>
            <a:off x="1223963" y="1219200"/>
            <a:ext cx="12192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Conduct Instructional Analysis</a:t>
            </a:r>
          </a:p>
        </p:txBody>
      </p:sp>
      <p:sp>
        <p:nvSpPr>
          <p:cNvPr id="119819" name="Text Box 11">
            <a:extLst>
              <a:ext uri="{FF2B5EF4-FFF2-40B4-BE49-F238E27FC236}">
                <a16:creationId xmlns:a16="http://schemas.microsoft.com/office/drawing/2014/main" id="{781B122B-9FCA-4AED-BAD6-F50ABCD76E44}"/>
              </a:ext>
            </a:extLst>
          </p:cNvPr>
          <p:cNvSpPr txBox="1">
            <a:spLocks noChangeArrowheads="1"/>
          </p:cNvSpPr>
          <p:nvPr/>
        </p:nvSpPr>
        <p:spPr bwMode="auto">
          <a:xfrm>
            <a:off x="1223963" y="4070350"/>
            <a:ext cx="1158875" cy="739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Analyze Learners and Contexts</a:t>
            </a:r>
          </a:p>
        </p:txBody>
      </p:sp>
      <p:sp>
        <p:nvSpPr>
          <p:cNvPr id="119820" name="Text Box 12">
            <a:extLst>
              <a:ext uri="{FF2B5EF4-FFF2-40B4-BE49-F238E27FC236}">
                <a16:creationId xmlns:a16="http://schemas.microsoft.com/office/drawing/2014/main" id="{35D482A0-B15B-4657-9C64-26BF0AC04F10}"/>
              </a:ext>
            </a:extLst>
          </p:cNvPr>
          <p:cNvSpPr txBox="1">
            <a:spLocks noChangeArrowheads="1"/>
          </p:cNvSpPr>
          <p:nvPr/>
        </p:nvSpPr>
        <p:spPr bwMode="auto">
          <a:xfrm>
            <a:off x="2062163" y="2743200"/>
            <a:ext cx="11430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dirty="0">
                <a:latin typeface="Times New Roman" panose="02020603050405020304" pitchFamily="18" charset="0"/>
              </a:rPr>
              <a:t>Write Performance Objectives</a:t>
            </a:r>
          </a:p>
        </p:txBody>
      </p:sp>
      <p:sp>
        <p:nvSpPr>
          <p:cNvPr id="119821" name="Text Box 13">
            <a:extLst>
              <a:ext uri="{FF2B5EF4-FFF2-40B4-BE49-F238E27FC236}">
                <a16:creationId xmlns:a16="http://schemas.microsoft.com/office/drawing/2014/main" id="{3206155C-2D49-4AC9-A9F6-594E19C30722}"/>
              </a:ext>
            </a:extLst>
          </p:cNvPr>
          <p:cNvSpPr txBox="1">
            <a:spLocks noChangeArrowheads="1"/>
          </p:cNvSpPr>
          <p:nvPr/>
        </p:nvSpPr>
        <p:spPr bwMode="auto">
          <a:xfrm>
            <a:off x="3430588" y="2755900"/>
            <a:ext cx="10668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Develop Assessment Instruments</a:t>
            </a:r>
          </a:p>
        </p:txBody>
      </p:sp>
      <p:sp>
        <p:nvSpPr>
          <p:cNvPr id="119822" name="Text Box 14">
            <a:extLst>
              <a:ext uri="{FF2B5EF4-FFF2-40B4-BE49-F238E27FC236}">
                <a16:creationId xmlns:a16="http://schemas.microsoft.com/office/drawing/2014/main" id="{213B56B6-A8CA-4E55-9811-83D5CB63382D}"/>
              </a:ext>
            </a:extLst>
          </p:cNvPr>
          <p:cNvSpPr txBox="1">
            <a:spLocks noChangeArrowheads="1"/>
          </p:cNvSpPr>
          <p:nvPr/>
        </p:nvSpPr>
        <p:spPr bwMode="auto">
          <a:xfrm>
            <a:off x="4722813" y="2755900"/>
            <a:ext cx="1219200" cy="739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Develop Instructional Strategy</a:t>
            </a:r>
          </a:p>
        </p:txBody>
      </p:sp>
      <p:sp>
        <p:nvSpPr>
          <p:cNvPr id="119823" name="Text Box 15">
            <a:extLst>
              <a:ext uri="{FF2B5EF4-FFF2-40B4-BE49-F238E27FC236}">
                <a16:creationId xmlns:a16="http://schemas.microsoft.com/office/drawing/2014/main" id="{439D6EFD-3DE3-45B0-8155-C8643A7A80C2}"/>
              </a:ext>
            </a:extLst>
          </p:cNvPr>
          <p:cNvSpPr txBox="1">
            <a:spLocks noChangeArrowheads="1"/>
          </p:cNvSpPr>
          <p:nvPr/>
        </p:nvSpPr>
        <p:spPr bwMode="auto">
          <a:xfrm>
            <a:off x="6167438" y="2649538"/>
            <a:ext cx="12954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Develop and Select Instructional Materials</a:t>
            </a:r>
          </a:p>
        </p:txBody>
      </p:sp>
      <p:sp>
        <p:nvSpPr>
          <p:cNvPr id="119824" name="Text Box 16">
            <a:extLst>
              <a:ext uri="{FF2B5EF4-FFF2-40B4-BE49-F238E27FC236}">
                <a16:creationId xmlns:a16="http://schemas.microsoft.com/office/drawing/2014/main" id="{E309ED86-30F8-4A1F-BB54-2B91650B7736}"/>
              </a:ext>
            </a:extLst>
          </p:cNvPr>
          <p:cNvSpPr txBox="1">
            <a:spLocks noChangeArrowheads="1"/>
          </p:cNvSpPr>
          <p:nvPr/>
        </p:nvSpPr>
        <p:spPr bwMode="auto">
          <a:xfrm>
            <a:off x="7689850" y="2649538"/>
            <a:ext cx="1158875" cy="9525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Design and Conduct Formative Evaluation</a:t>
            </a:r>
          </a:p>
        </p:txBody>
      </p:sp>
      <p:sp>
        <p:nvSpPr>
          <p:cNvPr id="119825" name="Text Box 17">
            <a:extLst>
              <a:ext uri="{FF2B5EF4-FFF2-40B4-BE49-F238E27FC236}">
                <a16:creationId xmlns:a16="http://schemas.microsoft.com/office/drawing/2014/main" id="{7C33F3CC-F6F6-4863-BB91-46DBB0BE1F7E}"/>
              </a:ext>
            </a:extLst>
          </p:cNvPr>
          <p:cNvSpPr txBox="1">
            <a:spLocks noChangeArrowheads="1"/>
          </p:cNvSpPr>
          <p:nvPr/>
        </p:nvSpPr>
        <p:spPr bwMode="auto">
          <a:xfrm>
            <a:off x="7700963" y="4114800"/>
            <a:ext cx="1158875" cy="952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Design and Conduct Summative Evaluation</a:t>
            </a:r>
          </a:p>
        </p:txBody>
      </p:sp>
      <p:sp>
        <p:nvSpPr>
          <p:cNvPr id="119826" name="Text Box 18">
            <a:extLst>
              <a:ext uri="{FF2B5EF4-FFF2-40B4-BE49-F238E27FC236}">
                <a16:creationId xmlns:a16="http://schemas.microsoft.com/office/drawing/2014/main" id="{68974EFE-05BE-48A6-87E0-3B2106605BA7}"/>
              </a:ext>
            </a:extLst>
          </p:cNvPr>
          <p:cNvSpPr txBox="1">
            <a:spLocks noChangeArrowheads="1"/>
          </p:cNvSpPr>
          <p:nvPr/>
        </p:nvSpPr>
        <p:spPr bwMode="auto">
          <a:xfrm>
            <a:off x="3890963" y="685800"/>
            <a:ext cx="1158875" cy="52705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Times New Roman" panose="02020603050405020304" pitchFamily="18" charset="0"/>
              </a:rPr>
              <a:t>Revise Instruction</a:t>
            </a:r>
          </a:p>
        </p:txBody>
      </p:sp>
      <p:cxnSp>
        <p:nvCxnSpPr>
          <p:cNvPr id="119827" name="AutoShape 19">
            <a:extLst>
              <a:ext uri="{FF2B5EF4-FFF2-40B4-BE49-F238E27FC236}">
                <a16:creationId xmlns:a16="http://schemas.microsoft.com/office/drawing/2014/main" id="{E1702381-2A30-4191-8020-22190DAE2EDB}"/>
              </a:ext>
            </a:extLst>
          </p:cNvPr>
          <p:cNvCxnSpPr>
            <a:cxnSpLocks noChangeShapeType="1"/>
            <a:stCxn id="119820" idx="3"/>
            <a:endCxn id="119821" idx="1"/>
          </p:cNvCxnSpPr>
          <p:nvPr/>
        </p:nvCxnSpPr>
        <p:spPr bwMode="auto">
          <a:xfrm>
            <a:off x="3205163" y="3113088"/>
            <a:ext cx="225425" cy="127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8" name="AutoShape 20">
            <a:extLst>
              <a:ext uri="{FF2B5EF4-FFF2-40B4-BE49-F238E27FC236}">
                <a16:creationId xmlns:a16="http://schemas.microsoft.com/office/drawing/2014/main" id="{9182F605-6F34-496A-97B1-240C9D9B765D}"/>
              </a:ext>
            </a:extLst>
          </p:cNvPr>
          <p:cNvCxnSpPr>
            <a:cxnSpLocks noChangeShapeType="1"/>
            <a:stCxn id="119821" idx="3"/>
            <a:endCxn id="119822" idx="1"/>
          </p:cNvCxnSpPr>
          <p:nvPr/>
        </p:nvCxnSpPr>
        <p:spPr bwMode="auto">
          <a:xfrm>
            <a:off x="4497388" y="3125788"/>
            <a:ext cx="2254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9" name="AutoShape 21">
            <a:extLst>
              <a:ext uri="{FF2B5EF4-FFF2-40B4-BE49-F238E27FC236}">
                <a16:creationId xmlns:a16="http://schemas.microsoft.com/office/drawing/2014/main" id="{B747B4F8-A0A5-4886-8A49-D663445BC46E}"/>
              </a:ext>
            </a:extLst>
          </p:cNvPr>
          <p:cNvCxnSpPr>
            <a:cxnSpLocks noChangeShapeType="1"/>
            <a:stCxn id="119822" idx="3"/>
            <a:endCxn id="119823" idx="1"/>
          </p:cNvCxnSpPr>
          <p:nvPr/>
        </p:nvCxnSpPr>
        <p:spPr bwMode="auto">
          <a:xfrm>
            <a:off x="5942013" y="3125788"/>
            <a:ext cx="2254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0" name="AutoShape 22">
            <a:extLst>
              <a:ext uri="{FF2B5EF4-FFF2-40B4-BE49-F238E27FC236}">
                <a16:creationId xmlns:a16="http://schemas.microsoft.com/office/drawing/2014/main" id="{8A5990E0-C622-4B66-AE47-C4000ADF95AB}"/>
              </a:ext>
            </a:extLst>
          </p:cNvPr>
          <p:cNvCxnSpPr>
            <a:cxnSpLocks noChangeShapeType="1"/>
            <a:stCxn id="119823" idx="3"/>
            <a:endCxn id="119824" idx="1"/>
          </p:cNvCxnSpPr>
          <p:nvPr/>
        </p:nvCxnSpPr>
        <p:spPr bwMode="auto">
          <a:xfrm>
            <a:off x="7462838" y="3125788"/>
            <a:ext cx="2270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1" name="AutoShape 23">
            <a:extLst>
              <a:ext uri="{FF2B5EF4-FFF2-40B4-BE49-F238E27FC236}">
                <a16:creationId xmlns:a16="http://schemas.microsoft.com/office/drawing/2014/main" id="{EC1B6E0C-AC1B-4351-A6BF-F1FA6E518D6A}"/>
              </a:ext>
            </a:extLst>
          </p:cNvPr>
          <p:cNvCxnSpPr>
            <a:cxnSpLocks noChangeShapeType="1"/>
            <a:stCxn id="119819" idx="3"/>
            <a:endCxn id="119820" idx="2"/>
          </p:cNvCxnSpPr>
          <p:nvPr/>
        </p:nvCxnSpPr>
        <p:spPr bwMode="auto">
          <a:xfrm flipV="1">
            <a:off x="2382838" y="3482975"/>
            <a:ext cx="250825" cy="9572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2" name="AutoShape 24">
            <a:extLst>
              <a:ext uri="{FF2B5EF4-FFF2-40B4-BE49-F238E27FC236}">
                <a16:creationId xmlns:a16="http://schemas.microsoft.com/office/drawing/2014/main" id="{533762EE-E825-4F3E-9716-8F649FFB50AB}"/>
              </a:ext>
            </a:extLst>
          </p:cNvPr>
          <p:cNvCxnSpPr>
            <a:cxnSpLocks noChangeShapeType="1"/>
            <a:stCxn id="119818" idx="3"/>
            <a:endCxn id="119820" idx="0"/>
          </p:cNvCxnSpPr>
          <p:nvPr/>
        </p:nvCxnSpPr>
        <p:spPr bwMode="auto">
          <a:xfrm>
            <a:off x="2443163" y="1589088"/>
            <a:ext cx="190500" cy="115411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3" name="AutoShape 25">
            <a:extLst>
              <a:ext uri="{FF2B5EF4-FFF2-40B4-BE49-F238E27FC236}">
                <a16:creationId xmlns:a16="http://schemas.microsoft.com/office/drawing/2014/main" id="{CFE5AC95-5960-4374-AA6C-4961DA5FDAAA}"/>
              </a:ext>
            </a:extLst>
          </p:cNvPr>
          <p:cNvCxnSpPr>
            <a:cxnSpLocks noChangeShapeType="1"/>
            <a:stCxn id="119824" idx="2"/>
            <a:endCxn id="119825" idx="0"/>
          </p:cNvCxnSpPr>
          <p:nvPr/>
        </p:nvCxnSpPr>
        <p:spPr bwMode="auto">
          <a:xfrm rot="16200000" flipH="1">
            <a:off x="8018463" y="3852863"/>
            <a:ext cx="512762" cy="11112"/>
          </a:xfrm>
          <a:prstGeom prst="bentConnector3">
            <a:avLst>
              <a:gd name="adj1" fmla="val 4984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4" name="AutoShape 26">
            <a:extLst>
              <a:ext uri="{FF2B5EF4-FFF2-40B4-BE49-F238E27FC236}">
                <a16:creationId xmlns:a16="http://schemas.microsoft.com/office/drawing/2014/main" id="{A6F8ADE8-F893-4C34-82A1-D258BBE2827A}"/>
              </a:ext>
            </a:extLst>
          </p:cNvPr>
          <p:cNvCxnSpPr>
            <a:cxnSpLocks noChangeShapeType="1"/>
          </p:cNvCxnSpPr>
          <p:nvPr/>
        </p:nvCxnSpPr>
        <p:spPr bwMode="auto">
          <a:xfrm rot="10800000" flipV="1">
            <a:off x="1833563" y="949325"/>
            <a:ext cx="2057400" cy="269875"/>
          </a:xfrm>
          <a:prstGeom prst="bentConnector2">
            <a:avLst/>
          </a:prstGeom>
          <a:noFill/>
          <a:ln w="9525" cap="rnd">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5" name="AutoShape 27">
            <a:extLst>
              <a:ext uri="{FF2B5EF4-FFF2-40B4-BE49-F238E27FC236}">
                <a16:creationId xmlns:a16="http://schemas.microsoft.com/office/drawing/2014/main" id="{1DEAEA14-327F-4F58-956E-FFB824BC3A62}"/>
              </a:ext>
            </a:extLst>
          </p:cNvPr>
          <p:cNvCxnSpPr>
            <a:cxnSpLocks noChangeShapeType="1"/>
            <a:stCxn id="119817" idx="0"/>
            <a:endCxn id="119818" idx="1"/>
          </p:cNvCxnSpPr>
          <p:nvPr/>
        </p:nvCxnSpPr>
        <p:spPr bwMode="auto">
          <a:xfrm rot="16200000">
            <a:off x="473076" y="1992312"/>
            <a:ext cx="1154112" cy="3476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36" name="AutoShape 28">
            <a:extLst>
              <a:ext uri="{FF2B5EF4-FFF2-40B4-BE49-F238E27FC236}">
                <a16:creationId xmlns:a16="http://schemas.microsoft.com/office/drawing/2014/main" id="{4437390E-B745-4744-9354-20C31D6E3EBB}"/>
              </a:ext>
            </a:extLst>
          </p:cNvPr>
          <p:cNvCxnSpPr>
            <a:cxnSpLocks noChangeShapeType="1"/>
            <a:stCxn id="119817" idx="2"/>
            <a:endCxn id="119819" idx="1"/>
          </p:cNvCxnSpPr>
          <p:nvPr/>
        </p:nvCxnSpPr>
        <p:spPr bwMode="auto">
          <a:xfrm rot="16200000" flipH="1">
            <a:off x="571500" y="3787775"/>
            <a:ext cx="957263" cy="3476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3548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a:extLst>
              <a:ext uri="{FF2B5EF4-FFF2-40B4-BE49-F238E27FC236}">
                <a16:creationId xmlns:a16="http://schemas.microsoft.com/office/drawing/2014/main" id="{99CADE48-B314-4B96-A899-3C4DD4A97525}"/>
              </a:ext>
            </a:extLst>
          </p:cNvPr>
          <p:cNvSpPr>
            <a:spLocks noGrp="1" noChangeArrowheads="1"/>
          </p:cNvSpPr>
          <p:nvPr>
            <p:ph type="title"/>
          </p:nvPr>
        </p:nvSpPr>
        <p:spPr/>
        <p:txBody>
          <a:bodyPr/>
          <a:lstStyle/>
          <a:p>
            <a:r>
              <a:rPr lang="en-US" altLang="en-US"/>
              <a:t>What questions to be answered? </a:t>
            </a:r>
          </a:p>
        </p:txBody>
      </p:sp>
      <p:sp>
        <p:nvSpPr>
          <p:cNvPr id="86019" name="Rectangle 3">
            <a:extLst>
              <a:ext uri="{FF2B5EF4-FFF2-40B4-BE49-F238E27FC236}">
                <a16:creationId xmlns:a16="http://schemas.microsoft.com/office/drawing/2014/main" id="{8FD56336-FE87-4A9A-AC01-33CD12742ED9}"/>
              </a:ext>
            </a:extLst>
          </p:cNvPr>
          <p:cNvSpPr>
            <a:spLocks noGrp="1" noChangeArrowheads="1"/>
          </p:cNvSpPr>
          <p:nvPr>
            <p:ph type="body" idx="1"/>
          </p:nvPr>
        </p:nvSpPr>
        <p:spPr/>
        <p:txBody>
          <a:bodyPr/>
          <a:lstStyle/>
          <a:p>
            <a:r>
              <a:rPr lang="en-US" altLang="en-US" dirty="0">
                <a:solidFill>
                  <a:srgbClr val="B20021"/>
                </a:solidFill>
              </a:rPr>
              <a:t>Feasibility:</a:t>
            </a:r>
            <a:r>
              <a:rPr lang="en-US" altLang="en-US" dirty="0"/>
              <a:t> Can it be implemented as it is designed? </a:t>
            </a:r>
          </a:p>
          <a:p>
            <a:r>
              <a:rPr lang="en-US" altLang="en-US" dirty="0">
                <a:solidFill>
                  <a:srgbClr val="B20021"/>
                </a:solidFill>
              </a:rPr>
              <a:t>Usability:</a:t>
            </a:r>
            <a:r>
              <a:rPr lang="en-US" altLang="en-US" dirty="0"/>
              <a:t> Can “we” actually use it? </a:t>
            </a:r>
          </a:p>
          <a:p>
            <a:r>
              <a:rPr lang="en-US" altLang="en-US" dirty="0">
                <a:solidFill>
                  <a:srgbClr val="B20021"/>
                </a:solidFill>
              </a:rPr>
              <a:t>Appeal:</a:t>
            </a:r>
            <a:r>
              <a:rPr lang="en-US" altLang="en-US" dirty="0"/>
              <a:t> Do “we” like it? </a:t>
            </a:r>
          </a:p>
          <a:p>
            <a:r>
              <a:rPr lang="en-US" altLang="en-US" dirty="0">
                <a:solidFill>
                  <a:srgbClr val="B20021"/>
                </a:solidFill>
              </a:rPr>
              <a:t>Effectiveness:</a:t>
            </a:r>
            <a:r>
              <a:rPr lang="en-US" altLang="en-US" dirty="0"/>
              <a:t> Will “we” get what is supposed to get? </a:t>
            </a:r>
          </a:p>
          <a:p>
            <a:pPr lvl="1"/>
            <a:r>
              <a:rPr lang="en-US" altLang="en-US" dirty="0"/>
              <a:t>“we” the stakeholders.</a:t>
            </a:r>
          </a:p>
        </p:txBody>
      </p:sp>
    </p:spTree>
    <p:extLst>
      <p:ext uri="{BB962C8B-B14F-4D97-AF65-F5344CB8AC3E}">
        <p14:creationId xmlns:p14="http://schemas.microsoft.com/office/powerpoint/2010/main" val="3588884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019">
                                            <p:txEl>
                                              <p:pRg st="4" end="4"/>
                                            </p:txEl>
                                          </p:spTgt>
                                        </p:tgtEl>
                                        <p:attrNameLst>
                                          <p:attrName>style.visibility</p:attrName>
                                        </p:attrNameLst>
                                      </p:cBhvr>
                                      <p:to>
                                        <p:strVal val="visible"/>
                                      </p:to>
                                    </p:set>
                                    <p:anim calcmode="lin" valueType="num">
                                      <p:cBhvr additive="base">
                                        <p:cTn id="2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a:extLst>
              <a:ext uri="{FF2B5EF4-FFF2-40B4-BE49-F238E27FC236}">
                <a16:creationId xmlns:a16="http://schemas.microsoft.com/office/drawing/2014/main" id="{213A15F5-31AD-4726-A513-D2509C35D68D}"/>
              </a:ext>
            </a:extLst>
          </p:cNvPr>
          <p:cNvSpPr>
            <a:spLocks noGrp="1" noChangeArrowheads="1"/>
          </p:cNvSpPr>
          <p:nvPr>
            <p:ph type="title"/>
          </p:nvPr>
        </p:nvSpPr>
        <p:spPr/>
        <p:txBody>
          <a:bodyPr/>
          <a:lstStyle/>
          <a:p>
            <a:r>
              <a:rPr lang="en-US" altLang="en-US"/>
              <a:t>Strategies</a:t>
            </a:r>
          </a:p>
        </p:txBody>
      </p:sp>
      <p:sp>
        <p:nvSpPr>
          <p:cNvPr id="121859" name="Rectangle 3">
            <a:extLst>
              <a:ext uri="{FF2B5EF4-FFF2-40B4-BE49-F238E27FC236}">
                <a16:creationId xmlns:a16="http://schemas.microsoft.com/office/drawing/2014/main" id="{B8CA5F04-120E-43B5-8113-84FFB4691F3A}"/>
              </a:ext>
            </a:extLst>
          </p:cNvPr>
          <p:cNvSpPr>
            <a:spLocks noGrp="1" noChangeArrowheads="1"/>
          </p:cNvSpPr>
          <p:nvPr>
            <p:ph type="body" sz="half" idx="1"/>
          </p:nvPr>
        </p:nvSpPr>
        <p:spPr/>
        <p:txBody>
          <a:bodyPr/>
          <a:lstStyle/>
          <a:p>
            <a:r>
              <a:rPr lang="en-US" altLang="en-US" sz="2400" dirty="0"/>
              <a:t>Expert review</a:t>
            </a:r>
          </a:p>
          <a:p>
            <a:pPr lvl="1"/>
            <a:r>
              <a:rPr lang="en-US" altLang="en-US" sz="2000" dirty="0"/>
              <a:t>Content experts: the scope, sequence, and accuracy of the program’s content</a:t>
            </a:r>
          </a:p>
          <a:p>
            <a:pPr lvl="1"/>
            <a:r>
              <a:rPr lang="en-US" altLang="en-US" sz="2000" dirty="0"/>
              <a:t>Instructional experts: the effectiveness of the program</a:t>
            </a:r>
          </a:p>
          <a:p>
            <a:pPr lvl="1"/>
            <a:r>
              <a:rPr lang="en-US" altLang="en-US" sz="2000" dirty="0"/>
              <a:t>Graphic experts: appeal, look and feel of the program</a:t>
            </a:r>
          </a:p>
          <a:p>
            <a:endParaRPr lang="en-US" altLang="en-US" sz="2400" dirty="0"/>
          </a:p>
        </p:txBody>
      </p:sp>
      <p:pic>
        <p:nvPicPr>
          <p:cNvPr id="121860" name="Picture 4">
            <a:extLst>
              <a:ext uri="{FF2B5EF4-FFF2-40B4-BE49-F238E27FC236}">
                <a16:creationId xmlns:a16="http://schemas.microsoft.com/office/drawing/2014/main" id="{F1E1297A-A181-41FB-AAB8-86ECF9E3A9D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10200" y="3505200"/>
            <a:ext cx="3352800" cy="2795588"/>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17103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checkerboard(across)">
                                      <p:cBhvr>
                                        <p:cTn id="7" dur="500"/>
                                        <p:tgtEl>
                                          <p:spTgt spid="121859">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21860"/>
                                        </p:tgtEl>
                                        <p:attrNameLst>
                                          <p:attrName>style.visibility</p:attrName>
                                        </p:attrNameLst>
                                      </p:cBhvr>
                                      <p:to>
                                        <p:strVal val="visible"/>
                                      </p:to>
                                    </p:set>
                                    <p:anim calcmode="lin" valueType="num">
                                      <p:cBhvr additive="base">
                                        <p:cTn id="10" dur="500" fill="hold"/>
                                        <p:tgtEl>
                                          <p:spTgt spid="121860"/>
                                        </p:tgtEl>
                                        <p:attrNameLst>
                                          <p:attrName>ppt_x</p:attrName>
                                        </p:attrNameLst>
                                      </p:cBhvr>
                                      <p:tavLst>
                                        <p:tav tm="0">
                                          <p:val>
                                            <p:strVal val="#ppt_x"/>
                                          </p:val>
                                        </p:tav>
                                        <p:tav tm="100000">
                                          <p:val>
                                            <p:strVal val="#ppt_x"/>
                                          </p:val>
                                        </p:tav>
                                      </p:tavLst>
                                    </p:anim>
                                    <p:anim calcmode="lin" valueType="num">
                                      <p:cBhvr additive="base">
                                        <p:cTn id="11"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21859">
                                            <p:txEl>
                                              <p:pRg st="1" end="1"/>
                                            </p:txEl>
                                          </p:spTgt>
                                        </p:tgtEl>
                                        <p:attrNameLst>
                                          <p:attrName>style.visibility</p:attrName>
                                        </p:attrNameLst>
                                      </p:cBhvr>
                                      <p:to>
                                        <p:strVal val="visible"/>
                                      </p:to>
                                    </p:set>
                                    <p:animEffect transition="in" filter="checkerboard(across)">
                                      <p:cBhvr>
                                        <p:cTn id="16" dur="500"/>
                                        <p:tgtEl>
                                          <p:spTgt spid="1218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1859">
                                            <p:txEl>
                                              <p:pRg st="2" end="2"/>
                                            </p:txEl>
                                          </p:spTgt>
                                        </p:tgtEl>
                                        <p:attrNameLst>
                                          <p:attrName>style.visibility</p:attrName>
                                        </p:attrNameLst>
                                      </p:cBhvr>
                                      <p:to>
                                        <p:strVal val="visible"/>
                                      </p:to>
                                    </p:set>
                                    <p:animEffect transition="in" filter="checkerboard(across)">
                                      <p:cBhvr>
                                        <p:cTn id="21" dur="500"/>
                                        <p:tgtEl>
                                          <p:spTgt spid="12185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1859">
                                            <p:txEl>
                                              <p:pRg st="3" end="3"/>
                                            </p:txEl>
                                          </p:spTgt>
                                        </p:tgtEl>
                                        <p:attrNameLst>
                                          <p:attrName>style.visibility</p:attrName>
                                        </p:attrNameLst>
                                      </p:cBhvr>
                                      <p:to>
                                        <p:strVal val="visible"/>
                                      </p:to>
                                    </p:set>
                                    <p:animEffect transition="in" filter="checkerboard(across)">
                                      <p:cBhvr>
                                        <p:cTn id="26" dur="500"/>
                                        <p:tgtEl>
                                          <p:spTgt spid="121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999040" cy="4755232"/>
          </a:xfrm>
        </p:spPr>
        <p:txBody>
          <a:bodyPr/>
          <a:lstStyle/>
          <a:p>
            <a:pPr marL="57150" indent="0">
              <a:buNone/>
            </a:pPr>
            <a:r>
              <a:rPr lang="en-US" sz="1600" dirty="0">
                <a:latin typeface="Times New Roman"/>
                <a:cs typeface="Times New Roman"/>
              </a:rPr>
              <a:t>Detect</a:t>
            </a:r>
          </a:p>
          <a:p>
            <a:pPr indent="-285750"/>
            <a:r>
              <a:rPr lang="en-US" sz="1600" dirty="0">
                <a:latin typeface="Times New Roman"/>
                <a:cs typeface="Times New Roman"/>
              </a:rPr>
              <a:t>the capability to identify and report an abnormal event or condition	</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Diagnose</a:t>
            </a:r>
          </a:p>
          <a:p>
            <a:pPr indent="-285750"/>
            <a:r>
              <a:rPr lang="en-US" sz="1600" dirty="0">
                <a:latin typeface="Times New Roman"/>
                <a:cs typeface="Times New Roman"/>
              </a:rPr>
              <a:t>the capability to identify and estimate root causes to a event or condition</a:t>
            </a:r>
          </a:p>
          <a:p>
            <a:pPr indent="-285750"/>
            <a:r>
              <a:rPr lang="en-US" sz="1600" dirty="0">
                <a:latin typeface="Times New Roman"/>
                <a:cs typeface="Times New Roman"/>
              </a:rPr>
              <a:t>root causes are translated into counter measures that can be implemented to reduce the symptoms of a given problem or to prevent the symptoms from re-occurring</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Describe</a:t>
            </a:r>
          </a:p>
          <a:p>
            <a:pPr indent="-285750"/>
            <a:r>
              <a:rPr lang="en-US" sz="1600" dirty="0">
                <a:latin typeface="Times New Roman"/>
                <a:cs typeface="Times New Roman"/>
              </a:rPr>
              <a:t>the capability to quantify and describe the behaviors, conditions, activities and outcomes within the context of the domain being studied.</a:t>
            </a:r>
          </a:p>
          <a:p>
            <a:pPr indent="-285750"/>
            <a:r>
              <a:rPr lang="en-US" sz="1600" dirty="0">
                <a:latin typeface="Times New Roman"/>
                <a:cs typeface="Times New Roman"/>
              </a:rPr>
              <a:t>descriptions are further summarized based on descriptive statistics to estimate the measures of central tendency and dispersion within a set of observations</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Prescribe</a:t>
            </a:r>
          </a:p>
          <a:p>
            <a:pPr indent="-285750"/>
            <a:r>
              <a:rPr lang="en-US" sz="1600" dirty="0">
                <a:latin typeface="Times New Roman"/>
                <a:cs typeface="Times New Roman"/>
              </a:rPr>
              <a:t>the capability to recommend a course of action based on rules of thumb, simulation methods or optimization techniques</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7945587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a:extLst>
              <a:ext uri="{FF2B5EF4-FFF2-40B4-BE49-F238E27FC236}">
                <a16:creationId xmlns:a16="http://schemas.microsoft.com/office/drawing/2014/main" id="{C50603A7-CF4D-404C-A253-2D0DA046AD85}"/>
              </a:ext>
            </a:extLst>
          </p:cNvPr>
          <p:cNvSpPr>
            <a:spLocks noGrp="1" noChangeArrowheads="1"/>
          </p:cNvSpPr>
          <p:nvPr>
            <p:ph type="title"/>
          </p:nvPr>
        </p:nvSpPr>
        <p:spPr/>
        <p:txBody>
          <a:bodyPr/>
          <a:lstStyle/>
          <a:p>
            <a:r>
              <a:rPr lang="en-US" altLang="en-US"/>
              <a:t>Strategies II</a:t>
            </a:r>
          </a:p>
        </p:txBody>
      </p:sp>
      <p:sp>
        <p:nvSpPr>
          <p:cNvPr id="123907" name="Rectangle 3">
            <a:extLst>
              <a:ext uri="{FF2B5EF4-FFF2-40B4-BE49-F238E27FC236}">
                <a16:creationId xmlns:a16="http://schemas.microsoft.com/office/drawing/2014/main" id="{EA971232-BE65-4119-AFCA-5E8E2D6ED8BE}"/>
              </a:ext>
            </a:extLst>
          </p:cNvPr>
          <p:cNvSpPr>
            <a:spLocks noGrp="1" noChangeArrowheads="1"/>
          </p:cNvSpPr>
          <p:nvPr>
            <p:ph type="body" sz="half" idx="1"/>
          </p:nvPr>
        </p:nvSpPr>
        <p:spPr/>
        <p:txBody>
          <a:bodyPr/>
          <a:lstStyle/>
          <a:p>
            <a:r>
              <a:rPr lang="en-US" altLang="en-US" sz="2400"/>
              <a:t>User review</a:t>
            </a:r>
          </a:p>
          <a:p>
            <a:pPr lvl="1"/>
            <a:r>
              <a:rPr lang="en-US" altLang="en-US" sz="2000"/>
              <a:t>A sample of targeted learners whose background are </a:t>
            </a:r>
          </a:p>
          <a:p>
            <a:pPr lvl="1">
              <a:buFontTx/>
              <a:buNone/>
            </a:pPr>
            <a:r>
              <a:rPr lang="en-US" altLang="en-US" sz="2000"/>
              <a:t>  similar to the final intended users;</a:t>
            </a:r>
          </a:p>
          <a:p>
            <a:pPr lvl="1"/>
            <a:r>
              <a:rPr lang="en-US" altLang="en-US" sz="2000"/>
              <a:t>Observations: users’ opinions, actions, responses, and suggestions</a:t>
            </a:r>
          </a:p>
          <a:p>
            <a:endParaRPr lang="en-US" altLang="en-US" sz="2400"/>
          </a:p>
        </p:txBody>
      </p:sp>
      <p:pic>
        <p:nvPicPr>
          <p:cNvPr id="123908" name="Picture 4">
            <a:extLst>
              <a:ext uri="{FF2B5EF4-FFF2-40B4-BE49-F238E27FC236}">
                <a16:creationId xmlns:a16="http://schemas.microsoft.com/office/drawing/2014/main" id="{378043E9-5FE5-47BC-82CE-F9A3A416294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0913" y="3148013"/>
            <a:ext cx="3770312" cy="2151062"/>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00887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a:extLst>
              <a:ext uri="{FF2B5EF4-FFF2-40B4-BE49-F238E27FC236}">
                <a16:creationId xmlns:a16="http://schemas.microsoft.com/office/drawing/2014/main" id="{C8C2DD0F-D6B9-4704-8F8F-6C0B47EC7E36}"/>
              </a:ext>
            </a:extLst>
          </p:cNvPr>
          <p:cNvSpPr>
            <a:spLocks noGrp="1" noChangeArrowheads="1"/>
          </p:cNvSpPr>
          <p:nvPr>
            <p:ph type="title"/>
          </p:nvPr>
        </p:nvSpPr>
        <p:spPr/>
        <p:txBody>
          <a:bodyPr/>
          <a:lstStyle/>
          <a:p>
            <a:r>
              <a:rPr lang="en-US" altLang="en-US"/>
              <a:t>Strategies III</a:t>
            </a:r>
          </a:p>
        </p:txBody>
      </p:sp>
      <p:sp>
        <p:nvSpPr>
          <p:cNvPr id="124931" name="Rectangle 3">
            <a:extLst>
              <a:ext uri="{FF2B5EF4-FFF2-40B4-BE49-F238E27FC236}">
                <a16:creationId xmlns:a16="http://schemas.microsoft.com/office/drawing/2014/main" id="{EDBF558D-B5E8-4E31-A47B-6C6C08303C31}"/>
              </a:ext>
            </a:extLst>
          </p:cNvPr>
          <p:cNvSpPr>
            <a:spLocks noGrp="1" noChangeArrowheads="1"/>
          </p:cNvSpPr>
          <p:nvPr>
            <p:ph type="body" sz="half" idx="1"/>
          </p:nvPr>
        </p:nvSpPr>
        <p:spPr>
          <a:xfrm>
            <a:off x="838200" y="2362200"/>
            <a:ext cx="4267200" cy="4114800"/>
          </a:xfrm>
        </p:spPr>
        <p:txBody>
          <a:bodyPr/>
          <a:lstStyle/>
          <a:p>
            <a:r>
              <a:rPr lang="en-US" altLang="en-US" sz="2400"/>
              <a:t>Field tests </a:t>
            </a:r>
          </a:p>
          <a:p>
            <a:pPr lvl="1"/>
            <a:r>
              <a:rPr lang="en-US" altLang="en-US" sz="2000"/>
              <a:t>Alpha or Beta tests</a:t>
            </a:r>
          </a:p>
          <a:p>
            <a:pPr>
              <a:buFont typeface="Wingdings" panose="05000000000000000000" pitchFamily="2" charset="2"/>
              <a:buNone/>
            </a:pPr>
            <a:r>
              <a:rPr lang="en-US" altLang="en-US" sz="2400"/>
              <a:t>             </a:t>
            </a:r>
          </a:p>
        </p:txBody>
      </p:sp>
      <p:pic>
        <p:nvPicPr>
          <p:cNvPr id="124932" name="Picture 4">
            <a:extLst>
              <a:ext uri="{FF2B5EF4-FFF2-40B4-BE49-F238E27FC236}">
                <a16:creationId xmlns:a16="http://schemas.microsoft.com/office/drawing/2014/main" id="{92F80346-9E76-4790-9137-D3E11EB26EE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0913" y="2454275"/>
            <a:ext cx="3770312" cy="3538538"/>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95501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a:extLst>
              <a:ext uri="{FF2B5EF4-FFF2-40B4-BE49-F238E27FC236}">
                <a16:creationId xmlns:a16="http://schemas.microsoft.com/office/drawing/2014/main" id="{E462E1B2-3E8A-460F-B016-9528784215FF}"/>
              </a:ext>
            </a:extLst>
          </p:cNvPr>
          <p:cNvSpPr>
            <a:spLocks noGrp="1" noChangeArrowheads="1"/>
          </p:cNvSpPr>
          <p:nvPr>
            <p:ph type="title"/>
          </p:nvPr>
        </p:nvSpPr>
        <p:spPr/>
        <p:txBody>
          <a:bodyPr/>
          <a:lstStyle/>
          <a:p>
            <a:r>
              <a:rPr lang="en-US" altLang="en-US"/>
              <a:t>Who is the evaluator? </a:t>
            </a:r>
          </a:p>
        </p:txBody>
      </p:sp>
      <p:sp>
        <p:nvSpPr>
          <p:cNvPr id="125955" name="Rectangle 3">
            <a:extLst>
              <a:ext uri="{FF2B5EF4-FFF2-40B4-BE49-F238E27FC236}">
                <a16:creationId xmlns:a16="http://schemas.microsoft.com/office/drawing/2014/main" id="{5ADCEF41-E7B1-44B7-B150-888A761DA481}"/>
              </a:ext>
            </a:extLst>
          </p:cNvPr>
          <p:cNvSpPr>
            <a:spLocks noGrp="1" noChangeArrowheads="1"/>
          </p:cNvSpPr>
          <p:nvPr>
            <p:ph type="body" sz="half" idx="1"/>
          </p:nvPr>
        </p:nvSpPr>
        <p:spPr/>
        <p:txBody>
          <a:bodyPr/>
          <a:lstStyle/>
          <a:p>
            <a:r>
              <a:rPr lang="en-US" altLang="en-US" sz="2400"/>
              <a:t>Internal</a:t>
            </a:r>
          </a:p>
          <a:p>
            <a:pPr lvl="1"/>
            <a:r>
              <a:rPr lang="en-US" altLang="en-US" sz="2000"/>
              <a:t>Member of design and development team</a:t>
            </a:r>
          </a:p>
          <a:p>
            <a:pPr>
              <a:buFont typeface="Wingdings" panose="05000000000000000000" pitchFamily="2" charset="2"/>
              <a:buNone/>
            </a:pPr>
            <a:endParaRPr lang="en-US" altLang="en-US" sz="2400"/>
          </a:p>
          <a:p>
            <a:pPr>
              <a:buFont typeface="Wingdings" panose="05000000000000000000" pitchFamily="2" charset="2"/>
              <a:buNone/>
            </a:pPr>
            <a:endParaRPr lang="en-US" altLang="en-US" sz="2400"/>
          </a:p>
        </p:txBody>
      </p:sp>
      <p:pic>
        <p:nvPicPr>
          <p:cNvPr id="125956" name="Picture 4">
            <a:extLst>
              <a:ext uri="{FF2B5EF4-FFF2-40B4-BE49-F238E27FC236}">
                <a16:creationId xmlns:a16="http://schemas.microsoft.com/office/drawing/2014/main" id="{149DC331-A737-4EC9-986A-0A5807CBE2E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26050" y="3062288"/>
            <a:ext cx="2838450" cy="2324100"/>
          </a:xfrm>
          <a:noFill/>
          <a:ln/>
          <a:extLs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279552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ox(in)">
                                      <p:cBhvr>
                                        <p:cTn id="7" dur="500"/>
                                        <p:tgtEl>
                                          <p:spTgt spid="12595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5955">
                                            <p:txEl>
                                              <p:pRg st="1" end="1"/>
                                            </p:txEl>
                                          </p:spTgt>
                                        </p:tgtEl>
                                        <p:attrNameLst>
                                          <p:attrName>style.visibility</p:attrName>
                                        </p:attrNameLst>
                                      </p:cBhvr>
                                      <p:to>
                                        <p:strVal val="visible"/>
                                      </p:to>
                                    </p:set>
                                    <p:animEffect transition="in" filter="box(in)">
                                      <p:cBhvr>
                                        <p:cTn id="10" dur="500"/>
                                        <p:tgtEl>
                                          <p:spTgt spid="12595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5956"/>
                                        </p:tgtEl>
                                        <p:attrNameLst>
                                          <p:attrName>style.visibility</p:attrName>
                                        </p:attrNameLst>
                                      </p:cBhvr>
                                      <p:to>
                                        <p:strVal val="visible"/>
                                      </p:to>
                                    </p:set>
                                    <p:animEffect transition="in" filter="box(in)">
                                      <p:cBhvr>
                                        <p:cTn id="13"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a:extLst>
              <a:ext uri="{FF2B5EF4-FFF2-40B4-BE49-F238E27FC236}">
                <a16:creationId xmlns:a16="http://schemas.microsoft.com/office/drawing/2014/main" id="{5782D2B7-2078-4232-921A-2081B3178872}"/>
              </a:ext>
            </a:extLst>
          </p:cNvPr>
          <p:cNvSpPr>
            <a:spLocks noGrp="1" noChangeArrowheads="1"/>
          </p:cNvSpPr>
          <p:nvPr>
            <p:ph type="title"/>
          </p:nvPr>
        </p:nvSpPr>
        <p:spPr/>
        <p:txBody>
          <a:bodyPr/>
          <a:lstStyle/>
          <a:p>
            <a:r>
              <a:rPr lang="en-US" altLang="en-US"/>
              <a:t>When to stop? </a:t>
            </a:r>
          </a:p>
        </p:txBody>
      </p:sp>
      <p:sp>
        <p:nvSpPr>
          <p:cNvPr id="128003" name="Rectangle 3">
            <a:extLst>
              <a:ext uri="{FF2B5EF4-FFF2-40B4-BE49-F238E27FC236}">
                <a16:creationId xmlns:a16="http://schemas.microsoft.com/office/drawing/2014/main" id="{50F40405-81DE-4FEB-9D5A-ACBA081AA992}"/>
              </a:ext>
            </a:extLst>
          </p:cNvPr>
          <p:cNvSpPr>
            <a:spLocks noGrp="1" noChangeArrowheads="1"/>
          </p:cNvSpPr>
          <p:nvPr>
            <p:ph type="body" idx="1"/>
          </p:nvPr>
        </p:nvSpPr>
        <p:spPr/>
        <p:txBody>
          <a:bodyPr/>
          <a:lstStyle/>
          <a:p>
            <a:r>
              <a:rPr lang="en-US" altLang="en-US"/>
              <a:t>Cost</a:t>
            </a:r>
          </a:p>
          <a:p>
            <a:r>
              <a:rPr lang="en-US" altLang="en-US"/>
              <a:t>Deadline</a:t>
            </a:r>
          </a:p>
          <a:p>
            <a:r>
              <a:rPr lang="en-US" altLang="en-US"/>
              <a:t>Sometimes, just let things go!</a:t>
            </a:r>
          </a:p>
        </p:txBody>
      </p:sp>
    </p:spTree>
    <p:extLst>
      <p:ext uri="{BB962C8B-B14F-4D97-AF65-F5344CB8AC3E}">
        <p14:creationId xmlns:p14="http://schemas.microsoft.com/office/powerpoint/2010/main" val="2072769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74BDB5AE-6637-4335-9971-9FD8ECEB71A0}"/>
              </a:ext>
            </a:extLst>
          </p:cNvPr>
          <p:cNvSpPr>
            <a:spLocks noGrp="1"/>
          </p:cNvSpPr>
          <p:nvPr>
            <p:ph type="title"/>
          </p:nvPr>
        </p:nvSpPr>
        <p:spPr/>
        <p:txBody>
          <a:bodyPr/>
          <a:lstStyle/>
          <a:p>
            <a:pPr eaLnBrk="1" hangingPunct="1"/>
            <a:r>
              <a:rPr lang="en-US" altLang="en-US"/>
              <a:t>Why Evaluate?</a:t>
            </a:r>
          </a:p>
        </p:txBody>
      </p:sp>
      <p:sp>
        <p:nvSpPr>
          <p:cNvPr id="7171" name="Content Placeholder 3">
            <a:extLst>
              <a:ext uri="{FF2B5EF4-FFF2-40B4-BE49-F238E27FC236}">
                <a16:creationId xmlns:a16="http://schemas.microsoft.com/office/drawing/2014/main" id="{FAA0F028-60D9-45D7-9059-706390B187A3}"/>
              </a:ext>
            </a:extLst>
          </p:cNvPr>
          <p:cNvSpPr>
            <a:spLocks noGrp="1"/>
          </p:cNvSpPr>
          <p:nvPr>
            <p:ph sz="quarter" idx="1"/>
          </p:nvPr>
        </p:nvSpPr>
        <p:spPr>
          <a:xfrm>
            <a:off x="838200" y="2438400"/>
            <a:ext cx="7772400" cy="3581400"/>
          </a:xfrm>
        </p:spPr>
        <p:txBody>
          <a:bodyPr/>
          <a:lstStyle/>
          <a:p>
            <a:pPr eaLnBrk="1" hangingPunct="1"/>
            <a:r>
              <a:rPr lang="en-US" altLang="en-US"/>
              <a:t>Multiple methods are available to classify or predict</a:t>
            </a:r>
          </a:p>
          <a:p>
            <a:pPr eaLnBrk="1" hangingPunct="1"/>
            <a:r>
              <a:rPr lang="en-US" altLang="en-US"/>
              <a:t>For each method, multiple choices are available for settings</a:t>
            </a:r>
          </a:p>
          <a:p>
            <a:pPr eaLnBrk="1" hangingPunct="1"/>
            <a:r>
              <a:rPr lang="en-US" altLang="en-US"/>
              <a:t>To choose best model, need to assess each model’s performance</a:t>
            </a:r>
          </a:p>
        </p:txBody>
      </p:sp>
      <p:sp>
        <p:nvSpPr>
          <p:cNvPr id="4" name="Slide Number Placeholder 3">
            <a:extLst>
              <a:ext uri="{FF2B5EF4-FFF2-40B4-BE49-F238E27FC236}">
                <a16:creationId xmlns:a16="http://schemas.microsoft.com/office/drawing/2014/main" id="{DBAD1D60-B184-4869-9BBC-7D6678F40B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0EAD14-CAE1-4585-A009-CD581A3FAD66}" type="slidenum">
              <a:rPr lang="en-US" altLang="en-US">
                <a:solidFill>
                  <a:srgbClr val="FFFFFF"/>
                </a:solidFill>
                <a:latin typeface="Franklin Gothic Book" panose="020B0503020102020204" pitchFamily="34" charset="0"/>
              </a:rPr>
              <a:pPr eaLnBrk="1" hangingPunct="1"/>
              <a:t>74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973623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a:extLst>
              <a:ext uri="{FF2B5EF4-FFF2-40B4-BE49-F238E27FC236}">
                <a16:creationId xmlns:a16="http://schemas.microsoft.com/office/drawing/2014/main" id="{96F41BFB-9E93-491D-A190-6915C1CF0BD3}"/>
              </a:ext>
            </a:extLst>
          </p:cNvPr>
          <p:cNvSpPr>
            <a:spLocks noGrp="1"/>
          </p:cNvSpPr>
          <p:nvPr>
            <p:ph type="title"/>
          </p:nvPr>
        </p:nvSpPr>
        <p:spPr>
          <a:xfrm>
            <a:off x="914400" y="2286000"/>
            <a:ext cx="7772400" cy="1143000"/>
          </a:xfrm>
        </p:spPr>
        <p:txBody>
          <a:bodyPr/>
          <a:lstStyle/>
          <a:p>
            <a:pPr eaLnBrk="1" hangingPunct="1"/>
            <a:r>
              <a:rPr lang="en-US" altLang="en-US"/>
              <a:t>Accuracy Measures (Classification)</a:t>
            </a:r>
          </a:p>
        </p:txBody>
      </p:sp>
      <p:sp>
        <p:nvSpPr>
          <p:cNvPr id="3" name="Slide Number Placeholder 2">
            <a:extLst>
              <a:ext uri="{FF2B5EF4-FFF2-40B4-BE49-F238E27FC236}">
                <a16:creationId xmlns:a16="http://schemas.microsoft.com/office/drawing/2014/main" id="{D48C44BB-4C83-4F9E-B5B4-239AEAB3DE5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832440-DDEE-47C9-9B48-916B99B54B4C}" type="slidenum">
              <a:rPr lang="en-US" altLang="en-US">
                <a:solidFill>
                  <a:srgbClr val="FFFFFF"/>
                </a:solidFill>
                <a:latin typeface="Franklin Gothic Book" panose="020B0503020102020204" pitchFamily="34" charset="0"/>
              </a:rPr>
              <a:pPr eaLnBrk="1" hangingPunct="1"/>
              <a:t>75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8123376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a:extLst>
              <a:ext uri="{FF2B5EF4-FFF2-40B4-BE49-F238E27FC236}">
                <a16:creationId xmlns:a16="http://schemas.microsoft.com/office/drawing/2014/main" id="{5D4D3B57-C412-4AB6-BCD6-6605EC9E9C56}"/>
              </a:ext>
            </a:extLst>
          </p:cNvPr>
          <p:cNvSpPr>
            <a:spLocks noGrp="1"/>
          </p:cNvSpPr>
          <p:nvPr>
            <p:ph type="title"/>
          </p:nvPr>
        </p:nvSpPr>
        <p:spPr/>
        <p:txBody>
          <a:bodyPr/>
          <a:lstStyle/>
          <a:p>
            <a:pPr eaLnBrk="1" hangingPunct="1"/>
            <a:r>
              <a:rPr lang="en-US" altLang="en-US"/>
              <a:t>Misclassification error</a:t>
            </a:r>
          </a:p>
        </p:txBody>
      </p:sp>
      <p:sp>
        <p:nvSpPr>
          <p:cNvPr id="9219" name="Content Placeholder 3">
            <a:extLst>
              <a:ext uri="{FF2B5EF4-FFF2-40B4-BE49-F238E27FC236}">
                <a16:creationId xmlns:a16="http://schemas.microsoft.com/office/drawing/2014/main" id="{CE172300-A1F5-422C-BD31-699B81B8CF25}"/>
              </a:ext>
            </a:extLst>
          </p:cNvPr>
          <p:cNvSpPr>
            <a:spLocks noGrp="1"/>
          </p:cNvSpPr>
          <p:nvPr>
            <p:ph sz="quarter" idx="1"/>
          </p:nvPr>
        </p:nvSpPr>
        <p:spPr>
          <a:xfrm>
            <a:off x="914400" y="2209800"/>
            <a:ext cx="7772400" cy="3810000"/>
          </a:xfrm>
        </p:spPr>
        <p:txBody>
          <a:bodyPr/>
          <a:lstStyle/>
          <a:p>
            <a:pPr eaLnBrk="1" hangingPunct="1"/>
            <a:r>
              <a:rPr lang="en-US" altLang="en-US"/>
              <a:t>Error = classifying a record as belonging to one class when it belongs to another class.</a:t>
            </a:r>
          </a:p>
          <a:p>
            <a:pPr eaLnBrk="1" hangingPunct="1"/>
            <a:endParaRPr lang="en-US" altLang="en-US"/>
          </a:p>
          <a:p>
            <a:pPr eaLnBrk="1" hangingPunct="1"/>
            <a:r>
              <a:rPr lang="en-US" altLang="en-US"/>
              <a:t>Error rate = percent of misclassified records out of the total records in the validation data</a:t>
            </a:r>
          </a:p>
        </p:txBody>
      </p:sp>
      <p:sp>
        <p:nvSpPr>
          <p:cNvPr id="4" name="Slide Number Placeholder 3">
            <a:extLst>
              <a:ext uri="{FF2B5EF4-FFF2-40B4-BE49-F238E27FC236}">
                <a16:creationId xmlns:a16="http://schemas.microsoft.com/office/drawing/2014/main" id="{E4455CE1-0441-41AA-AE15-319BED5293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7B64C1-A8F2-48C0-AE5E-1598246EEE9A}" type="slidenum">
              <a:rPr lang="en-US" altLang="en-US">
                <a:solidFill>
                  <a:srgbClr val="FFFFFF"/>
                </a:solidFill>
                <a:latin typeface="Franklin Gothic Book" panose="020B0503020102020204" pitchFamily="34" charset="0"/>
              </a:rPr>
              <a:pPr eaLnBrk="1" hangingPunct="1"/>
              <a:t>76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584616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5B67908-21AD-4285-8A4E-5DDE53E3A8D1}"/>
              </a:ext>
            </a:extLst>
          </p:cNvPr>
          <p:cNvSpPr>
            <a:spLocks noGrp="1"/>
          </p:cNvSpPr>
          <p:nvPr>
            <p:ph type="title"/>
          </p:nvPr>
        </p:nvSpPr>
        <p:spPr/>
        <p:txBody>
          <a:bodyPr/>
          <a:lstStyle/>
          <a:p>
            <a:pPr eaLnBrk="1" hangingPunct="1"/>
            <a:r>
              <a:rPr lang="en-US" altLang="en-US"/>
              <a:t>Naïve Rule	</a:t>
            </a:r>
          </a:p>
        </p:txBody>
      </p:sp>
      <p:sp>
        <p:nvSpPr>
          <p:cNvPr id="10243" name="Content Placeholder 2">
            <a:extLst>
              <a:ext uri="{FF2B5EF4-FFF2-40B4-BE49-F238E27FC236}">
                <a16:creationId xmlns:a16="http://schemas.microsoft.com/office/drawing/2014/main" id="{4578811E-D11B-4090-B886-FD99B9D5027F}"/>
              </a:ext>
            </a:extLst>
          </p:cNvPr>
          <p:cNvSpPr>
            <a:spLocks noGrp="1"/>
          </p:cNvSpPr>
          <p:nvPr>
            <p:ph sz="quarter" idx="1"/>
          </p:nvPr>
        </p:nvSpPr>
        <p:spPr>
          <a:xfrm>
            <a:off x="914400" y="3276600"/>
            <a:ext cx="7772400" cy="2438400"/>
          </a:xfrm>
        </p:spPr>
        <p:txBody>
          <a:bodyPr/>
          <a:lstStyle/>
          <a:p>
            <a:pPr marL="457200" indent="-457200" eaLnBrk="1" hangingPunct="1">
              <a:buFont typeface="Wingdings 2" panose="05020102010507070707" pitchFamily="18" charset="2"/>
              <a:buNone/>
            </a:pPr>
            <a:endParaRPr lang="en-US" altLang="en-US"/>
          </a:p>
          <a:p>
            <a:pPr marL="457200" indent="-457200" eaLnBrk="1" hangingPunct="1"/>
            <a:r>
              <a:rPr lang="en-US" altLang="en-US"/>
              <a:t>Often used as benchmark:  we hope to do better than that</a:t>
            </a:r>
          </a:p>
          <a:p>
            <a:pPr marL="457200" indent="-457200" eaLnBrk="1" hangingPunct="1"/>
            <a:r>
              <a:rPr lang="en-US" altLang="en-US"/>
              <a:t>Exception: when goal is to identify high-value but rare outcomes, we may do well by doing worse than the naïve rule (see “lift” – later)</a:t>
            </a:r>
          </a:p>
        </p:txBody>
      </p:sp>
      <p:sp>
        <p:nvSpPr>
          <p:cNvPr id="10244" name="Rectangle 4">
            <a:extLst>
              <a:ext uri="{FF2B5EF4-FFF2-40B4-BE49-F238E27FC236}">
                <a16:creationId xmlns:a16="http://schemas.microsoft.com/office/drawing/2014/main" id="{E40A4654-B79C-4C09-8A1F-6E7EF866E207}"/>
              </a:ext>
            </a:extLst>
          </p:cNvPr>
          <p:cNvSpPr>
            <a:spLocks noChangeArrowheads="1"/>
          </p:cNvSpPr>
          <p:nvPr/>
        </p:nvSpPr>
        <p:spPr bwMode="auto">
          <a:xfrm>
            <a:off x="990600" y="2362200"/>
            <a:ext cx="7553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75"/>
              </a:spcBef>
              <a:buClr>
                <a:schemeClr val="accent1"/>
              </a:buClr>
              <a:buSzPct val="85000"/>
              <a:buFont typeface="Wingdings 2" panose="05020102010507070707" pitchFamily="18" charset="2"/>
              <a:buNone/>
            </a:pPr>
            <a:r>
              <a:rPr lang="en-US" altLang="en-US" sz="2600" b="1">
                <a:latin typeface="Franklin Gothic Book" panose="020B0503020102020204" pitchFamily="34" charset="0"/>
              </a:rPr>
              <a:t>Naïve rule:</a:t>
            </a:r>
            <a:r>
              <a:rPr lang="en-US" altLang="en-US" sz="2600">
                <a:latin typeface="Franklin Gothic Book" panose="020B0503020102020204" pitchFamily="34" charset="0"/>
              </a:rPr>
              <a:t>  classify all records as belonging to the most prevalent class</a:t>
            </a:r>
          </a:p>
        </p:txBody>
      </p:sp>
      <p:sp>
        <p:nvSpPr>
          <p:cNvPr id="5" name="Slide Number Placeholder 4">
            <a:extLst>
              <a:ext uri="{FF2B5EF4-FFF2-40B4-BE49-F238E27FC236}">
                <a16:creationId xmlns:a16="http://schemas.microsoft.com/office/drawing/2014/main" id="{52705EED-5D1A-49F8-A2D3-F82A41F08F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6AFE2C-FDA9-492B-B9A4-38FFF2E4438F}" type="slidenum">
              <a:rPr lang="en-US" altLang="en-US">
                <a:solidFill>
                  <a:srgbClr val="FFFFFF"/>
                </a:solidFill>
                <a:latin typeface="Franklin Gothic Book" panose="020B0503020102020204" pitchFamily="34" charset="0"/>
              </a:rPr>
              <a:pPr eaLnBrk="1" hangingPunct="1"/>
              <a:t>77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42805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00BF69-6B10-43F5-A5B1-EB3261827E75}"/>
              </a:ext>
            </a:extLst>
          </p:cNvPr>
          <p:cNvSpPr>
            <a:spLocks noGrp="1"/>
          </p:cNvSpPr>
          <p:nvPr>
            <p:ph type="title"/>
          </p:nvPr>
        </p:nvSpPr>
        <p:spPr/>
        <p:txBody>
          <a:bodyPr/>
          <a:lstStyle/>
          <a:p>
            <a:pPr eaLnBrk="1" hangingPunct="1"/>
            <a:r>
              <a:rPr lang="en-US" altLang="en-US"/>
              <a:t>Separation of Records</a:t>
            </a:r>
          </a:p>
        </p:txBody>
      </p:sp>
      <p:sp>
        <p:nvSpPr>
          <p:cNvPr id="11267" name="Content Placeholder 2">
            <a:extLst>
              <a:ext uri="{FF2B5EF4-FFF2-40B4-BE49-F238E27FC236}">
                <a16:creationId xmlns:a16="http://schemas.microsoft.com/office/drawing/2014/main" id="{90432C07-5EE8-4C35-8C1F-E0391A4789F7}"/>
              </a:ext>
            </a:extLst>
          </p:cNvPr>
          <p:cNvSpPr>
            <a:spLocks noGrp="1"/>
          </p:cNvSpPr>
          <p:nvPr>
            <p:ph sz="quarter" idx="1"/>
          </p:nvPr>
        </p:nvSpPr>
        <p:spPr/>
        <p:txBody>
          <a:bodyPr/>
          <a:lstStyle/>
          <a:p>
            <a:pPr eaLnBrk="1" hangingPunct="1">
              <a:buFont typeface="Wingdings 2" panose="05020102010507070707" pitchFamily="18" charset="2"/>
              <a:buNone/>
              <a:defRPr/>
            </a:pPr>
            <a:r>
              <a:rPr lang="en-US" dirty="0"/>
              <a:t>  </a:t>
            </a:r>
          </a:p>
          <a:p>
            <a:pPr marL="0" indent="0" eaLnBrk="1" hangingPunct="1">
              <a:buFont typeface="Wingdings 2" panose="05020102010507070707" pitchFamily="18" charset="2"/>
              <a:buNone/>
              <a:defRPr/>
            </a:pPr>
            <a:r>
              <a:rPr lang="en-US" dirty="0"/>
              <a:t>“High separation of records” means that using predictor variables attains low error</a:t>
            </a:r>
          </a:p>
          <a:p>
            <a:pPr eaLnBrk="1" hangingPunct="1">
              <a:defRPr/>
            </a:pPr>
            <a:endParaRPr lang="en-US" dirty="0"/>
          </a:p>
          <a:p>
            <a:pPr marL="0" indent="0" eaLnBrk="1" hangingPunct="1">
              <a:buFont typeface="Wingdings 2" panose="05020102010507070707" pitchFamily="18" charset="2"/>
              <a:buNone/>
              <a:defRPr/>
            </a:pPr>
            <a:r>
              <a:rPr lang="en-US" dirty="0"/>
              <a:t>“Low separation of records” means that using predictor variables does not improve much on naïve rule</a:t>
            </a:r>
          </a:p>
          <a:p>
            <a:pPr eaLnBrk="1" hangingPunct="1">
              <a:defRPr/>
            </a:pPr>
            <a:endParaRPr lang="en-US" dirty="0"/>
          </a:p>
        </p:txBody>
      </p:sp>
      <p:sp>
        <p:nvSpPr>
          <p:cNvPr id="4" name="Slide Number Placeholder 3">
            <a:extLst>
              <a:ext uri="{FF2B5EF4-FFF2-40B4-BE49-F238E27FC236}">
                <a16:creationId xmlns:a16="http://schemas.microsoft.com/office/drawing/2014/main" id="{8F47FCD3-3B6C-45DD-8574-11D99F38B11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5FE375-AF61-4C94-90E2-30FC4B505A9B}" type="slidenum">
              <a:rPr lang="en-US" altLang="en-US">
                <a:solidFill>
                  <a:srgbClr val="FFFFFF"/>
                </a:solidFill>
                <a:latin typeface="Franklin Gothic Book" panose="020B0503020102020204" pitchFamily="34" charset="0"/>
              </a:rPr>
              <a:pPr eaLnBrk="1" hangingPunct="1"/>
              <a:t>78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605791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85415C5-C3AA-452D-AFBD-A9CDA7F3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695325" y="1104900"/>
            <a:ext cx="77533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2">
            <a:extLst>
              <a:ext uri="{FF2B5EF4-FFF2-40B4-BE49-F238E27FC236}">
                <a16:creationId xmlns:a16="http://schemas.microsoft.com/office/drawing/2014/main" id="{DF1F5D8B-D2EA-4505-8EAA-656535655C58}"/>
              </a:ext>
            </a:extLst>
          </p:cNvPr>
          <p:cNvSpPr>
            <a:spLocks noGrp="1"/>
          </p:cNvSpPr>
          <p:nvPr>
            <p:ph type="title"/>
          </p:nvPr>
        </p:nvSpPr>
        <p:spPr>
          <a:xfrm>
            <a:off x="304800" y="274638"/>
            <a:ext cx="8610600" cy="715962"/>
          </a:xfrm>
        </p:spPr>
        <p:txBody>
          <a:bodyPr/>
          <a:lstStyle/>
          <a:p>
            <a:pPr algn="ctr"/>
            <a:r>
              <a:rPr lang="en-US" altLang="en-US" sz="3600"/>
              <a:t>High Level of Separation Between Classes</a:t>
            </a:r>
          </a:p>
        </p:txBody>
      </p:sp>
      <p:sp>
        <p:nvSpPr>
          <p:cNvPr id="4" name="Slide Number Placeholder 3">
            <a:extLst>
              <a:ext uri="{FF2B5EF4-FFF2-40B4-BE49-F238E27FC236}">
                <a16:creationId xmlns:a16="http://schemas.microsoft.com/office/drawing/2014/main" id="{18446016-C263-443E-8CEE-B7D6FDD222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33507E-6FFB-4208-A44E-C871CC9D4433}" type="slidenum">
              <a:rPr lang="en-US" altLang="en-US">
                <a:solidFill>
                  <a:srgbClr val="FFFFFF"/>
                </a:solidFill>
                <a:latin typeface="Franklin Gothic Book" panose="020B0503020102020204" pitchFamily="34" charset="0"/>
              </a:rPr>
              <a:pPr eaLnBrk="1" hangingPunct="1"/>
              <a:t>79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42395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B0F7422-B450-4D46-9749-A614FB824C2A}"/>
              </a:ext>
            </a:extLst>
          </p:cNvPr>
          <p:cNvSpPr>
            <a:spLocks noGrp="1" noChangeArrowheads="1"/>
          </p:cNvSpPr>
          <p:nvPr>
            <p:ph type="title"/>
          </p:nvPr>
        </p:nvSpPr>
        <p:spPr/>
        <p:txBody>
          <a:bodyPr/>
          <a:lstStyle/>
          <a:p>
            <a:r>
              <a:rPr lang="en-US" altLang="en-US" sz="3200" dirty="0"/>
              <a:t>Some tribulations</a:t>
            </a:r>
          </a:p>
        </p:txBody>
      </p:sp>
      <p:sp>
        <p:nvSpPr>
          <p:cNvPr id="26627" name="Rectangle 3">
            <a:extLst>
              <a:ext uri="{FF2B5EF4-FFF2-40B4-BE49-F238E27FC236}">
                <a16:creationId xmlns:a16="http://schemas.microsoft.com/office/drawing/2014/main" id="{7A4F63A6-6AD5-4423-AAFF-FE6EE4F38CB2}"/>
              </a:ext>
            </a:extLst>
          </p:cNvPr>
          <p:cNvSpPr>
            <a:spLocks noGrp="1" noChangeArrowheads="1"/>
          </p:cNvSpPr>
          <p:nvPr>
            <p:ph type="body" idx="1"/>
          </p:nvPr>
        </p:nvSpPr>
        <p:spPr>
          <a:xfrm>
            <a:off x="381000" y="1219200"/>
            <a:ext cx="8229600" cy="4525963"/>
          </a:xfrm>
        </p:spPr>
        <p:txBody>
          <a:bodyPr/>
          <a:lstStyle/>
          <a:p>
            <a:r>
              <a:rPr lang="en-US" altLang="en-US" sz="2400" dirty="0"/>
              <a:t>A big objection to data mining was that it was looking for so many vague connections that it was sure to find things that were bogus </a:t>
            </a:r>
          </a:p>
          <a:p>
            <a:r>
              <a:rPr lang="en-US" altLang="en-US" sz="2400" dirty="0"/>
              <a:t>The </a:t>
            </a:r>
            <a:r>
              <a:rPr lang="en-US" altLang="en-US" sz="2400" dirty="0">
                <a:solidFill>
                  <a:srgbClr val="FF0066"/>
                </a:solidFill>
              </a:rPr>
              <a:t>Rhine Paradox</a:t>
            </a:r>
            <a:r>
              <a:rPr lang="en-US" altLang="en-US" sz="2400" dirty="0"/>
              <a:t>: a great example of how not to conduct scientific research.</a:t>
            </a:r>
          </a:p>
          <a:p>
            <a:r>
              <a:rPr lang="en-US" altLang="en-US" sz="2400" dirty="0"/>
              <a:t>David Rhine was a parapsychologist in the 1950’s who hypothesized that some people had Extra-Sensory Perception (ESP).</a:t>
            </a:r>
          </a:p>
          <a:p>
            <a:r>
              <a:rPr lang="en-US" altLang="en-US" sz="2400" dirty="0"/>
              <a:t>He devised an experiment where subjects were asked to guess 10 hidden cards --- </a:t>
            </a:r>
            <a:r>
              <a:rPr lang="en-US" altLang="en-US" sz="2400" dirty="0">
                <a:solidFill>
                  <a:srgbClr val="FF0066"/>
                </a:solidFill>
              </a:rPr>
              <a:t>red</a:t>
            </a:r>
            <a:r>
              <a:rPr lang="en-US" altLang="en-US" sz="2400" dirty="0"/>
              <a:t> or </a:t>
            </a:r>
            <a:r>
              <a:rPr lang="en-US" altLang="en-US" sz="2400" dirty="0">
                <a:solidFill>
                  <a:srgbClr val="3366FF"/>
                </a:solidFill>
              </a:rPr>
              <a:t>blue</a:t>
            </a:r>
            <a:r>
              <a:rPr lang="en-US" altLang="en-US" sz="2400" dirty="0"/>
              <a:t>.</a:t>
            </a:r>
          </a:p>
          <a:p>
            <a:r>
              <a:rPr lang="en-US" altLang="en-US" sz="2400" dirty="0"/>
              <a:t>He discovered that almost 1 in 1000 had ESP --- they were able to get all 10 right!</a:t>
            </a:r>
          </a:p>
          <a:p>
            <a:endParaRPr lang="en-US" altLang="en-US" sz="2400" dirty="0"/>
          </a:p>
        </p:txBody>
      </p:sp>
    </p:spTree>
    <p:extLst>
      <p:ext uri="{BB962C8B-B14F-4D97-AF65-F5344CB8AC3E}">
        <p14:creationId xmlns:p14="http://schemas.microsoft.com/office/powerpoint/2010/main" val="3129517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ED7E4DF8-EC63-4CFB-91AC-32F09B6A6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500063" y="577850"/>
            <a:ext cx="8143875"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7">
            <a:extLst>
              <a:ext uri="{FF2B5EF4-FFF2-40B4-BE49-F238E27FC236}">
                <a16:creationId xmlns:a16="http://schemas.microsoft.com/office/drawing/2014/main" id="{C6AC4F44-2415-4107-BDC2-8160C06D7BD6}"/>
              </a:ext>
            </a:extLst>
          </p:cNvPr>
          <p:cNvSpPr>
            <a:spLocks noGrp="1"/>
          </p:cNvSpPr>
          <p:nvPr>
            <p:ph type="title"/>
          </p:nvPr>
        </p:nvSpPr>
        <p:spPr>
          <a:xfrm>
            <a:off x="457200" y="152400"/>
            <a:ext cx="8382000" cy="639763"/>
          </a:xfrm>
        </p:spPr>
        <p:txBody>
          <a:bodyPr/>
          <a:lstStyle/>
          <a:p>
            <a:r>
              <a:rPr lang="en-US" altLang="en-US" sz="3600"/>
              <a:t>Low Level of Separation Between Classes</a:t>
            </a:r>
          </a:p>
        </p:txBody>
      </p:sp>
      <p:sp>
        <p:nvSpPr>
          <p:cNvPr id="4" name="Slide Number Placeholder 3">
            <a:extLst>
              <a:ext uri="{FF2B5EF4-FFF2-40B4-BE49-F238E27FC236}">
                <a16:creationId xmlns:a16="http://schemas.microsoft.com/office/drawing/2014/main" id="{8BBB69FF-0B15-4202-8471-3CD81DDB531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169EE6-AE84-4FD0-A5BE-0CC42863E199}" type="slidenum">
              <a:rPr lang="en-US" altLang="en-US">
                <a:solidFill>
                  <a:srgbClr val="FFFFFF"/>
                </a:solidFill>
                <a:latin typeface="Franklin Gothic Book" panose="020B0503020102020204" pitchFamily="34" charset="0"/>
              </a:rPr>
              <a:pPr eaLnBrk="1" hangingPunct="1"/>
              <a:t>80</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8555851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80E58BB4-DE5F-423A-AFAA-6BF4ABAE7141}"/>
              </a:ext>
            </a:extLst>
          </p:cNvPr>
          <p:cNvSpPr>
            <a:spLocks noGrp="1"/>
          </p:cNvSpPr>
          <p:nvPr>
            <p:ph type="title"/>
          </p:nvPr>
        </p:nvSpPr>
        <p:spPr/>
        <p:txBody>
          <a:bodyPr/>
          <a:lstStyle/>
          <a:p>
            <a:pPr eaLnBrk="1" hangingPunct="1"/>
            <a:r>
              <a:rPr lang="en-US" altLang="en-US"/>
              <a:t>Confusion Matrix</a:t>
            </a:r>
          </a:p>
        </p:txBody>
      </p:sp>
      <p:sp>
        <p:nvSpPr>
          <p:cNvPr id="14339" name="Content Placeholder 5">
            <a:extLst>
              <a:ext uri="{FF2B5EF4-FFF2-40B4-BE49-F238E27FC236}">
                <a16:creationId xmlns:a16="http://schemas.microsoft.com/office/drawing/2014/main" id="{1395BF29-932E-4286-B0E8-079C978326D0}"/>
              </a:ext>
            </a:extLst>
          </p:cNvPr>
          <p:cNvSpPr>
            <a:spLocks noGrp="1"/>
          </p:cNvSpPr>
          <p:nvPr>
            <p:ph sz="quarter" idx="2"/>
          </p:nvPr>
        </p:nvSpPr>
        <p:spPr>
          <a:xfrm>
            <a:off x="1676400" y="4038600"/>
            <a:ext cx="5943600" cy="2209800"/>
          </a:xfrm>
        </p:spPr>
        <p:txBody>
          <a:bodyPr/>
          <a:lstStyle/>
          <a:p>
            <a:pPr eaLnBrk="1" hangingPunct="1">
              <a:buFont typeface="Wingdings 2" panose="05020102010507070707" pitchFamily="18" charset="2"/>
              <a:buNone/>
            </a:pPr>
            <a:r>
              <a:rPr lang="en-US" altLang="en-US" b="1"/>
              <a:t>201</a:t>
            </a:r>
            <a:r>
              <a:rPr lang="en-US" altLang="en-US"/>
              <a:t> 1’s correctly classified as “1”</a:t>
            </a:r>
          </a:p>
          <a:p>
            <a:pPr eaLnBrk="1" hangingPunct="1">
              <a:buFont typeface="Wingdings 2" panose="05020102010507070707" pitchFamily="18" charset="2"/>
              <a:buNone/>
            </a:pPr>
            <a:r>
              <a:rPr lang="en-US" altLang="en-US" b="1"/>
              <a:t>85</a:t>
            </a:r>
            <a:r>
              <a:rPr lang="en-US" altLang="en-US"/>
              <a:t> 1’s incorrectly classified as “0”</a:t>
            </a:r>
          </a:p>
          <a:p>
            <a:pPr eaLnBrk="1" hangingPunct="1">
              <a:buFont typeface="Wingdings 2" panose="05020102010507070707" pitchFamily="18" charset="2"/>
              <a:buNone/>
            </a:pPr>
            <a:r>
              <a:rPr lang="en-US" altLang="en-US" b="1"/>
              <a:t>25</a:t>
            </a:r>
            <a:r>
              <a:rPr lang="en-US" altLang="en-US"/>
              <a:t> 0’s incorrectly classified as “1”</a:t>
            </a:r>
          </a:p>
          <a:p>
            <a:pPr eaLnBrk="1" hangingPunct="1">
              <a:buFont typeface="Wingdings 2" panose="05020102010507070707" pitchFamily="18" charset="2"/>
              <a:buNone/>
            </a:pPr>
            <a:r>
              <a:rPr lang="en-US" altLang="en-US" b="1"/>
              <a:t>2689</a:t>
            </a:r>
            <a:r>
              <a:rPr lang="en-US" altLang="en-US"/>
              <a:t> 0’s correctly classified as “0”</a:t>
            </a:r>
          </a:p>
          <a:p>
            <a:pPr eaLnBrk="1" hangingPunct="1">
              <a:buFont typeface="Wingdings 2" panose="05020102010507070707" pitchFamily="18" charset="2"/>
              <a:buNone/>
            </a:pPr>
            <a:endParaRPr lang="en-US" altLang="en-US"/>
          </a:p>
        </p:txBody>
      </p:sp>
      <p:pic>
        <p:nvPicPr>
          <p:cNvPr id="14340" name="Picture 3">
            <a:extLst>
              <a:ext uri="{FF2B5EF4-FFF2-40B4-BE49-F238E27FC236}">
                <a16:creationId xmlns:a16="http://schemas.microsoft.com/office/drawing/2014/main" id="{B702CD63-F75F-4980-87CB-0700796CDAAB}"/>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828800" y="1970088"/>
            <a:ext cx="4892675" cy="1687512"/>
          </a:xfrm>
        </p:spPr>
      </p:pic>
      <p:sp>
        <p:nvSpPr>
          <p:cNvPr id="5" name="Slide Number Placeholder 4">
            <a:extLst>
              <a:ext uri="{FF2B5EF4-FFF2-40B4-BE49-F238E27FC236}">
                <a16:creationId xmlns:a16="http://schemas.microsoft.com/office/drawing/2014/main" id="{D8864FE6-4C2D-455B-BC06-24047AE843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E0144-CA9B-4FCB-8C8B-59BDC5EBCA0E}" type="slidenum">
              <a:rPr lang="en-US" altLang="en-US">
                <a:solidFill>
                  <a:srgbClr val="FFFFFF"/>
                </a:solidFill>
                <a:latin typeface="Franklin Gothic Book" panose="020B0503020102020204" pitchFamily="34" charset="0"/>
              </a:rPr>
              <a:pPr eaLnBrk="1" hangingPunct="1"/>
              <a:t>81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3061780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28B46DF5-2A5F-4805-907C-8CDAE9116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868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3A43209-90BA-43B8-B2FD-6FE0A92492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EFC33-9F09-45F2-9775-DF2718D64F64}" type="slidenum">
              <a:rPr lang="en-US" altLang="en-US">
                <a:solidFill>
                  <a:srgbClr val="FFFFFF"/>
                </a:solidFill>
                <a:latin typeface="Franklin Gothic Book" panose="020B0503020102020204" pitchFamily="34" charset="0"/>
              </a:rPr>
              <a:pPr eaLnBrk="1" hangingPunct="1"/>
              <a:t>82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0154950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A02CF1A-504F-4002-87CC-C5AAF65F6063}"/>
              </a:ext>
            </a:extLst>
          </p:cNvPr>
          <p:cNvSpPr>
            <a:spLocks noGrp="1"/>
          </p:cNvSpPr>
          <p:nvPr>
            <p:ph type="title"/>
          </p:nvPr>
        </p:nvSpPr>
        <p:spPr/>
        <p:txBody>
          <a:bodyPr/>
          <a:lstStyle/>
          <a:p>
            <a:pPr eaLnBrk="1" hangingPunct="1"/>
            <a:r>
              <a:rPr lang="en-US" altLang="en-US"/>
              <a:t>Error Rate</a:t>
            </a:r>
          </a:p>
        </p:txBody>
      </p:sp>
      <p:sp>
        <p:nvSpPr>
          <p:cNvPr id="16387" name="Content Placeholder 3">
            <a:extLst>
              <a:ext uri="{FF2B5EF4-FFF2-40B4-BE49-F238E27FC236}">
                <a16:creationId xmlns:a16="http://schemas.microsoft.com/office/drawing/2014/main" id="{AD765711-8642-4D2C-8A85-68B46905F89C}"/>
              </a:ext>
            </a:extLst>
          </p:cNvPr>
          <p:cNvSpPr>
            <a:spLocks noGrp="1"/>
          </p:cNvSpPr>
          <p:nvPr>
            <p:ph sz="quarter" idx="2"/>
          </p:nvPr>
        </p:nvSpPr>
        <p:spPr>
          <a:xfrm>
            <a:off x="228600" y="3505200"/>
            <a:ext cx="8610600" cy="2819400"/>
          </a:xfrm>
        </p:spPr>
        <p:txBody>
          <a:bodyPr/>
          <a:lstStyle/>
          <a:p>
            <a:pPr algn="ctr" eaLnBrk="1" hangingPunct="1">
              <a:buFont typeface="Wingdings 2" panose="05020102010507070707" pitchFamily="18" charset="2"/>
              <a:buNone/>
            </a:pPr>
            <a:r>
              <a:rPr lang="en-US" altLang="en-US" b="1" dirty="0"/>
              <a:t>Overall error rate</a:t>
            </a:r>
            <a:r>
              <a:rPr lang="en-US" altLang="en-US" dirty="0"/>
              <a:t> = (25+85)/3000 = 3.67%</a:t>
            </a:r>
          </a:p>
          <a:p>
            <a:pPr algn="ctr" eaLnBrk="1" hangingPunct="1">
              <a:buFont typeface="Wingdings 2" panose="05020102010507070707" pitchFamily="18" charset="2"/>
              <a:buNone/>
            </a:pPr>
            <a:r>
              <a:rPr lang="en-US" altLang="en-US" b="1" dirty="0"/>
              <a:t>Accuracy</a:t>
            </a:r>
            <a:r>
              <a:rPr lang="en-US" altLang="en-US" dirty="0"/>
              <a:t> = 1 – err = (201+2689) = 96.33%</a:t>
            </a:r>
          </a:p>
          <a:p>
            <a:pPr eaLnBrk="1" hangingPunct="1">
              <a:buFont typeface="Wingdings 2" panose="05020102010507070707" pitchFamily="18" charset="2"/>
              <a:buNone/>
            </a:pPr>
            <a:r>
              <a:rPr lang="en-US" altLang="en-US" dirty="0"/>
              <a:t>If multiple classes, error rate is: </a:t>
            </a:r>
          </a:p>
          <a:p>
            <a:pPr algn="ctr" eaLnBrk="1" hangingPunct="1">
              <a:buFont typeface="Wingdings 2" panose="05020102010507070707" pitchFamily="18" charset="2"/>
              <a:buNone/>
            </a:pPr>
            <a:r>
              <a:rPr lang="en-US" altLang="en-US" dirty="0"/>
              <a:t>(sum of misclassified records)/(total records)</a:t>
            </a:r>
          </a:p>
        </p:txBody>
      </p:sp>
      <p:pic>
        <p:nvPicPr>
          <p:cNvPr id="16388" name="Picture 2">
            <a:extLst>
              <a:ext uri="{FF2B5EF4-FFF2-40B4-BE49-F238E27FC236}">
                <a16:creationId xmlns:a16="http://schemas.microsoft.com/office/drawing/2014/main" id="{341CC3FC-6932-4A76-A2DB-8B4D16EF8FF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81200" y="1524000"/>
            <a:ext cx="5029200" cy="1744663"/>
          </a:xfrm>
        </p:spPr>
      </p:pic>
      <p:sp>
        <p:nvSpPr>
          <p:cNvPr id="5" name="Slide Number Placeholder 4">
            <a:extLst>
              <a:ext uri="{FF2B5EF4-FFF2-40B4-BE49-F238E27FC236}">
                <a16:creationId xmlns:a16="http://schemas.microsoft.com/office/drawing/2014/main" id="{4349294C-950F-4D16-B669-0FDDF266238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771E11-1659-45E6-9291-63DED6784BC1}" type="slidenum">
              <a:rPr lang="en-US" altLang="en-US">
                <a:solidFill>
                  <a:srgbClr val="FFFFFF"/>
                </a:solidFill>
                <a:latin typeface="Franklin Gothic Book" panose="020B0503020102020204" pitchFamily="34" charset="0"/>
              </a:rPr>
              <a:pPr eaLnBrk="1" hangingPunct="1"/>
              <a:t>83</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761476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9B07BB1-A90F-4641-A66C-0BE56CC80B8A}"/>
              </a:ext>
            </a:extLst>
          </p:cNvPr>
          <p:cNvSpPr>
            <a:spLocks noGrp="1"/>
          </p:cNvSpPr>
          <p:nvPr>
            <p:ph type="title"/>
          </p:nvPr>
        </p:nvSpPr>
        <p:spPr/>
        <p:txBody>
          <a:bodyPr/>
          <a:lstStyle/>
          <a:p>
            <a:pPr eaLnBrk="1" hangingPunct="1"/>
            <a:r>
              <a:rPr lang="en-US" altLang="en-US"/>
              <a:t>Cutoff for classification</a:t>
            </a:r>
          </a:p>
        </p:txBody>
      </p:sp>
      <p:sp>
        <p:nvSpPr>
          <p:cNvPr id="17411" name="Content Placeholder 4">
            <a:extLst>
              <a:ext uri="{FF2B5EF4-FFF2-40B4-BE49-F238E27FC236}">
                <a16:creationId xmlns:a16="http://schemas.microsoft.com/office/drawing/2014/main" id="{28ABD420-4EC7-4F7C-A681-B5D242CDA2B7}"/>
              </a:ext>
            </a:extLst>
          </p:cNvPr>
          <p:cNvSpPr>
            <a:spLocks noGrp="1"/>
          </p:cNvSpPr>
          <p:nvPr>
            <p:ph sz="quarter" idx="1"/>
          </p:nvPr>
        </p:nvSpPr>
        <p:spPr/>
        <p:txBody>
          <a:bodyPr/>
          <a:lstStyle/>
          <a:p>
            <a:pPr marL="381000" indent="-381000" eaLnBrk="1" hangingPunct="1">
              <a:buFont typeface="Wingdings 2" panose="05020102010507070707" pitchFamily="18" charset="2"/>
              <a:buNone/>
            </a:pPr>
            <a:r>
              <a:rPr lang="en-US" altLang="en-US"/>
              <a:t>Most DM algorithms classify via a 2-step process:</a:t>
            </a:r>
          </a:p>
          <a:p>
            <a:pPr marL="381000" indent="-381000" eaLnBrk="1" hangingPunct="1">
              <a:buFont typeface="Wingdings 2" panose="05020102010507070707" pitchFamily="18" charset="2"/>
              <a:buNone/>
            </a:pPr>
            <a:r>
              <a:rPr lang="en-US" altLang="en-US"/>
              <a:t>For each record,</a:t>
            </a:r>
          </a:p>
          <a:p>
            <a:pPr marL="661988" lvl="1" indent="-342900" eaLnBrk="1" hangingPunct="1">
              <a:buFont typeface="Wingdings 2" panose="05020102010507070707" pitchFamily="18" charset="2"/>
              <a:buAutoNum type="arabicPeriod"/>
            </a:pPr>
            <a:r>
              <a:rPr lang="en-US" altLang="en-US"/>
              <a:t>Compute </a:t>
            </a:r>
            <a:r>
              <a:rPr lang="en-US" altLang="en-US" b="1"/>
              <a:t>probability of belonging to class “1”</a:t>
            </a:r>
          </a:p>
          <a:p>
            <a:pPr marL="661988" lvl="1" indent="-342900" eaLnBrk="1" hangingPunct="1">
              <a:buFont typeface="Wingdings 2" panose="05020102010507070707" pitchFamily="18" charset="2"/>
              <a:buAutoNum type="arabicPeriod"/>
            </a:pPr>
            <a:r>
              <a:rPr lang="en-US" altLang="en-US"/>
              <a:t>Compare to cutoff value, and classify accordingly</a:t>
            </a:r>
          </a:p>
          <a:p>
            <a:pPr marL="381000" indent="-381000" eaLnBrk="1" hangingPunct="1"/>
            <a:endParaRPr lang="en-US" altLang="en-US"/>
          </a:p>
          <a:p>
            <a:pPr marL="381000" indent="-381000" eaLnBrk="1" hangingPunct="1"/>
            <a:r>
              <a:rPr lang="en-US" altLang="en-US"/>
              <a:t>Default cutoff value is 0.50 </a:t>
            </a:r>
          </a:p>
          <a:p>
            <a:pPr marL="936625" lvl="2" indent="-342900" eaLnBrk="1" hangingPunct="1">
              <a:buFont typeface="Wingdings 2" panose="05020102010507070707" pitchFamily="18" charset="2"/>
              <a:buNone/>
            </a:pPr>
            <a:r>
              <a:rPr lang="en-US" altLang="en-US"/>
              <a:t>If &gt;= 0.50, classify as “1”</a:t>
            </a:r>
          </a:p>
          <a:p>
            <a:pPr marL="936625" lvl="2" indent="-342900" eaLnBrk="1" hangingPunct="1">
              <a:buFont typeface="Wingdings 2" panose="05020102010507070707" pitchFamily="18" charset="2"/>
              <a:buNone/>
            </a:pPr>
            <a:r>
              <a:rPr lang="en-US" altLang="en-US"/>
              <a:t>If &lt; 0.50, classify as “0”</a:t>
            </a:r>
          </a:p>
          <a:p>
            <a:pPr marL="381000" indent="-381000" eaLnBrk="1" hangingPunct="1"/>
            <a:r>
              <a:rPr lang="en-US" altLang="en-US"/>
              <a:t>Can use different cutoff values</a:t>
            </a:r>
          </a:p>
          <a:p>
            <a:pPr marL="381000" indent="-381000" eaLnBrk="1" hangingPunct="1"/>
            <a:r>
              <a:rPr lang="en-US" altLang="en-US"/>
              <a:t>Typically, error rate is lowest for cutoff = 0.50</a:t>
            </a:r>
          </a:p>
        </p:txBody>
      </p:sp>
      <p:sp>
        <p:nvSpPr>
          <p:cNvPr id="4" name="Slide Number Placeholder 3">
            <a:extLst>
              <a:ext uri="{FF2B5EF4-FFF2-40B4-BE49-F238E27FC236}">
                <a16:creationId xmlns:a16="http://schemas.microsoft.com/office/drawing/2014/main" id="{5B5627E8-D1EC-4442-A106-EC9CFBBAB2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78F176-4F27-4368-9DB2-E1BBA1952D0D}" type="slidenum">
              <a:rPr lang="en-US" altLang="en-US">
                <a:solidFill>
                  <a:srgbClr val="FFFFFF"/>
                </a:solidFill>
                <a:latin typeface="Franklin Gothic Book" panose="020B0503020102020204" pitchFamily="34" charset="0"/>
              </a:rPr>
              <a:pPr eaLnBrk="1" hangingPunct="1"/>
              <a:t>84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290334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DA75744-0A18-4558-B37C-E29D6019A30A}"/>
              </a:ext>
            </a:extLst>
          </p:cNvPr>
          <p:cNvSpPr>
            <a:spLocks noGrp="1"/>
          </p:cNvSpPr>
          <p:nvPr>
            <p:ph type="title"/>
          </p:nvPr>
        </p:nvSpPr>
        <p:spPr/>
        <p:txBody>
          <a:bodyPr/>
          <a:lstStyle/>
          <a:p>
            <a:pPr eaLnBrk="1" hangingPunct="1"/>
            <a:r>
              <a:rPr lang="en-US" altLang="en-US"/>
              <a:t>Cutoff Table</a:t>
            </a:r>
          </a:p>
        </p:txBody>
      </p:sp>
      <p:pic>
        <p:nvPicPr>
          <p:cNvPr id="18435" name="Picture 2">
            <a:extLst>
              <a:ext uri="{FF2B5EF4-FFF2-40B4-BE49-F238E27FC236}">
                <a16:creationId xmlns:a16="http://schemas.microsoft.com/office/drawing/2014/main" id="{96B99F7F-6304-428C-931C-A871AB567A4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828800" y="1498600"/>
            <a:ext cx="5486400" cy="3860800"/>
          </a:xfrm>
        </p:spPr>
      </p:pic>
      <p:sp>
        <p:nvSpPr>
          <p:cNvPr id="18436" name="Content Placeholder 4">
            <a:extLst>
              <a:ext uri="{FF2B5EF4-FFF2-40B4-BE49-F238E27FC236}">
                <a16:creationId xmlns:a16="http://schemas.microsoft.com/office/drawing/2014/main" id="{CF088DB6-AF1B-41AC-8517-3F6884EE6847}"/>
              </a:ext>
            </a:extLst>
          </p:cNvPr>
          <p:cNvSpPr>
            <a:spLocks noGrp="1"/>
          </p:cNvSpPr>
          <p:nvPr>
            <p:ph sz="quarter" idx="2"/>
          </p:nvPr>
        </p:nvSpPr>
        <p:spPr>
          <a:xfrm>
            <a:off x="496888" y="5562600"/>
            <a:ext cx="8150225" cy="914400"/>
          </a:xfrm>
        </p:spPr>
        <p:txBody>
          <a:bodyPr/>
          <a:lstStyle/>
          <a:p>
            <a:pPr eaLnBrk="1" hangingPunct="1">
              <a:lnSpc>
                <a:spcPct val="90000"/>
              </a:lnSpc>
            </a:pPr>
            <a:r>
              <a:rPr lang="en-US" altLang="en-US"/>
              <a:t>If cutoff is 0.50: 13 records are classified as “1”</a:t>
            </a:r>
          </a:p>
          <a:p>
            <a:pPr eaLnBrk="1" hangingPunct="1">
              <a:lnSpc>
                <a:spcPct val="90000"/>
              </a:lnSpc>
            </a:pPr>
            <a:r>
              <a:rPr lang="en-US" altLang="en-US"/>
              <a:t>If cutoff is 0.80: seven records are classified as “1”</a:t>
            </a:r>
          </a:p>
        </p:txBody>
      </p:sp>
      <p:sp>
        <p:nvSpPr>
          <p:cNvPr id="5" name="Slide Number Placeholder 4">
            <a:extLst>
              <a:ext uri="{FF2B5EF4-FFF2-40B4-BE49-F238E27FC236}">
                <a16:creationId xmlns:a16="http://schemas.microsoft.com/office/drawing/2014/main" id="{3FC1CFC1-5517-4150-83DC-5D38B2823A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6FBDE3-9577-4554-AE6D-9A310CB331B3}" type="slidenum">
              <a:rPr lang="en-US" altLang="en-US">
                <a:solidFill>
                  <a:srgbClr val="FFFFFF"/>
                </a:solidFill>
                <a:latin typeface="Franklin Gothic Book" panose="020B0503020102020204" pitchFamily="34" charset="0"/>
              </a:rPr>
              <a:pPr eaLnBrk="1" hangingPunct="1"/>
              <a:t>85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695749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1AB5-6CEB-46D2-B2D8-BAD1DB2DD772}"/>
              </a:ext>
            </a:extLst>
          </p:cNvPr>
          <p:cNvSpPr>
            <a:spLocks noGrp="1"/>
          </p:cNvSpPr>
          <p:nvPr>
            <p:ph type="title"/>
          </p:nvPr>
        </p:nvSpPr>
        <p:spPr>
          <a:xfrm>
            <a:off x="914400" y="274638"/>
            <a:ext cx="7772400" cy="868362"/>
          </a:xfrm>
        </p:spPr>
        <p:txBody>
          <a:bodyPr>
            <a:normAutofit/>
          </a:bodyPr>
          <a:lstStyle/>
          <a:p>
            <a:pPr eaLnBrk="1" fontAlgn="auto" hangingPunct="1">
              <a:spcAft>
                <a:spcPts val="0"/>
              </a:spcAft>
              <a:defRPr/>
            </a:pPr>
            <a:r>
              <a:rPr lang="en-US" dirty="0"/>
              <a:t>Confusion Matrix for Different Cutoffs</a:t>
            </a:r>
          </a:p>
        </p:txBody>
      </p:sp>
      <p:pic>
        <p:nvPicPr>
          <p:cNvPr id="19459" name="Picture 2">
            <a:extLst>
              <a:ext uri="{FF2B5EF4-FFF2-40B4-BE49-F238E27FC236}">
                <a16:creationId xmlns:a16="http://schemas.microsoft.com/office/drawing/2014/main" id="{8C52C095-8395-4951-B8F4-B6F8FEC03B9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066800" y="1524000"/>
            <a:ext cx="5010150" cy="4953000"/>
          </a:xfrm>
        </p:spPr>
      </p:pic>
      <p:sp>
        <p:nvSpPr>
          <p:cNvPr id="4" name="Slide Number Placeholder 3">
            <a:extLst>
              <a:ext uri="{FF2B5EF4-FFF2-40B4-BE49-F238E27FC236}">
                <a16:creationId xmlns:a16="http://schemas.microsoft.com/office/drawing/2014/main" id="{785B5635-2C4F-49C1-B868-539346602B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065877-9D4E-4F79-AC99-68D68816A91D}" type="slidenum">
              <a:rPr lang="en-US" altLang="en-US">
                <a:solidFill>
                  <a:srgbClr val="FFFFFF"/>
                </a:solidFill>
                <a:latin typeface="Franklin Gothic Book" panose="020B0503020102020204" pitchFamily="34" charset="0"/>
              </a:rPr>
              <a:pPr eaLnBrk="1" hangingPunct="1"/>
              <a:t>86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0264414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a16="http://schemas.microsoft.com/office/drawing/2014/main" id="{607744FF-0AD8-4101-BD9B-E12DE68068B7}"/>
              </a:ext>
            </a:extLst>
          </p:cNvPr>
          <p:cNvSpPr>
            <a:spLocks noGrp="1"/>
          </p:cNvSpPr>
          <p:nvPr>
            <p:ph type="title"/>
          </p:nvPr>
        </p:nvSpPr>
        <p:spPr/>
        <p:txBody>
          <a:bodyPr/>
          <a:lstStyle/>
          <a:p>
            <a:pPr eaLnBrk="1" hangingPunct="1"/>
            <a:r>
              <a:rPr lang="en-US" altLang="en-US"/>
              <a:t>When One Class is More Important</a:t>
            </a:r>
          </a:p>
        </p:txBody>
      </p:sp>
      <p:sp>
        <p:nvSpPr>
          <p:cNvPr id="21507" name="Content Placeholder 3">
            <a:extLst>
              <a:ext uri="{FF2B5EF4-FFF2-40B4-BE49-F238E27FC236}">
                <a16:creationId xmlns:a16="http://schemas.microsoft.com/office/drawing/2014/main" id="{E8317986-B710-417B-8756-D94B4786E489}"/>
              </a:ext>
            </a:extLst>
          </p:cNvPr>
          <p:cNvSpPr>
            <a:spLocks noGrp="1"/>
          </p:cNvSpPr>
          <p:nvPr>
            <p:ph sz="quarter" idx="1"/>
          </p:nvPr>
        </p:nvSpPr>
        <p:spPr>
          <a:xfrm>
            <a:off x="914400" y="2895600"/>
            <a:ext cx="7772400" cy="2362200"/>
          </a:xfrm>
        </p:spPr>
        <p:txBody>
          <a:bodyPr/>
          <a:lstStyle/>
          <a:p>
            <a:pPr marL="571500" lvl="1" eaLnBrk="1" hangingPunct="1"/>
            <a:r>
              <a:rPr lang="en-US" altLang="en-US"/>
              <a:t>Tax fraud</a:t>
            </a:r>
          </a:p>
          <a:p>
            <a:pPr marL="571500" lvl="1" eaLnBrk="1" hangingPunct="1"/>
            <a:r>
              <a:rPr lang="en-US" altLang="en-US"/>
              <a:t>Credit default</a:t>
            </a:r>
          </a:p>
          <a:p>
            <a:pPr marL="571500" lvl="1" eaLnBrk="1" hangingPunct="1"/>
            <a:r>
              <a:rPr lang="en-US" altLang="en-US"/>
              <a:t>Response to promotional offer</a:t>
            </a:r>
          </a:p>
          <a:p>
            <a:pPr marL="571500" lvl="1" eaLnBrk="1" hangingPunct="1"/>
            <a:r>
              <a:rPr lang="en-US" altLang="en-US"/>
              <a:t>Detecting electronic network intrusion</a:t>
            </a:r>
          </a:p>
          <a:p>
            <a:pPr marL="571500" lvl="1" eaLnBrk="1" hangingPunct="1"/>
            <a:r>
              <a:rPr lang="en-US" altLang="en-US"/>
              <a:t>Predicting delayed flights</a:t>
            </a:r>
            <a:endParaRPr lang="en-US" altLang="en-US" sz="2200"/>
          </a:p>
        </p:txBody>
      </p:sp>
      <p:sp>
        <p:nvSpPr>
          <p:cNvPr id="21508" name="Rectangle 4">
            <a:extLst>
              <a:ext uri="{FF2B5EF4-FFF2-40B4-BE49-F238E27FC236}">
                <a16:creationId xmlns:a16="http://schemas.microsoft.com/office/drawing/2014/main" id="{7788189B-502A-4581-AB82-8ACD631B1C95}"/>
              </a:ext>
            </a:extLst>
          </p:cNvPr>
          <p:cNvSpPr>
            <a:spLocks noChangeArrowheads="1"/>
          </p:cNvSpPr>
          <p:nvPr/>
        </p:nvSpPr>
        <p:spPr bwMode="auto">
          <a:xfrm>
            <a:off x="1069975" y="1743075"/>
            <a:ext cx="7312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75"/>
              </a:spcBef>
              <a:buClr>
                <a:schemeClr val="accent1"/>
              </a:buClr>
              <a:buSzPct val="85000"/>
              <a:buFont typeface="Wingdings 2" panose="05020102010507070707" pitchFamily="18" charset="2"/>
              <a:buNone/>
            </a:pPr>
            <a:r>
              <a:rPr lang="en-US" altLang="en-US" sz="2600" dirty="0">
                <a:latin typeface="Franklin Gothic Book" panose="020B0503020102020204" pitchFamily="34" charset="0"/>
              </a:rPr>
              <a:t>In many cases it is more important to identify members of one class</a:t>
            </a:r>
          </a:p>
        </p:txBody>
      </p:sp>
      <p:sp>
        <p:nvSpPr>
          <p:cNvPr id="21509" name="Rectangle 5">
            <a:extLst>
              <a:ext uri="{FF2B5EF4-FFF2-40B4-BE49-F238E27FC236}">
                <a16:creationId xmlns:a16="http://schemas.microsoft.com/office/drawing/2014/main" id="{1D183819-E97A-41C6-9D5B-7E2C9060331C}"/>
              </a:ext>
            </a:extLst>
          </p:cNvPr>
          <p:cNvSpPr>
            <a:spLocks noChangeArrowheads="1"/>
          </p:cNvSpPr>
          <p:nvPr/>
        </p:nvSpPr>
        <p:spPr bwMode="auto">
          <a:xfrm>
            <a:off x="1219200" y="5118100"/>
            <a:ext cx="7543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600" dirty="0">
                <a:latin typeface="Franklin Gothic Book" panose="020B0503020102020204" pitchFamily="34" charset="0"/>
              </a:rPr>
              <a:t>In such cases, we are willing to tolerate greater overall error, in return for better identifying the important class for further attention</a:t>
            </a:r>
          </a:p>
        </p:txBody>
      </p:sp>
      <p:sp>
        <p:nvSpPr>
          <p:cNvPr id="6" name="Slide Number Placeholder 5">
            <a:extLst>
              <a:ext uri="{FF2B5EF4-FFF2-40B4-BE49-F238E27FC236}">
                <a16:creationId xmlns:a16="http://schemas.microsoft.com/office/drawing/2014/main" id="{CA7B81B9-987C-4C3C-B233-5B94FDA34F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39D79-44EB-49C2-ACA3-5016119AFD3C}" type="slidenum">
              <a:rPr lang="en-US" altLang="en-US">
                <a:solidFill>
                  <a:srgbClr val="FFFFFF"/>
                </a:solidFill>
                <a:latin typeface="Franklin Gothic Book" panose="020B0503020102020204" pitchFamily="34" charset="0"/>
              </a:rPr>
              <a:pPr eaLnBrk="1" hangingPunct="1"/>
              <a:t>87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769204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348645E-FACB-473B-B03F-04D87B55C8C7}"/>
              </a:ext>
            </a:extLst>
          </p:cNvPr>
          <p:cNvSpPr>
            <a:spLocks noGrp="1"/>
          </p:cNvSpPr>
          <p:nvPr>
            <p:ph type="title"/>
          </p:nvPr>
        </p:nvSpPr>
        <p:spPr/>
        <p:txBody>
          <a:bodyPr/>
          <a:lstStyle/>
          <a:p>
            <a:pPr eaLnBrk="1" hangingPunct="1"/>
            <a:r>
              <a:rPr lang="en-US" altLang="en-US"/>
              <a:t>Alternate Accuracy Measures</a:t>
            </a:r>
          </a:p>
        </p:txBody>
      </p:sp>
      <p:sp>
        <p:nvSpPr>
          <p:cNvPr id="22531" name="Content Placeholder 2">
            <a:extLst>
              <a:ext uri="{FF2B5EF4-FFF2-40B4-BE49-F238E27FC236}">
                <a16:creationId xmlns:a16="http://schemas.microsoft.com/office/drawing/2014/main" id="{76C5CF34-A8B8-4487-89F1-8F58A8DD0A02}"/>
              </a:ext>
            </a:extLst>
          </p:cNvPr>
          <p:cNvSpPr>
            <a:spLocks noGrp="1"/>
          </p:cNvSpPr>
          <p:nvPr>
            <p:ph sz="quarter" idx="1"/>
          </p:nvPr>
        </p:nvSpPr>
        <p:spPr>
          <a:xfrm>
            <a:off x="576773" y="1484784"/>
            <a:ext cx="8534400" cy="4495800"/>
          </a:xfrm>
        </p:spPr>
        <p:txBody>
          <a:bodyPr/>
          <a:lstStyle/>
          <a:p>
            <a:pPr eaLnBrk="1" hangingPunct="1">
              <a:buFont typeface="Wingdings 2" panose="05020102010507070707" pitchFamily="18" charset="2"/>
              <a:buNone/>
            </a:pPr>
            <a:r>
              <a:rPr lang="en-US" altLang="en-US"/>
              <a:t>If “C</a:t>
            </a:r>
            <a:r>
              <a:rPr lang="en-US" altLang="en-US" baseline="-25000"/>
              <a:t>1</a:t>
            </a:r>
            <a:r>
              <a:rPr lang="en-US" altLang="en-US"/>
              <a:t>” is the important class,</a:t>
            </a:r>
          </a:p>
          <a:p>
            <a:pPr eaLnBrk="1" hangingPunct="1">
              <a:buFont typeface="Wingdings 2" panose="05020102010507070707" pitchFamily="18" charset="2"/>
              <a:buNone/>
            </a:pPr>
            <a:r>
              <a:rPr lang="en-US" altLang="en-US" sz="2800" b="1"/>
              <a:t>Sensitivity </a:t>
            </a:r>
            <a:r>
              <a:rPr lang="en-US" altLang="en-US" sz="2800"/>
              <a:t>= % of “C</a:t>
            </a:r>
            <a:r>
              <a:rPr lang="en-US" altLang="en-US" sz="2800" baseline="-25000"/>
              <a:t>1</a:t>
            </a:r>
            <a:r>
              <a:rPr lang="en-US" altLang="en-US" sz="2800"/>
              <a:t>” class correctly classified</a:t>
            </a:r>
          </a:p>
          <a:p>
            <a:pPr algn="ctr" eaLnBrk="1" hangingPunct="1">
              <a:buFont typeface="Wingdings 2" panose="05020102010507070707" pitchFamily="18" charset="2"/>
              <a:buNone/>
            </a:pPr>
            <a:r>
              <a:rPr lang="en-US" altLang="en-US" sz="2800" b="1"/>
              <a:t>Sensitivity </a:t>
            </a:r>
            <a:r>
              <a:rPr lang="en-US" altLang="en-US" sz="2800"/>
              <a:t>= n</a:t>
            </a:r>
            <a:r>
              <a:rPr lang="en-US" altLang="en-US" sz="2800" baseline="-25000"/>
              <a:t>1,1 </a:t>
            </a:r>
            <a:r>
              <a:rPr lang="en-US" altLang="en-US" sz="2800"/>
              <a:t>/ (n</a:t>
            </a:r>
            <a:r>
              <a:rPr lang="en-US" altLang="en-US" sz="2800" baseline="-25000"/>
              <a:t>1,0</a:t>
            </a:r>
            <a:r>
              <a:rPr lang="en-US" altLang="en-US" sz="2800"/>
              <a:t>+ n</a:t>
            </a:r>
            <a:r>
              <a:rPr lang="en-US" altLang="en-US" sz="2800" baseline="-25000"/>
              <a:t>1,1 </a:t>
            </a:r>
            <a:r>
              <a:rPr lang="en-US" altLang="en-US" sz="2800"/>
              <a:t>)</a:t>
            </a:r>
          </a:p>
          <a:p>
            <a:pPr eaLnBrk="1" hangingPunct="1">
              <a:buFont typeface="Wingdings 2" panose="05020102010507070707" pitchFamily="18" charset="2"/>
              <a:buNone/>
            </a:pPr>
            <a:r>
              <a:rPr lang="en-US" altLang="en-US" sz="2800" b="1"/>
              <a:t>Specificity </a:t>
            </a:r>
            <a:r>
              <a:rPr lang="en-US" altLang="en-US" sz="2800"/>
              <a:t>= % of “C</a:t>
            </a:r>
            <a:r>
              <a:rPr lang="en-US" altLang="en-US" sz="2800" baseline="-25000"/>
              <a:t>0</a:t>
            </a:r>
            <a:r>
              <a:rPr lang="en-US" altLang="en-US" sz="2800"/>
              <a:t>” class correctly classified</a:t>
            </a:r>
          </a:p>
          <a:p>
            <a:pPr algn="ctr" eaLnBrk="1" hangingPunct="1">
              <a:buFont typeface="Wingdings 2" panose="05020102010507070707" pitchFamily="18" charset="2"/>
              <a:buNone/>
            </a:pPr>
            <a:r>
              <a:rPr lang="en-US" altLang="en-US" sz="2800" b="1"/>
              <a:t>Specificity </a:t>
            </a:r>
            <a:r>
              <a:rPr lang="en-US" altLang="en-US" sz="2800"/>
              <a:t>= n</a:t>
            </a:r>
            <a:r>
              <a:rPr lang="en-US" altLang="en-US" sz="2800" baseline="-25000"/>
              <a:t>0,0 </a:t>
            </a:r>
            <a:r>
              <a:rPr lang="en-US" altLang="en-US" sz="2800"/>
              <a:t>/ (n</a:t>
            </a:r>
            <a:r>
              <a:rPr lang="en-US" altLang="en-US" sz="2800" baseline="-25000"/>
              <a:t>0,0</a:t>
            </a:r>
            <a:r>
              <a:rPr lang="en-US" altLang="en-US" sz="2800"/>
              <a:t>+ n</a:t>
            </a:r>
            <a:r>
              <a:rPr lang="en-US" altLang="en-US" sz="2800" baseline="-25000"/>
              <a:t>0,1 </a:t>
            </a:r>
            <a:r>
              <a:rPr lang="en-US" altLang="en-US" sz="2800"/>
              <a:t>)</a:t>
            </a:r>
          </a:p>
          <a:p>
            <a:pPr eaLnBrk="1" hangingPunct="1">
              <a:buFont typeface="Wingdings 2" panose="05020102010507070707" pitchFamily="18" charset="2"/>
              <a:buNone/>
            </a:pPr>
            <a:r>
              <a:rPr lang="en-US" altLang="en-US" sz="2800" b="1"/>
              <a:t>False positive rate</a:t>
            </a:r>
            <a:r>
              <a:rPr lang="en-US" altLang="en-US" sz="2800"/>
              <a:t> = % of predicted “C</a:t>
            </a:r>
            <a:r>
              <a:rPr lang="en-US" altLang="en-US" sz="2800" baseline="-25000"/>
              <a:t>1</a:t>
            </a:r>
            <a:r>
              <a:rPr lang="en-US" altLang="en-US" sz="2800"/>
              <a:t>’s” that were not “C</a:t>
            </a:r>
            <a:r>
              <a:rPr lang="en-US" altLang="en-US" sz="2800" baseline="-25000"/>
              <a:t>1</a:t>
            </a:r>
            <a:r>
              <a:rPr lang="en-US" altLang="en-US" sz="2800"/>
              <a:t>’s”</a:t>
            </a:r>
          </a:p>
          <a:p>
            <a:pPr eaLnBrk="1" hangingPunct="1">
              <a:buFont typeface="Wingdings 2" panose="05020102010507070707" pitchFamily="18" charset="2"/>
              <a:buNone/>
            </a:pPr>
            <a:r>
              <a:rPr lang="en-US" altLang="en-US" sz="2800" b="1"/>
              <a:t>False negative rate</a:t>
            </a:r>
            <a:r>
              <a:rPr lang="en-US" altLang="en-US" sz="2800"/>
              <a:t> = % of predicted “C</a:t>
            </a:r>
            <a:r>
              <a:rPr lang="en-US" altLang="en-US" sz="2800" baseline="-25000"/>
              <a:t>0</a:t>
            </a:r>
            <a:r>
              <a:rPr lang="en-US" altLang="en-US" sz="2800"/>
              <a:t>’s” that were not “C</a:t>
            </a:r>
            <a:r>
              <a:rPr lang="en-US" altLang="en-US" sz="2800" baseline="-25000"/>
              <a:t>0</a:t>
            </a:r>
            <a:r>
              <a:rPr lang="en-US" altLang="en-US" sz="2800"/>
              <a:t>’s”</a:t>
            </a:r>
          </a:p>
          <a:p>
            <a:pPr eaLnBrk="1" hangingPunct="1">
              <a:buFont typeface="Wingdings 2" panose="05020102010507070707" pitchFamily="18" charset="2"/>
              <a:buNone/>
            </a:pPr>
            <a:endParaRPr lang="en-US" altLang="en-US" sz="2800"/>
          </a:p>
        </p:txBody>
      </p:sp>
      <p:sp>
        <p:nvSpPr>
          <p:cNvPr id="4" name="Slide Number Placeholder 3">
            <a:extLst>
              <a:ext uri="{FF2B5EF4-FFF2-40B4-BE49-F238E27FC236}">
                <a16:creationId xmlns:a16="http://schemas.microsoft.com/office/drawing/2014/main" id="{B80ECA0E-762F-4549-A044-F80E87BCAE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34F317-3DB1-45DC-9E52-5861573A0662}" type="slidenum">
              <a:rPr lang="en-US" altLang="en-US">
                <a:solidFill>
                  <a:srgbClr val="FFFFFF"/>
                </a:solidFill>
                <a:latin typeface="Franklin Gothic Book" panose="020B0503020102020204" pitchFamily="34" charset="0"/>
              </a:rPr>
              <a:pPr eaLnBrk="1" hangingPunct="1"/>
              <a:t>88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0974753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Evaluation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98196"/>
            <a:ext cx="7128792" cy="3139321"/>
          </a:xfrm>
          <a:prstGeom prst="rect">
            <a:avLst/>
          </a:prstGeom>
        </p:spPr>
        <p:txBody>
          <a:bodyPr wrap="square">
            <a:spAutoFit/>
          </a:bodyPr>
          <a:lstStyle/>
          <a:p>
            <a:r>
              <a:rPr lang="en-CA" dirty="0">
                <a:latin typeface="Times" panose="02020603050405020304" pitchFamily="18" charset="0"/>
                <a:cs typeface="Times" panose="02020603050405020304" pitchFamily="18" charset="0"/>
              </a:rPr>
              <a:t>Please review the following videos to get an appreciation of how to evaluate a machine learning model.</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Train /Test Splitting Your Data</a:t>
            </a:r>
          </a:p>
          <a:p>
            <a:r>
              <a:rPr lang="en-CA" dirty="0">
                <a:latin typeface="Times" panose="02020603050405020304" pitchFamily="18" charset="0"/>
                <a:cs typeface="Times" panose="02020603050405020304" pitchFamily="18" charset="0"/>
                <a:hlinkClick r:id="rId2"/>
              </a:rPr>
              <a:t>https://www.youtube.com/watch?v=VcSNDMBTE-s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Testing and Error Metrics</a:t>
            </a:r>
          </a:p>
          <a:p>
            <a:r>
              <a:rPr lang="en-CA" dirty="0">
                <a:latin typeface="Times" panose="02020603050405020304" pitchFamily="18" charset="0"/>
                <a:cs typeface="Times" panose="02020603050405020304" pitchFamily="18" charset="0"/>
                <a:hlinkClick r:id="rId3"/>
              </a:rPr>
              <a:t>https://www.youtube.com/watch?v=aDW44NPhNw0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5894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2E3641B-6F7E-49BF-A17B-B1DC4C613EFC}"/>
              </a:ext>
            </a:extLst>
          </p:cNvPr>
          <p:cNvSpPr>
            <a:spLocks noGrp="1" noChangeArrowheads="1"/>
          </p:cNvSpPr>
          <p:nvPr>
            <p:ph type="title"/>
          </p:nvPr>
        </p:nvSpPr>
        <p:spPr/>
        <p:txBody>
          <a:bodyPr/>
          <a:lstStyle/>
          <a:p>
            <a:r>
              <a:rPr lang="en-US" altLang="en-US" sz="3200"/>
              <a:t>Example(con’t)</a:t>
            </a:r>
          </a:p>
        </p:txBody>
      </p:sp>
      <p:sp>
        <p:nvSpPr>
          <p:cNvPr id="30723" name="Rectangle 3">
            <a:extLst>
              <a:ext uri="{FF2B5EF4-FFF2-40B4-BE49-F238E27FC236}">
                <a16:creationId xmlns:a16="http://schemas.microsoft.com/office/drawing/2014/main" id="{B09E7B2D-2BF0-4115-9CB7-0C0BDB0F37FC}"/>
              </a:ext>
            </a:extLst>
          </p:cNvPr>
          <p:cNvSpPr>
            <a:spLocks noGrp="1" noChangeArrowheads="1"/>
          </p:cNvSpPr>
          <p:nvPr>
            <p:ph type="body" idx="1"/>
          </p:nvPr>
        </p:nvSpPr>
        <p:spPr/>
        <p:txBody>
          <a:bodyPr/>
          <a:lstStyle/>
          <a:p>
            <a:r>
              <a:rPr lang="en-US" altLang="en-US" sz="2400"/>
              <a:t>He told these people they had ESP and called them in for another test of the same type.</a:t>
            </a:r>
          </a:p>
          <a:p>
            <a:r>
              <a:rPr lang="en-US" altLang="en-US" sz="2400"/>
              <a:t>Alas, he discovered that almost all of them had lost their ESP.</a:t>
            </a:r>
          </a:p>
          <a:p>
            <a:r>
              <a:rPr lang="en-US" altLang="en-US" sz="2400"/>
              <a:t>What did he conclude?</a:t>
            </a:r>
          </a:p>
          <a:p>
            <a:pPr>
              <a:buFontTx/>
              <a:buNone/>
            </a:pPr>
            <a:endParaRPr lang="en-US" altLang="en-US" sz="2400"/>
          </a:p>
          <a:p>
            <a:pPr>
              <a:buFontTx/>
              <a:buNone/>
            </a:pPr>
            <a:r>
              <a:rPr lang="en-US" altLang="en-US" sz="2400"/>
              <a:t> </a:t>
            </a:r>
            <a:r>
              <a:rPr lang="en-US" altLang="en-US" sz="2800"/>
              <a:t>You shouldn’t tell people that they have ESP: it causes them to lose it </a:t>
            </a:r>
            <a:endParaRPr lang="en-US" altLang="en-US" sz="2400"/>
          </a:p>
          <a:p>
            <a:pPr lvl="1">
              <a:buFontTx/>
              <a:buNone/>
            </a:pPr>
            <a:endParaRPr lang="en-US" altLang="en-US" sz="2400"/>
          </a:p>
        </p:txBody>
      </p:sp>
    </p:spTree>
    <p:extLst>
      <p:ext uri="{BB962C8B-B14F-4D97-AF65-F5344CB8AC3E}">
        <p14:creationId xmlns:p14="http://schemas.microsoft.com/office/powerpoint/2010/main" val="377051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72341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6 and 7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a:t>
            </a:r>
            <a:r>
              <a:rPr lang="en-US" sz="2000" dirty="0">
                <a:latin typeface="Times New Roman" panose="02020603050405020304" pitchFamily="18" charset="0"/>
                <a:cs typeface="Times New Roman" panose="02020603050405020304" pitchFamily="18" charset="0"/>
              </a:rPr>
              <a:t>Day 6 and 7</a:t>
            </a:r>
            <a:r>
              <a:rPr lang="en-US" sz="2000" dirty="0">
                <a:latin typeface="Times" panose="02020603050405020304" pitchFamily="18" charset="0"/>
                <a:cs typeface="Times" panose="02020603050405020304" pitchFamily="18" charset="0"/>
              </a:rPr>
              <a:t> you learned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a:t>
            </a:r>
          </a:p>
          <a:p>
            <a:pPr lvl="0"/>
            <a:r>
              <a:rPr lang="en-US" sz="2000" dirty="0">
                <a:latin typeface="Times" panose="02020603050405020304" pitchFamily="18" charset="0"/>
                <a:cs typeface="Times" panose="02020603050405020304" pitchFamily="18" charset="0"/>
              </a:rPr>
              <a:t>Evaluate model performance </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80342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5|38.9"/>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65879</TotalTime>
  <Words>4332</Words>
  <Application>Microsoft Office PowerPoint</Application>
  <PresentationFormat>On-screen Show (4:3)</PresentationFormat>
  <Paragraphs>725</Paragraphs>
  <Slides>91</Slides>
  <Notes>45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6" baseType="lpstr">
      <vt:lpstr>ＭＳ Ｐゴシック</vt:lpstr>
      <vt:lpstr>SimSun</vt:lpstr>
      <vt:lpstr>Abadi MT Condensed Light</vt:lpstr>
      <vt:lpstr>Arial</vt:lpstr>
      <vt:lpstr>Bookman</vt:lpstr>
      <vt:lpstr>Calibri</vt:lpstr>
      <vt:lpstr>Courier New</vt:lpstr>
      <vt:lpstr>Franklin Gothic Book</vt:lpstr>
      <vt:lpstr>Segoe WP Black</vt:lpstr>
      <vt:lpstr>Times</vt:lpstr>
      <vt:lpstr>Times New Roman</vt:lpstr>
      <vt:lpstr>Wingdings</vt:lpstr>
      <vt:lpstr>Wingdings 2</vt:lpstr>
      <vt:lpstr>York U 2015 PPT</vt:lpstr>
      <vt:lpstr>Bitmap Image</vt:lpstr>
      <vt:lpstr>Introduction to Big Data </vt:lpstr>
      <vt:lpstr>Day 6 and 7 - Learning Objectives </vt:lpstr>
      <vt:lpstr>Application Areas</vt:lpstr>
      <vt:lpstr>Application Areas </vt:lpstr>
      <vt:lpstr>Application Areas </vt:lpstr>
      <vt:lpstr>Application Areas </vt:lpstr>
      <vt:lpstr>Application Areas </vt:lpstr>
      <vt:lpstr>Some tribulations</vt:lpstr>
      <vt:lpstr>Example(con’t)</vt:lpstr>
      <vt:lpstr>Example (con’t)</vt:lpstr>
      <vt:lpstr>Machine Learning is not Data Mining</vt:lpstr>
      <vt:lpstr>What is Data Mining</vt:lpstr>
      <vt:lpstr>Potential Applications</vt:lpstr>
      <vt:lpstr>Market Analysis and Management (1)</vt:lpstr>
      <vt:lpstr>Market Analysis and Management (2)</vt:lpstr>
      <vt:lpstr>Corporate Analysis and Risk Management</vt:lpstr>
      <vt:lpstr>Fraud Detection and Management (1)</vt:lpstr>
      <vt:lpstr>Fraud Detection and Management (2)</vt:lpstr>
      <vt:lpstr>Other Applications</vt:lpstr>
      <vt:lpstr>Application Areas – Video Content </vt:lpstr>
      <vt:lpstr>Categories of Analytic Models</vt:lpstr>
      <vt:lpstr>Categories of Analytic Models </vt:lpstr>
      <vt:lpstr>Categories of Analytic Models </vt:lpstr>
      <vt:lpstr>PowerPoint Presentation</vt:lpstr>
      <vt:lpstr>Classification</vt:lpstr>
      <vt:lpstr>Regression</vt:lpstr>
      <vt:lpstr>Time Series Analysis</vt:lpstr>
      <vt:lpstr>Prediction</vt:lpstr>
      <vt:lpstr>Clustering</vt:lpstr>
      <vt:lpstr>Association Rules and Sequence Discovery</vt:lpstr>
      <vt:lpstr>Categories of Analytic Models </vt:lpstr>
      <vt:lpstr>Model Features</vt:lpstr>
      <vt:lpstr>Model Features </vt:lpstr>
      <vt:lpstr>Model Features - Examples </vt:lpstr>
      <vt:lpstr>Feature Engineering</vt:lpstr>
      <vt:lpstr>Feature Engineering </vt:lpstr>
      <vt:lpstr>Feature Selection</vt:lpstr>
      <vt:lpstr>Feature Selection vs  Dimensionality Reduction </vt:lpstr>
      <vt:lpstr>Feature Selection Steps</vt:lpstr>
      <vt:lpstr>Feature Engineering </vt:lpstr>
      <vt:lpstr>Dimension Reduction</vt:lpstr>
      <vt:lpstr>Dimension Reduction </vt:lpstr>
      <vt:lpstr>Dimension Reduction </vt:lpstr>
      <vt:lpstr>Why Dimensionality Reduction?</vt:lpstr>
      <vt:lpstr>Why Dimensionality Reduction?</vt:lpstr>
      <vt:lpstr>Why Dimensionality Reduction?</vt:lpstr>
      <vt:lpstr>Application of Dimensionality Reduction</vt:lpstr>
      <vt:lpstr>Document Classification</vt:lpstr>
      <vt:lpstr>Other Types of High-Dimensional Data</vt:lpstr>
      <vt:lpstr>Dimension Reduction – Simple Example </vt:lpstr>
      <vt:lpstr>Dimension Reduction – Simple Example </vt:lpstr>
      <vt:lpstr>Dimension Reduction – Simple Example </vt:lpstr>
      <vt:lpstr>Dimension Reduction </vt:lpstr>
      <vt:lpstr>Perspectives: Selection Criteria</vt:lpstr>
      <vt:lpstr>Perspectives: Selection Criteria</vt:lpstr>
      <vt:lpstr>Perspectives</vt:lpstr>
      <vt:lpstr>Perspectives</vt:lpstr>
      <vt:lpstr>Perspectives</vt:lpstr>
      <vt:lpstr>Perspectives</vt:lpstr>
      <vt:lpstr>Perspectives</vt:lpstr>
      <vt:lpstr>Aspects: Output of Feature Selection</vt:lpstr>
      <vt:lpstr>Aspects: Output of Feature Selection</vt:lpstr>
      <vt:lpstr>Aspects: Evaluation</vt:lpstr>
      <vt:lpstr>Model Evaluation</vt:lpstr>
      <vt:lpstr>Definition</vt:lpstr>
      <vt:lpstr>When? </vt:lpstr>
      <vt:lpstr>PowerPoint Presentation</vt:lpstr>
      <vt:lpstr>What questions to be answered? </vt:lpstr>
      <vt:lpstr>Strategies</vt:lpstr>
      <vt:lpstr>Strategies II</vt:lpstr>
      <vt:lpstr>Strategies III</vt:lpstr>
      <vt:lpstr>Who is the evaluator? </vt:lpstr>
      <vt:lpstr>When to stop? </vt:lpstr>
      <vt:lpstr>Why Evaluate?</vt:lpstr>
      <vt:lpstr>Accuracy Measures (Classification)</vt:lpstr>
      <vt:lpstr>Misclassification error</vt:lpstr>
      <vt:lpstr>Naïve Rule </vt:lpstr>
      <vt:lpstr>Separation of Records</vt:lpstr>
      <vt:lpstr>High Level of Separation Between Classes</vt:lpstr>
      <vt:lpstr>Low Level of Separation Between Classes</vt:lpstr>
      <vt:lpstr>Confusion Matrix</vt:lpstr>
      <vt:lpstr>PowerPoint Presentation</vt:lpstr>
      <vt:lpstr>Error Rate</vt:lpstr>
      <vt:lpstr>Cutoff for classification</vt:lpstr>
      <vt:lpstr>Cutoff Table</vt:lpstr>
      <vt:lpstr>Confusion Matrix for Different Cutoffs</vt:lpstr>
      <vt:lpstr>When One Class is More Important</vt:lpstr>
      <vt:lpstr>Alternate Accuracy Measures</vt:lpstr>
      <vt:lpstr>Model Evaluation </vt:lpstr>
      <vt:lpstr>Lesson Summary </vt:lpstr>
      <vt:lpstr>Day 6 and 7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1612</cp:revision>
  <dcterms:created xsi:type="dcterms:W3CDTF">2017-12-18T17:03:13Z</dcterms:created>
  <dcterms:modified xsi:type="dcterms:W3CDTF">2018-06-13T01:21:49Z</dcterms:modified>
</cp:coreProperties>
</file>