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2" r:id="rId8"/>
    <p:sldId id="263" r:id="rId9"/>
    <p:sldId id="274" r:id="rId10"/>
    <p:sldId id="276" r:id="rId11"/>
    <p:sldId id="264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73" r:id="rId21"/>
  </p:sldIdLst>
  <p:sldSz cx="9144000" cy="5143500"/>
  <p:notesSz cx="5143500" cy="9144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9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lanyard_rocket_20220626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lanyard_rocket_20220626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lanyard_rocket_20220626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lanyard_rocket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lanyard_rocket_20220626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6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2" Type="http://schemas.openxmlformats.org/officeDocument/2006/relationships/slideLayout" Target="../slideLayouts/slideLayout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5" Type="http://schemas.openxmlformats.org/officeDocument/2006/relationships/slideLayout" Target="../slideLayouts/slideLayout5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05375" y="904875"/>
            <a:ext cx="3720465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3650" b="1" dirty="0">
                <a:solidFill>
                  <a:srgbClr val="A2FFF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图0院项目答辩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4572000" y="2315210"/>
            <a:ext cx="3720465" cy="774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zh-CN" altLang="en-US" sz="2400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汇报人：董琦、雨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138863" y="3871913"/>
            <a:ext cx="2395538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endParaRPr lang="en-US" sz="1200" dirty="0"/>
          </a:p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2023-08-03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7447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时间安排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3950"/>
            <a:ext cx="7715250" cy="342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</p:txBody>
      </p:sp>
      <p:sp>
        <p:nvSpPr>
          <p:cNvPr id="7" name="文本框 6"/>
          <p:cNvSpPr txBox="1"/>
          <p:nvPr/>
        </p:nvSpPr>
        <p:spPr>
          <a:xfrm>
            <a:off x="402590" y="1244600"/>
            <a:ext cx="8050530" cy="265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我们每个组员会在晚上开会前完成自己的任务，然后准备晚上的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会议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我们小组会在每天晚上八点（或九点）开会交流项目代码内容，在项目设计阶段，由项目经理来主持会议，在协作开发阶段，由组长来主持会议，我们的会议基本八人都会到齐，组员们都很认真努力。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遇到代码问题时，我们会互相交流，开一个两人或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多人会议，一起搓代码。</a:t>
            </a:r>
            <a:endParaRPr lang="en-US" dirty="0"/>
          </a:p>
          <a:p>
            <a:pPr marL="0" indent="0">
              <a:buNone/>
            </a:pP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7447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人员分工</a:t>
            </a:r>
            <a:r>
              <a:rPr lang="zh-CN" alt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（保证人人都有</a:t>
            </a:r>
            <a:r>
              <a:rPr lang="zh-CN" alt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任务）</a:t>
            </a:r>
            <a:endParaRPr lang="zh-CN" altLang="en-US" sz="24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123950"/>
            <a:ext cx="7715250" cy="342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</p:txBody>
      </p:sp>
      <p:sp>
        <p:nvSpPr>
          <p:cNvPr id="4" name="文本框 3"/>
          <p:cNvSpPr txBox="1"/>
          <p:nvPr/>
        </p:nvSpPr>
        <p:spPr>
          <a:xfrm>
            <a:off x="773430" y="781050"/>
            <a:ext cx="7733665" cy="416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组长）南笙几梦：负责登录界面，注册界面，排行榜界面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（技术官）雨：负责菜单界面，结束界面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（技术官兼产品经理）董琦：负责难度选择界面，游戏界面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（副组长）天意：负责开挂界面，设置界面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（技术官）空心太阳：负责距离函数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（技术官）淡然置之：负责玩家吃掉食物的函数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（信息官）晚风：负责</a:t>
            </a:r>
            <a:r>
              <a:rPr lang="en-US" altLang="zh-CN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ai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吃</a:t>
            </a:r>
            <a:r>
              <a:rPr lang="en-US" altLang="zh-CN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ai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的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函数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（副组长兼监督官）</a:t>
            </a:r>
            <a:r>
              <a:rPr lang="en-US" altLang="zh-CN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//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：负责分数</a:t>
            </a:r>
            <a:r>
              <a:rPr lang="zh-CN" altLang="en-US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函数</a:t>
            </a:r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7447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中途问题处理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91845" y="895350"/>
            <a:ext cx="7715250" cy="3197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我们小组遇到问题都会及时处理，比如某个组员分配的任务很难完成，技术官会帮助他来完成代码，如果遇到问题无法完成任务，我们会立即重新分配任务。</a:t>
            </a:r>
            <a:endParaRPr lang="zh-CN" alt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如果遇到组员请假无法按时参加会议，我们会录制会议，以便请假的组员通过看会议回放来跟上项目进度</a:t>
            </a:r>
            <a:endParaRPr lang="zh-CN" alt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如果技术官也无法解决的问题我们会及时去问小学长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0988" y="1004887"/>
            <a:ext cx="101441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28938" y="2333625"/>
            <a:ext cx="3429952" cy="1685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71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同学总结/接下来的计划</a:t>
            </a:r>
            <a:endParaRPr lang="en-US" sz="37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2410" y="228600"/>
            <a:ext cx="77447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同学总结/接下来的计划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32410" y="781050"/>
            <a:ext cx="7715250" cy="40201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信息官:晚风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为小组中进度较慢的成员，我深刻认识到自己在C语言方面的不足。然而，在小组项目开发中，我学到了如何使用工具来绘制流程图和原型图，并对项目架构有了一定的了解。为了缩小自己和其他队员的差距，下个月我计划着重加强对C语言的学习，同时，我也会继续练习代码编写，提高自己的编程能力。我相信通过不断的学习和实践，我能够更好地适应项目开发的需要，并为小组作出更大的贡献。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7335" y="2456815"/>
            <a:ext cx="86213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技术官:雨 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这次的项目练习我学到了很多的知识和很多宝贵的经验，作为小组中的技术官，我深刻体会到了属于技术官的“快乐”，但是我学会了如何使用工具去画流程图，画原型图，对如何去写一个项目的架构有了一个初步的认识，同时写项目让我认识到“心急吃不了热豆腐”，学会了如何静下心来去写代码，同时也要感谢学长们的帮助和另一位技术官董琦的陪伴，如果没有他，也不会有加班到深夜的决心，尽管代码很复杂，但解决的那一刻是无比的开心的。接下来我打算继续完成我未学完的数据结构，加强对代码的练习为下一次的项目打下基础做好准备。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085" y="480060"/>
            <a:ext cx="8299450" cy="416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技术官:淡然置之 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这次项目的开发，初步了解了软件开发的过程，知道了项目的可行性分析，流程图，原型图以及架构设计，也从中认识到了很多不足。在基础知识的学习过程中，经常摸鱼，导致在开发过程中没有出几分力，并且我还是担任技术官的职位。因此，在接下来的时间，我要加强C语言的学习，多多写代码，明确每天的任务，具体到什么时间完成哪些任务。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组长: 扶舒</a:t>
            </a:r>
            <a:r>
              <a:rPr lang="en-US" sz="16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endParaRPr lang="en-US" sz="16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endParaRPr lang="en-US" sz="16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作为组长，这次的项目经历锻炼了我的能力，学到了很多的管理经验，也让我认识到了很多朋友，让我感触最深的便是对组员的信任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计划：接下来便是继续向后学习，有了这一次的项目经验，争取让下一次的项目更加趋于完美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8440" y="377825"/>
            <a:ext cx="8321675" cy="4571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副组长:天意 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每一次做功能都学习到了以前从未涉足的领域,初来乍到总觉寸步难行,一个输入框让我满头大汗,一个计时让我抓耳挠腮,无非是孤陋寡闻.但是痛苦总伴随成长,宗师总是饱经风霜,对一个功能实现的深入思考,不禁慨叹居然可以这样实现,字符总是有不同的类型与逻辑,茅塞顿开与如梦方醒的快意让我深深迷恋.希望在日后延颈举踵中得到进一步锤炼与成长.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sz="20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技术官:空心太阳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sz="16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在这次项目中我几乎没有帮助小组分担重任，主要因为缺少基本知识和能力也因此深刻的认识到自己的不足，今后我会尽力加大对知识的补充学习，并达到可完成项目的能力，同时感谢各位组员的辛苦和理解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endParaRPr 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2435" y="368300"/>
            <a:ext cx="8107045" cy="452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监督官:两道斜杠</a:t>
            </a:r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sz="20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通过小组项目的实践，我对C语言的基本语法和数据结构有了更深入的了解。</a:t>
            </a:r>
            <a:r>
              <a:rPr lang="en-US" alt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在项目开发过程中，我也非常感谢其他小组成员的帮助和支持，他们帮助我解决了很多问题</a:t>
            </a:r>
            <a:endParaRPr lang="en-US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sz="16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产品经理</a:t>
            </a:r>
            <a:r>
              <a:rPr lang="en-US" sz="16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</a:t>
            </a:r>
            <a:r>
              <a:rPr lang="zh-CN" altLang="en-US" sz="16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董琦</a:t>
            </a:r>
            <a:endParaRPr lang="zh-CN" altLang="en-US" sz="1600" b="1" dirty="0">
              <a:solidFill>
                <a:srgbClr val="FFCE5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这半个月的时间，真的让我感触颇深，从一开始的个人学习提升，到之后的项目计划制定，再到架构设计、任务分工、交流代码等等等等，深刻的让我体会到了团队协作的乐趣，作为产品经理兼技术官，在项目开发设计中也负责了较多的任务，这些任务对我计算机的学习有很大的帮助，也为我积累了项目开发的经验。同时也很感谢与我一起努力的组员们还有学长、学姐，还有和我一起奋斗到凌晨两点的技术官：雨，还记得那天晚上代码跑通，想法实现的喜悦。</a:t>
            </a:r>
            <a:endParaRPr lang="zh-CN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在接下来的计划中，我会保持这份学习的热情，积极的投身于第二次的项目中。</a:t>
            </a:r>
            <a:endParaRPr lang="en-US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endParaRPr lang="en-US" altLang="en-US" sz="16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762125" y="1762125"/>
            <a:ext cx="6457950" cy="274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项目演示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代码讲解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小组介绍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项目开发流程介绍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同学总结/接下来的计划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0988" y="1004887"/>
            <a:ext cx="101441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28938" y="2333625"/>
            <a:ext cx="3429952" cy="1685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项目演示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0988" y="1004887"/>
            <a:ext cx="101441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28938" y="2333625"/>
            <a:ext cx="3429952" cy="1685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代码讲解</a:t>
            </a:r>
            <a:endParaRPr lang="en-US" sz="38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0988" y="1004887"/>
            <a:ext cx="101441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28938" y="2333625"/>
            <a:ext cx="3429952" cy="1685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小组介绍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7447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小组介绍</a:t>
            </a:r>
            <a:endParaRPr lang="en-US" sz="2400" dirty="0"/>
          </a:p>
        </p:txBody>
      </p:sp>
      <p:cxnSp>
        <p:nvCxnSpPr>
          <p:cNvPr id="83" name="直接连接符 82"/>
          <p:cNvCxnSpPr/>
          <p:nvPr>
            <p:custDataLst>
              <p:tags r:id="rId1"/>
            </p:custDataLst>
          </p:nvPr>
        </p:nvCxnSpPr>
        <p:spPr>
          <a:xfrm>
            <a:off x="874713" y="6341142"/>
            <a:ext cx="33605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>
            <p:custDataLst>
              <p:tags r:id="rId2"/>
            </p:custDataLst>
          </p:nvPr>
        </p:nvCxnSpPr>
        <p:spPr>
          <a:xfrm>
            <a:off x="4433189" y="6341142"/>
            <a:ext cx="33605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>
            <p:custDataLst>
              <p:tags r:id="rId3"/>
            </p:custDataLst>
          </p:nvPr>
        </p:nvCxnSpPr>
        <p:spPr>
          <a:xfrm>
            <a:off x="7991666" y="6341142"/>
            <a:ext cx="33605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>
            <p:custDataLst>
              <p:tags r:id="rId4"/>
            </p:custDataLst>
          </p:nvPr>
        </p:nvCxnSpPr>
        <p:spPr>
          <a:xfrm>
            <a:off x="2361756" y="4274820"/>
            <a:ext cx="386461" cy="0"/>
          </a:xfrm>
          <a:prstGeom prst="line">
            <a:avLst/>
          </a:prstGeom>
          <a:ln w="254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>
            <a:off x="5920232" y="4274820"/>
            <a:ext cx="386461" cy="0"/>
          </a:xfrm>
          <a:prstGeom prst="line">
            <a:avLst/>
          </a:prstGeom>
          <a:ln w="254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62066" y="918394"/>
            <a:ext cx="1494867" cy="1558863"/>
            <a:chOff x="2047194" y="1497906"/>
            <a:chExt cx="2189525" cy="2283260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20" name="椭圆 19"/>
            <p:cNvSpPr/>
            <p:nvPr>
              <p:custDataLst>
                <p:tags r:id="rId6"/>
              </p:custDataLst>
            </p:nvPr>
          </p:nvSpPr>
          <p:spPr>
            <a:xfrm>
              <a:off x="2128666" y="1691640"/>
              <a:ext cx="2108053" cy="2089526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7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8"/>
              </p:custDataLst>
            </p:nvPr>
          </p:nvSpPr>
          <p:spPr>
            <a:xfrm>
              <a:off x="2047877" y="1497906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扶舒</a:t>
              </a:r>
              <a:endParaRPr lang="zh-CN" altLang="en-US" sz="3200" dirty="0"/>
            </a:p>
          </p:txBody>
        </p:sp>
        <p:sp>
          <p:nvSpPr>
            <p:cNvPr id="23" name="任意多边形: 形状 22"/>
            <p:cNvSpPr/>
            <p:nvPr>
              <p:custDataLst>
                <p:tags r:id="rId9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</p:grpSp>
      <p:sp>
        <p:nvSpPr>
          <p:cNvPr id="5" name="子标题1"/>
          <p:cNvSpPr txBox="1"/>
          <p:nvPr>
            <p:custDataLst>
              <p:tags r:id="rId10"/>
            </p:custDataLst>
          </p:nvPr>
        </p:nvSpPr>
        <p:spPr>
          <a:xfrm>
            <a:off x="-161290" y="2660650"/>
            <a:ext cx="329438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组长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子标题2"/>
          <p:cNvSpPr txBox="1"/>
          <p:nvPr>
            <p:custDataLst>
              <p:tags r:id="rId11"/>
            </p:custDataLst>
          </p:nvPr>
        </p:nvSpPr>
        <p:spPr>
          <a:xfrm>
            <a:off x="2655570" y="2707005"/>
            <a:ext cx="336042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职责：技术官兼产品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经理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338455" y="3372485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学习进度：文件处理</a:t>
            </a:r>
            <a:endParaRPr lang="en-US" altLang="zh-CN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0" y="398843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介绍：向人工智能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进军！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2655570" y="3372485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学习进度：学完结构体</a:t>
            </a:r>
            <a:endParaRPr lang="en-US" altLang="zh-CN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2748280" y="398843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介绍：进大厂，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挣大钱！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任意多边形: 形状 35"/>
          <p:cNvSpPr/>
          <p:nvPr>
            <p:custDataLst>
              <p:tags r:id="rId16"/>
            </p:custDataLst>
          </p:nvPr>
        </p:nvSpPr>
        <p:spPr>
          <a:xfrm>
            <a:off x="3589214" y="964748"/>
            <a:ext cx="1494141" cy="1494795"/>
          </a:xfrm>
          <a:custGeom>
            <a:avLst/>
            <a:gdLst>
              <a:gd name="connsiteX0" fmla="*/ 1292606 w 2188462"/>
              <a:gd name="connsiteY0" fmla="*/ 2123414 h 2189420"/>
              <a:gd name="connsiteX1" fmla="*/ 2122461 w 2188462"/>
              <a:gd name="connsiteY1" fmla="*/ 1293560 h 2189420"/>
              <a:gd name="connsiteX2" fmla="*/ 2187139 w 2188462"/>
              <a:gd name="connsiteY2" fmla="*/ 1149587 h 2189420"/>
              <a:gd name="connsiteX3" fmla="*/ 1850593 w 2188462"/>
              <a:gd name="connsiteY3" fmla="*/ 304385 h 2189420"/>
              <a:gd name="connsiteX4" fmla="*/ 318779 w 2188462"/>
              <a:gd name="connsiteY4" fmla="*/ 323386 h 2189420"/>
              <a:gd name="connsiteX5" fmla="*/ 320606 w 2188462"/>
              <a:gd name="connsiteY5" fmla="*/ 1869086 h 2189420"/>
              <a:gd name="connsiteX6" fmla="*/ 1148633 w 2188462"/>
              <a:gd name="connsiteY6" fmla="*/ 2188092 h 2189420"/>
              <a:gd name="connsiteX7" fmla="*/ 1292606 w 2188462"/>
              <a:gd name="connsiteY7" fmla="*/ 2123414 h 218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8462" h="2189420">
                <a:moveTo>
                  <a:pt x="1292606" y="2123414"/>
                </a:moveTo>
                <a:lnTo>
                  <a:pt x="2122461" y="1293560"/>
                </a:lnTo>
                <a:cubicBezTo>
                  <a:pt x="2160829" y="1255191"/>
                  <a:pt x="2184216" y="1203668"/>
                  <a:pt x="2187139" y="1149587"/>
                </a:cubicBezTo>
                <a:cubicBezTo>
                  <a:pt x="2202121" y="844101"/>
                  <a:pt x="2089939" y="533865"/>
                  <a:pt x="1850593" y="304385"/>
                </a:cubicBezTo>
                <a:cubicBezTo>
                  <a:pt x="1418674" y="-108898"/>
                  <a:pt x="740466" y="-100128"/>
                  <a:pt x="318779" y="323386"/>
                </a:cubicBezTo>
                <a:cubicBezTo>
                  <a:pt x="-106928" y="750920"/>
                  <a:pt x="-106198" y="1442283"/>
                  <a:pt x="320606" y="1869086"/>
                </a:cubicBezTo>
                <a:cubicBezTo>
                  <a:pt x="548258" y="2096739"/>
                  <a:pt x="850821" y="2202709"/>
                  <a:pt x="1148633" y="2188092"/>
                </a:cubicBezTo>
                <a:cubicBezTo>
                  <a:pt x="1203080" y="2185535"/>
                  <a:pt x="1254238" y="2162148"/>
                  <a:pt x="1292606" y="2123414"/>
                </a:cubicBezTo>
                <a:close/>
              </a:path>
            </a:pathLst>
          </a:custGeom>
          <a:gradFill flip="none" rotWithShape="1">
            <a:gsLst>
              <a:gs pos="3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653" cap="flat">
            <a:noFill/>
            <a:prstDash val="solid"/>
            <a:miter/>
          </a:ln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rtlCol="0" anchor="ctr">
            <a:normAutofit/>
          </a:bodyPr>
          <a:p>
            <a:pPr algn="ctr"/>
            <a:r>
              <a:rPr lang="zh-CN" altLang="en-US" sz="3200" dirty="0"/>
              <a:t>董琦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433496" y="964268"/>
            <a:ext cx="1515356" cy="1495276"/>
            <a:chOff x="2017184" y="1591140"/>
            <a:chExt cx="2219535" cy="2190124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24" name="椭圆 23"/>
            <p:cNvSpPr/>
            <p:nvPr>
              <p:custDataLst>
                <p:tags r:id="rId17"/>
              </p:custDataLst>
            </p:nvPr>
          </p:nvSpPr>
          <p:spPr>
            <a:xfrm>
              <a:off x="2128666" y="1691640"/>
              <a:ext cx="2108053" cy="2089526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dirty="0"/>
            </a:p>
          </p:txBody>
        </p:sp>
        <p:sp>
          <p:nvSpPr>
            <p:cNvPr id="39" name="任意多边形: 形状 14"/>
            <p:cNvSpPr/>
            <p:nvPr>
              <p:custDataLst>
                <p:tags r:id="rId18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40" name="任意多边形: 形状 15"/>
            <p:cNvSpPr/>
            <p:nvPr>
              <p:custDataLst>
                <p:tags r:id="rId19"/>
              </p:custDataLst>
            </p:nvPr>
          </p:nvSpPr>
          <p:spPr>
            <a:xfrm>
              <a:off x="2017184" y="1591844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雨</a:t>
              </a:r>
              <a:endParaRPr lang="zh-CN" altLang="en-US" sz="3200" dirty="0"/>
            </a:p>
          </p:txBody>
        </p:sp>
        <p:sp>
          <p:nvSpPr>
            <p:cNvPr id="41" name="任意多边形: 形状 16"/>
            <p:cNvSpPr/>
            <p:nvPr>
              <p:custDataLst>
                <p:tags r:id="rId20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 dirty="0"/>
            </a:p>
          </p:txBody>
        </p:sp>
      </p:grpSp>
      <p:sp>
        <p:nvSpPr>
          <p:cNvPr id="43" name="子标题3"/>
          <p:cNvSpPr txBox="1"/>
          <p:nvPr>
            <p:custDataLst>
              <p:tags r:id="rId21"/>
            </p:custDataLst>
          </p:nvPr>
        </p:nvSpPr>
        <p:spPr>
          <a:xfrm>
            <a:off x="5499735" y="2684145"/>
            <a:ext cx="3361055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技术官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2"/>
            </p:custDataLst>
          </p:nvPr>
        </p:nvSpPr>
        <p:spPr>
          <a:xfrm>
            <a:off x="5610225" y="3373120"/>
            <a:ext cx="3165475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</a:t>
            </a:r>
            <a:r>
              <a:rPr lang="en-US" altLang="zh-CN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语言基本学完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3"/>
            </p:custDataLst>
          </p:nvPr>
        </p:nvSpPr>
        <p:spPr>
          <a:xfrm>
            <a:off x="5500370" y="398843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介绍：梦想做技术宅的二刺猿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29186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918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29186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918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29186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918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4593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4593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4593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89457E-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" grpId="1"/>
      <p:bldP spid="5" grpId="2"/>
      <p:bldP spid="7" grpId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3546838" y="566603"/>
            <a:ext cx="1495242" cy="1558863"/>
            <a:chOff x="2047194" y="1497905"/>
            <a:chExt cx="2190073" cy="2283260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34" name="椭圆 33"/>
            <p:cNvSpPr/>
            <p:nvPr>
              <p:custDataLst>
                <p:tags r:id="rId1"/>
              </p:custDataLst>
            </p:nvPr>
          </p:nvSpPr>
          <p:spPr>
            <a:xfrm>
              <a:off x="2128666" y="1691640"/>
              <a:ext cx="2108052" cy="2089525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2048806" y="1497905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晚风</a:t>
              </a:r>
              <a:endParaRPr lang="zh-CN" altLang="en-US" sz="3200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4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 dirty="0"/>
            </a:p>
          </p:txBody>
        </p:sp>
      </p:grpSp>
      <p:sp>
        <p:nvSpPr>
          <p:cNvPr id="9" name="子标题1"/>
          <p:cNvSpPr txBox="1"/>
          <p:nvPr>
            <p:custDataLst>
              <p:tags r:id="rId5"/>
            </p:custDataLst>
          </p:nvPr>
        </p:nvSpPr>
        <p:spPr>
          <a:xfrm>
            <a:off x="-89535" y="2195195"/>
            <a:ext cx="329438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副组长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-156210" y="2891790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学习进度：学完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-89535" y="349250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介绍：想活得自在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一点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子标题2"/>
          <p:cNvSpPr txBox="1"/>
          <p:nvPr>
            <p:custDataLst>
              <p:tags r:id="rId8"/>
            </p:custDataLst>
          </p:nvPr>
        </p:nvSpPr>
        <p:spPr>
          <a:xfrm>
            <a:off x="2604770" y="2195195"/>
            <a:ext cx="336042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职责：信息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官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2604135" y="2891790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学到指针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2642235" y="349250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介绍：成为想要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成为的人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子标题1"/>
          <p:cNvSpPr txBox="1"/>
          <p:nvPr>
            <p:custDataLst>
              <p:tags r:id="rId11"/>
            </p:custDataLst>
          </p:nvPr>
        </p:nvSpPr>
        <p:spPr>
          <a:xfrm>
            <a:off x="5438775" y="2195195"/>
            <a:ext cx="329438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技术官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5438775" y="2891790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学习进度：学完结构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体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5439410" y="349250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介绍：成为一个嵌入式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工程师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0326" y="565488"/>
            <a:ext cx="1494867" cy="1495276"/>
            <a:chOff x="2047194" y="1591140"/>
            <a:chExt cx="2189525" cy="2190124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>
              <a:off x="2128666" y="1691640"/>
              <a:ext cx="2108053" cy="2089526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5" name="任意多边形: 形状 21"/>
            <p:cNvSpPr/>
            <p:nvPr>
              <p:custDataLst>
                <p:tags r:id="rId16"/>
              </p:custDataLst>
            </p:nvPr>
          </p:nvSpPr>
          <p:spPr>
            <a:xfrm>
              <a:off x="2047877" y="1591844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天意</a:t>
              </a:r>
              <a:endParaRPr lang="zh-CN" altLang="en-US" sz="3200" dirty="0"/>
            </a:p>
          </p:txBody>
        </p:sp>
        <p:sp>
          <p:nvSpPr>
            <p:cNvPr id="23" name="任意多边形: 形状 22"/>
            <p:cNvSpPr/>
            <p:nvPr>
              <p:custDataLst>
                <p:tags r:id="rId17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7051" y="566123"/>
            <a:ext cx="1494867" cy="1495276"/>
            <a:chOff x="2047194" y="1591140"/>
            <a:chExt cx="2189525" cy="2190124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7" name="椭圆 6"/>
            <p:cNvSpPr/>
            <p:nvPr>
              <p:custDataLst>
                <p:tags r:id="rId18"/>
              </p:custDataLst>
            </p:nvPr>
          </p:nvSpPr>
          <p:spPr>
            <a:xfrm>
              <a:off x="2128666" y="1691640"/>
              <a:ext cx="2108053" cy="2089526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0" name="任意多边形: 形状 20"/>
            <p:cNvSpPr/>
            <p:nvPr>
              <p:custDataLst>
                <p:tags r:id="rId19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8" name="任意多边形: 形状 21"/>
            <p:cNvSpPr/>
            <p:nvPr>
              <p:custDataLst>
                <p:tags r:id="rId20"/>
              </p:custDataLst>
            </p:nvPr>
          </p:nvSpPr>
          <p:spPr>
            <a:xfrm>
              <a:off x="2047877" y="1591844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淡然</a:t>
              </a:r>
              <a:r>
                <a:rPr lang="zh-CN" altLang="en-US" sz="3200" dirty="0"/>
                <a:t>置之</a:t>
              </a:r>
              <a:endParaRPr lang="zh-CN" altLang="en-US" sz="3200" dirty="0"/>
            </a:p>
          </p:txBody>
        </p:sp>
        <p:sp>
          <p:nvSpPr>
            <p:cNvPr id="12" name="任意多边形: 形状 22"/>
            <p:cNvSpPr/>
            <p:nvPr>
              <p:custDataLst>
                <p:tags r:id="rId21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29186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918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4593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29186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918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24" grpId="0"/>
      <p:bldP spid="24" grpId="1"/>
      <p:bldP spid="11" grpId="0"/>
      <p:bldP spid="11" grpId="1"/>
      <p:bldP spid="1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5063166" y="421343"/>
            <a:ext cx="1515356" cy="1495276"/>
            <a:chOff x="2017184" y="1591140"/>
            <a:chExt cx="2219535" cy="2190124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4" name="椭圆 13"/>
            <p:cNvSpPr/>
            <p:nvPr>
              <p:custDataLst>
                <p:tags r:id="rId1"/>
              </p:custDataLst>
            </p:nvPr>
          </p:nvSpPr>
          <p:spPr>
            <a:xfrm>
              <a:off x="2128666" y="1691640"/>
              <a:ext cx="2108053" cy="2089526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 dirty="0"/>
            </a:p>
          </p:txBody>
        </p:sp>
        <p:sp>
          <p:nvSpPr>
            <p:cNvPr id="15" name="任意多边形: 形状 14"/>
            <p:cNvSpPr/>
            <p:nvPr>
              <p:custDataLst>
                <p:tags r:id="rId2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3"/>
              </p:custDataLst>
            </p:nvPr>
          </p:nvSpPr>
          <p:spPr>
            <a:xfrm>
              <a:off x="2017184" y="1591844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sz="3200" dirty="0"/>
                <a:t>//</a:t>
              </a:r>
              <a:endParaRPr lang="en-US" altLang="zh-CN" sz="3200" dirty="0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83723" y="421823"/>
            <a:ext cx="1495242" cy="1558863"/>
            <a:chOff x="2047194" y="1497905"/>
            <a:chExt cx="2190073" cy="2283260"/>
          </a:xfrm>
          <a:effectLst>
            <a:outerShdw blurRad="495300" dist="241300" dir="5400000" sx="95000" sy="95000" algn="t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8" name="椭圆 7"/>
            <p:cNvSpPr/>
            <p:nvPr>
              <p:custDataLst>
                <p:tags r:id="rId5"/>
              </p:custDataLst>
            </p:nvPr>
          </p:nvSpPr>
          <p:spPr>
            <a:xfrm>
              <a:off x="2128666" y="1691640"/>
              <a:ext cx="2108052" cy="2089525"/>
            </a:xfrm>
            <a:prstGeom prst="ellipse">
              <a:avLst/>
            </a:prstGeom>
            <a:gradFill>
              <a:gsLst>
                <a:gs pos="25000">
                  <a:schemeClr val="accent1">
                    <a:lumMod val="50000"/>
                    <a:alpha val="46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9" name="任意多边形: 形状 34"/>
            <p:cNvSpPr/>
            <p:nvPr>
              <p:custDataLst>
                <p:tags r:id="rId6"/>
              </p:custDataLst>
            </p:nvPr>
          </p:nvSpPr>
          <p:spPr>
            <a:xfrm>
              <a:off x="2047194" y="1591140"/>
              <a:ext cx="2163261" cy="2164219"/>
            </a:xfrm>
            <a:custGeom>
              <a:avLst/>
              <a:gdLst>
                <a:gd name="connsiteX0" fmla="*/ 1297676 w 2163261"/>
                <a:gd name="connsiteY0" fmla="*/ 2086117 h 2164219"/>
                <a:gd name="connsiteX1" fmla="*/ 2085143 w 2163261"/>
                <a:gd name="connsiteY1" fmla="*/ 1298651 h 2164219"/>
                <a:gd name="connsiteX2" fmla="*/ 2162610 w 2163261"/>
                <a:gd name="connsiteY2" fmla="*/ 1120329 h 2164219"/>
                <a:gd name="connsiteX3" fmla="*/ 1831911 w 2163261"/>
                <a:gd name="connsiteY3" fmla="*/ 303629 h 2164219"/>
                <a:gd name="connsiteX4" fmla="*/ 315079 w 2163261"/>
                <a:gd name="connsiteY4" fmla="*/ 319707 h 2164219"/>
                <a:gd name="connsiteX5" fmla="*/ 316906 w 2163261"/>
                <a:gd name="connsiteY5" fmla="*/ 1847502 h 2164219"/>
                <a:gd name="connsiteX6" fmla="*/ 1119354 w 2163261"/>
                <a:gd name="connsiteY6" fmla="*/ 2163585 h 2164219"/>
                <a:gd name="connsiteX7" fmla="*/ 1297676 w 2163261"/>
                <a:gd name="connsiteY7" fmla="*/ 2086117 h 216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3261" h="2164219">
                  <a:moveTo>
                    <a:pt x="1297676" y="2086117"/>
                  </a:moveTo>
                  <a:lnTo>
                    <a:pt x="2085143" y="1298651"/>
                  </a:lnTo>
                  <a:cubicBezTo>
                    <a:pt x="2132646" y="1251147"/>
                    <a:pt x="2160052" y="1187200"/>
                    <a:pt x="2162610" y="1120329"/>
                  </a:cubicBezTo>
                  <a:cubicBezTo>
                    <a:pt x="2172842" y="824709"/>
                    <a:pt x="2062487" y="525801"/>
                    <a:pt x="1831911" y="303629"/>
                  </a:cubicBezTo>
                  <a:cubicBezTo>
                    <a:pt x="1405108" y="-107461"/>
                    <a:pt x="733112" y="-100153"/>
                    <a:pt x="315079" y="319707"/>
                  </a:cubicBezTo>
                  <a:cubicBezTo>
                    <a:pt x="-105513" y="742126"/>
                    <a:pt x="-105147" y="1425815"/>
                    <a:pt x="316906" y="1847502"/>
                  </a:cubicBezTo>
                  <a:cubicBezTo>
                    <a:pt x="537616" y="2068212"/>
                    <a:pt x="829946" y="2173451"/>
                    <a:pt x="1119354" y="2163585"/>
                  </a:cubicBezTo>
                  <a:cubicBezTo>
                    <a:pt x="1186590" y="2161027"/>
                    <a:pt x="1250172" y="2133621"/>
                    <a:pt x="1297676" y="2086117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/>
            </a:p>
          </p:txBody>
        </p:sp>
        <p:sp>
          <p:nvSpPr>
            <p:cNvPr id="10" name="任意多边形: 形状 35"/>
            <p:cNvSpPr/>
            <p:nvPr>
              <p:custDataLst>
                <p:tags r:id="rId7"/>
              </p:custDataLst>
            </p:nvPr>
          </p:nvSpPr>
          <p:spPr>
            <a:xfrm>
              <a:off x="2048806" y="1497905"/>
              <a:ext cx="2188461" cy="2189420"/>
            </a:xfrm>
            <a:custGeom>
              <a:avLst/>
              <a:gdLst>
                <a:gd name="connsiteX0" fmla="*/ 1292606 w 2188462"/>
                <a:gd name="connsiteY0" fmla="*/ 2123414 h 2189420"/>
                <a:gd name="connsiteX1" fmla="*/ 2122461 w 2188462"/>
                <a:gd name="connsiteY1" fmla="*/ 1293560 h 2189420"/>
                <a:gd name="connsiteX2" fmla="*/ 2187139 w 2188462"/>
                <a:gd name="connsiteY2" fmla="*/ 1149587 h 2189420"/>
                <a:gd name="connsiteX3" fmla="*/ 1850593 w 2188462"/>
                <a:gd name="connsiteY3" fmla="*/ 304385 h 2189420"/>
                <a:gd name="connsiteX4" fmla="*/ 318779 w 2188462"/>
                <a:gd name="connsiteY4" fmla="*/ 323386 h 2189420"/>
                <a:gd name="connsiteX5" fmla="*/ 320606 w 2188462"/>
                <a:gd name="connsiteY5" fmla="*/ 1869086 h 2189420"/>
                <a:gd name="connsiteX6" fmla="*/ 1148633 w 2188462"/>
                <a:gd name="connsiteY6" fmla="*/ 2188092 h 2189420"/>
                <a:gd name="connsiteX7" fmla="*/ 1292606 w 2188462"/>
                <a:gd name="connsiteY7" fmla="*/ 2123414 h 21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8462" h="2189420">
                  <a:moveTo>
                    <a:pt x="1292606" y="2123414"/>
                  </a:moveTo>
                  <a:lnTo>
                    <a:pt x="2122461" y="1293560"/>
                  </a:lnTo>
                  <a:cubicBezTo>
                    <a:pt x="2160829" y="1255191"/>
                    <a:pt x="2184216" y="1203668"/>
                    <a:pt x="2187139" y="1149587"/>
                  </a:cubicBezTo>
                  <a:cubicBezTo>
                    <a:pt x="2202121" y="844101"/>
                    <a:pt x="2089939" y="533865"/>
                    <a:pt x="1850593" y="304385"/>
                  </a:cubicBezTo>
                  <a:cubicBezTo>
                    <a:pt x="1418674" y="-108898"/>
                    <a:pt x="740466" y="-100128"/>
                    <a:pt x="318779" y="323386"/>
                  </a:cubicBezTo>
                  <a:cubicBezTo>
                    <a:pt x="-106928" y="750920"/>
                    <a:pt x="-106198" y="1442283"/>
                    <a:pt x="320606" y="1869086"/>
                  </a:cubicBezTo>
                  <a:cubicBezTo>
                    <a:pt x="548258" y="2096739"/>
                    <a:pt x="850821" y="2202709"/>
                    <a:pt x="1148633" y="2188092"/>
                  </a:cubicBezTo>
                  <a:cubicBezTo>
                    <a:pt x="1203080" y="2185535"/>
                    <a:pt x="1254238" y="2162148"/>
                    <a:pt x="1292606" y="2123414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pPr algn="ctr"/>
              <a:r>
                <a:rPr lang="zh-CN" altLang="en-US" sz="3200" dirty="0"/>
                <a:t>空心太阳</a:t>
              </a:r>
              <a:endParaRPr lang="zh-CN" altLang="en-US" sz="3200" dirty="0"/>
            </a:p>
          </p:txBody>
        </p:sp>
        <p:sp>
          <p:nvSpPr>
            <p:cNvPr id="11" name="任意多边形: 形状 36"/>
            <p:cNvSpPr/>
            <p:nvPr>
              <p:custDataLst>
                <p:tags r:id="rId8"/>
              </p:custDataLst>
            </p:nvPr>
          </p:nvSpPr>
          <p:spPr>
            <a:xfrm>
              <a:off x="3311695" y="2856616"/>
              <a:ext cx="829854" cy="830220"/>
            </a:xfrm>
            <a:custGeom>
              <a:avLst/>
              <a:gdLst>
                <a:gd name="connsiteX0" fmla="*/ 308409 w 829854"/>
                <a:gd name="connsiteY0" fmla="*/ 308409 h 830220"/>
                <a:gd name="connsiteX1" fmla="*/ 0 w 829854"/>
                <a:gd name="connsiteY1" fmla="*/ 830220 h 830220"/>
                <a:gd name="connsiteX2" fmla="*/ 829854 w 829854"/>
                <a:gd name="connsiteY2" fmla="*/ 0 h 830220"/>
                <a:gd name="connsiteX3" fmla="*/ 308409 w 829854"/>
                <a:gd name="connsiteY3" fmla="*/ 308409 h 8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854" h="830220">
                  <a:moveTo>
                    <a:pt x="308409" y="308409"/>
                  </a:moveTo>
                  <a:cubicBezTo>
                    <a:pt x="66505" y="550313"/>
                    <a:pt x="124606" y="705614"/>
                    <a:pt x="0" y="830220"/>
                  </a:cubicBezTo>
                  <a:lnTo>
                    <a:pt x="829854" y="0"/>
                  </a:lnTo>
                  <a:cubicBezTo>
                    <a:pt x="705614" y="124606"/>
                    <a:pt x="549948" y="66505"/>
                    <a:pt x="308409" y="308409"/>
                  </a:cubicBezTo>
                  <a:close/>
                </a:path>
              </a:pathLst>
            </a:custGeom>
            <a:gradFill>
              <a:gsLst>
                <a:gs pos="47000">
                  <a:schemeClr val="accent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63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 w="3653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p>
              <a:endParaRPr lang="zh-CN" altLang="en-US" dirty="0"/>
            </a:p>
          </p:txBody>
        </p:sp>
      </p:grpSp>
      <p:sp>
        <p:nvSpPr>
          <p:cNvPr id="24" name="子标题2"/>
          <p:cNvSpPr txBox="1"/>
          <p:nvPr>
            <p:custDataLst>
              <p:tags r:id="rId9"/>
            </p:custDataLst>
          </p:nvPr>
        </p:nvSpPr>
        <p:spPr>
          <a:xfrm>
            <a:off x="579120" y="2339340"/>
            <a:ext cx="3360420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技术官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541655" y="3162300"/>
            <a:ext cx="336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学习进度：学完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11"/>
            </p:custDataLst>
          </p:nvPr>
        </p:nvSpPr>
        <p:spPr>
          <a:xfrm>
            <a:off x="579120" y="3889375"/>
            <a:ext cx="345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介绍：希望和大家共同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努力进步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子标题3"/>
          <p:cNvSpPr txBox="1"/>
          <p:nvPr>
            <p:custDataLst>
              <p:tags r:id="rId12"/>
            </p:custDataLst>
          </p:nvPr>
        </p:nvSpPr>
        <p:spPr>
          <a:xfrm>
            <a:off x="4178300" y="2339340"/>
            <a:ext cx="3361055" cy="4641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ctr" fontAlgn="auto"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职责：副组长兼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</a:rPr>
              <a:t>监督官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178300" y="3173095"/>
            <a:ext cx="3361055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学习进度：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4178935" y="388937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介绍：准大一计算机</a:t>
            </a:r>
            <a:r>
              <a:rPr lang="zh-CN" altLang="en-US" b="1" dirty="0">
                <a:gradFill>
                  <a:gsLst>
                    <a:gs pos="7000">
                      <a:schemeClr val="accent1"/>
                    </a:gs>
                    <a:gs pos="99000">
                      <a:schemeClr val="accent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</a:t>
            </a:r>
            <a:endParaRPr lang="zh-CN" altLang="en-US" b="1" dirty="0">
              <a:gradFill>
                <a:gsLst>
                  <a:gs pos="7000">
                    <a:schemeClr val="accent1"/>
                  </a:gs>
                  <a:gs pos="9900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4593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459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0988" y="1004887"/>
            <a:ext cx="101441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E5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28938" y="2333625"/>
            <a:ext cx="3429952" cy="1685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项目开发流程介绍</a:t>
            </a:r>
            <a:endParaRPr lang="en-US" sz="384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  <p:tag name="YOO_CHATSHAPE_TYPE" val="YOO_CHATSHAPE_CHILDTITLE"/>
  <p:tag name="TAG_CONTENT_INDEX" val="1"/>
</p:tagLst>
</file>

<file path=ppt/tags/tag11.xml><?xml version="1.0" encoding="utf-8"?>
<p:tagLst xmlns:p="http://schemas.openxmlformats.org/presentationml/2006/main">
  <p:tag name="KSO_WM_BEAUTIFY_FLAG" val=""/>
  <p:tag name="YOO_CHATSHAPE_TYPE" val="YOO_CHATSHAPE_CHILDTITLE"/>
  <p:tag name="TAG_CONTENT_INDEX" val="2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  <p:tag name="YOO_CHATSHAPE_TYPE" val="YOO_CHATSHAPE_CHILDTITLE"/>
  <p:tag name="TAG_CONTENT_INDEX" val="3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  <p:tag name="YOO_CHATSHAPE_TYPE" val="YOO_CHATSHAPE_CHILDTITLE"/>
  <p:tag name="TAG_CONTENT_INDEX" val="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  <p:tag name="YOO_CHATSHAPE_TYPE" val="YOO_CHATSHAPE_CHILDTITLE"/>
  <p:tag name="TAG_CONTENT_INDEX" val="2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  <p:tag name="YOO_CHATSHAPE_TYPE" val="YOO_CHATSHAPE_CHILDTITLE"/>
  <p:tag name="TAG_CONTENT_INDEX" val="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  <p:tag name="YOO_CHATSHAPE_TYPE" val="YOO_CHATSHAPE_CHILDTITLE"/>
  <p:tag name="TAG_CONTENT_INDEX" val="2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  <p:tag name="YOO_CHATSHAPE_TYPE" val="YOO_CHATSHAPE_CHILDTITLE"/>
  <p:tag name="TAG_CONTENT_INDEX" val="3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COMMONDATA" val="eyJoZGlkIjoiNzYzOGMzOThhZTQ2OGQ5MDNiZTAyYWM3ZGI5MWEzZmIifQ=="/>
  <p:tag name="KSO_WPP_MARK_KEY" val="2c4136c0-f1af-4d70-941b-14141f973c76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演示</Application>
  <PresentationFormat>On-screen Show (16:9)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微软雅黑</vt:lpstr>
      <vt:lpstr>Calibri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图0院项目答辩</dc:title>
  <dc:creator>MindShow.fun</dc:creator>
  <dc:subject>SUBTITLE HERE</dc:subject>
  <cp:lastModifiedBy>WPS_1665330042</cp:lastModifiedBy>
  <cp:revision>5</cp:revision>
  <dcterms:created xsi:type="dcterms:W3CDTF">2023-08-02T06:47:00Z</dcterms:created>
  <dcterms:modified xsi:type="dcterms:W3CDTF">2023-08-03T05:34:32Z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CE6FD91F2BAE41C8BE5712E867E2BD8E_12</vt:lpwstr>
  </property>
  <property fmtid="{D5CDD505-2E9C-101B-9397-08002B2CF9AE}" pid="3" name="KSOProductBuildVer">
    <vt:lpwstr>2052-11.1.0.14309</vt:lpwstr>
  </property>
</Properties>
</file>