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89" r:id="rId5"/>
    <p:sldId id="284" r:id="rId6"/>
    <p:sldId id="285" r:id="rId7"/>
    <p:sldId id="286" r:id="rId8"/>
    <p:sldId id="290" r:id="rId9"/>
    <p:sldId id="263" r:id="rId10"/>
    <p:sldId id="264" r:id="rId11"/>
    <p:sldId id="265" r:id="rId12"/>
    <p:sldId id="310" r:id="rId13"/>
    <p:sldId id="281" r:id="rId14"/>
    <p:sldId id="282" r:id="rId15"/>
    <p:sldId id="283" r:id="rId16"/>
    <p:sldId id="311" r:id="rId17"/>
    <p:sldId id="258" r:id="rId18"/>
    <p:sldId id="260" r:id="rId19"/>
    <p:sldId id="262" r:id="rId20"/>
    <p:sldId id="272" r:id="rId22"/>
    <p:sldId id="275" r:id="rId23"/>
    <p:sldId id="276" r:id="rId24"/>
    <p:sldId id="277" r:id="rId25"/>
    <p:sldId id="278" r:id="rId26"/>
    <p:sldId id="279" r:id="rId27"/>
    <p:sldId id="312" r:id="rId28"/>
    <p:sldId id="25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797800" y="5939367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19851" y="556048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82685" y="4851400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6485467" y="4504267"/>
            <a:ext cx="12192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anose="020B0604020202020204" pitchFamily="3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083567" y="3635098"/>
            <a:ext cx="6329211" cy="750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kumimoji="1" lang="zh-CN" altLang="en-US" sz="2000" b="0" i="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083567" y="2556266"/>
            <a:ext cx="6329211" cy="852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kumimoji="1" lang="zh-CN" altLang="en-US" sz="4000" b="0" i="0" kern="1200" dirty="0">
                <a:solidFill>
                  <a:schemeClr val="bg1"/>
                </a:solidFill>
                <a:latin typeface="+mn-lt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12345481" y="4493684"/>
            <a:ext cx="1509183" cy="2000182"/>
            <a:chOff x="12345481" y="4493684"/>
            <a:chExt cx="1509183" cy="2000182"/>
          </a:xfrm>
        </p:grpSpPr>
        <p:sp>
          <p:nvSpPr>
            <p:cNvPr id="18" name="矩形 18"/>
            <p:cNvSpPr/>
            <p:nvPr/>
          </p:nvSpPr>
          <p:spPr bwMode="auto">
            <a:xfrm>
              <a:off x="12345481" y="4493684"/>
              <a:ext cx="338667" cy="338667"/>
            </a:xfrm>
            <a:prstGeom prst="rect">
              <a:avLst/>
            </a:prstGeom>
            <a:solidFill>
              <a:srgbClr val="00B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9" name="文本框 19"/>
            <p:cNvSpPr txBox="1">
              <a:spLocks noChangeArrowheads="1"/>
            </p:cNvSpPr>
            <p:nvPr/>
          </p:nvSpPr>
          <p:spPr bwMode="auto">
            <a:xfrm>
              <a:off x="12635464" y="4536018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R0, G180, B255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2345481" y="4901455"/>
              <a:ext cx="338667" cy="338667"/>
            </a:xfrm>
            <a:prstGeom prst="rect">
              <a:avLst/>
            </a:prstGeom>
            <a:solidFill>
              <a:srgbClr val="FF6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2345481" y="5312337"/>
              <a:ext cx="338667" cy="338667"/>
            </a:xfrm>
            <a:prstGeom prst="rect">
              <a:avLst/>
            </a:prstGeom>
            <a:solidFill>
              <a:srgbClr val="D200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33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4956064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R255, G110, B0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5347888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R210, G0, B190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矩形 35"/>
            <p:cNvSpPr/>
            <p:nvPr userDrawn="1"/>
          </p:nvSpPr>
          <p:spPr bwMode="auto">
            <a:xfrm>
              <a:off x="12345481" y="5710518"/>
              <a:ext cx="338667" cy="338667"/>
            </a:xfrm>
            <a:prstGeom prst="rect">
              <a:avLst/>
            </a:prstGeom>
            <a:solidFill>
              <a:srgbClr val="00F0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37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5746069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R0, G240, B190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 userDrawn="1"/>
          </p:nvSpPr>
          <p:spPr bwMode="auto">
            <a:xfrm>
              <a:off x="12345481" y="6155199"/>
              <a:ext cx="338667" cy="33866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39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6190750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R89, G87, B87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7" name="Rectangle 8"/>
          <p:cNvSpPr>
            <a:spLocks noChangeArrowheads="1"/>
          </p:cNvSpPr>
          <p:nvPr userDrawn="1"/>
        </p:nvSpPr>
        <p:spPr bwMode="auto">
          <a:xfrm>
            <a:off x="12191999" y="1735613"/>
            <a:ext cx="1541585" cy="22802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4589" tIns="62300" rIns="124589" bIns="62300" anchor="b" anchorCtr="1">
            <a:spAutoFit/>
          </a:bodyPr>
          <a:lstStyle/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itle: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ize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：24-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olor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Subtitle: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ype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ize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深色</a:t>
            </a: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Size：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-24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黑色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,25%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淡色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5213" y="468597"/>
            <a:ext cx="2782690" cy="598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8575" y="468598"/>
            <a:ext cx="2769803" cy="598278"/>
          </a:xfrm>
          <a:prstGeom prst="rect">
            <a:avLst/>
          </a:prstGeom>
        </p:spPr>
      </p:pic>
      <p:sp>
        <p:nvSpPr>
          <p:cNvPr id="36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3705224" y="1931763"/>
            <a:ext cx="7716609" cy="284015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kumimoji="1" lang="zh-CN" altLang="en-US" sz="2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2pPr>
            <a:lvl3pPr>
              <a:defRPr kumimoji="1" lang="zh-CN" altLang="en-US" sz="2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3pPr>
            <a:lvl4pPr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4pPr>
            <a:lvl5pPr>
              <a:defRPr kumimoji="1" lang="zh-CN" altLang="en-US" sz="1200" b="0" i="0" kern="1200" dirty="0">
                <a:solidFill>
                  <a:schemeClr val="bg1"/>
                </a:solidFill>
                <a:latin typeface="+mn-lt"/>
                <a:ea typeface="微软雅黑" panose="020B0503020204020204" charset="-122"/>
                <a:cs typeface="+mn-cs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12345481" y="4493684"/>
            <a:ext cx="1509183" cy="2000182"/>
            <a:chOff x="12345481" y="4493684"/>
            <a:chExt cx="1509183" cy="2000182"/>
          </a:xfrm>
        </p:grpSpPr>
        <p:sp>
          <p:nvSpPr>
            <p:cNvPr id="31" name="矩形 18"/>
            <p:cNvSpPr/>
            <p:nvPr/>
          </p:nvSpPr>
          <p:spPr bwMode="auto">
            <a:xfrm>
              <a:off x="12345481" y="4493684"/>
              <a:ext cx="338667" cy="338667"/>
            </a:xfrm>
            <a:prstGeom prst="rect">
              <a:avLst/>
            </a:prstGeom>
            <a:solidFill>
              <a:srgbClr val="00B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32" name="文本框 19"/>
            <p:cNvSpPr txBox="1">
              <a:spLocks noChangeArrowheads="1"/>
            </p:cNvSpPr>
            <p:nvPr/>
          </p:nvSpPr>
          <p:spPr bwMode="auto">
            <a:xfrm>
              <a:off x="12635464" y="4536018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R0, G180, B255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12345481" y="4901455"/>
              <a:ext cx="338667" cy="338667"/>
            </a:xfrm>
            <a:prstGeom prst="rect">
              <a:avLst/>
            </a:prstGeom>
            <a:solidFill>
              <a:srgbClr val="FF6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2345481" y="5312337"/>
              <a:ext cx="338667" cy="338667"/>
            </a:xfrm>
            <a:prstGeom prst="rect">
              <a:avLst/>
            </a:prstGeom>
            <a:solidFill>
              <a:srgbClr val="D200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35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4956064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R255, G110, B0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5347888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R210, G0, B190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 userDrawn="1"/>
          </p:nvSpPr>
          <p:spPr bwMode="auto">
            <a:xfrm>
              <a:off x="12345481" y="5710518"/>
              <a:ext cx="338667" cy="338667"/>
            </a:xfrm>
            <a:prstGeom prst="rect">
              <a:avLst/>
            </a:prstGeom>
            <a:solidFill>
              <a:srgbClr val="00F0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39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5746069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R0, G240, B190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" name="矩形 39"/>
            <p:cNvSpPr/>
            <p:nvPr userDrawn="1"/>
          </p:nvSpPr>
          <p:spPr bwMode="auto">
            <a:xfrm>
              <a:off x="12345481" y="6155199"/>
              <a:ext cx="338667" cy="33866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41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6190750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R89, G87, B87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12191999" y="1735613"/>
            <a:ext cx="1541585" cy="22802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4589" tIns="62300" rIns="124589" bIns="62300" anchor="b" anchorCtr="1">
            <a:spAutoFit/>
          </a:bodyPr>
          <a:lstStyle/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itle: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ize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：24-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olor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Subtitle: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ype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ize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深色</a:t>
            </a: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Size：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-24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黑色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,25%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淡色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6452" y="359505"/>
            <a:ext cx="2021827" cy="4367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706000"/>
            <a:ext cx="12192000" cy="1152000"/>
          </a:xfrm>
          <a:prstGeom prst="rect">
            <a:avLst/>
          </a:prstGeom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3901" y="6640825"/>
            <a:ext cx="2921000" cy="2264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kumimoji="1"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Whale Cloud</a:t>
            </a:r>
            <a:r>
              <a:rPr kumimoji="1"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  <a:r>
              <a:rPr kumimoji="1" lang="en-US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Co.,Ltd</a:t>
            </a:r>
            <a:r>
              <a:rPr kumimoji="1"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All rights reserved</a:t>
            </a:r>
            <a:endParaRPr kumimoji="1" lang="en-US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/>
        </p:nvSpPr>
        <p:spPr bwMode="auto">
          <a:xfrm>
            <a:off x="317500" y="6448834"/>
            <a:ext cx="558800" cy="4868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9B0B765D-2809-403D-8FBD-AF0D71987AE3}" type="slidenum">
              <a:rPr lang="en-US" sz="105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 hasCustomPrompt="1"/>
          </p:nvPr>
        </p:nvSpPr>
        <p:spPr>
          <a:xfrm>
            <a:off x="448183" y="1185496"/>
            <a:ext cx="11351683" cy="497044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kumimoji="1"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kumimoji="1" lang="zh-CN" altLang="en-US" sz="2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48183" y="350713"/>
            <a:ext cx="8870400" cy="66037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B4FF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12345481" y="4493684"/>
            <a:ext cx="1509183" cy="2000182"/>
            <a:chOff x="12345481" y="4493684"/>
            <a:chExt cx="1509183" cy="2000182"/>
          </a:xfrm>
        </p:grpSpPr>
        <p:sp>
          <p:nvSpPr>
            <p:cNvPr id="39" name="矩形 18"/>
            <p:cNvSpPr/>
            <p:nvPr/>
          </p:nvSpPr>
          <p:spPr bwMode="auto">
            <a:xfrm>
              <a:off x="12345481" y="4493684"/>
              <a:ext cx="338667" cy="338667"/>
            </a:xfrm>
            <a:prstGeom prst="rect">
              <a:avLst/>
            </a:prstGeom>
            <a:solidFill>
              <a:srgbClr val="00B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40" name="文本框 19"/>
            <p:cNvSpPr txBox="1">
              <a:spLocks noChangeArrowheads="1"/>
            </p:cNvSpPr>
            <p:nvPr/>
          </p:nvSpPr>
          <p:spPr bwMode="auto">
            <a:xfrm>
              <a:off x="12635464" y="4536018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R0, G180, B255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12345481" y="4901455"/>
              <a:ext cx="338667" cy="338667"/>
            </a:xfrm>
            <a:prstGeom prst="rect">
              <a:avLst/>
            </a:prstGeom>
            <a:solidFill>
              <a:srgbClr val="FF6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2345481" y="5312337"/>
              <a:ext cx="338667" cy="338667"/>
            </a:xfrm>
            <a:prstGeom prst="rect">
              <a:avLst/>
            </a:prstGeom>
            <a:solidFill>
              <a:srgbClr val="D200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43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4956064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R255, G110, B0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5347888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R210, G0, B190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5" name="矩形 44"/>
            <p:cNvSpPr/>
            <p:nvPr userDrawn="1"/>
          </p:nvSpPr>
          <p:spPr bwMode="auto">
            <a:xfrm>
              <a:off x="12345481" y="5710518"/>
              <a:ext cx="338667" cy="338667"/>
            </a:xfrm>
            <a:prstGeom prst="rect">
              <a:avLst/>
            </a:prstGeom>
            <a:solidFill>
              <a:srgbClr val="00F0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46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5746069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R0, G240, B190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矩形 46"/>
            <p:cNvSpPr/>
            <p:nvPr userDrawn="1"/>
          </p:nvSpPr>
          <p:spPr bwMode="auto">
            <a:xfrm>
              <a:off x="12345481" y="6155199"/>
              <a:ext cx="338667" cy="33866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48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6190750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R89, G87, B87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12191999" y="1735613"/>
            <a:ext cx="1541585" cy="22802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4589" tIns="62300" rIns="124589" bIns="62300" anchor="b" anchorCtr="1">
            <a:spAutoFit/>
          </a:bodyPr>
          <a:lstStyle/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itle: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ize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：24-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olor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Subtitle: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ype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ize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深色</a:t>
            </a: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Size：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-24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黑色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,25%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淡色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601047" y="2955779"/>
            <a:ext cx="2340190" cy="94644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sz="4400" baseline="0" dirty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谢 谢！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2345481" y="4493684"/>
            <a:ext cx="1509183" cy="2000182"/>
            <a:chOff x="12345481" y="4493684"/>
            <a:chExt cx="1509183" cy="2000182"/>
          </a:xfrm>
        </p:grpSpPr>
        <p:sp>
          <p:nvSpPr>
            <p:cNvPr id="10" name="矩形 18"/>
            <p:cNvSpPr/>
            <p:nvPr/>
          </p:nvSpPr>
          <p:spPr bwMode="auto">
            <a:xfrm>
              <a:off x="12345481" y="4493684"/>
              <a:ext cx="338667" cy="338667"/>
            </a:xfrm>
            <a:prstGeom prst="rect">
              <a:avLst/>
            </a:prstGeom>
            <a:solidFill>
              <a:srgbClr val="00B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9"/>
            <p:cNvSpPr txBox="1">
              <a:spLocks noChangeArrowheads="1"/>
            </p:cNvSpPr>
            <p:nvPr/>
          </p:nvSpPr>
          <p:spPr bwMode="auto">
            <a:xfrm>
              <a:off x="12635464" y="4536018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R0, G180, B255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2345481" y="4901455"/>
              <a:ext cx="338667" cy="338667"/>
            </a:xfrm>
            <a:prstGeom prst="rect">
              <a:avLst/>
            </a:prstGeom>
            <a:solidFill>
              <a:srgbClr val="FF6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2345481" y="5312337"/>
              <a:ext cx="338667" cy="338667"/>
            </a:xfrm>
            <a:prstGeom prst="rect">
              <a:avLst/>
            </a:prstGeom>
            <a:solidFill>
              <a:srgbClr val="D200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4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4956064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R255, G110, B0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5347888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R210, G0, B190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 userDrawn="1"/>
          </p:nvSpPr>
          <p:spPr bwMode="auto">
            <a:xfrm>
              <a:off x="12345481" y="5710518"/>
              <a:ext cx="338667" cy="338667"/>
            </a:xfrm>
            <a:prstGeom prst="rect">
              <a:avLst/>
            </a:prstGeom>
            <a:solidFill>
              <a:srgbClr val="00F0B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7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5746069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R0, G240, B190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矩形 17"/>
            <p:cNvSpPr/>
            <p:nvPr userDrawn="1"/>
          </p:nvSpPr>
          <p:spPr bwMode="auto">
            <a:xfrm>
              <a:off x="12345481" y="6155199"/>
              <a:ext cx="338667" cy="33866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9" name="文本框 19"/>
            <p:cNvSpPr txBox="1">
              <a:spLocks noChangeArrowheads="1"/>
            </p:cNvSpPr>
            <p:nvPr userDrawn="1"/>
          </p:nvSpPr>
          <p:spPr bwMode="auto">
            <a:xfrm>
              <a:off x="12635464" y="6190750"/>
              <a:ext cx="1219200" cy="2358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935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R89, G87, B87</a:t>
              </a:r>
              <a:endParaRPr kumimoji="1" lang="zh-CN" altLang="en-US" sz="935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12191999" y="1735613"/>
            <a:ext cx="1541585" cy="22802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24589" tIns="62300" rIns="124589" bIns="62300" anchor="b" anchorCtr="1">
            <a:spAutoFit/>
          </a:bodyPr>
          <a:lstStyle/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itle: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ize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：24-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olor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Subtitle: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ype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ize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白色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深色</a:t>
            </a: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endParaRPr lang="en-US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Content: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Type：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微软雅黑</a:t>
            </a:r>
            <a:endParaRPr lang="zh-CN" altLang="zh-CN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Size：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-24</a:t>
            </a:r>
            <a:r>
              <a:rPr lang="en-US" altLang="ja-JP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defTabSz="1246505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Color: 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黑色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,25%</a:t>
            </a:r>
            <a:r>
              <a:rPr lang="zh-CN" altLang="en-US" sz="1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淡色</a:t>
            </a:r>
            <a:endParaRPr lang="en-US" altLang="ja-JP" sz="10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9945" y="2955779"/>
            <a:ext cx="2782690" cy="598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083310" y="3635375"/>
            <a:ext cx="6329045" cy="137160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charset="-122"/>
                <a:cs typeface="微软雅黑" panose="020B0503020204020204" charset="-122"/>
              </a:rPr>
              <a:t>Git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进阶用法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邹宇伦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数据智能   创造无限可能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/>
              <a:t>it stash</a:t>
            </a:r>
            <a:endParaRPr lang="en-US" altLang="zh-CN" dirty="0"/>
          </a:p>
        </p:txBody>
      </p:sp>
      <p:pic>
        <p:nvPicPr>
          <p:cNvPr id="4" name="图片 3" descr="想法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80000">
            <a:off x="640080" y="1541780"/>
            <a:ext cx="1078230" cy="10782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44420" y="1688465"/>
            <a:ext cx="6426002" cy="510181"/>
          </a:xfrm>
          <a:prstGeom prst="wedgeRoundRectCallout">
            <a:avLst>
              <a:gd name="adj1" fmla="val -60356"/>
              <a:gd name="adj2" fmla="val 458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stash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只有对受到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版本控制的文件有效！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765" y="294195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800">
                <a:solidFill>
                  <a:schemeClr val="accent4"/>
                </a:solidFill>
                <a:effectLst/>
              </a:rPr>
              <a:t>解决方法：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2344420" y="2896870"/>
            <a:ext cx="1401445" cy="61150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git add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2182495" y="4633595"/>
            <a:ext cx="1725295" cy="61150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git stash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2868295" y="3703955"/>
            <a:ext cx="353060" cy="734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07790" y="2941955"/>
            <a:ext cx="2680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操作将新增文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件加入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7015" y="4585970"/>
            <a:ext cx="25869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再通过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stash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将本次修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改暂存起来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stash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05" y="2351405"/>
            <a:ext cx="521017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/>
              <a:t>it stash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39495" y="1720850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使用情景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9505" y="2535555"/>
            <a:ext cx="7412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在任何需要中断当前工作做其他事情时都可以考虑使用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stash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9505" y="3192145"/>
            <a:ext cx="74123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写代码过程突然插入bugFix工作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写代码过程因为各种原因需要进行分支切换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写代码过程需要引入别人新提交的</a:t>
            </a:r>
            <a:r>
              <a:rPr lang="en-US" altLang="zh-CN" sz="2000"/>
              <a:t>commit</a:t>
            </a:r>
            <a:r>
              <a:rPr lang="zh-CN" altLang="en-US" sz="2000"/>
              <a:t>代码功能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···</a:t>
            </a: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版本回退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364615" y="1963420"/>
            <a:ext cx="9145270" cy="2430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¶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进行项目代码版本管理的过程中，偶尔会产生错误的提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交，或者在项目迭代过程中，某个版本升级不完善，需要对版本进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行回退，此时就会需要使用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的回退机制。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而对于版本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回退，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提供了两种解决方案：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en-US" altLang="zh-CN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revert</a:t>
            </a:r>
            <a:endParaRPr lang="en-US" altLang="zh-CN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reset &amp;&amp; git revert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39495" y="1720850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5367655" y="1426845"/>
            <a:ext cx="914400" cy="506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版本一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6993890" y="1426845"/>
            <a:ext cx="914400" cy="507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版本二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8627110" y="1426845"/>
            <a:ext cx="914400" cy="506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版本三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12" idx="2"/>
            <a:endCxn id="10" idx="0"/>
          </p:cNvCxnSpPr>
          <p:nvPr/>
        </p:nvCxnSpPr>
        <p:spPr>
          <a:xfrm>
            <a:off x="9081135" y="1155700"/>
            <a:ext cx="3175" cy="271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549005" y="756920"/>
            <a:ext cx="1064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10" idx="1"/>
            <a:endCxn id="9" idx="3"/>
          </p:cNvCxnSpPr>
          <p:nvPr/>
        </p:nvCxnSpPr>
        <p:spPr>
          <a:xfrm flipH="1">
            <a:off x="7908290" y="1680210"/>
            <a:ext cx="7188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1"/>
            <a:endCxn id="8" idx="3"/>
          </p:cNvCxnSpPr>
          <p:nvPr/>
        </p:nvCxnSpPr>
        <p:spPr>
          <a:xfrm flipH="1" flipV="1">
            <a:off x="6282055" y="1680210"/>
            <a:ext cx="7118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2"/>
          </p:cNvCxnSpPr>
          <p:nvPr/>
        </p:nvCxnSpPr>
        <p:spPr>
          <a:xfrm flipV="1">
            <a:off x="9078595" y="1932940"/>
            <a:ext cx="5715" cy="3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51875" y="2177415"/>
            <a:ext cx="85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HEAD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5367655" y="2799715"/>
            <a:ext cx="914400" cy="469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版本一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395595" y="3533775"/>
            <a:ext cx="85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HEAD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92725" y="2186940"/>
            <a:ext cx="1064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箭头连接符 24"/>
          <p:cNvCxnSpPr>
            <a:stCxn id="24" idx="2"/>
            <a:endCxn id="17" idx="0"/>
          </p:cNvCxnSpPr>
          <p:nvPr/>
        </p:nvCxnSpPr>
        <p:spPr>
          <a:xfrm>
            <a:off x="5824855" y="2585720"/>
            <a:ext cx="0" cy="2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0"/>
            <a:endCxn id="17" idx="2"/>
          </p:cNvCxnSpPr>
          <p:nvPr/>
        </p:nvCxnSpPr>
        <p:spPr>
          <a:xfrm flipV="1">
            <a:off x="5824855" y="326961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弧形箭头 26"/>
          <p:cNvSpPr/>
          <p:nvPr/>
        </p:nvSpPr>
        <p:spPr>
          <a:xfrm>
            <a:off x="4364355" y="1793875"/>
            <a:ext cx="466090" cy="12274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39495" y="4316730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revert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5339080" y="4164330"/>
            <a:ext cx="914400" cy="50609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版本一</a:t>
            </a:r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6965315" y="4164330"/>
            <a:ext cx="914400" cy="5073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版本二</a:t>
            </a:r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8598535" y="4164330"/>
            <a:ext cx="914400" cy="50609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版本三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3" idx="2"/>
            <a:endCxn id="31" idx="0"/>
          </p:cNvCxnSpPr>
          <p:nvPr/>
        </p:nvCxnSpPr>
        <p:spPr>
          <a:xfrm>
            <a:off x="9052560" y="3893185"/>
            <a:ext cx="3175" cy="271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520430" y="3494405"/>
            <a:ext cx="1064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>
            <a:stCxn id="31" idx="1"/>
            <a:endCxn id="30" idx="3"/>
          </p:cNvCxnSpPr>
          <p:nvPr/>
        </p:nvCxnSpPr>
        <p:spPr>
          <a:xfrm flipH="1">
            <a:off x="7879715" y="4417695"/>
            <a:ext cx="71882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1"/>
            <a:endCxn id="29" idx="3"/>
          </p:cNvCxnSpPr>
          <p:nvPr/>
        </p:nvCxnSpPr>
        <p:spPr>
          <a:xfrm flipH="1" flipV="1">
            <a:off x="6253480" y="4417695"/>
            <a:ext cx="7118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1" idx="2"/>
          </p:cNvCxnSpPr>
          <p:nvPr/>
        </p:nvCxnSpPr>
        <p:spPr>
          <a:xfrm flipV="1">
            <a:off x="9050020" y="4670425"/>
            <a:ext cx="5715" cy="319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623300" y="4914900"/>
            <a:ext cx="85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HEAD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39080" y="5702935"/>
            <a:ext cx="914400" cy="50609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版本一</a:t>
            </a:r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965315" y="5702935"/>
            <a:ext cx="914400" cy="5073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版本二</a:t>
            </a:r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8598535" y="5702935"/>
            <a:ext cx="914400" cy="50609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版本三</a:t>
            </a:r>
            <a:endParaRPr lang="zh-CN" altLang="en-US"/>
          </a:p>
        </p:txBody>
      </p:sp>
      <p:cxnSp>
        <p:nvCxnSpPr>
          <p:cNvPr id="41" name="直接箭头连接符 40"/>
          <p:cNvCxnSpPr>
            <a:stCxn id="42" idx="2"/>
            <a:endCxn id="47" idx="0"/>
          </p:cNvCxnSpPr>
          <p:nvPr/>
        </p:nvCxnSpPr>
        <p:spPr>
          <a:xfrm>
            <a:off x="10692130" y="5431790"/>
            <a:ext cx="0" cy="272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160000" y="5033010"/>
            <a:ext cx="10642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>
            <a:stCxn id="40" idx="1"/>
            <a:endCxn id="39" idx="3"/>
          </p:cNvCxnSpPr>
          <p:nvPr/>
        </p:nvCxnSpPr>
        <p:spPr>
          <a:xfrm flipH="1">
            <a:off x="7879715" y="5956300"/>
            <a:ext cx="71882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1"/>
            <a:endCxn id="38" idx="3"/>
          </p:cNvCxnSpPr>
          <p:nvPr/>
        </p:nvCxnSpPr>
        <p:spPr>
          <a:xfrm flipH="1" flipV="1">
            <a:off x="6253480" y="5956300"/>
            <a:ext cx="7118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263505" y="6528435"/>
            <a:ext cx="85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HEAD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10234930" y="5704205"/>
            <a:ext cx="914400" cy="50609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版本四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H="1" flipV="1">
            <a:off x="10692130" y="6210300"/>
            <a:ext cx="635" cy="318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7" idx="1"/>
            <a:endCxn id="40" idx="3"/>
          </p:cNvCxnSpPr>
          <p:nvPr/>
        </p:nvCxnSpPr>
        <p:spPr>
          <a:xfrm flipH="1" flipV="1">
            <a:off x="9512935" y="5956300"/>
            <a:ext cx="72199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左弧形箭头 49"/>
          <p:cNvSpPr/>
          <p:nvPr/>
        </p:nvSpPr>
        <p:spPr>
          <a:xfrm>
            <a:off x="4393565" y="4593590"/>
            <a:ext cx="494030" cy="1311910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reset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84250" y="1438275"/>
            <a:ext cx="104279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¶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git reset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--soft  仅仅移动当前Head指针，不会改变工作区和暂存区的内容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250" y="3061970"/>
            <a:ext cx="108927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¶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git reset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mixed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是reset的默认参数,移动head指针，改变暂存区内容，但不会改变工作区 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4250" y="4796790"/>
            <a:ext cx="97643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¶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git reset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hard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当前head指针、工作区和暂存区内容全部改变   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rese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1694815"/>
            <a:ext cx="6301105" cy="1477645"/>
          </a:xfrm>
          <a:prstGeom prst="rect">
            <a:avLst/>
          </a:prstGeom>
        </p:spPr>
      </p:pic>
      <p:pic>
        <p:nvPicPr>
          <p:cNvPr id="18" name="图片 17" descr="rese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3418840"/>
            <a:ext cx="6300470" cy="1477645"/>
          </a:xfrm>
          <a:prstGeom prst="rect">
            <a:avLst/>
          </a:prstGeom>
        </p:spPr>
      </p:pic>
      <p:pic>
        <p:nvPicPr>
          <p:cNvPr id="19" name="图片 18" descr="reset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5195570"/>
            <a:ext cx="6301105" cy="1480820"/>
          </a:xfrm>
          <a:prstGeom prst="rect">
            <a:avLst/>
          </a:prstGeom>
        </p:spPr>
      </p:pic>
      <p:sp>
        <p:nvSpPr>
          <p:cNvPr id="20" name="横卷形 19"/>
          <p:cNvSpPr/>
          <p:nvPr/>
        </p:nvSpPr>
        <p:spPr>
          <a:xfrm>
            <a:off x="8924290" y="4641215"/>
            <a:ext cx="2952115" cy="1793240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当我们在本地进行回退之后要将远程仓库也进行回退，需要使用命令</a:t>
            </a:r>
            <a:r>
              <a:rPr lang="en-US" altLang="zh-CN" sz="2000" b="1">
                <a:solidFill>
                  <a:srgbClr val="FF0000"/>
                </a:solidFill>
              </a:rPr>
              <a:t>git push -f</a:t>
            </a:r>
            <a:r>
              <a:rPr lang="zh-CN" altLang="en-US">
                <a:solidFill>
                  <a:schemeClr val="tx1"/>
                </a:solidFill>
              </a:rPr>
              <a:t>来推送到远端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reset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39495" y="1720850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使用情景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9505" y="2535555"/>
            <a:ext cx="87096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需要对误提交的代码或者暂时不上线的功能进行撤回可考虑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reset/revert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89505" y="3192145"/>
            <a:ext cx="82588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代码误提交</a:t>
            </a:r>
            <a:r>
              <a:rPr lang="en-US" altLang="zh-CN" sz="2000"/>
              <a:t>/</a:t>
            </a:r>
            <a:r>
              <a:rPr lang="zh-CN" altLang="en-US" sz="2000"/>
              <a:t>拉取：如提交到错误分支、合并了错误分支的代码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需要注意的是对于公共分支，如果产生了代码误提交情况，尽量不要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     </a:t>
            </a:r>
            <a:r>
              <a:rPr lang="zh-CN" altLang="en-US" sz="2000"/>
              <a:t>在公共分支使用</a:t>
            </a:r>
            <a:r>
              <a:rPr lang="en-US" altLang="zh-CN" sz="2000"/>
              <a:t>reset/revert</a:t>
            </a:r>
            <a:r>
              <a:rPr lang="zh-CN" altLang="en-US" sz="2000"/>
              <a:t>操作去进行代码回退，应手动对代码进行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回退并提交一个新的</a:t>
            </a:r>
            <a:r>
              <a:rPr lang="en-US" altLang="zh-CN" sz="2000"/>
              <a:t>commit</a:t>
            </a:r>
            <a:r>
              <a:rPr lang="zh-CN" altLang="en-US" sz="2000"/>
              <a:t>之后合并到公共分支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cherry-pick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39495" y="1720850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基本概念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1205" y="1720850"/>
            <a:ext cx="8101330" cy="1938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可以理解为”挑拣”提交，它会获取某一个分支的单笔提交，并作为一个新的提交引入到你当前分支上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当我们需要在本地合入其他分支的提交时，如果我们不想对整个分支进行合并，而是只想将某一次提交合入到本地当前分支上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9495" y="4164965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基本命令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3290570" y="4149091"/>
            <a:ext cx="8101965" cy="55308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cherry-pick [&lt;options&gt;] &lt;commit-ish&gt;...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875530" y="5052695"/>
            <a:ext cx="5512435" cy="1529080"/>
          </a:xfrm>
          <a:prstGeom prst="wedgeRoundRectCallout">
            <a:avLst>
              <a:gd name="adj1" fmla="val -27021"/>
              <a:gd name="adj2" fmla="val -768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-n 不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让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git cherry-pick自动进行提交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-e 在cherr-pick后重新编辑提交信息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--continue 解决冲突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继续进行cherry-pick操作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--abort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遇到冲突时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次cherry-pick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--quit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遇到冲突时取消本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次cherry-pick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8625" y="17221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cherry-pick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67740" y="1245870"/>
            <a:ext cx="241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原理示意图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955925" y="2002155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C0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091690" y="2862580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C1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091690" y="3715385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C2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091690" y="4582160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C3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818890" y="2862580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C4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818890" y="3715385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C5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72310" y="5448935"/>
            <a:ext cx="8401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699510" y="4582160"/>
            <a:ext cx="8401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8" name="右箭头 97"/>
          <p:cNvSpPr/>
          <p:nvPr/>
        </p:nvSpPr>
        <p:spPr>
          <a:xfrm>
            <a:off x="5105400" y="3388360"/>
            <a:ext cx="1452880" cy="343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8109585" y="2002155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C0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7245350" y="2862580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C1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245350" y="3715385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C2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245350" y="4582160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C3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8972550" y="2862580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C4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8972550" y="3715385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C5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852535" y="6191885"/>
            <a:ext cx="8401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7125335" y="5448935"/>
            <a:ext cx="8401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973185" y="4518660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C2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8973185" y="5385435"/>
            <a:ext cx="600075" cy="525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C3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6" name="直接箭头连接符 115"/>
          <p:cNvCxnSpPr>
            <a:stCxn id="86" idx="0"/>
            <a:endCxn id="85" idx="4"/>
          </p:cNvCxnSpPr>
          <p:nvPr/>
        </p:nvCxnSpPr>
        <p:spPr>
          <a:xfrm flipV="1">
            <a:off x="2392045" y="2527935"/>
            <a:ext cx="864235" cy="334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92" idx="0"/>
            <a:endCxn id="85" idx="4"/>
          </p:cNvCxnSpPr>
          <p:nvPr/>
        </p:nvCxnSpPr>
        <p:spPr>
          <a:xfrm flipH="1" flipV="1">
            <a:off x="3256280" y="2527935"/>
            <a:ext cx="862965" cy="334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87" idx="0"/>
            <a:endCxn id="86" idx="4"/>
          </p:cNvCxnSpPr>
          <p:nvPr/>
        </p:nvCxnSpPr>
        <p:spPr>
          <a:xfrm flipV="1">
            <a:off x="2392045" y="3388360"/>
            <a:ext cx="0" cy="327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93" idx="0"/>
            <a:endCxn id="92" idx="4"/>
          </p:cNvCxnSpPr>
          <p:nvPr/>
        </p:nvCxnSpPr>
        <p:spPr>
          <a:xfrm flipV="1">
            <a:off x="4119245" y="3388360"/>
            <a:ext cx="0" cy="327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88" idx="0"/>
            <a:endCxn id="87" idx="4"/>
          </p:cNvCxnSpPr>
          <p:nvPr/>
        </p:nvCxnSpPr>
        <p:spPr>
          <a:xfrm flipV="1">
            <a:off x="2392045" y="4241165"/>
            <a:ext cx="0" cy="340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00" idx="0"/>
            <a:endCxn id="99" idx="4"/>
          </p:cNvCxnSpPr>
          <p:nvPr/>
        </p:nvCxnSpPr>
        <p:spPr>
          <a:xfrm flipV="1">
            <a:off x="7545705" y="2527935"/>
            <a:ext cx="864235" cy="334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06" idx="0"/>
            <a:endCxn id="99" idx="4"/>
          </p:cNvCxnSpPr>
          <p:nvPr/>
        </p:nvCxnSpPr>
        <p:spPr>
          <a:xfrm flipH="1" flipV="1">
            <a:off x="8409940" y="2527935"/>
            <a:ext cx="862965" cy="334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1" idx="0"/>
            <a:endCxn id="100" idx="4"/>
          </p:cNvCxnSpPr>
          <p:nvPr/>
        </p:nvCxnSpPr>
        <p:spPr>
          <a:xfrm flipV="1">
            <a:off x="7545705" y="3388360"/>
            <a:ext cx="0" cy="327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2" idx="0"/>
            <a:endCxn id="101" idx="4"/>
          </p:cNvCxnSpPr>
          <p:nvPr/>
        </p:nvCxnSpPr>
        <p:spPr>
          <a:xfrm flipV="1">
            <a:off x="7545705" y="4241165"/>
            <a:ext cx="0" cy="340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07" idx="0"/>
            <a:endCxn id="106" idx="4"/>
          </p:cNvCxnSpPr>
          <p:nvPr/>
        </p:nvCxnSpPr>
        <p:spPr>
          <a:xfrm flipV="1">
            <a:off x="9272905" y="3388360"/>
            <a:ext cx="0" cy="3270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2" idx="0"/>
            <a:endCxn id="107" idx="4"/>
          </p:cNvCxnSpPr>
          <p:nvPr/>
        </p:nvCxnSpPr>
        <p:spPr>
          <a:xfrm flipH="1" flipV="1">
            <a:off x="9272905" y="4241165"/>
            <a:ext cx="635" cy="277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3" idx="0"/>
            <a:endCxn id="112" idx="4"/>
          </p:cNvCxnSpPr>
          <p:nvPr/>
        </p:nvCxnSpPr>
        <p:spPr>
          <a:xfrm flipV="1">
            <a:off x="9273540" y="5044440"/>
            <a:ext cx="0" cy="340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左箭头 3"/>
          <p:cNvSpPr/>
          <p:nvPr/>
        </p:nvSpPr>
        <p:spPr>
          <a:xfrm>
            <a:off x="4492625" y="3992880"/>
            <a:ext cx="240030" cy="155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32655" y="3886835"/>
            <a:ext cx="82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HEAD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87240" y="3104515"/>
            <a:ext cx="2488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git cherry-pick C2 C3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9692640" y="5556250"/>
            <a:ext cx="240030" cy="183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32670" y="5464175"/>
            <a:ext cx="82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HEAD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 cherry-pick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2050" y="1440180"/>
            <a:ext cx="2082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使用情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6080" y="2483485"/>
            <a:ext cx="790956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当需要迁移一个功能的时候，可以直接使用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cherry-pick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来实现。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不过需要注意一点：这个功能的代码需要在一个或者多个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中，而且这些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中不能包含其他功能的代码，否则可能会对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功能产生影响。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在项目是平行分支管理时，分支一需要分支二的功能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发版的时候突然不需要某个功能，需要对其相关代码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进行摘除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rebase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17245" y="1324610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基本概念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68320" y="1324610"/>
            <a:ext cx="8311515" cy="1938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rebase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是进行分支合并的方式之一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与常用的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merge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不同，git rebase会将当前分支相对于基低分支的所有提交生成一系列补丁，然后放到基底分支的顶端，从而使得提交记录变称一条直线，非常整洁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7245" y="3746500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基本命令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3068320" y="3746501"/>
            <a:ext cx="8311515" cy="55308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rebase &lt;branchname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7245" y="4785995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基本原理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8320" y="4785995"/>
            <a:ext cx="8310880" cy="1322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2000"/>
              <a:t>找到两个分支最近的共同祖先，根据当前分支(上例中branch1)的提交历史</a:t>
            </a:r>
            <a:endParaRPr lang="zh-CN" altLang="en-US" sz="2000"/>
          </a:p>
          <a:p>
            <a:pPr algn="l"/>
            <a:r>
              <a:rPr lang="zh-CN" altLang="en-US" sz="2000"/>
              <a:t>生成一系列补丁文件，然后以基地分支最后一个提交为新的提交起始点，</a:t>
            </a:r>
            <a:endParaRPr lang="zh-CN" altLang="en-US" sz="2000"/>
          </a:p>
          <a:p>
            <a:pPr algn="l"/>
            <a:r>
              <a:rPr lang="zh-CN" altLang="en-US" sz="2000"/>
              <a:t>应用之前生成的补丁文件，最后形成一个新的合并提交。从而使得变基分</a:t>
            </a:r>
            <a:endParaRPr lang="zh-CN" altLang="en-US" sz="2000"/>
          </a:p>
          <a:p>
            <a:pPr algn="l"/>
            <a:r>
              <a:rPr lang="zh-CN" altLang="en-US" sz="2000"/>
              <a:t>支成为基地分支的直接下游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3733799" y="2961733"/>
            <a:ext cx="7716609" cy="2840153"/>
          </a:xfrm>
        </p:spPr>
        <p:txBody>
          <a:bodyPr>
            <a:normAutofit/>
          </a:bodyPr>
          <a:lstStyle/>
          <a:p>
            <a:r>
              <a:rPr lang="zh-CN" altLang="en-US" dirty="0"/>
              <a:t>章节一  </a:t>
            </a:r>
            <a:r>
              <a:rPr lang="en-US" altLang="zh-CN" dirty="0"/>
              <a:t>Git</a:t>
            </a:r>
            <a:r>
              <a:rPr lang="zh-CN" altLang="en-US" dirty="0"/>
              <a:t>基础介绍</a:t>
            </a:r>
            <a:endParaRPr lang="en-US" altLang="zh-CN" dirty="0"/>
          </a:p>
          <a:p>
            <a:r>
              <a:rPr lang="zh-CN" altLang="en-US" dirty="0"/>
              <a:t>章节二  进阶命令使用</a:t>
            </a:r>
            <a:endParaRPr lang="zh-CN" altLang="en-US" dirty="0"/>
          </a:p>
          <a:p>
            <a:pPr lvl="0"/>
            <a:endParaRPr lang="zh-CN" altLang="en-US" sz="2800" dirty="0"/>
          </a:p>
        </p:txBody>
      </p:sp>
      <p:sp>
        <p:nvSpPr>
          <p:cNvPr id="3" name="Title 1"/>
          <p:cNvSpPr txBox="1"/>
          <p:nvPr/>
        </p:nvSpPr>
        <p:spPr bwMode="auto">
          <a:xfrm>
            <a:off x="945093" y="1466854"/>
            <a:ext cx="1350432" cy="5810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normAutofit fontScale="97500" lnSpcReduction="10000"/>
          </a:bodyPr>
          <a:lstStyle>
            <a:lvl1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lang="zh-CN" altLang="en-US" sz="3200" kern="1200" dirty="0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1pPr>
            <a:lvl2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6096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12192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18288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2438400" algn="l" defTabSz="609600" rtl="0" eaLnBrk="1" fontAlgn="base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rebase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17245" y="1324610"/>
            <a:ext cx="3718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rebase </a:t>
            </a:r>
            <a:r>
              <a:rPr lang="en-US" altLang="zh-CN" sz="2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merge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3400" y="332930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C0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393190" y="332930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254885" y="332930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C5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129280" y="332930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C6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393190" y="434530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254885" y="434530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C4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6" idx="2"/>
            <a:endCxn id="5" idx="6"/>
          </p:cNvCxnSpPr>
          <p:nvPr/>
        </p:nvCxnSpPr>
        <p:spPr>
          <a:xfrm flipH="1">
            <a:off x="1137285" y="3645535"/>
            <a:ext cx="255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6" idx="6"/>
          </p:cNvCxnSpPr>
          <p:nvPr/>
        </p:nvCxnSpPr>
        <p:spPr>
          <a:xfrm flipH="1">
            <a:off x="1997075" y="3645535"/>
            <a:ext cx="25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6"/>
          </p:cNvCxnSpPr>
          <p:nvPr/>
        </p:nvCxnSpPr>
        <p:spPr>
          <a:xfrm flipH="1">
            <a:off x="2858770" y="3645535"/>
            <a:ext cx="270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0"/>
            <a:endCxn id="6" idx="4"/>
          </p:cNvCxnSpPr>
          <p:nvPr/>
        </p:nvCxnSpPr>
        <p:spPr>
          <a:xfrm flipV="1">
            <a:off x="1695450" y="396176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1" idx="6"/>
          </p:cNvCxnSpPr>
          <p:nvPr/>
        </p:nvCxnSpPr>
        <p:spPr>
          <a:xfrm flipH="1">
            <a:off x="1997075" y="4661535"/>
            <a:ext cx="25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3016885" y="2408555"/>
            <a:ext cx="829310" cy="4851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  <a:cs typeface="+mn-lt"/>
              </a:rPr>
              <a:t>master</a:t>
            </a:r>
            <a:endParaRPr lang="en-US" altLang="zh-CN">
              <a:ea typeface="微软雅黑" panose="020B0503020204020204" charset="-122"/>
              <a:cs typeface="+mn-lt"/>
            </a:endParaRPr>
          </a:p>
        </p:txBody>
      </p:sp>
      <p:cxnSp>
        <p:nvCxnSpPr>
          <p:cNvPr id="26" name="直接箭头连接符 25"/>
          <p:cNvCxnSpPr>
            <a:stCxn id="25" idx="2"/>
            <a:endCxn id="9" idx="0"/>
          </p:cNvCxnSpPr>
          <p:nvPr/>
        </p:nvCxnSpPr>
        <p:spPr>
          <a:xfrm>
            <a:off x="3431540" y="2893695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2063115" y="5357495"/>
            <a:ext cx="987425" cy="4851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  <a:cs typeface="+mn-lt"/>
              </a:rPr>
              <a:t>branch1</a:t>
            </a:r>
            <a:endParaRPr lang="en-US" altLang="zh-CN">
              <a:ea typeface="微软雅黑" panose="020B0503020204020204" charset="-122"/>
              <a:cs typeface="+mn-lt"/>
            </a:endParaRPr>
          </a:p>
        </p:txBody>
      </p:sp>
      <p:cxnSp>
        <p:nvCxnSpPr>
          <p:cNvPr id="28" name="直接箭头连接符 27"/>
          <p:cNvCxnSpPr>
            <a:stCxn id="27" idx="0"/>
            <a:endCxn id="12" idx="4"/>
          </p:cNvCxnSpPr>
          <p:nvPr/>
        </p:nvCxnSpPr>
        <p:spPr>
          <a:xfrm flipV="1">
            <a:off x="2557145" y="4977765"/>
            <a:ext cx="0" cy="379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4662170" y="2553970"/>
            <a:ext cx="1071880" cy="32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662170" y="2155190"/>
            <a:ext cx="10039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merge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169025" y="1275080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C0</a:t>
            </a:r>
            <a:endParaRPr lang="en-US" altLang="zh-CN"/>
          </a:p>
        </p:txBody>
      </p:sp>
      <p:sp>
        <p:nvSpPr>
          <p:cNvPr id="33" name="椭圆 32"/>
          <p:cNvSpPr/>
          <p:nvPr/>
        </p:nvSpPr>
        <p:spPr>
          <a:xfrm>
            <a:off x="7028815" y="1275080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7890510" y="1275080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C5</a:t>
            </a:r>
            <a:endParaRPr lang="en-US" altLang="zh-CN"/>
          </a:p>
        </p:txBody>
      </p:sp>
      <p:sp>
        <p:nvSpPr>
          <p:cNvPr id="35" name="椭圆 34"/>
          <p:cNvSpPr/>
          <p:nvPr/>
        </p:nvSpPr>
        <p:spPr>
          <a:xfrm>
            <a:off x="8764905" y="1275080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C6</a:t>
            </a:r>
            <a:endParaRPr lang="en-US" altLang="zh-CN"/>
          </a:p>
        </p:txBody>
      </p:sp>
      <p:sp>
        <p:nvSpPr>
          <p:cNvPr id="36" name="椭圆 35"/>
          <p:cNvSpPr/>
          <p:nvPr/>
        </p:nvSpPr>
        <p:spPr>
          <a:xfrm>
            <a:off x="7028815" y="225107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37" name="椭圆 36"/>
          <p:cNvSpPr/>
          <p:nvPr/>
        </p:nvSpPr>
        <p:spPr>
          <a:xfrm>
            <a:off x="7890510" y="225107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C4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33" idx="2"/>
            <a:endCxn id="32" idx="6"/>
          </p:cNvCxnSpPr>
          <p:nvPr/>
        </p:nvCxnSpPr>
        <p:spPr>
          <a:xfrm flipH="1">
            <a:off x="6772910" y="1577340"/>
            <a:ext cx="255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2"/>
            <a:endCxn id="33" idx="6"/>
          </p:cNvCxnSpPr>
          <p:nvPr/>
        </p:nvCxnSpPr>
        <p:spPr>
          <a:xfrm flipH="1">
            <a:off x="7632700" y="1577340"/>
            <a:ext cx="25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2"/>
            <a:endCxn id="34" idx="6"/>
          </p:cNvCxnSpPr>
          <p:nvPr/>
        </p:nvCxnSpPr>
        <p:spPr>
          <a:xfrm flipH="1">
            <a:off x="8494395" y="1577340"/>
            <a:ext cx="270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6" idx="0"/>
            <a:endCxn id="33" idx="4"/>
          </p:cNvCxnSpPr>
          <p:nvPr/>
        </p:nvCxnSpPr>
        <p:spPr>
          <a:xfrm flipV="1">
            <a:off x="7331075" y="1893570"/>
            <a:ext cx="0" cy="34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36" idx="6"/>
          </p:cNvCxnSpPr>
          <p:nvPr/>
        </p:nvCxnSpPr>
        <p:spPr>
          <a:xfrm flipH="1">
            <a:off x="7632700" y="2553335"/>
            <a:ext cx="25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过程 42"/>
          <p:cNvSpPr/>
          <p:nvPr/>
        </p:nvSpPr>
        <p:spPr>
          <a:xfrm>
            <a:off x="8652510" y="354330"/>
            <a:ext cx="829310" cy="48514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  <a:cs typeface="+mn-lt"/>
              </a:rPr>
              <a:t>master</a:t>
            </a:r>
            <a:endParaRPr lang="en-US" altLang="zh-CN">
              <a:ea typeface="微软雅黑" panose="020B0503020204020204" charset="-122"/>
              <a:cs typeface="+mn-lt"/>
            </a:endParaRPr>
          </a:p>
        </p:txBody>
      </p:sp>
      <p:cxnSp>
        <p:nvCxnSpPr>
          <p:cNvPr id="44" name="直接箭头连接符 43"/>
          <p:cNvCxnSpPr>
            <a:stCxn id="43" idx="2"/>
            <a:endCxn id="35" idx="0"/>
          </p:cNvCxnSpPr>
          <p:nvPr/>
        </p:nvCxnSpPr>
        <p:spPr>
          <a:xfrm>
            <a:off x="9067165" y="825500"/>
            <a:ext cx="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过程 44"/>
          <p:cNvSpPr/>
          <p:nvPr/>
        </p:nvSpPr>
        <p:spPr>
          <a:xfrm>
            <a:off x="7699375" y="3160395"/>
            <a:ext cx="987425" cy="4851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  <a:cs typeface="+mn-lt"/>
              </a:rPr>
              <a:t>branch1</a:t>
            </a:r>
            <a:endParaRPr lang="en-US" altLang="zh-CN">
              <a:ea typeface="微软雅黑" panose="020B0503020204020204" charset="-122"/>
              <a:cs typeface="+mn-lt"/>
            </a:endParaRPr>
          </a:p>
        </p:txBody>
      </p:sp>
      <p:cxnSp>
        <p:nvCxnSpPr>
          <p:cNvPr id="46" name="直接箭头连接符 45"/>
          <p:cNvCxnSpPr>
            <a:stCxn id="45" idx="0"/>
            <a:endCxn id="37" idx="4"/>
          </p:cNvCxnSpPr>
          <p:nvPr/>
        </p:nvCxnSpPr>
        <p:spPr>
          <a:xfrm flipH="1" flipV="1">
            <a:off x="8192770" y="2883535"/>
            <a:ext cx="635" cy="27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0443845" y="225107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C7</a:t>
            </a:r>
            <a:endParaRPr lang="en-US" altLang="zh-CN"/>
          </a:p>
        </p:txBody>
      </p:sp>
      <p:cxnSp>
        <p:nvCxnSpPr>
          <p:cNvPr id="48" name="直接箭头连接符 47"/>
          <p:cNvCxnSpPr>
            <a:stCxn id="47" idx="2"/>
            <a:endCxn id="37" idx="6"/>
          </p:cNvCxnSpPr>
          <p:nvPr/>
        </p:nvCxnSpPr>
        <p:spPr>
          <a:xfrm flipH="1">
            <a:off x="8494395" y="2553335"/>
            <a:ext cx="1949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7" idx="2"/>
            <a:endCxn id="35" idx="6"/>
          </p:cNvCxnSpPr>
          <p:nvPr/>
        </p:nvCxnSpPr>
        <p:spPr>
          <a:xfrm flipH="1" flipV="1">
            <a:off x="9368790" y="1577340"/>
            <a:ext cx="1075055" cy="97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10331450" y="1422400"/>
            <a:ext cx="829310" cy="4851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  <a:cs typeface="+mn-lt"/>
              </a:rPr>
              <a:t>master</a:t>
            </a:r>
            <a:endParaRPr lang="en-US" altLang="zh-CN">
              <a:ea typeface="微软雅黑" panose="020B0503020204020204" charset="-122"/>
              <a:cs typeface="+mn-lt"/>
            </a:endParaRPr>
          </a:p>
        </p:txBody>
      </p:sp>
      <p:cxnSp>
        <p:nvCxnSpPr>
          <p:cNvPr id="52" name="直接箭头连接符 51"/>
          <p:cNvCxnSpPr>
            <a:stCxn id="51" idx="2"/>
            <a:endCxn id="47" idx="0"/>
          </p:cNvCxnSpPr>
          <p:nvPr/>
        </p:nvCxnSpPr>
        <p:spPr>
          <a:xfrm>
            <a:off x="10746105" y="1893570"/>
            <a:ext cx="0" cy="34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右箭头 52"/>
          <p:cNvSpPr/>
          <p:nvPr/>
        </p:nvSpPr>
        <p:spPr>
          <a:xfrm>
            <a:off x="4662170" y="5357495"/>
            <a:ext cx="1071880" cy="32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662170" y="4958715"/>
            <a:ext cx="1022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rebase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281420" y="439737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C0</a:t>
            </a:r>
            <a:endParaRPr lang="en-US" altLang="zh-CN"/>
          </a:p>
        </p:txBody>
      </p:sp>
      <p:sp>
        <p:nvSpPr>
          <p:cNvPr id="56" name="椭圆 55"/>
          <p:cNvSpPr/>
          <p:nvPr/>
        </p:nvSpPr>
        <p:spPr>
          <a:xfrm>
            <a:off x="7141210" y="439737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sp>
        <p:nvSpPr>
          <p:cNvPr id="57" name="椭圆 56"/>
          <p:cNvSpPr/>
          <p:nvPr/>
        </p:nvSpPr>
        <p:spPr>
          <a:xfrm>
            <a:off x="8002905" y="439737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C5</a:t>
            </a:r>
            <a:endParaRPr lang="en-US" altLang="zh-CN"/>
          </a:p>
        </p:txBody>
      </p:sp>
      <p:sp>
        <p:nvSpPr>
          <p:cNvPr id="58" name="椭圆 57"/>
          <p:cNvSpPr/>
          <p:nvPr/>
        </p:nvSpPr>
        <p:spPr>
          <a:xfrm>
            <a:off x="8877300" y="439737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C6</a:t>
            </a:r>
            <a:endParaRPr lang="en-US" altLang="zh-CN"/>
          </a:p>
        </p:txBody>
      </p:sp>
      <p:sp>
        <p:nvSpPr>
          <p:cNvPr id="59" name="椭圆 58"/>
          <p:cNvSpPr/>
          <p:nvPr/>
        </p:nvSpPr>
        <p:spPr>
          <a:xfrm>
            <a:off x="7141210" y="528383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60" name="椭圆 59"/>
          <p:cNvSpPr/>
          <p:nvPr/>
        </p:nvSpPr>
        <p:spPr>
          <a:xfrm>
            <a:off x="8002905" y="5283835"/>
            <a:ext cx="60388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C4</a:t>
            </a:r>
            <a:endParaRPr lang="en-US" altLang="zh-CN"/>
          </a:p>
        </p:txBody>
      </p:sp>
      <p:cxnSp>
        <p:nvCxnSpPr>
          <p:cNvPr id="61" name="直接箭头连接符 60"/>
          <p:cNvCxnSpPr>
            <a:stCxn id="56" idx="2"/>
            <a:endCxn id="55" idx="6"/>
          </p:cNvCxnSpPr>
          <p:nvPr/>
        </p:nvCxnSpPr>
        <p:spPr>
          <a:xfrm flipH="1">
            <a:off x="6885305" y="4713605"/>
            <a:ext cx="2559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7" idx="2"/>
            <a:endCxn id="56" idx="6"/>
          </p:cNvCxnSpPr>
          <p:nvPr/>
        </p:nvCxnSpPr>
        <p:spPr>
          <a:xfrm flipH="1">
            <a:off x="7745095" y="4713605"/>
            <a:ext cx="25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2"/>
            <a:endCxn id="57" idx="6"/>
          </p:cNvCxnSpPr>
          <p:nvPr/>
        </p:nvCxnSpPr>
        <p:spPr>
          <a:xfrm flipH="1">
            <a:off x="8606790" y="4713605"/>
            <a:ext cx="270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0"/>
            <a:endCxn id="56" idx="4"/>
          </p:cNvCxnSpPr>
          <p:nvPr/>
        </p:nvCxnSpPr>
        <p:spPr>
          <a:xfrm flipV="1">
            <a:off x="7443470" y="5029835"/>
            <a:ext cx="0" cy="25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0" idx="2"/>
            <a:endCxn id="59" idx="6"/>
          </p:cNvCxnSpPr>
          <p:nvPr/>
        </p:nvCxnSpPr>
        <p:spPr>
          <a:xfrm flipH="1">
            <a:off x="7745095" y="5600065"/>
            <a:ext cx="257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过程 65"/>
          <p:cNvSpPr/>
          <p:nvPr/>
        </p:nvSpPr>
        <p:spPr>
          <a:xfrm>
            <a:off x="8764905" y="3645535"/>
            <a:ext cx="829310" cy="4851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  <a:cs typeface="+mn-lt"/>
              </a:rPr>
              <a:t>master</a:t>
            </a:r>
            <a:endParaRPr lang="en-US" altLang="zh-CN">
              <a:ea typeface="微软雅黑" panose="020B0503020204020204" charset="-122"/>
              <a:cs typeface="+mn-lt"/>
            </a:endParaRPr>
          </a:p>
        </p:txBody>
      </p:sp>
      <p:cxnSp>
        <p:nvCxnSpPr>
          <p:cNvPr id="67" name="直接箭头连接符 66"/>
          <p:cNvCxnSpPr>
            <a:stCxn id="66" idx="2"/>
            <a:endCxn id="58" idx="0"/>
          </p:cNvCxnSpPr>
          <p:nvPr/>
        </p:nvCxnSpPr>
        <p:spPr>
          <a:xfrm>
            <a:off x="9179560" y="4130675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过程 67"/>
          <p:cNvSpPr/>
          <p:nvPr/>
        </p:nvSpPr>
        <p:spPr>
          <a:xfrm>
            <a:off x="7811135" y="6256020"/>
            <a:ext cx="987425" cy="4851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  <a:cs typeface="+mn-lt"/>
              </a:rPr>
              <a:t>branch1</a:t>
            </a:r>
            <a:endParaRPr lang="en-US" altLang="zh-CN">
              <a:ea typeface="微软雅黑" panose="020B0503020204020204" charset="-122"/>
              <a:cs typeface="+mn-lt"/>
            </a:endParaRPr>
          </a:p>
        </p:txBody>
      </p:sp>
      <p:cxnSp>
        <p:nvCxnSpPr>
          <p:cNvPr id="69" name="直接箭头连接符 68"/>
          <p:cNvCxnSpPr>
            <a:stCxn id="68" idx="0"/>
            <a:endCxn id="60" idx="4"/>
          </p:cNvCxnSpPr>
          <p:nvPr/>
        </p:nvCxnSpPr>
        <p:spPr>
          <a:xfrm flipV="1">
            <a:off x="8305165" y="591629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727565" y="4397375"/>
            <a:ext cx="71691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C3'</a:t>
            </a:r>
            <a:endParaRPr lang="en-US" altLang="zh-CN"/>
          </a:p>
        </p:txBody>
      </p:sp>
      <p:sp>
        <p:nvSpPr>
          <p:cNvPr id="72" name="椭圆 71"/>
          <p:cNvSpPr/>
          <p:nvPr/>
        </p:nvSpPr>
        <p:spPr>
          <a:xfrm>
            <a:off x="10645140" y="4397375"/>
            <a:ext cx="716915" cy="63246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C4'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70" idx="2"/>
            <a:endCxn id="58" idx="6"/>
          </p:cNvCxnSpPr>
          <p:nvPr/>
        </p:nvCxnSpPr>
        <p:spPr>
          <a:xfrm flipH="1">
            <a:off x="9481185" y="4713605"/>
            <a:ext cx="246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2"/>
            <a:endCxn id="70" idx="6"/>
          </p:cNvCxnSpPr>
          <p:nvPr/>
        </p:nvCxnSpPr>
        <p:spPr>
          <a:xfrm flipH="1">
            <a:off x="10444480" y="4713605"/>
            <a:ext cx="200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10509885" y="5357495"/>
            <a:ext cx="987425" cy="4851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微软雅黑" panose="020B0503020204020204" charset="-122"/>
                <a:cs typeface="+mn-lt"/>
              </a:rPr>
              <a:t>branch1</a:t>
            </a:r>
            <a:endParaRPr lang="en-US" altLang="zh-CN">
              <a:ea typeface="微软雅黑" panose="020B0503020204020204" charset="-122"/>
              <a:cs typeface="+mn-lt"/>
            </a:endParaRPr>
          </a:p>
        </p:txBody>
      </p:sp>
      <p:cxnSp>
        <p:nvCxnSpPr>
          <p:cNvPr id="77" name="直接箭头连接符 76"/>
          <p:cNvCxnSpPr>
            <a:stCxn id="75" idx="0"/>
            <a:endCxn id="72" idx="4"/>
          </p:cNvCxnSpPr>
          <p:nvPr/>
        </p:nvCxnSpPr>
        <p:spPr>
          <a:xfrm flipV="1">
            <a:off x="11003915" y="5029835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rebase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17245" y="1335405"/>
            <a:ext cx="3690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rebase --onto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7865" y="1366520"/>
            <a:ext cx="6583679" cy="46037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 sz="2400"/>
              <a:t>如果要在合并两分支时需要跳过某一分支的提交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2843530" y="210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562985" y="210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283075" y="210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5002530" y="210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5708015" y="210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3592195" y="28778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4283710" y="28778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5003800" y="28778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5737225" y="28778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6470650" y="28778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6538595" y="3668395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7305040" y="3668395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8081645" y="3668395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16" idx="2"/>
            <a:endCxn id="5" idx="6"/>
          </p:cNvCxnSpPr>
          <p:nvPr/>
        </p:nvCxnSpPr>
        <p:spPr>
          <a:xfrm flipH="1">
            <a:off x="3362960" y="2367915"/>
            <a:ext cx="200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2"/>
            <a:endCxn id="17" idx="6"/>
          </p:cNvCxnSpPr>
          <p:nvPr/>
        </p:nvCxnSpPr>
        <p:spPr>
          <a:xfrm flipH="1">
            <a:off x="4802505" y="2367915"/>
            <a:ext cx="200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2"/>
            <a:endCxn id="18" idx="6"/>
          </p:cNvCxnSpPr>
          <p:nvPr/>
        </p:nvCxnSpPr>
        <p:spPr>
          <a:xfrm flipH="1">
            <a:off x="5521960" y="2367915"/>
            <a:ext cx="186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6" idx="6"/>
          </p:cNvCxnSpPr>
          <p:nvPr/>
        </p:nvCxnSpPr>
        <p:spPr>
          <a:xfrm flipH="1">
            <a:off x="4082415" y="2367915"/>
            <a:ext cx="200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0"/>
            <a:endCxn id="16" idx="4"/>
          </p:cNvCxnSpPr>
          <p:nvPr/>
        </p:nvCxnSpPr>
        <p:spPr>
          <a:xfrm flipH="1" flipV="1">
            <a:off x="3822700" y="2634615"/>
            <a:ext cx="2921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0" idx="6"/>
          </p:cNvCxnSpPr>
          <p:nvPr/>
        </p:nvCxnSpPr>
        <p:spPr>
          <a:xfrm flipH="1">
            <a:off x="4111625" y="3145155"/>
            <a:ext cx="172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21" idx="6"/>
          </p:cNvCxnSpPr>
          <p:nvPr/>
        </p:nvCxnSpPr>
        <p:spPr>
          <a:xfrm flipH="1">
            <a:off x="4803140" y="3145155"/>
            <a:ext cx="200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  <a:endCxn id="22" idx="6"/>
          </p:cNvCxnSpPr>
          <p:nvPr/>
        </p:nvCxnSpPr>
        <p:spPr>
          <a:xfrm flipH="1">
            <a:off x="5523230" y="3145155"/>
            <a:ext cx="213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2"/>
            <a:endCxn id="23" idx="6"/>
          </p:cNvCxnSpPr>
          <p:nvPr/>
        </p:nvCxnSpPr>
        <p:spPr>
          <a:xfrm flipH="1">
            <a:off x="6256655" y="3145155"/>
            <a:ext cx="213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0"/>
            <a:endCxn id="24" idx="4"/>
          </p:cNvCxnSpPr>
          <p:nvPr/>
        </p:nvCxnSpPr>
        <p:spPr>
          <a:xfrm flipH="1" flipV="1">
            <a:off x="6730365" y="3411855"/>
            <a:ext cx="67945" cy="25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2"/>
            <a:endCxn id="25" idx="6"/>
          </p:cNvCxnSpPr>
          <p:nvPr/>
        </p:nvCxnSpPr>
        <p:spPr>
          <a:xfrm flipH="1">
            <a:off x="7058025" y="3935730"/>
            <a:ext cx="247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2"/>
            <a:endCxn id="26" idx="6"/>
          </p:cNvCxnSpPr>
          <p:nvPr/>
        </p:nvCxnSpPr>
        <p:spPr>
          <a:xfrm flipH="1">
            <a:off x="7824470" y="3935730"/>
            <a:ext cx="257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404610" y="2168525"/>
            <a:ext cx="9156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master</a:t>
            </a:r>
            <a:endParaRPr lang="en-US" altLang="zh-CN" sz="2000" b="1"/>
          </a:p>
        </p:txBody>
      </p:sp>
      <p:sp>
        <p:nvSpPr>
          <p:cNvPr id="44" name="文本框 43"/>
          <p:cNvSpPr txBox="1"/>
          <p:nvPr/>
        </p:nvSpPr>
        <p:spPr>
          <a:xfrm>
            <a:off x="7152005" y="2931795"/>
            <a:ext cx="915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next</a:t>
            </a:r>
            <a:endParaRPr lang="en-US" altLang="zh-CN" sz="2000" b="1"/>
          </a:p>
        </p:txBody>
      </p:sp>
      <p:sp>
        <p:nvSpPr>
          <p:cNvPr id="45" name="文本框 44"/>
          <p:cNvSpPr txBox="1"/>
          <p:nvPr/>
        </p:nvSpPr>
        <p:spPr>
          <a:xfrm>
            <a:off x="8775700" y="3735705"/>
            <a:ext cx="709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topic</a:t>
            </a:r>
            <a:endParaRPr lang="en-US" altLang="zh-CN" sz="2000" b="1"/>
          </a:p>
        </p:txBody>
      </p:sp>
      <p:sp>
        <p:nvSpPr>
          <p:cNvPr id="46" name="椭圆 45"/>
          <p:cNvSpPr/>
          <p:nvPr/>
        </p:nvSpPr>
        <p:spPr>
          <a:xfrm>
            <a:off x="2745105" y="464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7" name="椭圆 46"/>
          <p:cNvSpPr/>
          <p:nvPr/>
        </p:nvSpPr>
        <p:spPr>
          <a:xfrm>
            <a:off x="3464560" y="464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8" name="椭圆 47"/>
          <p:cNvSpPr/>
          <p:nvPr/>
        </p:nvSpPr>
        <p:spPr>
          <a:xfrm>
            <a:off x="4184650" y="464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49" name="椭圆 48"/>
          <p:cNvSpPr/>
          <p:nvPr/>
        </p:nvSpPr>
        <p:spPr>
          <a:xfrm>
            <a:off x="4904105" y="464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50" name="椭圆 49"/>
          <p:cNvSpPr/>
          <p:nvPr/>
        </p:nvSpPr>
        <p:spPr>
          <a:xfrm>
            <a:off x="5609590" y="464058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>
            <a:off x="3689350" y="61163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2" name="椭圆 51"/>
          <p:cNvSpPr/>
          <p:nvPr/>
        </p:nvSpPr>
        <p:spPr>
          <a:xfrm>
            <a:off x="4380865" y="61163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53" name="椭圆 52"/>
          <p:cNvSpPr/>
          <p:nvPr/>
        </p:nvSpPr>
        <p:spPr>
          <a:xfrm>
            <a:off x="5100955" y="61163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4" name="椭圆 53"/>
          <p:cNvSpPr/>
          <p:nvPr/>
        </p:nvSpPr>
        <p:spPr>
          <a:xfrm>
            <a:off x="5834380" y="61163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5" name="椭圆 54"/>
          <p:cNvSpPr/>
          <p:nvPr/>
        </p:nvSpPr>
        <p:spPr>
          <a:xfrm>
            <a:off x="6567805" y="611632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56" name="椭圆 55"/>
          <p:cNvSpPr/>
          <p:nvPr/>
        </p:nvSpPr>
        <p:spPr>
          <a:xfrm>
            <a:off x="5704205" y="540385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K'</a:t>
            </a:r>
            <a:endParaRPr lang="en-US" altLang="zh-CN"/>
          </a:p>
        </p:txBody>
      </p:sp>
      <p:sp>
        <p:nvSpPr>
          <p:cNvPr id="57" name="椭圆 56"/>
          <p:cNvSpPr/>
          <p:nvPr/>
        </p:nvSpPr>
        <p:spPr>
          <a:xfrm>
            <a:off x="6470650" y="5403850"/>
            <a:ext cx="51943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L'</a:t>
            </a:r>
            <a:endParaRPr lang="en-US" altLang="zh-CN"/>
          </a:p>
        </p:txBody>
      </p:sp>
      <p:sp>
        <p:nvSpPr>
          <p:cNvPr id="58" name="椭圆 57"/>
          <p:cNvSpPr/>
          <p:nvPr/>
        </p:nvSpPr>
        <p:spPr>
          <a:xfrm>
            <a:off x="7247255" y="5403850"/>
            <a:ext cx="739140" cy="534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M'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47" idx="2"/>
            <a:endCxn id="46" idx="6"/>
          </p:cNvCxnSpPr>
          <p:nvPr/>
        </p:nvCxnSpPr>
        <p:spPr>
          <a:xfrm flipH="1">
            <a:off x="3264535" y="4907915"/>
            <a:ext cx="200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9" idx="2"/>
            <a:endCxn id="48" idx="6"/>
          </p:cNvCxnSpPr>
          <p:nvPr/>
        </p:nvCxnSpPr>
        <p:spPr>
          <a:xfrm flipH="1">
            <a:off x="4704080" y="4907915"/>
            <a:ext cx="200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49" idx="6"/>
          </p:cNvCxnSpPr>
          <p:nvPr/>
        </p:nvCxnSpPr>
        <p:spPr>
          <a:xfrm flipH="1">
            <a:off x="5423535" y="4907915"/>
            <a:ext cx="186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8" idx="2"/>
            <a:endCxn id="47" idx="6"/>
          </p:cNvCxnSpPr>
          <p:nvPr/>
        </p:nvCxnSpPr>
        <p:spPr>
          <a:xfrm flipH="1">
            <a:off x="3983990" y="4907915"/>
            <a:ext cx="200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0"/>
            <a:endCxn id="47" idx="4"/>
          </p:cNvCxnSpPr>
          <p:nvPr/>
        </p:nvCxnSpPr>
        <p:spPr>
          <a:xfrm flipH="1" flipV="1">
            <a:off x="3724275" y="5174615"/>
            <a:ext cx="224790" cy="94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2" idx="2"/>
            <a:endCxn id="51" idx="6"/>
          </p:cNvCxnSpPr>
          <p:nvPr/>
        </p:nvCxnSpPr>
        <p:spPr>
          <a:xfrm flipH="1">
            <a:off x="4208780" y="6369685"/>
            <a:ext cx="172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3" idx="2"/>
            <a:endCxn id="52" idx="6"/>
          </p:cNvCxnSpPr>
          <p:nvPr/>
        </p:nvCxnSpPr>
        <p:spPr>
          <a:xfrm flipH="1">
            <a:off x="4900295" y="6369685"/>
            <a:ext cx="200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4" idx="2"/>
            <a:endCxn id="53" idx="6"/>
          </p:cNvCxnSpPr>
          <p:nvPr/>
        </p:nvCxnSpPr>
        <p:spPr>
          <a:xfrm flipH="1">
            <a:off x="5620385" y="6369685"/>
            <a:ext cx="213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5" idx="2"/>
            <a:endCxn id="54" idx="6"/>
          </p:cNvCxnSpPr>
          <p:nvPr/>
        </p:nvCxnSpPr>
        <p:spPr>
          <a:xfrm flipH="1">
            <a:off x="6353810" y="6369685"/>
            <a:ext cx="213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7" idx="2"/>
            <a:endCxn id="56" idx="6"/>
          </p:cNvCxnSpPr>
          <p:nvPr/>
        </p:nvCxnSpPr>
        <p:spPr>
          <a:xfrm flipH="1">
            <a:off x="6209665" y="5671185"/>
            <a:ext cx="247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2"/>
            <a:endCxn id="57" idx="6"/>
          </p:cNvCxnSpPr>
          <p:nvPr/>
        </p:nvCxnSpPr>
        <p:spPr>
          <a:xfrm flipH="1">
            <a:off x="6990080" y="5671185"/>
            <a:ext cx="257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06185" y="4708525"/>
            <a:ext cx="9156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master</a:t>
            </a:r>
            <a:endParaRPr lang="en-US" altLang="zh-CN" sz="2000" b="1"/>
          </a:p>
        </p:txBody>
      </p:sp>
      <p:sp>
        <p:nvSpPr>
          <p:cNvPr id="72" name="文本框 71"/>
          <p:cNvSpPr txBox="1"/>
          <p:nvPr/>
        </p:nvSpPr>
        <p:spPr>
          <a:xfrm>
            <a:off x="7249160" y="6170295"/>
            <a:ext cx="915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next</a:t>
            </a:r>
            <a:endParaRPr lang="en-US" altLang="zh-CN" sz="2000" b="1"/>
          </a:p>
        </p:txBody>
      </p:sp>
      <p:sp>
        <p:nvSpPr>
          <p:cNvPr id="73" name="文本框 72"/>
          <p:cNvSpPr txBox="1"/>
          <p:nvPr/>
        </p:nvSpPr>
        <p:spPr>
          <a:xfrm>
            <a:off x="7986395" y="5471160"/>
            <a:ext cx="709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topic</a:t>
            </a:r>
            <a:endParaRPr lang="en-US" altLang="zh-CN" sz="2000" b="1"/>
          </a:p>
        </p:txBody>
      </p:sp>
      <p:sp>
        <p:nvSpPr>
          <p:cNvPr id="74" name="左弧形箭头 73"/>
          <p:cNvSpPr/>
          <p:nvPr/>
        </p:nvSpPr>
        <p:spPr>
          <a:xfrm>
            <a:off x="1698625" y="2871470"/>
            <a:ext cx="592455" cy="20605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05105" y="3428365"/>
            <a:ext cx="52184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git rebase --onto master next topic</a:t>
            </a:r>
            <a:endParaRPr lang="en-US" altLang="zh-CN" sz="2000"/>
          </a:p>
          <a:p>
            <a:pPr algn="l"/>
            <a:r>
              <a:rPr lang="en-US" altLang="zh-CN" sz="2000"/>
              <a:t>取出topic分支，找出topic和next分支的</a:t>
            </a:r>
            <a:endParaRPr lang="en-US" altLang="zh-CN" sz="2000"/>
          </a:p>
          <a:p>
            <a:pPr algn="l"/>
            <a:r>
              <a:rPr lang="en-US" altLang="zh-CN" sz="2000"/>
              <a:t>共同祖先之后的提交，然后放在master分支上</a:t>
            </a:r>
            <a:endParaRPr lang="en-US" altLang="zh-CN" sz="2000"/>
          </a:p>
        </p:txBody>
      </p:sp>
      <p:cxnSp>
        <p:nvCxnSpPr>
          <p:cNvPr id="76" name="直接箭头连接符 75"/>
          <p:cNvCxnSpPr>
            <a:stCxn id="56" idx="0"/>
            <a:endCxn id="50" idx="4"/>
          </p:cNvCxnSpPr>
          <p:nvPr/>
        </p:nvCxnSpPr>
        <p:spPr>
          <a:xfrm flipH="1" flipV="1">
            <a:off x="5869305" y="5174615"/>
            <a:ext cx="94615" cy="229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rebase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17245" y="1335405"/>
            <a:ext cx="6431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rebase --continue/abort/skip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8595" y="2533015"/>
            <a:ext cx="908621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rebase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过程中有时候会遇到文件冲突，在遇到冲突解决冲突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之后，一般会用到一下命令进行下一步操作：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rebase --continue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表示继续执行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rebase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rebase --abort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表示终止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rebase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rebase --skip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表示跳过当前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patch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rebase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17245" y="1335405"/>
            <a:ext cx="5064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rebase -i &lt;commitid&gt;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6830" y="1976755"/>
            <a:ext cx="9577705" cy="1014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交互式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rebase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经常用来操作当前分支的提交，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git会将&lt;commitid&gt;-HEAD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之间的提交列在一个变基脚本中，每一笔提交根据用户设置的命令，会进行不同的操作，如修改提交信息、移除指定提交、合并两个提交为一个(压缩提交)、拆分提交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960" y="3131185"/>
            <a:ext cx="6123305" cy="3476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base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rebase -i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命令之后，会进入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右图一样的操做界面，可通过一下命令进行对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进行修改：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p,pick:直接使用该次提交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r,reword:使用该次提交但重新编辑提交信息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e,edit:停止到该次提交，通过`git commit --amend`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追加提交，完毕之后不要忘记使用`git rebase --con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tinue`完成这此rebase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s,squash,压缩提交，将和上一次提交合并为一个提交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x,exec,运行命令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d,drop,移除这次提交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rebase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265" y="3109595"/>
            <a:ext cx="5744845" cy="35198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rebase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17245" y="1335405"/>
            <a:ext cx="5064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rebase -i &lt;commitid&gt;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rebas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2313305"/>
            <a:ext cx="5090160" cy="1257300"/>
          </a:xfrm>
          <a:prstGeom prst="rect">
            <a:avLst/>
          </a:prstGeom>
        </p:spPr>
      </p:pic>
      <p:pic>
        <p:nvPicPr>
          <p:cNvPr id="8" name="图片 7" descr="rebase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4690110"/>
            <a:ext cx="5090160" cy="1275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97050" y="3879850"/>
            <a:ext cx="27539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git rebase -i HEAD~5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927600" y="3896995"/>
            <a:ext cx="1294765" cy="381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rebase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90" y="1670685"/>
            <a:ext cx="5703570" cy="3516630"/>
          </a:xfrm>
          <a:prstGeom prst="rect">
            <a:avLst/>
          </a:prstGeom>
        </p:spPr>
      </p:pic>
      <p:sp>
        <p:nvSpPr>
          <p:cNvPr id="17" name="左弧形箭头 16"/>
          <p:cNvSpPr/>
          <p:nvPr/>
        </p:nvSpPr>
        <p:spPr>
          <a:xfrm rot="18840000">
            <a:off x="824865" y="3632835"/>
            <a:ext cx="616585" cy="9658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rot="2760000">
            <a:off x="6119495" y="5431155"/>
            <a:ext cx="606425" cy="8464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rebase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62050" y="1440180"/>
            <a:ext cx="2082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使用情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景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89505" y="2544445"/>
            <a:ext cx="74123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当前分支拉取其他分支产生比较多的</a:t>
            </a:r>
            <a:r>
              <a:rPr lang="en-US" altLang="zh-CN" sz="2000"/>
              <a:t>merge</a:t>
            </a:r>
            <a:r>
              <a:rPr lang="zh-CN" altLang="en-US" sz="2000"/>
              <a:t>的</a:t>
            </a:r>
            <a:r>
              <a:rPr lang="en-US" altLang="zh-CN" sz="2000"/>
              <a:t>commit</a:t>
            </a:r>
            <a:r>
              <a:rPr lang="zh-CN" altLang="en-US" sz="2000"/>
              <a:t>信息，可以用</a:t>
            </a:r>
            <a:r>
              <a:rPr lang="en-US" altLang="zh-CN" sz="2000"/>
              <a:t>rebase</a:t>
            </a:r>
            <a:r>
              <a:rPr lang="zh-CN" altLang="en-US" sz="2000"/>
              <a:t>将</a:t>
            </a:r>
            <a:r>
              <a:rPr lang="en-US" altLang="zh-CN" sz="2000"/>
              <a:t>commit</a:t>
            </a:r>
            <a:r>
              <a:rPr lang="zh-CN" altLang="en-US" sz="2000"/>
              <a:t>信息梳理为比较干净的线性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在个人分支需要删除多次提交之前的</a:t>
            </a:r>
            <a:r>
              <a:rPr lang="en-US" altLang="zh-CN" sz="2000"/>
              <a:t>commit</a:t>
            </a:r>
            <a:r>
              <a:rPr lang="zh-CN" altLang="en-US" sz="2000"/>
              <a:t>内容（需要强推）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一般禁止向公共分支使用</a:t>
            </a:r>
            <a:r>
              <a:rPr lang="en-US" altLang="zh-CN" sz="2000"/>
              <a:t>rebase</a:t>
            </a:r>
            <a:r>
              <a:rPr lang="zh-CN" altLang="en-US" sz="2000"/>
              <a:t>变更历史，因为有可能会造成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</a:t>
            </a:r>
            <a:r>
              <a:rPr lang="en-US" altLang="zh-CN" sz="2000"/>
              <a:t>commit</a:t>
            </a:r>
            <a:r>
              <a:rPr lang="zh-CN" altLang="en-US" sz="2000"/>
              <a:t>信息的丢失（亦不能对公共分支执行强推操作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 谢！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"/>
          <p:cNvSpPr txBox="1"/>
          <p:nvPr/>
        </p:nvSpPr>
        <p:spPr>
          <a:xfrm>
            <a:off x="1027154" y="1148369"/>
            <a:ext cx="1166495" cy="119888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7" y="2692404"/>
            <a:ext cx="2621280" cy="82994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p>
            <a:r>
              <a:rPr lang="zh-CN" altLang="en-US" sz="4800" b="1" dirty="0">
                <a:solidFill>
                  <a:schemeClr val="bg1"/>
                </a:solidFill>
              </a:rPr>
              <a:t>选题意义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4355" y="3014345"/>
            <a:ext cx="34639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基础介绍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什么是</a:t>
            </a:r>
            <a:r>
              <a:rPr lang="en-US" altLang="zh-CN" dirty="0"/>
              <a:t>Git</a:t>
            </a:r>
            <a:r>
              <a:rPr dirty="0"/>
              <a:t>？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302385" y="2032000"/>
            <a:ext cx="9587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¶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是一个开源的分布式版本控制系统，用于敏捷高效地处理任何或小或大的项目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2385" y="3229610"/>
            <a:ext cx="102057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¶"/>
            </a:pPr>
            <a:r>
              <a:rPr lang="zh-CN" altLang="en-US" sz="2000"/>
              <a:t>Git 是 Linus Torvalds 为了帮助管理 Linux 内核开发而开发的一个开放源码的版本控制软件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302385" y="4416425"/>
            <a:ext cx="9757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Wingdings" panose="05000000000000000000" charset="0"/>
              <a:buChar char="¶"/>
            </a:pPr>
            <a:r>
              <a:rPr lang="zh-CN" altLang="en-US" sz="2000"/>
              <a:t>Git 与常用的版本控制工具 CVS, Subversion 等不同，它采用了分布式版本库的方式，</a:t>
            </a:r>
            <a:endParaRPr lang="zh-CN" altLang="en-US" sz="2000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2000"/>
              <a:t>不必服务器端软件支持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VS SVN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65580" y="1998345"/>
            <a:ext cx="9260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¶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是分布式版本控制，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是集中式版本控制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¶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¶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把内容按元数据方式存储，而 SVN 是按文件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¶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¶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分支和 SVN 的分支不同  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¶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¶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没有一个全局的版本号，而 SVN 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¶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¶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的内容完整性要优于 SVN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工作区、暂存区和版本库</a:t>
            </a:r>
            <a:endParaRPr dirty="0"/>
          </a:p>
        </p:txBody>
      </p:sp>
      <p:pic>
        <p:nvPicPr>
          <p:cNvPr id="4" name="图片 3" descr="git区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590040"/>
            <a:ext cx="4636135" cy="4298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2870" y="1838325"/>
            <a:ext cx="657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Workspace：工作区，就是你平时存放项目代码的地方</a:t>
            </a:r>
            <a:endParaRPr lang="zh-CN" altLang="en-US" sz="200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Index / Stage：暂存区，用于临时存放你的改动，事实</a:t>
            </a:r>
            <a:endParaRPr lang="zh-CN" altLang="en-US" sz="2000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/>
              <a:t>     上它只是一个文件，保存即将提交到文件列表信息</a:t>
            </a:r>
            <a:endParaRPr lang="zh-CN" altLang="en-US" sz="200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Repository：仓库区（或本地仓库），就是安全存放数据的位置，这里面有你提交到所有版本的数据。其中HEAD指向最新放入仓库的版本</a:t>
            </a:r>
            <a:endParaRPr lang="zh-CN" altLang="en-US" sz="200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Remote：远程仓库，托管代码的服务器，可以简单的认为是你项目组中的一台电脑用于远程数据交换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"/>
          <p:cNvSpPr txBox="1"/>
          <p:nvPr/>
        </p:nvSpPr>
        <p:spPr>
          <a:xfrm>
            <a:off x="1027154" y="1148369"/>
            <a:ext cx="1166495" cy="119888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en-US" altLang="zh-CN" sz="72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38797" y="2692404"/>
            <a:ext cx="2621280" cy="82994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p>
            <a:r>
              <a:rPr lang="zh-CN" altLang="en-US" sz="4800" b="1" dirty="0">
                <a:solidFill>
                  <a:schemeClr val="bg1"/>
                </a:solidFill>
              </a:rPr>
              <a:t>选题意义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75760" y="3013710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进阶命令使用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stash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25525" y="1657350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基本概念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277235" y="1687196"/>
            <a:ext cx="8095615" cy="55308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将当前更改存储到暂存区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5525" y="4090035"/>
            <a:ext cx="225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基本命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令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7235" y="2689225"/>
            <a:ext cx="8095615" cy="3322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stash save “message” 执行存储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并添加备注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stash list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stash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stash show stash@{num}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显示暂存部分内容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stash apply stash@{$num}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stash pop stash@{$num}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应用并删除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stash drop stash@{$num}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stash clear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删除所有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stash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stash</a:t>
            </a:r>
            <a:endParaRPr lang="en-US" altLang="zh-CN" dirty="0"/>
          </a:p>
        </p:txBody>
      </p:sp>
      <p:pic>
        <p:nvPicPr>
          <p:cNvPr id="8" name="图片 7" descr="思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380000">
            <a:off x="10174605" y="3221990"/>
            <a:ext cx="1635760" cy="1527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57340" y="1391285"/>
            <a:ext cx="4565015" cy="17999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我们会发现如果当前工作区的变更包括已有文件的修改，同时又有新增的文件，直接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stash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save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命令之后，只有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modified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的文件暂存起来了，而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untracked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的文件还保留在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作区的？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 descr="stash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" y="1532255"/>
            <a:ext cx="5923280" cy="3959860"/>
          </a:xfrm>
          <a:prstGeom prst="rect">
            <a:avLst/>
          </a:prstGeom>
        </p:spPr>
      </p:pic>
      <p:pic>
        <p:nvPicPr>
          <p:cNvPr id="15" name="图片 14" descr="stash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55" y="4527550"/>
            <a:ext cx="5617210" cy="1650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3752</Words>
  <Application>WPS 演示</Application>
  <PresentationFormat>宽屏</PresentationFormat>
  <Paragraphs>466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Times New Roman</vt:lpstr>
      <vt:lpstr>Calibri</vt:lpstr>
      <vt:lpstr>Wingdings</vt:lpstr>
      <vt:lpstr>Arial Unicode MS</vt:lpstr>
      <vt:lpstr>Office 主题</vt:lpstr>
      <vt:lpstr>数据智能   创造无限可能</vt:lpstr>
      <vt:lpstr>PowerPoint 演示文稿</vt:lpstr>
      <vt:lpstr>PowerPoint 演示文稿</vt:lpstr>
      <vt:lpstr>什么是Git？</vt:lpstr>
      <vt:lpstr>Git VS SVN</vt:lpstr>
      <vt:lpstr>工作区、暂存区和版本库</vt:lpstr>
      <vt:lpstr>PowerPoint 演示文稿</vt:lpstr>
      <vt:lpstr>git stash</vt:lpstr>
      <vt:lpstr>git stash</vt:lpstr>
      <vt:lpstr>git stash</vt:lpstr>
      <vt:lpstr>git stash</vt:lpstr>
      <vt:lpstr>git reset &amp;&amp; git revert</vt:lpstr>
      <vt:lpstr>git reset &amp;&amp; git revert</vt:lpstr>
      <vt:lpstr>git reset</vt:lpstr>
      <vt:lpstr>git reset</vt:lpstr>
      <vt:lpstr>git cherry-pick</vt:lpstr>
      <vt:lpstr>git cherry-pick</vt:lpstr>
      <vt:lpstr>git cherry-pick</vt:lpstr>
      <vt:lpstr>git rebase</vt:lpstr>
      <vt:lpstr>git rebase</vt:lpstr>
      <vt:lpstr>git rebase</vt:lpstr>
      <vt:lpstr>git rebase</vt:lpstr>
      <vt:lpstr>git rebase</vt:lpstr>
      <vt:lpstr>git rebase</vt:lpstr>
      <vt:lpstr>git rebase</vt:lpstr>
      <vt:lpstr>谢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邹宇伦</dc:creator>
  <cp:lastModifiedBy>   L</cp:lastModifiedBy>
  <cp:revision>73</cp:revision>
  <dcterms:created xsi:type="dcterms:W3CDTF">2019-11-06T02:19:00Z</dcterms:created>
  <dcterms:modified xsi:type="dcterms:W3CDTF">2019-11-25T09:30:48Z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