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3"/>
  </p:notesMasterIdLst>
  <p:sldIdLst>
    <p:sldId id="256" r:id="rId2"/>
    <p:sldId id="257" r:id="rId3"/>
    <p:sldId id="285" r:id="rId4"/>
    <p:sldId id="288" r:id="rId5"/>
    <p:sldId id="281" r:id="rId6"/>
    <p:sldId id="287" r:id="rId7"/>
    <p:sldId id="292" r:id="rId8"/>
    <p:sldId id="291" r:id="rId9"/>
    <p:sldId id="290" r:id="rId10"/>
    <p:sldId id="289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3300"/>
    <a:srgbClr val="CCFF33"/>
    <a:srgbClr val="33CCFF"/>
    <a:srgbClr val="9AACB2"/>
    <a:srgbClr val="FFCC00"/>
    <a:srgbClr val="FFFF00"/>
    <a:srgbClr val="E9A397"/>
    <a:srgbClr val="C26F30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0F18B-3143-4A13-98D3-CB7940FF4249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106AF-CDAE-40B5-B280-512804290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6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106AF-CDAE-40B5-B280-512804290F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7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106AF-CDAE-40B5-B280-512804290F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106AF-CDAE-40B5-B280-512804290F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7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2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1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0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4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E37C-727C-4419-A56C-DC3DFCF69DEC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2091-7A00-4B98-B7E2-171334A5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04665"/>
            <a:ext cx="9144000" cy="317769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/>
            </a:r>
            <a:b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</a:br>
            <a:r>
              <a:rPr lang="ko-KR" altLang="en-US" sz="9600" dirty="0" smtClean="0">
                <a:latin typeface="1훈정글북 Regular" pitchFamily="18" charset="-127"/>
                <a:ea typeface="1훈정글북 Regular" pitchFamily="18" charset="-127"/>
              </a:rPr>
              <a:t>거인전쟁 </a:t>
            </a:r>
            <a:r>
              <a:rPr lang="en-US" altLang="ko-KR" sz="9600" dirty="0" err="1" smtClean="0">
                <a:latin typeface="1훈정글북 Regular" pitchFamily="18" charset="-127"/>
                <a:ea typeface="1훈정글북 Regular" pitchFamily="18" charset="-127"/>
              </a:rPr>
              <a:t>pvp</a:t>
            </a:r>
            <a:r>
              <a:rPr lang="en-US" altLang="ko-KR" sz="9600" dirty="0" smtClean="0">
                <a:latin typeface="1훈정글북 Regular" pitchFamily="18" charset="-127"/>
                <a:ea typeface="1훈정글북 Regular" pitchFamily="18" charset="-127"/>
              </a:rPr>
              <a:t/>
            </a:r>
            <a:br>
              <a:rPr lang="en-US" altLang="ko-KR" sz="9600" dirty="0" smtClean="0">
                <a:latin typeface="1훈정글북 Regular" pitchFamily="18" charset="-127"/>
                <a:ea typeface="1훈정글북 Regular" pitchFamily="18" charset="-127"/>
              </a:rPr>
            </a:br>
            <a:r>
              <a:rPr lang="en-US" altLang="ko-KR" sz="9600" dirty="0" smtClean="0">
                <a:latin typeface="1훈정글북 Regular" pitchFamily="18" charset="-127"/>
                <a:ea typeface="1훈정글북 Regular" pitchFamily="18" charset="-127"/>
              </a:rPr>
              <a:t>(titan craft)</a:t>
            </a:r>
            <a:r>
              <a:rPr lang="ko-KR" altLang="en-US" sz="9600" dirty="0" smtClean="0">
                <a:latin typeface="1훈정글북 Regular" pitchFamily="18" charset="-127"/>
                <a:ea typeface="1훈정글북 Regular" pitchFamily="18" charset="-127"/>
              </a:rPr>
              <a:t> </a:t>
            </a:r>
            <a:endParaRPr lang="ko-KR" altLang="en-US" sz="40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강우호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0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91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방어진지 등록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1. </a:t>
            </a:r>
            <a:r>
              <a:rPr lang="ko-KR" altLang="en-US" sz="1600" dirty="0" smtClean="0"/>
              <a:t>자원이 된다면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개까지 관리가 가능하다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/>
              <a:t>턴이 진행되는 동안 수정한 마을은 다음 턴에 전투에 반영된다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턴이 진행되는 동안 침공으로 죽은 병력들은 수동으로 복구해야 한다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잦은 접속 유도</a:t>
            </a:r>
            <a:endParaRPr lang="en-US" altLang="ko-KR" sz="1600" dirty="0" smtClean="0"/>
          </a:p>
        </p:txBody>
      </p:sp>
      <p:sp>
        <p:nvSpPr>
          <p:cNvPr id="55" name="사각형 설명선 54"/>
          <p:cNvSpPr/>
          <p:nvPr/>
        </p:nvSpPr>
        <p:spPr>
          <a:xfrm>
            <a:off x="981460" y="1484784"/>
            <a:ext cx="1790342" cy="720080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폭탄 </a:t>
            </a:r>
            <a:r>
              <a:rPr lang="en-US" altLang="ko-KR" sz="1200" b="1" dirty="0" smtClean="0"/>
              <a:t>lv 1 ~ 5</a:t>
            </a:r>
          </a:p>
          <a:p>
            <a:r>
              <a:rPr lang="en-US" altLang="ko-KR" sz="1000" dirty="0" smtClean="0"/>
              <a:t>atk50 reach1</a:t>
            </a: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방패병사 급 즉사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56" name="사각형 설명선 55"/>
          <p:cNvSpPr/>
          <p:nvPr/>
        </p:nvSpPr>
        <p:spPr>
          <a:xfrm>
            <a:off x="981459" y="2309592"/>
            <a:ext cx="1790342" cy="759368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대형폭탄 </a:t>
            </a:r>
            <a:r>
              <a:rPr lang="en-US" altLang="ko-KR" sz="1200" b="1" dirty="0" smtClean="0"/>
              <a:t>lv  </a:t>
            </a:r>
            <a:r>
              <a:rPr lang="en-US" altLang="ko-KR" sz="1200" b="1" dirty="0"/>
              <a:t>1 ~ </a:t>
            </a:r>
            <a:r>
              <a:rPr lang="en-US" altLang="ko-KR" sz="1200" b="1" dirty="0" smtClean="0"/>
              <a:t>5</a:t>
            </a:r>
          </a:p>
          <a:p>
            <a:r>
              <a:rPr lang="en-US" altLang="ko-KR" sz="1000" dirty="0" smtClean="0"/>
              <a:t>atk100 reach3</a:t>
            </a:r>
            <a:endParaRPr lang="en-US" altLang="ko-KR" sz="1000" dirty="0"/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일반거인 급 즉사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981458" y="3192587"/>
            <a:ext cx="1790342" cy="759368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화살지옥 </a:t>
            </a:r>
            <a:r>
              <a:rPr lang="en-US" altLang="ko-KR" sz="1200" b="1" dirty="0" smtClean="0"/>
              <a:t>lv </a:t>
            </a:r>
            <a:r>
              <a:rPr lang="en-US" altLang="ko-KR" sz="1200" b="1" dirty="0"/>
              <a:t>1 ~ </a:t>
            </a:r>
            <a:r>
              <a:rPr lang="en-US" altLang="ko-KR" sz="1200" b="1" dirty="0" smtClean="0"/>
              <a:t>5</a:t>
            </a:r>
          </a:p>
          <a:p>
            <a:r>
              <a:rPr lang="en-US" altLang="ko-KR" sz="1000" dirty="0" smtClean="0"/>
              <a:t>Hp50 </a:t>
            </a:r>
            <a:r>
              <a:rPr lang="en-US" altLang="ko-KR" sz="1000" dirty="0"/>
              <a:t>atk5 </a:t>
            </a:r>
            <a:r>
              <a:rPr lang="en-US" altLang="ko-KR" sz="1000" dirty="0" smtClean="0"/>
              <a:t>reach2</a:t>
            </a:r>
            <a:endParaRPr lang="en-US" altLang="ko-KR" sz="1000" dirty="0"/>
          </a:p>
          <a:p>
            <a:r>
              <a:rPr lang="en-US" altLang="ko-KR" sz="1000" dirty="0" smtClean="0">
                <a:solidFill>
                  <a:srgbClr val="FFCC00"/>
                </a:solidFill>
              </a:rPr>
              <a:t>5</a:t>
            </a:r>
            <a:r>
              <a:rPr lang="ko-KR" altLang="en-US" sz="1000" dirty="0" smtClean="0">
                <a:solidFill>
                  <a:srgbClr val="FFCC00"/>
                </a:solidFill>
              </a:rPr>
              <a:t>턴간 지속피해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981457" y="4057625"/>
            <a:ext cx="1790342" cy="759368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rgbClr val="9AACB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/>
              <a:t>싱크</a:t>
            </a:r>
            <a:r>
              <a:rPr lang="ko-KR" altLang="en-US" sz="1200" b="1" dirty="0" smtClean="0"/>
              <a:t> 홀</a:t>
            </a:r>
            <a:endParaRPr lang="en-US" altLang="ko-KR" sz="1200" b="1" dirty="0" smtClean="0"/>
          </a:p>
          <a:p>
            <a:r>
              <a:rPr lang="en-US" altLang="ko-KR" sz="1000" dirty="0" smtClean="0"/>
              <a:t>atk0 reach1</a:t>
            </a:r>
            <a:endParaRPr lang="en-US" altLang="ko-KR" sz="1000" dirty="0"/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부대 하나를 사라지게 한다</a:t>
            </a:r>
            <a:r>
              <a:rPr lang="en-US" altLang="ko-KR" sz="1000" dirty="0" smtClean="0">
                <a:solidFill>
                  <a:srgbClr val="FFCC00"/>
                </a:solidFill>
              </a:rPr>
              <a:t>.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3930929" y="1484784"/>
            <a:ext cx="1790342" cy="720080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회오리바람 </a:t>
            </a:r>
            <a:r>
              <a:rPr lang="en-US" altLang="ko-KR" sz="1200" b="1" dirty="0" smtClean="0"/>
              <a:t>lv </a:t>
            </a:r>
            <a:r>
              <a:rPr lang="en-US" altLang="ko-KR" sz="1200" b="1" dirty="0"/>
              <a:t>1 ~ </a:t>
            </a:r>
            <a:r>
              <a:rPr lang="en-US" altLang="ko-KR" sz="1200" b="1" dirty="0" smtClean="0"/>
              <a:t>5</a:t>
            </a:r>
          </a:p>
          <a:p>
            <a:r>
              <a:rPr lang="en-US" altLang="ko-KR" sz="1000" dirty="0" smtClean="0"/>
              <a:t>atk50 reach5</a:t>
            </a:r>
          </a:p>
          <a:p>
            <a:r>
              <a:rPr lang="ko-KR" altLang="en-US" sz="1000" dirty="0" err="1" smtClean="0">
                <a:solidFill>
                  <a:srgbClr val="FFCC00"/>
                </a:solidFill>
              </a:rPr>
              <a:t>유닛에게</a:t>
            </a:r>
            <a:r>
              <a:rPr lang="ko-KR" altLang="en-US" sz="1000" dirty="0" smtClean="0">
                <a:solidFill>
                  <a:srgbClr val="FFCC00"/>
                </a:solidFill>
              </a:rPr>
              <a:t> 피해를 줌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38" name="사각형 설명선 37"/>
          <p:cNvSpPr/>
          <p:nvPr/>
        </p:nvSpPr>
        <p:spPr>
          <a:xfrm>
            <a:off x="3930928" y="2309592"/>
            <a:ext cx="1790342" cy="759368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지진 </a:t>
            </a:r>
            <a:r>
              <a:rPr lang="en-US" altLang="ko-KR" sz="1200" b="1" dirty="0" smtClean="0"/>
              <a:t>lv </a:t>
            </a:r>
            <a:r>
              <a:rPr lang="en-US" altLang="ko-KR" sz="1200" b="1" dirty="0"/>
              <a:t>1 ~ </a:t>
            </a:r>
            <a:r>
              <a:rPr lang="en-US" altLang="ko-KR" sz="1200" b="1" dirty="0" smtClean="0"/>
              <a:t>5</a:t>
            </a:r>
          </a:p>
          <a:p>
            <a:r>
              <a:rPr lang="en-US" altLang="ko-KR" sz="1000" dirty="0" smtClean="0"/>
              <a:t>atk30 reach5</a:t>
            </a:r>
            <a:endParaRPr lang="en-US" altLang="ko-KR" sz="1000" dirty="0"/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건물에 피해를 줌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39" name="사각형 설명선 38"/>
          <p:cNvSpPr/>
          <p:nvPr/>
        </p:nvSpPr>
        <p:spPr>
          <a:xfrm>
            <a:off x="3930927" y="3192587"/>
            <a:ext cx="1790342" cy="759368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/>
              <a:t>블리자드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lv </a:t>
            </a:r>
            <a:r>
              <a:rPr lang="en-US" altLang="ko-KR" sz="1200" b="1" dirty="0"/>
              <a:t>1 ~ </a:t>
            </a:r>
            <a:r>
              <a:rPr lang="en-US" altLang="ko-KR" sz="1200" b="1" dirty="0" smtClean="0"/>
              <a:t>5</a:t>
            </a:r>
          </a:p>
          <a:p>
            <a:r>
              <a:rPr lang="en-US" altLang="ko-KR" sz="1000" dirty="0" smtClean="0"/>
              <a:t>atk15 reach5</a:t>
            </a:r>
            <a:endParaRPr lang="en-US" altLang="ko-KR" sz="1000" dirty="0"/>
          </a:p>
          <a:p>
            <a:r>
              <a:rPr lang="en-US" altLang="ko-KR" sz="1000" dirty="0" smtClean="0">
                <a:solidFill>
                  <a:srgbClr val="FFCC00"/>
                </a:solidFill>
              </a:rPr>
              <a:t>3</a:t>
            </a:r>
            <a:r>
              <a:rPr lang="ko-KR" altLang="en-US" sz="1000" dirty="0" smtClean="0">
                <a:solidFill>
                  <a:srgbClr val="FFCC00"/>
                </a:solidFill>
              </a:rPr>
              <a:t>턴간 적의 </a:t>
            </a:r>
            <a:r>
              <a:rPr lang="ko-KR" altLang="en-US" sz="1000" dirty="0" err="1" smtClean="0">
                <a:solidFill>
                  <a:srgbClr val="FFCC00"/>
                </a:solidFill>
              </a:rPr>
              <a:t>공속</a:t>
            </a:r>
            <a:r>
              <a:rPr lang="ko-KR" altLang="en-US" sz="1000" dirty="0" smtClean="0">
                <a:solidFill>
                  <a:srgbClr val="FFCC00"/>
                </a:solidFill>
              </a:rPr>
              <a:t> 다운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3930926" y="4057625"/>
            <a:ext cx="1790342" cy="759368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치유의 바람 </a:t>
            </a:r>
            <a:r>
              <a:rPr lang="en-US" altLang="ko-KR" sz="1200" b="1" dirty="0" smtClean="0"/>
              <a:t>lv </a:t>
            </a:r>
            <a:r>
              <a:rPr lang="en-US" altLang="ko-KR" sz="1200" b="1" dirty="0"/>
              <a:t>1 ~ </a:t>
            </a:r>
            <a:r>
              <a:rPr lang="en-US" altLang="ko-KR" sz="1200" b="1" dirty="0" smtClean="0"/>
              <a:t>5</a:t>
            </a:r>
          </a:p>
          <a:p>
            <a:r>
              <a:rPr lang="en-US" altLang="ko-KR" sz="1000" dirty="0" smtClean="0"/>
              <a:t>atk30 reach3</a:t>
            </a:r>
            <a:endParaRPr lang="en-US" altLang="ko-KR" sz="1000" dirty="0"/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아군을 </a:t>
            </a:r>
            <a:r>
              <a:rPr lang="en-US" altLang="ko-KR" sz="1000" dirty="0" smtClean="0">
                <a:solidFill>
                  <a:srgbClr val="FFCC00"/>
                </a:solidFill>
              </a:rPr>
              <a:t>3</a:t>
            </a:r>
            <a:r>
              <a:rPr lang="ko-KR" altLang="en-US" sz="1000" dirty="0" smtClean="0">
                <a:solidFill>
                  <a:srgbClr val="FFCC00"/>
                </a:solidFill>
              </a:rPr>
              <a:t>턴간 지속 치유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3923929" y="4941168"/>
            <a:ext cx="1790342" cy="759368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마약 </a:t>
            </a:r>
            <a:r>
              <a:rPr lang="en-US" altLang="ko-KR" sz="1200" b="1" dirty="0" smtClean="0"/>
              <a:t>lv </a:t>
            </a:r>
            <a:r>
              <a:rPr lang="en-US" altLang="ko-KR" sz="1200" b="1" dirty="0"/>
              <a:t>1 ~ </a:t>
            </a:r>
            <a:r>
              <a:rPr lang="en-US" altLang="ko-KR" sz="1200" b="1" dirty="0" smtClean="0"/>
              <a:t>5</a:t>
            </a:r>
          </a:p>
          <a:p>
            <a:r>
              <a:rPr lang="en-US" altLang="ko-KR" sz="1000" dirty="0" smtClean="0"/>
              <a:t>atk5 reach3</a:t>
            </a:r>
            <a:endParaRPr lang="en-US" altLang="ko-KR" sz="1000" dirty="0"/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아군을 </a:t>
            </a:r>
            <a:r>
              <a:rPr lang="en-US" altLang="ko-KR" sz="1000" dirty="0" smtClean="0">
                <a:solidFill>
                  <a:srgbClr val="FFCC00"/>
                </a:solidFill>
              </a:rPr>
              <a:t>3</a:t>
            </a:r>
            <a:r>
              <a:rPr lang="ko-KR" altLang="en-US" sz="1000" dirty="0" smtClean="0">
                <a:solidFill>
                  <a:srgbClr val="FFCC00"/>
                </a:solidFill>
              </a:rPr>
              <a:t>턴간 </a:t>
            </a:r>
            <a:r>
              <a:rPr lang="ko-KR" altLang="en-US" sz="1000" dirty="0" err="1" smtClean="0">
                <a:solidFill>
                  <a:srgbClr val="FFCC00"/>
                </a:solidFill>
              </a:rPr>
              <a:t>공속</a:t>
            </a:r>
            <a:r>
              <a:rPr lang="ko-KR" altLang="en-US" sz="1000" dirty="0" smtClean="0">
                <a:solidFill>
                  <a:srgbClr val="FFCC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CC00"/>
                </a:solidFill>
              </a:rPr>
              <a:t>버프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42" name="사각형 설명선 41"/>
          <p:cNvSpPr/>
          <p:nvPr/>
        </p:nvSpPr>
        <p:spPr>
          <a:xfrm>
            <a:off x="3923928" y="5812991"/>
            <a:ext cx="1790342" cy="759368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rgbClr val="9AACB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천리</a:t>
            </a:r>
            <a:r>
              <a:rPr lang="ko-KR" altLang="en-US" sz="1200" b="1" dirty="0"/>
              <a:t>안</a:t>
            </a:r>
            <a:endParaRPr lang="en-US" altLang="ko-KR" sz="1200" b="1" dirty="0" smtClean="0"/>
          </a:p>
          <a:p>
            <a:r>
              <a:rPr lang="en-US" altLang="ko-KR" sz="1000" dirty="0" smtClean="0"/>
              <a:t>atk30 reach15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FFCC00"/>
                </a:solidFill>
              </a:rPr>
              <a:t>1</a:t>
            </a:r>
            <a:r>
              <a:rPr lang="ko-KR" altLang="en-US" sz="1000" dirty="0" smtClean="0">
                <a:solidFill>
                  <a:srgbClr val="FFCC00"/>
                </a:solidFill>
              </a:rPr>
              <a:t>턴간 시야가 트임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24" name="타원형 설명선 23"/>
          <p:cNvSpPr/>
          <p:nvPr/>
        </p:nvSpPr>
        <p:spPr>
          <a:xfrm>
            <a:off x="395536" y="969416"/>
            <a:ext cx="2270660" cy="529049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함정</a:t>
            </a:r>
            <a:endParaRPr lang="en-US" altLang="ko-KR" sz="1600" dirty="0" smtClean="0"/>
          </a:p>
          <a:p>
            <a:pPr algn="ctr"/>
            <a:r>
              <a:rPr lang="ko-KR" altLang="en-US" sz="1000" dirty="0" smtClean="0"/>
              <a:t>군사연구소에서 관리</a:t>
            </a:r>
            <a:endParaRPr lang="ko-KR" altLang="en-US" sz="1000" dirty="0"/>
          </a:p>
        </p:txBody>
      </p:sp>
      <p:sp>
        <p:nvSpPr>
          <p:cNvPr id="25" name="타원형 설명선 24"/>
          <p:cNvSpPr/>
          <p:nvPr/>
        </p:nvSpPr>
        <p:spPr>
          <a:xfrm>
            <a:off x="3635896" y="955735"/>
            <a:ext cx="2270660" cy="529049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마법</a:t>
            </a:r>
            <a:endParaRPr lang="en-US" altLang="ko-KR" sz="1600" dirty="0" smtClean="0"/>
          </a:p>
          <a:p>
            <a:pPr algn="ctr"/>
            <a:r>
              <a:rPr lang="ko-KR" altLang="en-US" sz="1000" dirty="0" smtClean="0"/>
              <a:t>마법연구소에서 관리</a:t>
            </a:r>
            <a:endParaRPr lang="ko-KR" altLang="en-US" sz="1000" dirty="0"/>
          </a:p>
        </p:txBody>
      </p:sp>
      <p:sp>
        <p:nvSpPr>
          <p:cNvPr id="26" name="사각형 설명선 25"/>
          <p:cNvSpPr/>
          <p:nvPr/>
        </p:nvSpPr>
        <p:spPr>
          <a:xfrm>
            <a:off x="6876256" y="1482949"/>
            <a:ext cx="1790342" cy="720080"/>
          </a:xfrm>
          <a:prstGeom prst="wedgeRectCallout">
            <a:avLst>
              <a:gd name="adj1" fmla="val -55086"/>
              <a:gd name="adj2" fmla="val -2430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태풍 </a:t>
            </a:r>
            <a:r>
              <a:rPr lang="en-US" altLang="ko-KR" sz="1200" b="1" dirty="0" smtClean="0"/>
              <a:t>lv </a:t>
            </a:r>
            <a:r>
              <a:rPr lang="en-US" altLang="ko-KR" sz="1200" b="1" dirty="0"/>
              <a:t>1 ~ </a:t>
            </a:r>
            <a:r>
              <a:rPr lang="en-US" altLang="ko-KR" sz="1200" b="1" dirty="0" smtClean="0"/>
              <a:t>5</a:t>
            </a:r>
          </a:p>
          <a:p>
            <a:r>
              <a:rPr lang="en-US" altLang="ko-KR" sz="1000" dirty="0" smtClean="0"/>
              <a:t>atk15 reach3</a:t>
            </a: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적을 </a:t>
            </a:r>
            <a:r>
              <a:rPr lang="en-US" altLang="ko-KR" sz="1000" dirty="0" smtClean="0">
                <a:solidFill>
                  <a:srgbClr val="FFCC00"/>
                </a:solidFill>
              </a:rPr>
              <a:t>1</a:t>
            </a:r>
            <a:r>
              <a:rPr lang="ko-KR" altLang="en-US" sz="1000" dirty="0" err="1" smtClean="0">
                <a:solidFill>
                  <a:srgbClr val="FFCC00"/>
                </a:solidFill>
              </a:rPr>
              <a:t>블럭</a:t>
            </a:r>
            <a:r>
              <a:rPr lang="ko-KR" altLang="en-US" sz="1000" dirty="0" smtClean="0">
                <a:solidFill>
                  <a:srgbClr val="FFCC00"/>
                </a:solidFill>
              </a:rPr>
              <a:t> 뒤로 밀어버림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1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1444270"/>
            <a:ext cx="2888704" cy="3928946"/>
          </a:xfrm>
          <a:prstGeom prst="rect">
            <a:avLst/>
          </a:prstGeom>
          <a:solidFill>
            <a:srgbClr val="9AACB2"/>
          </a:solidFill>
          <a:ln>
            <a:gradFill>
              <a:gsLst>
                <a:gs pos="84159">
                  <a:schemeClr val="accent1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7A6C64"/>
                </a:solidFill>
              </a:rPr>
              <a:t>Window_base_01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12232" y="1444270"/>
            <a:ext cx="3015952" cy="3928946"/>
          </a:xfrm>
          <a:prstGeom prst="rect">
            <a:avLst/>
          </a:prstGeom>
          <a:solidFill>
            <a:srgbClr val="4A2C2C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bg1">
                    <a:lumMod val="6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Window_brown_01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2348880"/>
            <a:ext cx="2736304" cy="2952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4150">
                  <a:schemeClr val="accent5">
                    <a:lumMod val="20000"/>
                    <a:lumOff val="80000"/>
                  </a:schemeClr>
                </a:gs>
                <a:gs pos="67500">
                  <a:schemeClr val="accent1">
                    <a:lumMod val="20000"/>
                    <a:lumOff val="80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63500" dist="25400" dir="5400000" sx="98000" sy="98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7A6C64"/>
                </a:solidFill>
              </a:rPr>
              <a:t>board_hard_01</a:t>
            </a: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3810102"/>
            <a:ext cx="4184159" cy="2931266"/>
          </a:xfrm>
          <a:prstGeom prst="rect">
            <a:avLst/>
          </a:prstGeom>
          <a:solidFill>
            <a:schemeClr val="tx1">
              <a:lumMod val="85000"/>
              <a:lumOff val="15000"/>
              <a:alpha val="69000"/>
            </a:schemeClr>
          </a:solidFill>
          <a:ln>
            <a:solidFill>
              <a:schemeClr val="tx2">
                <a:lumMod val="60000"/>
                <a:lumOff val="40000"/>
                <a:alpha val="8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board_cover_01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5536" y="2583414"/>
            <a:ext cx="2465158" cy="557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7A6C64"/>
                </a:solidFill>
              </a:rPr>
              <a:t>board_sub_01</a:t>
            </a: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28446" y="5963315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bg1">
                    <a:lumMod val="65000"/>
                  </a:schemeClr>
                </a:gs>
                <a:gs pos="46000">
                  <a:schemeClr val="bg1">
                    <a:lumMod val="95000"/>
                  </a:schemeClr>
                </a:gs>
                <a:gs pos="5500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28918" y="5963314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12622" y="5969185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46000">
                  <a:schemeClr val="accent5">
                    <a:lumMod val="20000"/>
                    <a:lumOff val="80000"/>
                  </a:schemeClr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87824" y="5983116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tx2">
                    <a:lumMod val="75000"/>
                  </a:schemeClr>
                </a:gs>
                <a:gs pos="46000">
                  <a:schemeClr val="tx2">
                    <a:lumMod val="20000"/>
                    <a:lumOff val="80000"/>
                  </a:schemeClr>
                </a:gs>
                <a:gs pos="55000">
                  <a:schemeClr val="tx2">
                    <a:lumMod val="5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96798" y="5983116"/>
            <a:ext cx="648072" cy="62252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4">
                    <a:lumMod val="75000"/>
                  </a:schemeClr>
                </a:gs>
                <a:gs pos="46000">
                  <a:schemeClr val="accent4">
                    <a:lumMod val="20000"/>
                    <a:lumOff val="80000"/>
                  </a:schemeClr>
                </a:gs>
                <a:gs pos="55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2834" y="1052736"/>
            <a:ext cx="3661093" cy="518695"/>
          </a:xfrm>
          <a:prstGeom prst="rect">
            <a:avLst/>
          </a:prstGeom>
          <a:solidFill>
            <a:srgbClr val="8E3C36"/>
          </a:solidFill>
          <a:ln>
            <a:gradFill>
              <a:gsLst>
                <a:gs pos="84159">
                  <a:schemeClr val="accent6">
                    <a:lumMod val="20000"/>
                    <a:lumOff val="80000"/>
                  </a:schemeClr>
                </a:gs>
                <a:gs pos="71250">
                  <a:schemeClr val="bg1">
                    <a:lumMod val="65000"/>
                  </a:schemeClr>
                </a:gs>
                <a:gs pos="24150">
                  <a:schemeClr val="bg1">
                    <a:lumMod val="50000"/>
                  </a:schemeClr>
                </a:gs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38100" dir="5400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hedline_red_01</a:t>
            </a:r>
          </a:p>
        </p:txBody>
      </p:sp>
      <p:sp>
        <p:nvSpPr>
          <p:cNvPr id="9" name="오각형 8"/>
          <p:cNvSpPr/>
          <p:nvPr/>
        </p:nvSpPr>
        <p:spPr>
          <a:xfrm>
            <a:off x="3068216" y="5320367"/>
            <a:ext cx="1503784" cy="504056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>
                    <a:lumMod val="50000"/>
                  </a:schemeClr>
                </a:gs>
                <a:gs pos="37900">
                  <a:schemeClr val="bg1">
                    <a:lumMod val="95000"/>
                  </a:schemeClr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50800" dir="5400000" algn="ctr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7A6C64"/>
                </a:solidFill>
              </a:rPr>
              <a:t>Btn_big</a:t>
            </a:r>
            <a:endParaRPr lang="ko-KR" altLang="en-US" dirty="0">
              <a:solidFill>
                <a:srgbClr val="7A6C64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262835" y="1916832"/>
            <a:ext cx="1123927" cy="43204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Btn_tab</a:t>
            </a:r>
            <a:endParaRPr lang="ko-KR" altLang="en-US" dirty="0"/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1386762" y="1916832"/>
            <a:ext cx="736966" cy="43204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off</a:t>
            </a:r>
            <a:endParaRPr lang="ko-KR" altLang="en-US" dirty="0"/>
          </a:p>
        </p:txBody>
      </p:sp>
      <p:sp>
        <p:nvSpPr>
          <p:cNvPr id="12" name="순서도: 대체 처리 11"/>
          <p:cNvSpPr/>
          <p:nvPr/>
        </p:nvSpPr>
        <p:spPr>
          <a:xfrm>
            <a:off x="769676" y="4336743"/>
            <a:ext cx="800472" cy="36004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rgbClr val="7A6C64"/>
                </a:solidFill>
              </a:rPr>
              <a:t>Btn_mini</a:t>
            </a:r>
            <a:r>
              <a:rPr lang="en-US" altLang="ko-KR" sz="800" dirty="0" smtClean="0">
                <a:solidFill>
                  <a:srgbClr val="7A6C64"/>
                </a:solidFill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rgbClr val="7A6C64"/>
                </a:solidFill>
              </a:rPr>
              <a:t>yellow</a:t>
            </a:r>
            <a:endParaRPr lang="ko-KR" altLang="en-US" sz="800" dirty="0">
              <a:solidFill>
                <a:srgbClr val="7A6C64"/>
              </a:solidFill>
            </a:endParaRPr>
          </a:p>
        </p:txBody>
      </p:sp>
      <p:sp>
        <p:nvSpPr>
          <p:cNvPr id="26" name="순서도: 대체 처리 25"/>
          <p:cNvSpPr/>
          <p:nvPr/>
        </p:nvSpPr>
        <p:spPr>
          <a:xfrm>
            <a:off x="1633772" y="4336743"/>
            <a:ext cx="800472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Btn_mini</a:t>
            </a:r>
            <a:r>
              <a:rPr lang="en-US" altLang="ko-KR" sz="800" dirty="0" smtClean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blue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766918" y="4849034"/>
            <a:ext cx="1036140" cy="468973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7A6C64"/>
                </a:solidFill>
              </a:rPr>
              <a:t>Btn_yellow</a:t>
            </a:r>
            <a:endParaRPr lang="ko-KR" altLang="en-US" sz="1100" dirty="0">
              <a:solidFill>
                <a:srgbClr val="7A6C64"/>
              </a:solidFill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1876918" y="4849035"/>
            <a:ext cx="1038898" cy="468973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Btn_blue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3472982" y="2015613"/>
            <a:ext cx="2494452" cy="234486"/>
          </a:xfrm>
          <a:prstGeom prst="flowChartAlternateProcess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Gauge_blue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3488376" y="2375653"/>
            <a:ext cx="2494452" cy="234486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Gauge_green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3488376" y="2735693"/>
            <a:ext cx="2494452" cy="234486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Gauge_red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3347864" y="4346003"/>
            <a:ext cx="800472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Btn_mini</a:t>
            </a:r>
            <a:r>
              <a:rPr lang="en-US" altLang="ko-KR" sz="800" dirty="0" smtClean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red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2987824" y="4851394"/>
            <a:ext cx="1036140" cy="468973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C000"/>
                </a:solidFill>
              </a:rPr>
              <a:t>Btn_dark</a:t>
            </a:r>
            <a:endParaRPr lang="ko-KR" altLang="en-US" sz="1100" dirty="0">
              <a:solidFill>
                <a:srgbClr val="FFC000"/>
              </a:solidFill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2511189" y="4336743"/>
            <a:ext cx="764667" cy="369300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rgbClr val="FFC000"/>
                </a:solidFill>
              </a:rPr>
              <a:t>Btn_mini</a:t>
            </a:r>
            <a:r>
              <a:rPr lang="en-US" altLang="ko-KR" sz="800" dirty="0" smtClean="0">
                <a:solidFill>
                  <a:srgbClr val="FFC000"/>
                </a:solidFill>
              </a:rPr>
              <a:t>_</a:t>
            </a:r>
          </a:p>
          <a:p>
            <a:pPr algn="ctr"/>
            <a:r>
              <a:rPr lang="en-US" altLang="ko-KR" sz="800" dirty="0" smtClean="0">
                <a:solidFill>
                  <a:srgbClr val="FFC000"/>
                </a:solidFill>
              </a:rPr>
              <a:t>dark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536" y="3212976"/>
            <a:ext cx="2465158" cy="557554"/>
          </a:xfrm>
          <a:prstGeom prst="rect">
            <a:avLst/>
          </a:prstGeom>
          <a:solidFill>
            <a:srgbClr val="BFA08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7A6C64"/>
                </a:solidFill>
              </a:rPr>
              <a:t>board_sub_02</a:t>
            </a:r>
          </a:p>
          <a:p>
            <a:pPr algn="ctr"/>
            <a:endParaRPr lang="en-US" altLang="ko-KR" dirty="0" smtClean="0">
              <a:solidFill>
                <a:srgbClr val="7A6C64"/>
              </a:solidFill>
            </a:endParaRPr>
          </a:p>
        </p:txBody>
      </p:sp>
      <p:sp>
        <p:nvSpPr>
          <p:cNvPr id="37" name="제목 3"/>
          <p:cNvSpPr txBox="1">
            <a:spLocks/>
          </p:cNvSpPr>
          <p:nvPr/>
        </p:nvSpPr>
        <p:spPr>
          <a:xfrm>
            <a:off x="107504" y="116632"/>
            <a:ext cx="8856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 smtClean="0"/>
              <a:t>유아이</a:t>
            </a:r>
            <a:r>
              <a:rPr lang="ko-KR" altLang="en-US" dirty="0" smtClean="0"/>
              <a:t> 계층</a:t>
            </a:r>
            <a:endParaRPr lang="ko-KR" altLang="en-US" dirty="0"/>
          </a:p>
        </p:txBody>
      </p:sp>
      <p:sp>
        <p:nvSpPr>
          <p:cNvPr id="2" name="포인트가 6개인 별 1"/>
          <p:cNvSpPr/>
          <p:nvPr/>
        </p:nvSpPr>
        <p:spPr>
          <a:xfrm>
            <a:off x="4932040" y="5960732"/>
            <a:ext cx="648072" cy="720080"/>
          </a:xfrm>
          <a:prstGeom prst="star6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gradFill>
              <a:gsLst>
                <a:gs pos="52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bg1">
                    <a:lumMod val="65000"/>
                  </a:schemeClr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25400" dist="25400" dir="5400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포인트가 5개인 별 2"/>
          <p:cNvSpPr/>
          <p:nvPr/>
        </p:nvSpPr>
        <p:spPr>
          <a:xfrm>
            <a:off x="6228184" y="6093296"/>
            <a:ext cx="432048" cy="36004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3491880" y="3068960"/>
            <a:ext cx="2494452" cy="234486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</a:rPr>
              <a:t>Gauge_yellow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십이각형 3"/>
          <p:cNvSpPr/>
          <p:nvPr/>
        </p:nvSpPr>
        <p:spPr>
          <a:xfrm>
            <a:off x="4030824" y="4283495"/>
            <a:ext cx="180020" cy="180020"/>
          </a:xfrm>
          <a:prstGeom prst="dodecagon">
            <a:avLst/>
          </a:prstGeom>
          <a:gradFill>
            <a:gsLst>
              <a:gs pos="0">
                <a:srgbClr val="FF0000"/>
              </a:gs>
              <a:gs pos="56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6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38100" dist="254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2432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772816"/>
            <a:ext cx="7772400" cy="1362075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Pvp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  <a:endParaRPr lang="ko-KR" altLang="en-US" sz="4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827584" y="2931712"/>
            <a:ext cx="8136903" cy="23694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시즌</a:t>
            </a:r>
            <a:r>
              <a:rPr lang="en-US" altLang="ko-KR" dirty="0" smtClean="0"/>
              <a:t>(1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? 1</a:t>
            </a:r>
            <a:r>
              <a:rPr lang="ko-KR" altLang="en-US" dirty="0" smtClean="0"/>
              <a:t>달</a:t>
            </a:r>
            <a:r>
              <a:rPr lang="en-US" altLang="ko-KR" dirty="0" smtClean="0"/>
              <a:t>?)</a:t>
            </a:r>
            <a:r>
              <a:rPr lang="ko-KR" altLang="en-US" dirty="0" smtClean="0"/>
              <a:t>제로 벌어지는 </a:t>
            </a:r>
            <a:r>
              <a:rPr lang="ko-KR" altLang="en-US" dirty="0" err="1" smtClean="0"/>
              <a:t>점령전</a:t>
            </a:r>
            <a:endParaRPr lang="en-US" altLang="ko-KR" dirty="0" smtClean="0"/>
          </a:p>
          <a:p>
            <a:r>
              <a:rPr lang="en-US" altLang="ko-KR" dirty="0" smtClean="0"/>
              <a:t>2. 5</a:t>
            </a:r>
            <a:r>
              <a:rPr lang="ko-KR" altLang="en-US" dirty="0" smtClean="0"/>
              <a:t>인의 유저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FF0000"/>
                </a:solidFill>
              </a:rPr>
              <a:t>한 팀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친구 지정가능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유저끼리 </a:t>
            </a:r>
            <a:r>
              <a:rPr lang="ko-KR" altLang="en-US" dirty="0"/>
              <a:t>서로의 </a:t>
            </a:r>
            <a:r>
              <a:rPr lang="ko-KR" altLang="en-US" dirty="0" smtClean="0"/>
              <a:t>★을 걸고 </a:t>
            </a:r>
            <a:r>
              <a:rPr lang="ko-KR" altLang="en-US" dirty="0" smtClean="0">
                <a:solidFill>
                  <a:srgbClr val="FF0000"/>
                </a:solidFill>
              </a:rPr>
              <a:t>한 턴</a:t>
            </a:r>
            <a:r>
              <a:rPr lang="en-US" altLang="ko-KR" dirty="0" smtClean="0"/>
              <a:t>(12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 </a:t>
            </a:r>
            <a:r>
              <a:rPr lang="ko-KR" altLang="en-US" dirty="0" err="1" smtClean="0"/>
              <a:t>세력전을</a:t>
            </a:r>
            <a:r>
              <a:rPr lang="ko-KR" altLang="en-US" dirty="0" smtClean="0"/>
              <a:t> 벌인다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C000"/>
                </a:solidFill>
              </a:rPr>
              <a:t>4. </a:t>
            </a:r>
            <a:r>
              <a:rPr lang="ko-KR" altLang="en-US" dirty="0" smtClean="0">
                <a:solidFill>
                  <a:srgbClr val="FFC000"/>
                </a:solidFill>
              </a:rPr>
              <a:t>한 턴이 끝나면 획득한 ★ 의 수에 따라 </a:t>
            </a:r>
            <a:r>
              <a:rPr lang="ko-KR" altLang="en-US" dirty="0" err="1" smtClean="0">
                <a:solidFill>
                  <a:srgbClr val="FFC000"/>
                </a:solidFill>
              </a:rPr>
              <a:t>맵이</a:t>
            </a:r>
            <a:r>
              <a:rPr lang="ko-KR" altLang="en-US" dirty="0" smtClean="0">
                <a:solidFill>
                  <a:srgbClr val="FFC000"/>
                </a:solidFill>
              </a:rPr>
              <a:t> 재 정렬된다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팀끼리 지원이 가능하며 다른 팀들과 동맹을 맺을 수 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시즌 종료 시 ★을 많이 획득한 팀이 우승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665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91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리그 방식에 대하여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1. </a:t>
            </a:r>
            <a:r>
              <a:rPr lang="ko-KR" altLang="en-US" sz="1600" dirty="0" smtClean="0"/>
              <a:t>리그는 시즌제로 진행되며 시즌이 끝나면 </a:t>
            </a:r>
            <a:r>
              <a:rPr lang="ko-KR" altLang="en-US" sz="1600" dirty="0" err="1" smtClean="0"/>
              <a:t>리셋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  </a:t>
            </a:r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/>
              <a:t>별을 모아서 요새를 확장할 수록 공격기회가 증가해 더 높은 리그로 갈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확장된 요새에는 유저가 등록한 방어진이 복제된다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등록할 방어진이 없으면 빈칸으로 남는다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68" name="사각형 설명선 67"/>
          <p:cNvSpPr/>
          <p:nvPr/>
        </p:nvSpPr>
        <p:spPr>
          <a:xfrm>
            <a:off x="6670091" y="3217806"/>
            <a:ext cx="2006363" cy="759368"/>
          </a:xfrm>
          <a:prstGeom prst="wedgeRectCallout">
            <a:avLst>
              <a:gd name="adj1" fmla="val -74434"/>
              <a:gd name="adj2" fmla="val 7906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요새 </a:t>
            </a:r>
            <a:r>
              <a:rPr lang="en-US" altLang="ko-KR" sz="1200" b="1" dirty="0" smtClean="0"/>
              <a:t>lv 9</a:t>
            </a:r>
          </a:p>
          <a:p>
            <a:r>
              <a:rPr lang="ko-KR" altLang="en-US" sz="1000" dirty="0"/>
              <a:t>★ </a:t>
            </a:r>
            <a:r>
              <a:rPr lang="en-US" altLang="ko-KR" sz="1000" dirty="0" smtClean="0"/>
              <a:t>45 </a:t>
            </a:r>
            <a:r>
              <a:rPr lang="ko-KR" altLang="en-US" sz="1000" dirty="0" smtClean="0"/>
              <a:t>이상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모래시계 </a:t>
            </a:r>
            <a:r>
              <a:rPr lang="en-US" altLang="ko-KR" sz="1000" dirty="0" smtClean="0">
                <a:solidFill>
                  <a:srgbClr val="FFCC00"/>
                </a:solidFill>
              </a:rPr>
              <a:t>100 + (50x8)</a:t>
            </a:r>
            <a:r>
              <a:rPr lang="ko-KR" altLang="en-US" sz="1000" dirty="0" smtClean="0">
                <a:solidFill>
                  <a:srgbClr val="FFCC00"/>
                </a:solidFill>
              </a:rPr>
              <a:t>개 지급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6670093" y="1509777"/>
            <a:ext cx="2006363" cy="720080"/>
          </a:xfrm>
          <a:prstGeom prst="wedgeRectCallout">
            <a:avLst>
              <a:gd name="adj1" fmla="val -267913"/>
              <a:gd name="adj2" fmla="val 5476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요</a:t>
            </a:r>
            <a:r>
              <a:rPr lang="ko-KR" altLang="en-US" sz="1200" b="1" dirty="0" smtClean="0"/>
              <a:t>새 </a:t>
            </a:r>
            <a:r>
              <a:rPr lang="en-US" altLang="ko-KR" sz="1200" b="1" dirty="0" smtClean="0"/>
              <a:t>lv 1</a:t>
            </a:r>
          </a:p>
          <a:p>
            <a:r>
              <a:rPr lang="ko-KR" altLang="en-US" sz="1000" dirty="0" smtClean="0"/>
              <a:t>★  </a:t>
            </a:r>
            <a:r>
              <a:rPr lang="en-US" altLang="ko-KR" sz="1000" dirty="0" smtClean="0"/>
              <a:t>0 ~ 5</a:t>
            </a: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모래시계 </a:t>
            </a:r>
            <a:r>
              <a:rPr lang="en-US" altLang="ko-KR" sz="1000" dirty="0" smtClean="0">
                <a:solidFill>
                  <a:srgbClr val="FFCC00"/>
                </a:solidFill>
              </a:rPr>
              <a:t>100</a:t>
            </a:r>
            <a:r>
              <a:rPr lang="ko-KR" altLang="en-US" sz="1000" dirty="0" smtClean="0">
                <a:solidFill>
                  <a:srgbClr val="FFCC00"/>
                </a:solidFill>
              </a:rPr>
              <a:t>개 지급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74" name="사각형 설명선 73"/>
          <p:cNvSpPr/>
          <p:nvPr/>
        </p:nvSpPr>
        <p:spPr>
          <a:xfrm>
            <a:off x="6670092" y="2334585"/>
            <a:ext cx="2006363" cy="759368"/>
          </a:xfrm>
          <a:prstGeom prst="wedgeRectCallout">
            <a:avLst>
              <a:gd name="adj1" fmla="val -170743"/>
              <a:gd name="adj2" fmla="val 6430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요새 </a:t>
            </a:r>
            <a:r>
              <a:rPr lang="en-US" altLang="ko-KR" sz="1200" b="1" dirty="0" smtClean="0"/>
              <a:t>lv 5</a:t>
            </a:r>
          </a:p>
          <a:p>
            <a:r>
              <a:rPr lang="ko-KR" altLang="en-US" sz="1000" dirty="0"/>
              <a:t>★ </a:t>
            </a:r>
            <a:r>
              <a:rPr lang="en-US" altLang="ko-KR" sz="1000" dirty="0" smtClean="0"/>
              <a:t>21 ~ 25</a:t>
            </a: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모래시계 </a:t>
            </a:r>
            <a:r>
              <a:rPr lang="en-US" altLang="ko-KR" sz="1000" dirty="0" smtClean="0">
                <a:solidFill>
                  <a:srgbClr val="FFCC00"/>
                </a:solidFill>
              </a:rPr>
              <a:t>100 + (50x4)</a:t>
            </a:r>
            <a:r>
              <a:rPr lang="ko-KR" altLang="en-US" sz="1000" dirty="0" smtClean="0">
                <a:solidFill>
                  <a:srgbClr val="FFCC00"/>
                </a:solidFill>
              </a:rPr>
              <a:t>개 지급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pic>
        <p:nvPicPr>
          <p:cNvPr id="64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5" y="141277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3" y="159084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1" y="177281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164690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1824973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0" y="200694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6" y="189215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207022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225219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80" y="342376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08" y="362452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76" y="383617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52" y="3658781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80" y="385953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548" y="407118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824" y="389979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52" y="410055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20" y="431220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33" y="2344101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61" y="252216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89" y="2704141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72" y="257823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56298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28" y="293827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44" y="282347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72" y="3001545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8351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5" y="306372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3" y="3241795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1" y="342376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329786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347592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0" y="365790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6" y="354310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3721173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390314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68" y="1825298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08" y="340571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12" y="342907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48" y="250062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0" y="273563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88" y="294728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592" y="297665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60" y="3188298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타원형 설명선 125"/>
          <p:cNvSpPr/>
          <p:nvPr/>
        </p:nvSpPr>
        <p:spPr>
          <a:xfrm>
            <a:off x="619439" y="2991721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FFC000"/>
                </a:solidFill>
              </a:rPr>
              <a:t>노란곰</a:t>
            </a:r>
            <a:r>
              <a:rPr lang="ko-KR" altLang="en-US" sz="1200" dirty="0" smtClean="0">
                <a:solidFill>
                  <a:srgbClr val="FFC000"/>
                </a:solidFill>
              </a:rPr>
              <a:t> ★</a:t>
            </a:r>
            <a:r>
              <a:rPr lang="en-US" altLang="ko-KR" sz="1200" dirty="0" smtClean="0">
                <a:solidFill>
                  <a:srgbClr val="FFC000"/>
                </a:solidFill>
              </a:rPr>
              <a:t>5</a:t>
            </a:r>
          </a:p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FNF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27" name="타원형 설명선 126"/>
          <p:cNvSpPr/>
          <p:nvPr/>
        </p:nvSpPr>
        <p:spPr>
          <a:xfrm>
            <a:off x="619439" y="4607929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3"/>
                </a:solidFill>
              </a:rPr>
              <a:t>Buzzler</a:t>
            </a:r>
            <a:r>
              <a:rPr lang="en-US" altLang="ko-KR" sz="1200" dirty="0" smtClean="0">
                <a:solidFill>
                  <a:schemeClr val="accent3"/>
                </a:solidFill>
              </a:rPr>
              <a:t> </a:t>
            </a:r>
            <a:r>
              <a:rPr lang="ko-KR" altLang="en-US" sz="1200" dirty="0" smtClean="0">
                <a:solidFill>
                  <a:schemeClr val="accent3"/>
                </a:solidFill>
              </a:rPr>
              <a:t>★</a:t>
            </a:r>
            <a:r>
              <a:rPr lang="en-US" altLang="ko-KR" sz="1200" dirty="0" smtClean="0">
                <a:solidFill>
                  <a:schemeClr val="accent3"/>
                </a:solidFill>
              </a:rPr>
              <a:t>8</a:t>
            </a:r>
          </a:p>
          <a:p>
            <a:pPr algn="ctr"/>
            <a:r>
              <a:rPr lang="en-US" altLang="ko-KR" sz="1000" dirty="0" smtClean="0">
                <a:solidFill>
                  <a:schemeClr val="accent3"/>
                </a:solidFill>
              </a:rPr>
              <a:t>FNF</a:t>
            </a:r>
            <a:endParaRPr lang="ko-KR" altLang="en-US" sz="1000" dirty="0">
              <a:solidFill>
                <a:schemeClr val="accent3"/>
              </a:solidFill>
            </a:endParaRPr>
          </a:p>
        </p:txBody>
      </p:sp>
      <p:sp>
        <p:nvSpPr>
          <p:cNvPr id="128" name="타원형 설명선 127"/>
          <p:cNvSpPr/>
          <p:nvPr/>
        </p:nvSpPr>
        <p:spPr>
          <a:xfrm>
            <a:off x="2275623" y="3861838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모래폭풍 ★</a:t>
            </a:r>
            <a:r>
              <a:rPr lang="en-US" altLang="ko-KR" sz="1200" dirty="0" smtClean="0"/>
              <a:t>18</a:t>
            </a:r>
          </a:p>
          <a:p>
            <a:pPr algn="ctr"/>
            <a:r>
              <a:rPr lang="ko-KR" altLang="en-US" sz="1000" dirty="0" err="1" smtClean="0"/>
              <a:t>홍우예향담</a:t>
            </a:r>
            <a:endParaRPr lang="ko-KR" altLang="en-US" sz="1000" dirty="0"/>
          </a:p>
        </p:txBody>
      </p:sp>
      <p:sp>
        <p:nvSpPr>
          <p:cNvPr id="129" name="타원형 설명선 128"/>
          <p:cNvSpPr/>
          <p:nvPr/>
        </p:nvSpPr>
        <p:spPr>
          <a:xfrm>
            <a:off x="3923928" y="5034656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FF0000"/>
                </a:solidFill>
              </a:rPr>
              <a:t>노스페라투</a:t>
            </a:r>
            <a:r>
              <a:rPr lang="ko-KR" altLang="en-US" sz="1200" dirty="0" smtClean="0">
                <a:solidFill>
                  <a:srgbClr val="FF0000"/>
                </a:solidFill>
              </a:rPr>
              <a:t> ★</a:t>
            </a:r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KTOP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포인트가 5개인 별 129"/>
          <p:cNvSpPr/>
          <p:nvPr/>
        </p:nvSpPr>
        <p:spPr>
          <a:xfrm>
            <a:off x="1443772" y="3963829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포인트가 5개인 별 131"/>
          <p:cNvSpPr/>
          <p:nvPr/>
        </p:nvSpPr>
        <p:spPr>
          <a:xfrm>
            <a:off x="1473028" y="2307645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포인트가 5개인 별 133"/>
          <p:cNvSpPr/>
          <p:nvPr/>
        </p:nvSpPr>
        <p:spPr>
          <a:xfrm>
            <a:off x="3090580" y="3135737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포인트가 5개인 별 134"/>
          <p:cNvSpPr/>
          <p:nvPr/>
        </p:nvSpPr>
        <p:spPr>
          <a:xfrm>
            <a:off x="2690183" y="3423769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포인트가 5개인 별 135"/>
          <p:cNvSpPr/>
          <p:nvPr/>
        </p:nvSpPr>
        <p:spPr>
          <a:xfrm>
            <a:off x="3090320" y="3675797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포인트가 5개인 별 136"/>
          <p:cNvSpPr/>
          <p:nvPr/>
        </p:nvSpPr>
        <p:spPr>
          <a:xfrm>
            <a:off x="3500799" y="3423769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포인트가 5개인 별 137"/>
          <p:cNvSpPr/>
          <p:nvPr/>
        </p:nvSpPr>
        <p:spPr>
          <a:xfrm>
            <a:off x="4779880" y="3849431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포인트가 5개인 별 138"/>
          <p:cNvSpPr/>
          <p:nvPr/>
        </p:nvSpPr>
        <p:spPr>
          <a:xfrm>
            <a:off x="4366835" y="4061167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3988972" y="428925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5178552" y="405055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779880" y="4307312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5577484" y="4328047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포인트가 5개인 별 143"/>
          <p:cNvSpPr/>
          <p:nvPr/>
        </p:nvSpPr>
        <p:spPr>
          <a:xfrm>
            <a:off x="4381468" y="4517919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포인트가 5개인 별 144"/>
          <p:cNvSpPr/>
          <p:nvPr/>
        </p:nvSpPr>
        <p:spPr>
          <a:xfrm>
            <a:off x="5180958" y="454144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포인트가 5개인 별 145"/>
          <p:cNvSpPr/>
          <p:nvPr/>
        </p:nvSpPr>
        <p:spPr>
          <a:xfrm>
            <a:off x="4771600" y="471991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3" y="4805191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1" y="4987165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486125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503932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0" y="522129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6" y="5106503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528456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5466543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타원형 설명선 157"/>
          <p:cNvSpPr/>
          <p:nvPr/>
        </p:nvSpPr>
        <p:spPr>
          <a:xfrm>
            <a:off x="619439" y="6171325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야만</a:t>
            </a:r>
            <a:r>
              <a:rPr lang="ko-KR" altLang="en-US" sz="1200" dirty="0">
                <a:solidFill>
                  <a:schemeClr val="bg1"/>
                </a:solidFill>
              </a:rPr>
              <a:t>인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★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41" name="Picture 17" descr="C:\work_2015\titan\proto\Sprites\Unit\ISO_Unit_Magicalter_c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46" y="4753971"/>
            <a:ext cx="1094276" cy="121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포인트가 5개인 별 159"/>
          <p:cNvSpPr/>
          <p:nvPr/>
        </p:nvSpPr>
        <p:spPr>
          <a:xfrm>
            <a:off x="1461119" y="555308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 설명선 160"/>
          <p:cNvSpPr/>
          <p:nvPr/>
        </p:nvSpPr>
        <p:spPr>
          <a:xfrm>
            <a:off x="6670093" y="5624970"/>
            <a:ext cx="2006363" cy="759368"/>
          </a:xfrm>
          <a:prstGeom prst="wedgeRectCallout">
            <a:avLst>
              <a:gd name="adj1" fmla="val -278232"/>
              <a:gd name="adj2" fmla="val -3907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야만인 </a:t>
            </a:r>
            <a:r>
              <a:rPr lang="en-US" altLang="ko-KR" sz="1200" b="1" dirty="0" smtClean="0"/>
              <a:t>lv </a:t>
            </a:r>
            <a:r>
              <a:rPr lang="en-US" altLang="ko-KR" sz="1200" b="1" dirty="0"/>
              <a:t>1</a:t>
            </a:r>
            <a:endParaRPr lang="en-US" altLang="ko-KR" sz="1200" b="1" dirty="0" smtClean="0"/>
          </a:p>
          <a:p>
            <a:r>
              <a:rPr lang="ko-KR" altLang="en-US" sz="1000" dirty="0"/>
              <a:t>★ </a:t>
            </a:r>
            <a:r>
              <a:rPr lang="ko-KR" altLang="en-US" sz="1000" dirty="0" smtClean="0"/>
              <a:t>을 주긴 주는데 보상이 적음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CC00"/>
                </a:solidFill>
              </a:rPr>
              <a:t>Pvp</a:t>
            </a:r>
            <a:r>
              <a:rPr lang="en-US" altLang="ko-KR" sz="1000" dirty="0" smtClean="0">
                <a:solidFill>
                  <a:srgbClr val="FFCC00"/>
                </a:solidFill>
              </a:rPr>
              <a:t> </a:t>
            </a:r>
            <a:r>
              <a:rPr lang="ko-KR" altLang="en-US" sz="1000" dirty="0" smtClean="0">
                <a:solidFill>
                  <a:srgbClr val="FFCC00"/>
                </a:solidFill>
              </a:rPr>
              <a:t>초보자를 위한 </a:t>
            </a:r>
            <a:r>
              <a:rPr lang="ko-KR" altLang="en-US" sz="1000" dirty="0" err="1" smtClean="0">
                <a:solidFill>
                  <a:srgbClr val="FFCC00"/>
                </a:solidFill>
              </a:rPr>
              <a:t>맵</a:t>
            </a:r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09" name="타원형 설명선 108"/>
          <p:cNvSpPr/>
          <p:nvPr/>
        </p:nvSpPr>
        <p:spPr>
          <a:xfrm>
            <a:off x="35496" y="4129079"/>
            <a:ext cx="1293601" cy="592384"/>
          </a:xfrm>
          <a:prstGeom prst="wedgeEllipseCallout">
            <a:avLst>
              <a:gd name="adj1" fmla="val 819"/>
              <a:gd name="adj2" fmla="val -70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침공 당해서 별을 빼앗긴 마을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485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91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다른 유저를 침공하기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1. </a:t>
            </a:r>
            <a:r>
              <a:rPr lang="ko-KR" altLang="en-US" sz="1600" dirty="0" smtClean="0"/>
              <a:t>상하좌우 </a:t>
            </a:r>
            <a:r>
              <a:rPr lang="en-US" altLang="ko-KR" sz="1600" dirty="0" smtClean="0"/>
              <a:t>8 </a:t>
            </a:r>
            <a:r>
              <a:rPr lang="ko-KR" altLang="en-US" sz="1600" dirty="0" smtClean="0"/>
              <a:t>방향을 침공할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/>
              <a:t>사거리 내에서 바로 보이는 요새만 침공이 가능하며 한 턴</a:t>
            </a:r>
            <a:r>
              <a:rPr lang="en-US" altLang="ko-KR" sz="1600" dirty="0" smtClean="0"/>
              <a:t>(12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마다 지급되는 모래시계를 소모한다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한 요새를 서로 다른 유저가 동시에 침공할 경우 먼저 점령한 쪽이 별을 가져간다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4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5" y="141277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3" y="159084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1" y="177281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164690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1824973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0" y="200694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6" y="189215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207022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225219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80" y="342376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08" y="362452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76" y="383617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52" y="3658781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80" y="385953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548" y="407118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824" y="389979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52" y="410055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20" y="431220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33" y="2344101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61" y="252216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89" y="2704141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72" y="257823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56298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28" y="293827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44" y="282347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72" y="3001545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8351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5" y="306372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3" y="3241795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1" y="342376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329786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347592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0" y="365790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6" y="354310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3721173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3903147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68" y="1825298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08" y="340571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12" y="342907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48" y="250062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0" y="2735634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3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88" y="294728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592" y="2976650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0" descr="C:\work_2015\titan\proto\Sprites\Unit\ISO_Unit_Castle_c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60" y="3188298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타원형 설명선 125"/>
          <p:cNvSpPr/>
          <p:nvPr/>
        </p:nvSpPr>
        <p:spPr>
          <a:xfrm>
            <a:off x="619439" y="2991721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FFC000"/>
                </a:solidFill>
              </a:rPr>
              <a:t>노란곰</a:t>
            </a:r>
            <a:r>
              <a:rPr lang="ko-KR" altLang="en-US" sz="1200" dirty="0" smtClean="0">
                <a:solidFill>
                  <a:srgbClr val="FFC000"/>
                </a:solidFill>
              </a:rPr>
              <a:t> ★</a:t>
            </a:r>
            <a:r>
              <a:rPr lang="en-US" altLang="ko-KR" sz="1200" dirty="0" smtClean="0">
                <a:solidFill>
                  <a:srgbClr val="FFC000"/>
                </a:solidFill>
              </a:rPr>
              <a:t>5</a:t>
            </a:r>
          </a:p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FNF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27" name="타원형 설명선 126"/>
          <p:cNvSpPr/>
          <p:nvPr/>
        </p:nvSpPr>
        <p:spPr>
          <a:xfrm>
            <a:off x="619439" y="4607929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3"/>
                </a:solidFill>
              </a:rPr>
              <a:t>Buzzler</a:t>
            </a:r>
            <a:r>
              <a:rPr lang="en-US" altLang="ko-KR" sz="1200" dirty="0" smtClean="0">
                <a:solidFill>
                  <a:schemeClr val="accent3"/>
                </a:solidFill>
              </a:rPr>
              <a:t> </a:t>
            </a:r>
            <a:r>
              <a:rPr lang="ko-KR" altLang="en-US" sz="1200" dirty="0" smtClean="0">
                <a:solidFill>
                  <a:schemeClr val="accent3"/>
                </a:solidFill>
              </a:rPr>
              <a:t>★</a:t>
            </a:r>
            <a:r>
              <a:rPr lang="en-US" altLang="ko-KR" sz="1200" dirty="0" smtClean="0">
                <a:solidFill>
                  <a:schemeClr val="accent3"/>
                </a:solidFill>
              </a:rPr>
              <a:t>8</a:t>
            </a:r>
          </a:p>
          <a:p>
            <a:pPr algn="ctr"/>
            <a:r>
              <a:rPr lang="en-US" altLang="ko-KR" sz="1000" dirty="0" smtClean="0">
                <a:solidFill>
                  <a:schemeClr val="accent3"/>
                </a:solidFill>
              </a:rPr>
              <a:t>FNF</a:t>
            </a:r>
            <a:endParaRPr lang="ko-KR" altLang="en-US" sz="1000" dirty="0">
              <a:solidFill>
                <a:schemeClr val="accent3"/>
              </a:solidFill>
            </a:endParaRPr>
          </a:p>
        </p:txBody>
      </p:sp>
      <p:sp>
        <p:nvSpPr>
          <p:cNvPr id="128" name="타원형 설명선 127"/>
          <p:cNvSpPr/>
          <p:nvPr/>
        </p:nvSpPr>
        <p:spPr>
          <a:xfrm>
            <a:off x="2275623" y="3861838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모래폭풍 ★</a:t>
            </a:r>
            <a:r>
              <a:rPr lang="en-US" altLang="ko-KR" sz="1200" dirty="0" smtClean="0"/>
              <a:t>18</a:t>
            </a:r>
          </a:p>
          <a:p>
            <a:pPr algn="ctr"/>
            <a:r>
              <a:rPr lang="ko-KR" altLang="en-US" sz="1000" dirty="0" err="1" smtClean="0"/>
              <a:t>홍우예향담</a:t>
            </a:r>
            <a:endParaRPr lang="ko-KR" altLang="en-US" sz="1000" dirty="0"/>
          </a:p>
        </p:txBody>
      </p:sp>
      <p:sp>
        <p:nvSpPr>
          <p:cNvPr id="129" name="타원형 설명선 128"/>
          <p:cNvSpPr/>
          <p:nvPr/>
        </p:nvSpPr>
        <p:spPr>
          <a:xfrm>
            <a:off x="3923928" y="5034656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FF0000"/>
                </a:solidFill>
              </a:rPr>
              <a:t>노스페라투</a:t>
            </a:r>
            <a:r>
              <a:rPr lang="ko-KR" altLang="en-US" sz="1200" dirty="0" smtClean="0">
                <a:solidFill>
                  <a:srgbClr val="FF0000"/>
                </a:solidFill>
              </a:rPr>
              <a:t> ★</a:t>
            </a:r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KTOP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포인트가 5개인 별 129"/>
          <p:cNvSpPr/>
          <p:nvPr/>
        </p:nvSpPr>
        <p:spPr>
          <a:xfrm>
            <a:off x="1443772" y="3963829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포인트가 5개인 별 131"/>
          <p:cNvSpPr/>
          <p:nvPr/>
        </p:nvSpPr>
        <p:spPr>
          <a:xfrm>
            <a:off x="1473028" y="2307645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포인트가 5개인 별 133"/>
          <p:cNvSpPr/>
          <p:nvPr/>
        </p:nvSpPr>
        <p:spPr>
          <a:xfrm>
            <a:off x="3090580" y="3135737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포인트가 5개인 별 134"/>
          <p:cNvSpPr/>
          <p:nvPr/>
        </p:nvSpPr>
        <p:spPr>
          <a:xfrm>
            <a:off x="2690183" y="3423769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포인트가 5개인 별 135"/>
          <p:cNvSpPr/>
          <p:nvPr/>
        </p:nvSpPr>
        <p:spPr>
          <a:xfrm>
            <a:off x="3090320" y="3675797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포인트가 5개인 별 136"/>
          <p:cNvSpPr/>
          <p:nvPr/>
        </p:nvSpPr>
        <p:spPr>
          <a:xfrm>
            <a:off x="3500799" y="3423769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포인트가 5개인 별 137"/>
          <p:cNvSpPr/>
          <p:nvPr/>
        </p:nvSpPr>
        <p:spPr>
          <a:xfrm>
            <a:off x="4779880" y="3849431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포인트가 5개인 별 138"/>
          <p:cNvSpPr/>
          <p:nvPr/>
        </p:nvSpPr>
        <p:spPr>
          <a:xfrm>
            <a:off x="4366835" y="4061167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3988972" y="428925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5178552" y="405055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779880" y="4307312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5577484" y="4328047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포인트가 5개인 별 143"/>
          <p:cNvSpPr/>
          <p:nvPr/>
        </p:nvSpPr>
        <p:spPr>
          <a:xfrm>
            <a:off x="4381468" y="4517919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포인트가 5개인 별 144"/>
          <p:cNvSpPr/>
          <p:nvPr/>
        </p:nvSpPr>
        <p:spPr>
          <a:xfrm>
            <a:off x="5180958" y="454144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포인트가 5개인 별 145"/>
          <p:cNvSpPr/>
          <p:nvPr/>
        </p:nvSpPr>
        <p:spPr>
          <a:xfrm>
            <a:off x="4771600" y="471991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 설명선 146"/>
          <p:cNvSpPr/>
          <p:nvPr/>
        </p:nvSpPr>
        <p:spPr>
          <a:xfrm>
            <a:off x="4966179" y="1475781"/>
            <a:ext cx="2486141" cy="1839976"/>
          </a:xfrm>
          <a:prstGeom prst="wedgeRectCallout">
            <a:avLst>
              <a:gd name="adj1" fmla="val -129155"/>
              <a:gd name="adj2" fmla="val 444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내가 침공중인 요새를 다른 사람이 클릭할 경우의 팝업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침공중인 내 화면에도 알림이 뜬다</a:t>
            </a:r>
            <a:r>
              <a:rPr lang="en-US" altLang="ko-KR" sz="1000" dirty="0" smtClean="0">
                <a:solidFill>
                  <a:schemeClr val="bg1"/>
                </a:solidFill>
              </a:rPr>
              <a:t>.)</a:t>
            </a: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모래시계 </a:t>
            </a:r>
            <a:r>
              <a:rPr lang="en-US" altLang="ko-KR" sz="1000" dirty="0" smtClean="0">
                <a:solidFill>
                  <a:srgbClr val="FFCC00"/>
                </a:solidFill>
              </a:rPr>
              <a:t>50</a:t>
            </a:r>
            <a:r>
              <a:rPr lang="ko-KR" altLang="en-US" sz="1000" dirty="0" smtClean="0">
                <a:solidFill>
                  <a:srgbClr val="FFCC00"/>
                </a:solidFill>
              </a:rPr>
              <a:t>개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r>
              <a:rPr lang="ko-KR" altLang="en-US" sz="1000" dirty="0" err="1" smtClean="0">
                <a:solidFill>
                  <a:srgbClr val="FFCC00"/>
                </a:solidFill>
              </a:rPr>
              <a:t>노란곰</a:t>
            </a:r>
            <a:r>
              <a:rPr lang="ko-KR" altLang="en-US" sz="1000" dirty="0" smtClean="0">
                <a:solidFill>
                  <a:srgbClr val="FFCC00"/>
                </a:solidFill>
              </a:rPr>
              <a:t> 님이 침공 중입니다</a:t>
            </a:r>
            <a:r>
              <a:rPr lang="en-US" altLang="ko-KR" sz="1000" dirty="0" smtClean="0">
                <a:solidFill>
                  <a:srgbClr val="FFCC00"/>
                </a:solidFill>
              </a:rPr>
              <a:t>. </a:t>
            </a: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획득할 ★이 없을 수도 있는데 공격하시겠습니까</a:t>
            </a:r>
            <a:r>
              <a:rPr lang="en-US" altLang="ko-KR" sz="1000" dirty="0" smtClean="0">
                <a:solidFill>
                  <a:srgbClr val="FFCC00"/>
                </a:solidFill>
              </a:rPr>
              <a:t>? </a:t>
            </a: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pic>
        <p:nvPicPr>
          <p:cNvPr id="148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3" y="4805191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1" y="4987165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486125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5039322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0" y="5221296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6" y="5106503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4" y="5284569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1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2" y="5466543"/>
            <a:ext cx="797344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타원형 설명선 157"/>
          <p:cNvSpPr/>
          <p:nvPr/>
        </p:nvSpPr>
        <p:spPr>
          <a:xfrm>
            <a:off x="619439" y="6171325"/>
            <a:ext cx="1936337" cy="426027"/>
          </a:xfrm>
          <a:prstGeom prst="wedgeEllipseCallout">
            <a:avLst>
              <a:gd name="adj1" fmla="val -541"/>
              <a:gd name="adj2" fmla="val 4164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야만</a:t>
            </a:r>
            <a:r>
              <a:rPr lang="ko-KR" altLang="en-US" sz="1200" dirty="0">
                <a:solidFill>
                  <a:schemeClr val="bg1"/>
                </a:solidFill>
              </a:rPr>
              <a:t>인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★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41" name="Picture 17" descr="C:\work_2015\titan\proto\Sprites\Unit\ISO_Unit_Magicalter_c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46" y="4753971"/>
            <a:ext cx="1094276" cy="121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포인트가 5개인 별 159"/>
          <p:cNvSpPr/>
          <p:nvPr/>
        </p:nvSpPr>
        <p:spPr>
          <a:xfrm>
            <a:off x="1461119" y="5553083"/>
            <a:ext cx="216024" cy="18002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dist="38100" dir="5400000" algn="ctr" rotWithShape="0">
              <a:srgbClr val="CC9B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 rot="2655743">
            <a:off x="1557459" y="2392584"/>
            <a:ext cx="1284896" cy="756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침공</a:t>
            </a:r>
            <a:endParaRPr lang="ko-KR" altLang="en-US" dirty="0"/>
          </a:p>
        </p:txBody>
      </p:sp>
      <p:sp>
        <p:nvSpPr>
          <p:cNvPr id="109" name="사각형 설명선 108"/>
          <p:cNvSpPr/>
          <p:nvPr/>
        </p:nvSpPr>
        <p:spPr>
          <a:xfrm>
            <a:off x="2699792" y="1052736"/>
            <a:ext cx="2070291" cy="1622805"/>
          </a:xfrm>
          <a:prstGeom prst="wedgeRectCallout">
            <a:avLst>
              <a:gd name="adj1" fmla="val -40702"/>
              <a:gd name="adj2" fmla="val 821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홍우예향담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팀이름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모래폭풍 </a:t>
            </a:r>
            <a:r>
              <a:rPr lang="ko-KR" altLang="en-US" sz="1000" dirty="0" smtClean="0">
                <a:solidFill>
                  <a:srgbClr val="FFCC00"/>
                </a:solidFill>
              </a:rPr>
              <a:t>★</a:t>
            </a:r>
            <a:r>
              <a:rPr lang="en-US" altLang="ko-KR" sz="1000" dirty="0" smtClean="0">
                <a:solidFill>
                  <a:srgbClr val="FFCC00"/>
                </a:solidFill>
              </a:rPr>
              <a:t>18  </a:t>
            </a:r>
            <a:r>
              <a:rPr lang="en-US" altLang="ko-KR" sz="1000" dirty="0" smtClean="0">
                <a:solidFill>
                  <a:srgbClr val="FF0000"/>
                </a:solidFill>
              </a:rPr>
              <a:t>best </a:t>
            </a:r>
            <a:r>
              <a:rPr lang="ko-KR" altLang="en-US" sz="1000" dirty="0" smtClean="0">
                <a:solidFill>
                  <a:srgbClr val="FF0000"/>
                </a:solidFill>
              </a:rPr>
              <a:t>★</a:t>
            </a:r>
            <a:r>
              <a:rPr lang="en-US" altLang="ko-KR" sz="1000" dirty="0" smtClean="0">
                <a:solidFill>
                  <a:srgbClr val="FF0000"/>
                </a:solidFill>
              </a:rPr>
              <a:t>999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</a:rPr>
              <a:t>번 요새 자기장 폭풍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이름등록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방어력 </a:t>
            </a:r>
            <a:r>
              <a:rPr lang="en-US" altLang="ko-KR" sz="1000" dirty="0" smtClean="0">
                <a:solidFill>
                  <a:schemeClr val="bg1"/>
                </a:solidFill>
              </a:rPr>
              <a:t>599 (</a:t>
            </a:r>
            <a:r>
              <a:rPr lang="ko-KR" altLang="en-US" sz="1000" dirty="0" smtClean="0">
                <a:solidFill>
                  <a:schemeClr val="bg1"/>
                </a:solidFill>
              </a:rPr>
              <a:t>요새의 건설점수임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모래시계 </a:t>
            </a:r>
            <a:r>
              <a:rPr lang="en-US" altLang="ko-KR" sz="1000" dirty="0" smtClean="0">
                <a:solidFill>
                  <a:srgbClr val="FFCC00"/>
                </a:solidFill>
              </a:rPr>
              <a:t>80</a:t>
            </a:r>
            <a:r>
              <a:rPr lang="ko-KR" altLang="en-US" sz="1000" dirty="0">
                <a:solidFill>
                  <a:srgbClr val="FFCC00"/>
                </a:solidFill>
              </a:rPr>
              <a:t>개</a:t>
            </a:r>
            <a:endParaRPr lang="en-US" altLang="ko-KR" sz="1000" dirty="0">
              <a:solidFill>
                <a:srgbClr val="FFCC00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침공 하시겠습니까</a:t>
            </a:r>
            <a:r>
              <a:rPr lang="en-US" altLang="ko-KR" sz="10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3851920" y="2204864"/>
            <a:ext cx="864096" cy="36004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침공하기</a:t>
            </a:r>
            <a:endParaRPr lang="ko-KR" altLang="en-US" sz="800" dirty="0">
              <a:solidFill>
                <a:srgbClr val="7A6C64"/>
              </a:solidFill>
            </a:endParaRPr>
          </a:p>
        </p:txBody>
      </p:sp>
      <p:sp>
        <p:nvSpPr>
          <p:cNvPr id="111" name="순서도: 대체 처리 110"/>
          <p:cNvSpPr/>
          <p:nvPr/>
        </p:nvSpPr>
        <p:spPr>
          <a:xfrm>
            <a:off x="2771800" y="2204864"/>
            <a:ext cx="426792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2" name="순서도: 대체 처리 111"/>
          <p:cNvSpPr/>
          <p:nvPr/>
        </p:nvSpPr>
        <p:spPr>
          <a:xfrm>
            <a:off x="3275856" y="2204864"/>
            <a:ext cx="432048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정찰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3" name="순서도: 대체 처리 112"/>
          <p:cNvSpPr/>
          <p:nvPr/>
        </p:nvSpPr>
        <p:spPr>
          <a:xfrm>
            <a:off x="6084168" y="2852936"/>
            <a:ext cx="864096" cy="360040"/>
          </a:xfrm>
          <a:prstGeom prst="flowChartAlternateProcess">
            <a:avLst/>
          </a:prstGeom>
          <a:gradFill>
            <a:gsLst>
              <a:gs pos="0">
                <a:srgbClr val="FFFF00"/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A6C64"/>
                </a:solidFill>
              </a:rPr>
              <a:t>침공하기</a:t>
            </a:r>
            <a:endParaRPr lang="ko-KR" altLang="en-US" sz="800" dirty="0">
              <a:solidFill>
                <a:srgbClr val="7A6C64"/>
              </a:solidFill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5076056" y="2852936"/>
            <a:ext cx="426792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580112" y="2852936"/>
            <a:ext cx="432048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구경하기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6" name="순서도: 대체 처리 115"/>
          <p:cNvSpPr/>
          <p:nvPr/>
        </p:nvSpPr>
        <p:spPr>
          <a:xfrm>
            <a:off x="4067944" y="1845287"/>
            <a:ext cx="648072" cy="287569"/>
          </a:xfrm>
          <a:prstGeom prst="flowChartAlternateProcess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C000"/>
                </a:solidFill>
              </a:rPr>
              <a:t>자동침공</a:t>
            </a:r>
            <a:endParaRPr lang="ko-KR" altLang="en-US" sz="800" dirty="0">
              <a:solidFill>
                <a:srgbClr val="FFC000"/>
              </a:solidFill>
            </a:endParaRPr>
          </a:p>
        </p:txBody>
      </p:sp>
      <p:sp>
        <p:nvSpPr>
          <p:cNvPr id="117" name="사각형 설명선 116"/>
          <p:cNvSpPr/>
          <p:nvPr/>
        </p:nvSpPr>
        <p:spPr>
          <a:xfrm>
            <a:off x="6156176" y="5195743"/>
            <a:ext cx="2816191" cy="1473617"/>
          </a:xfrm>
          <a:prstGeom prst="wedgeRectCallout">
            <a:avLst>
              <a:gd name="adj1" fmla="val -21385"/>
              <a:gd name="adj2" fmla="val 4944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평화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적대관계 표시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000" dirty="0" smtClean="0">
                <a:solidFill>
                  <a:srgbClr val="FFCC00"/>
                </a:solidFill>
              </a:rPr>
              <a:t>Ffea3c	</a:t>
            </a:r>
            <a:r>
              <a:rPr lang="ko-KR" altLang="en-US" sz="1000" dirty="0" smtClean="0">
                <a:solidFill>
                  <a:srgbClr val="FFCC00"/>
                </a:solidFill>
              </a:rPr>
              <a:t>내 마을</a:t>
            </a:r>
            <a:endParaRPr lang="en-US" altLang="ko-KR" sz="1000" dirty="0" smtClean="0">
              <a:solidFill>
                <a:srgbClr val="FFCC00"/>
              </a:solidFill>
            </a:endParaRPr>
          </a:p>
          <a:p>
            <a:r>
              <a:rPr lang="en-US" altLang="ko-KR" sz="1000" dirty="0" err="1" smtClean="0">
                <a:solidFill>
                  <a:schemeClr val="bg1"/>
                </a:solidFill>
              </a:rPr>
              <a:t>Ffffff</a:t>
            </a:r>
            <a:r>
              <a:rPr lang="en-US" altLang="ko-KR" sz="1000" dirty="0" smtClean="0">
                <a:solidFill>
                  <a:schemeClr val="bg1"/>
                </a:solidFill>
              </a:rPr>
              <a:t>	None</a:t>
            </a:r>
            <a:r>
              <a:rPr lang="ko-KR" altLang="en-US" sz="1000" dirty="0" smtClean="0">
                <a:solidFill>
                  <a:schemeClr val="bg1"/>
                </a:solidFill>
              </a:rPr>
              <a:t>길드유저 </a:t>
            </a:r>
            <a:r>
              <a:rPr lang="en-US" altLang="ko-KR" sz="1000" dirty="0" smtClean="0">
                <a:solidFill>
                  <a:schemeClr val="bg1"/>
                </a:solidFill>
              </a:rPr>
              <a:t>&amp; </a:t>
            </a:r>
            <a:r>
              <a:rPr lang="ko-KR" altLang="en-US" sz="1000" dirty="0" smtClean="0">
                <a:solidFill>
                  <a:schemeClr val="bg1"/>
                </a:solidFill>
              </a:rPr>
              <a:t>야만인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rgbClr val="CCFF33"/>
                </a:solidFill>
              </a:rPr>
              <a:t>Cbe332	</a:t>
            </a:r>
            <a:r>
              <a:rPr lang="ko-KR" altLang="en-US" sz="1000" dirty="0" smtClean="0">
                <a:solidFill>
                  <a:srgbClr val="CCFF33"/>
                </a:solidFill>
              </a:rPr>
              <a:t>나와 같은 길드</a:t>
            </a:r>
            <a:endParaRPr lang="en-US" altLang="ko-KR" sz="1000" dirty="0" smtClean="0">
              <a:solidFill>
                <a:srgbClr val="CCFF33"/>
              </a:solidFill>
            </a:endParaRPr>
          </a:p>
          <a:p>
            <a:r>
              <a:rPr lang="en-US" altLang="ko-KR" sz="1000" dirty="0" smtClean="0">
                <a:solidFill>
                  <a:srgbClr val="33CCFF"/>
                </a:solidFill>
              </a:rPr>
              <a:t>56b8fb	</a:t>
            </a:r>
            <a:r>
              <a:rPr lang="ko-KR" altLang="en-US" sz="1000" dirty="0" smtClean="0">
                <a:solidFill>
                  <a:srgbClr val="33CCFF"/>
                </a:solidFill>
              </a:rPr>
              <a:t>동맹길드</a:t>
            </a:r>
            <a:endParaRPr lang="en-US" altLang="ko-KR" sz="1000" dirty="0" smtClean="0">
              <a:solidFill>
                <a:srgbClr val="33CCFF"/>
              </a:solidFill>
            </a:endParaRPr>
          </a:p>
          <a:p>
            <a:r>
              <a:rPr lang="en-US" altLang="ko-KR" sz="1000" dirty="0" smtClean="0">
                <a:solidFill>
                  <a:srgbClr val="4D4D4D"/>
                </a:solidFill>
              </a:rPr>
              <a:t>695e60	</a:t>
            </a:r>
            <a:r>
              <a:rPr lang="ko-KR" altLang="en-US" sz="1000" dirty="0" smtClean="0">
                <a:solidFill>
                  <a:srgbClr val="4D4D4D"/>
                </a:solidFill>
              </a:rPr>
              <a:t>상호 불가침 </a:t>
            </a:r>
            <a:endParaRPr lang="en-US" altLang="ko-KR" sz="1000" dirty="0" smtClean="0">
              <a:solidFill>
                <a:srgbClr val="4D4D4D"/>
              </a:solidFill>
            </a:endParaRPr>
          </a:p>
          <a:p>
            <a:r>
              <a:rPr lang="en-US" altLang="ko-KR" sz="1000" dirty="0" smtClean="0">
                <a:solidFill>
                  <a:srgbClr val="FF3300"/>
                </a:solidFill>
              </a:rPr>
              <a:t>F6572e	</a:t>
            </a:r>
            <a:r>
              <a:rPr lang="ko-KR" altLang="en-US" sz="1000" dirty="0" smtClean="0">
                <a:solidFill>
                  <a:srgbClr val="FF3300"/>
                </a:solidFill>
              </a:rPr>
              <a:t>적대적 길드</a:t>
            </a:r>
            <a:endParaRPr lang="en-US" altLang="ko-KR" sz="1000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7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96" y="2765598"/>
            <a:ext cx="35306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97" y="1461732"/>
            <a:ext cx="35306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91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침공 진행방식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1. </a:t>
            </a:r>
            <a:r>
              <a:rPr lang="ko-KR" altLang="en-US" sz="1600" dirty="0" smtClean="0"/>
              <a:t>상대 유저의 본부를 파괴하면 별을 획득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>
                <a:solidFill>
                  <a:srgbClr val="FFC000"/>
                </a:solidFill>
              </a:rPr>
              <a:t>모래시계</a:t>
            </a:r>
            <a:r>
              <a:rPr lang="en-US" altLang="ko-KR" sz="1600" dirty="0" smtClean="0">
                <a:solidFill>
                  <a:srgbClr val="FFC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행동력</a:t>
            </a:r>
            <a:r>
              <a:rPr lang="en-US" altLang="ko-KR" sz="1600" dirty="0" smtClean="0">
                <a:solidFill>
                  <a:srgbClr val="FFC000"/>
                </a:solidFill>
              </a:rPr>
              <a:t>)</a:t>
            </a:r>
            <a:r>
              <a:rPr lang="ko-KR" altLang="en-US" sz="1600" dirty="0" smtClean="0"/>
              <a:t>를 소모해서 공격할 수 있다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랜덤 야생 지대를 거쳐서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유저가 등록한 방어진지를 뚫어야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8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33" y="3592789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14" y="379939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12" y="379939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14" y="339010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29" y="353735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4" y="365655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2" y="381297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18" y="394375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98" y="406440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10" y="422537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46" y="435015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84" y="447080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12" y="462920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work_2015\giant\기획\제안서\grid_10_10_ba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41783"/>
            <a:ext cx="37338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형 설명선 43"/>
          <p:cNvSpPr/>
          <p:nvPr/>
        </p:nvSpPr>
        <p:spPr>
          <a:xfrm>
            <a:off x="527485" y="2006883"/>
            <a:ext cx="2592288" cy="1371373"/>
          </a:xfrm>
          <a:prstGeom prst="wedgeEllipseCallout">
            <a:avLst>
              <a:gd name="adj1" fmla="val 9261"/>
              <a:gd name="adj2" fmla="val 115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1. </a:t>
            </a:r>
            <a:r>
              <a:rPr lang="ko-KR" altLang="en-US" sz="1600" dirty="0" smtClean="0"/>
              <a:t>공격시작</a:t>
            </a:r>
            <a:endParaRPr lang="en-US" altLang="ko-KR" sz="1600" dirty="0" smtClean="0"/>
          </a:p>
          <a:p>
            <a:pPr algn="ctr"/>
            <a:r>
              <a:rPr lang="ko-KR" altLang="en-US" sz="1100" dirty="0" smtClean="0"/>
              <a:t>스토리모드와 같은 방식으로 진행된다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모래시계가 있는 한 계속 진행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2065" name="Picture 17" descr="C:\work_2015\giant\기획\제안서\st_w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58" y="3592789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타원형 설명선 58"/>
          <p:cNvSpPr/>
          <p:nvPr/>
        </p:nvSpPr>
        <p:spPr>
          <a:xfrm>
            <a:off x="4140253" y="1821772"/>
            <a:ext cx="2642947" cy="1930633"/>
          </a:xfrm>
          <a:prstGeom prst="wedgeEllipseCallout">
            <a:avLst>
              <a:gd name="adj1" fmla="val 16"/>
              <a:gd name="adj2" fmla="val 6042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3. </a:t>
            </a:r>
            <a:r>
              <a:rPr lang="ko-KR" altLang="en-US" sz="1600" dirty="0" smtClean="0"/>
              <a:t>적 방어진지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적이 등록한 방어진지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(</a:t>
            </a:r>
            <a:r>
              <a:rPr lang="ko-KR" altLang="en-US" sz="1000" dirty="0" smtClean="0">
                <a:solidFill>
                  <a:srgbClr val="FFC000"/>
                </a:solidFill>
              </a:rPr>
              <a:t>성을 점령하면 별 획득</a:t>
            </a:r>
            <a:r>
              <a:rPr lang="en-US" altLang="ko-KR" sz="1000" dirty="0" smtClean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60" name="타원형 설명선 59"/>
          <p:cNvSpPr/>
          <p:nvPr/>
        </p:nvSpPr>
        <p:spPr>
          <a:xfrm>
            <a:off x="2420614" y="1155080"/>
            <a:ext cx="2542288" cy="1632009"/>
          </a:xfrm>
          <a:prstGeom prst="wedgeEllipseCallout">
            <a:avLst>
              <a:gd name="adj1" fmla="val -4307"/>
              <a:gd name="adj2" fmla="val 10132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2. </a:t>
            </a:r>
            <a:r>
              <a:rPr lang="ko-KR" altLang="en-US" sz="1600" dirty="0" smtClean="0"/>
              <a:t>랜덤 야생 지대</a:t>
            </a:r>
            <a:r>
              <a:rPr lang="en-US" altLang="ko-KR" sz="1000" dirty="0" smtClean="0"/>
              <a:t> </a:t>
            </a:r>
          </a:p>
          <a:p>
            <a:pPr algn="ctr"/>
            <a:r>
              <a:rPr lang="ko-KR" altLang="en-US" sz="1000" dirty="0" smtClean="0"/>
              <a:t>곳곳에 출몰하는 유적을 발굴하면 각종 </a:t>
            </a:r>
            <a:r>
              <a:rPr lang="ko-KR" altLang="en-US" sz="1000" dirty="0" err="1" smtClean="0"/>
              <a:t>아이탬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거인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트랩이 나온다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(</a:t>
            </a:r>
            <a:r>
              <a:rPr lang="ko-KR" altLang="en-US" sz="1000" dirty="0" smtClean="0">
                <a:solidFill>
                  <a:srgbClr val="FFC000"/>
                </a:solidFill>
              </a:rPr>
              <a:t>축복을 유료구매 하면 </a:t>
            </a:r>
            <a:r>
              <a:rPr lang="ko-KR" altLang="en-US" sz="1000" dirty="0" err="1" smtClean="0">
                <a:solidFill>
                  <a:srgbClr val="FFC000"/>
                </a:solidFill>
              </a:rPr>
              <a:t>좋은것만</a:t>
            </a:r>
            <a:r>
              <a:rPr lang="ko-KR" altLang="en-US" sz="1000" dirty="0" smtClean="0">
                <a:solidFill>
                  <a:srgbClr val="FFC000"/>
                </a:solidFill>
              </a:rPr>
              <a:t> 나옴</a:t>
            </a:r>
            <a:r>
              <a:rPr lang="en-US" altLang="ko-KR" sz="1000" dirty="0" smtClean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2" name="타원형 설명선 41"/>
          <p:cNvSpPr/>
          <p:nvPr/>
        </p:nvSpPr>
        <p:spPr>
          <a:xfrm>
            <a:off x="6588224" y="2692569"/>
            <a:ext cx="2426560" cy="900220"/>
          </a:xfrm>
          <a:prstGeom prst="wedgeEllipseCallout">
            <a:avLst>
              <a:gd name="adj1" fmla="val -61850"/>
              <a:gd name="adj2" fmla="val -1400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팀의 방어지원</a:t>
            </a:r>
            <a:endParaRPr lang="en-US" altLang="ko-KR" sz="1100" dirty="0" smtClean="0"/>
          </a:p>
          <a:p>
            <a:pPr algn="ctr"/>
            <a:r>
              <a:rPr lang="ko-KR" altLang="en-US" sz="1000" dirty="0" smtClean="0"/>
              <a:t>팀원으로 </a:t>
            </a:r>
            <a:r>
              <a:rPr lang="ko-KR" altLang="en-US" sz="1000" dirty="0" err="1" smtClean="0"/>
              <a:t>부터</a:t>
            </a:r>
            <a:r>
              <a:rPr lang="ko-KR" altLang="en-US" sz="1000" dirty="0" smtClean="0"/>
              <a:t> 받은 지원병을 사용할 수 있다</a:t>
            </a:r>
            <a:r>
              <a:rPr lang="en-US" altLang="ko-KR" sz="1000" dirty="0" smtClean="0"/>
              <a:t>. </a:t>
            </a:r>
          </a:p>
        </p:txBody>
      </p:sp>
      <p:sp>
        <p:nvSpPr>
          <p:cNvPr id="43" name="타원형 설명선 42"/>
          <p:cNvSpPr/>
          <p:nvPr/>
        </p:nvSpPr>
        <p:spPr>
          <a:xfrm>
            <a:off x="5732512" y="4008473"/>
            <a:ext cx="2858608" cy="1427533"/>
          </a:xfrm>
          <a:prstGeom prst="wedgeEllipseCallout">
            <a:avLst>
              <a:gd name="adj1" fmla="val -124958"/>
              <a:gd name="adj2" fmla="val -7318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팀의 공격지원</a:t>
            </a:r>
            <a:endParaRPr lang="en-US" altLang="ko-KR" sz="1100" dirty="0" smtClean="0"/>
          </a:p>
          <a:p>
            <a:pPr algn="ctr"/>
            <a:r>
              <a:rPr lang="ko-KR" altLang="en-US" sz="1000" dirty="0" smtClean="0"/>
              <a:t>팀원으로 </a:t>
            </a:r>
            <a:r>
              <a:rPr lang="ko-KR" altLang="en-US" sz="1000" dirty="0" err="1" smtClean="0"/>
              <a:t>부터</a:t>
            </a:r>
            <a:r>
              <a:rPr lang="ko-KR" altLang="en-US" sz="1000" dirty="0" smtClean="0"/>
              <a:t> 받은 지원병을 사용할 수 있다</a:t>
            </a:r>
            <a:r>
              <a:rPr lang="en-US" altLang="ko-KR" sz="1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05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91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err="1" smtClean="0"/>
              <a:t>Pvp</a:t>
            </a:r>
            <a:r>
              <a:rPr lang="ko-KR" altLang="en-US" sz="1600" dirty="0" smtClean="0"/>
              <a:t>용 방어진 등록하기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1. 9</a:t>
            </a:r>
            <a:r>
              <a:rPr lang="ko-KR" altLang="en-US" sz="1600" dirty="0" smtClean="0"/>
              <a:t>개의 방어진을 꾸밀 수 있으며 </a:t>
            </a:r>
            <a:r>
              <a:rPr lang="en-US" altLang="ko-KR" sz="1600" dirty="0" err="1" smtClean="0"/>
              <a:t>pvp</a:t>
            </a:r>
            <a:r>
              <a:rPr lang="ko-KR" altLang="en-US" sz="1600" dirty="0" smtClean="0"/>
              <a:t>의 수성 전투에서 활용된다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/>
              <a:t>턴이 진행되는 동안 수정한 방어진은 다음 턴에 전투에 반영된다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턴이 진행되는 동안 침공으로 죽은 방어진의 병력들은 수동으로 복구해야 한다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잦은 접속 유도</a:t>
            </a:r>
            <a:endParaRPr lang="en-US" altLang="ko-KR" sz="1600" dirty="0" smtClean="0"/>
          </a:p>
        </p:txBody>
      </p:sp>
      <p:pic>
        <p:nvPicPr>
          <p:cNvPr id="68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69" y="2339038"/>
            <a:ext cx="2457919" cy="17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37" y="1465062"/>
            <a:ext cx="2457919" cy="17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8" y="3213014"/>
            <a:ext cx="2457919" cy="17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60" y="2339038"/>
            <a:ext cx="2457919" cy="17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41" y="4086990"/>
            <a:ext cx="2457919" cy="17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47" y="3213014"/>
            <a:ext cx="2457919" cy="17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87" y="4129320"/>
            <a:ext cx="2457919" cy="17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work_2015\giant\기획\제안서\grid_10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21" y="4993416"/>
            <a:ext cx="2457919" cy="17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순서도: 대체 처리 75"/>
          <p:cNvSpPr/>
          <p:nvPr/>
        </p:nvSpPr>
        <p:spPr>
          <a:xfrm>
            <a:off x="3992476" y="2132856"/>
            <a:ext cx="1076424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</a:t>
            </a:r>
            <a:r>
              <a:rPr lang="en-US" altLang="ko-KR" sz="800" dirty="0" smtClean="0">
                <a:solidFill>
                  <a:schemeClr val="bg1"/>
                </a:solidFill>
              </a:rPr>
              <a:t>1000 </a:t>
            </a: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방어진 확장하기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2737644" y="2980785"/>
            <a:ext cx="1076424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</a:t>
            </a:r>
            <a:r>
              <a:rPr lang="en-US" altLang="ko-KR" sz="800" dirty="0" smtClean="0">
                <a:solidFill>
                  <a:schemeClr val="bg1"/>
                </a:solidFill>
              </a:rPr>
              <a:t>1000 </a:t>
            </a: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방어진 확장하기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1560429" y="3906970"/>
            <a:ext cx="1076424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</a:t>
            </a:r>
            <a:r>
              <a:rPr lang="en-US" altLang="ko-KR" sz="800" dirty="0" smtClean="0">
                <a:solidFill>
                  <a:schemeClr val="bg1"/>
                </a:solidFill>
              </a:rPr>
              <a:t>1000 </a:t>
            </a: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방어진 확장하기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276635" y="2975425"/>
            <a:ext cx="1076424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</a:t>
            </a:r>
            <a:r>
              <a:rPr lang="en-US" altLang="ko-KR" sz="800" dirty="0" smtClean="0">
                <a:solidFill>
                  <a:schemeClr val="bg1"/>
                </a:solidFill>
              </a:rPr>
              <a:t>1000 </a:t>
            </a: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방어진 확장하기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588224" y="3906970"/>
            <a:ext cx="1076424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</a:t>
            </a:r>
            <a:r>
              <a:rPr lang="en-US" altLang="ko-KR" sz="800" dirty="0" smtClean="0">
                <a:solidFill>
                  <a:schemeClr val="bg1"/>
                </a:solidFill>
              </a:rPr>
              <a:t>1000 </a:t>
            </a: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방어진 확장하기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276635" y="4802600"/>
            <a:ext cx="1076424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</a:t>
            </a:r>
            <a:r>
              <a:rPr lang="en-US" altLang="ko-KR" sz="800" dirty="0" smtClean="0">
                <a:solidFill>
                  <a:schemeClr val="bg1"/>
                </a:solidFill>
              </a:rPr>
              <a:t>1000 </a:t>
            </a: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방어진 확장하기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2737644" y="4780946"/>
            <a:ext cx="1076424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</a:t>
            </a:r>
            <a:r>
              <a:rPr lang="en-US" altLang="ko-KR" sz="800" dirty="0" smtClean="0">
                <a:solidFill>
                  <a:schemeClr val="bg1"/>
                </a:solidFill>
              </a:rPr>
              <a:t>1000 </a:t>
            </a: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방어진 확장하기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047675" y="5661248"/>
            <a:ext cx="1076424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</a:t>
            </a:r>
            <a:r>
              <a:rPr lang="en-US" altLang="ko-KR" sz="800" dirty="0" smtClean="0">
                <a:solidFill>
                  <a:schemeClr val="bg1"/>
                </a:solidFill>
              </a:rPr>
              <a:t>1000 </a:t>
            </a: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방어진 확장하기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4" name="Picture 11" descr="C:\work_2015\giant\기획\제안서\grid_10_10_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472" y="3140968"/>
            <a:ext cx="2509664" cy="185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타원형 설명선 85"/>
          <p:cNvSpPr/>
          <p:nvPr/>
        </p:nvSpPr>
        <p:spPr>
          <a:xfrm>
            <a:off x="107504" y="1916832"/>
            <a:ext cx="2088232" cy="1604013"/>
          </a:xfrm>
          <a:prstGeom prst="wedgeEllipseCallout">
            <a:avLst>
              <a:gd name="adj1" fmla="val 103998"/>
              <a:gd name="adj2" fmla="val 7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기본 방어진</a:t>
            </a:r>
            <a:endParaRPr lang="en-US" altLang="ko-KR" sz="1600" dirty="0" smtClean="0"/>
          </a:p>
          <a:p>
            <a:pPr algn="ctr"/>
            <a:r>
              <a:rPr lang="ko-KR" altLang="en-US" sz="1100" dirty="0" err="1" smtClean="0"/>
              <a:t>길드전</a:t>
            </a:r>
            <a:r>
              <a:rPr lang="ko-KR" altLang="en-US" sz="1100" dirty="0" smtClean="0"/>
              <a:t> 및 </a:t>
            </a:r>
            <a:r>
              <a:rPr lang="en-US" altLang="ko-KR" sz="1100" dirty="0" err="1" smtClean="0"/>
              <a:t>pvp</a:t>
            </a:r>
            <a:r>
              <a:rPr lang="ko-KR" altLang="en-US" sz="1100" dirty="0" smtClean="0"/>
              <a:t>에서 쓰이며 유저와 함께 성장한다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 smtClean="0"/>
              <a:t>생산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방어시설을 건축하고 방어병력을 배치한다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87" name="타원형 설명선 86"/>
          <p:cNvSpPr/>
          <p:nvPr/>
        </p:nvSpPr>
        <p:spPr>
          <a:xfrm>
            <a:off x="1931470" y="980728"/>
            <a:ext cx="2088232" cy="1604013"/>
          </a:xfrm>
          <a:prstGeom prst="wedgeEllipseCallout">
            <a:avLst>
              <a:gd name="adj1" fmla="val 17248"/>
              <a:gd name="adj2" fmla="val 62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확장 방어진</a:t>
            </a:r>
            <a:endParaRPr lang="en-US" altLang="ko-KR" sz="1600" dirty="0" smtClean="0"/>
          </a:p>
          <a:p>
            <a:pPr algn="ctr"/>
            <a:r>
              <a:rPr lang="en-US" altLang="ko-KR" sz="1100" dirty="0" err="1" smtClean="0"/>
              <a:t>Pvp</a:t>
            </a:r>
            <a:r>
              <a:rPr lang="ko-KR" altLang="en-US" sz="1100" dirty="0" smtClean="0"/>
              <a:t>에서 상위로 가면 확장 방어진이 필요해진다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514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91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병사 생산하기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1. </a:t>
            </a:r>
            <a:r>
              <a:rPr lang="ko-KR" altLang="en-US" sz="1600" dirty="0" smtClean="0"/>
              <a:t>병영에서 생산하며 자원이 된다면 병영마다 </a:t>
            </a:r>
            <a:r>
              <a:rPr lang="en-US" altLang="ko-KR" sz="1600" dirty="0" smtClean="0"/>
              <a:t>4 + 1(</a:t>
            </a:r>
            <a:r>
              <a:rPr lang="ko-KR" altLang="en-US" sz="1600" dirty="0" smtClean="0"/>
              <a:t>길드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개의 분대까지 관리가 가능하다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/>
              <a:t>병과를 선택하면 </a:t>
            </a:r>
            <a:r>
              <a:rPr lang="en-US" altLang="ko-KR" sz="1600" dirty="0" smtClean="0"/>
              <a:t>max</a:t>
            </a:r>
            <a:r>
              <a:rPr lang="ko-KR" altLang="en-US" sz="1600" dirty="0" smtClean="0"/>
              <a:t>병력까지 자동생산하며 전투로 손실된 병력은 턴마다 자동 회복된다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전멸한 분대는 다시 모병해야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32" name="Picture 17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80" y="1556792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7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68" y="1988840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7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88840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7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48" y="242088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7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0" descr="C:\work_2015\titan\proto\Sprites\Unit\ISO_Unit_Bootcamp_c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80" y="2426320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7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7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7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80" y="3269450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work_2015\titan\proto\Sprites\Prob\ISO_Prob_Flag_y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80" y="1556792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8" descr="C:\work_2015\titan\proto\Sprites\Prob\ISO_Prob_Pieces_c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75731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8" descr="C:\work_2015\titan\proto\Sprites\Prob\ISO_Prob_Pieces_c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68" y="1875731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8" descr="C:\work_2015\titan\proto\Sprites\Prob\ISO_Prob_Pieces_c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34" y="2773115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9" descr="C:\work_2015\titan\proto\Sprites\Prob\ISO_Prob_Flag_y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34" y="2598192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8" descr="C:\work_2015\titan\proto\Sprites\Prob\ISO_Prob_Pieces_c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887" y="2744289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9" descr="C:\work_2015\titan\proto\Sprites\Prob\ISO_Prob_Flag_y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887" y="2569366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순서도: 대체 처리 148"/>
          <p:cNvSpPr/>
          <p:nvPr/>
        </p:nvSpPr>
        <p:spPr>
          <a:xfrm>
            <a:off x="3275856" y="3501008"/>
            <a:ext cx="432048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모병하기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51" name="순서도: 대체 처리 150"/>
          <p:cNvSpPr/>
          <p:nvPr/>
        </p:nvSpPr>
        <p:spPr>
          <a:xfrm>
            <a:off x="5004048" y="3501008"/>
            <a:ext cx="432048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모병하기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53" name="순서도: 대체 처리 152"/>
          <p:cNvSpPr/>
          <p:nvPr/>
        </p:nvSpPr>
        <p:spPr>
          <a:xfrm>
            <a:off x="3131840" y="4490658"/>
            <a:ext cx="792088" cy="234486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00:00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54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305553" cy="4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타원형 설명선 158"/>
          <p:cNvSpPr/>
          <p:nvPr/>
        </p:nvSpPr>
        <p:spPr>
          <a:xfrm>
            <a:off x="395536" y="4270397"/>
            <a:ext cx="2592288" cy="1371373"/>
          </a:xfrm>
          <a:prstGeom prst="wedgeEllipseCallout">
            <a:avLst>
              <a:gd name="adj1" fmla="val 61173"/>
              <a:gd name="adj2" fmla="val -48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모병 중</a:t>
            </a:r>
            <a:endParaRPr lang="en-US" altLang="ko-KR" sz="1600" dirty="0" smtClean="0"/>
          </a:p>
          <a:p>
            <a:pPr algn="ctr"/>
            <a:r>
              <a:rPr lang="en-US" altLang="ko-KR" sz="1100" dirty="0" smtClean="0"/>
              <a:t>N</a:t>
            </a:r>
            <a:r>
              <a:rPr lang="ko-KR" altLang="en-US" sz="1100" dirty="0" smtClean="0"/>
              <a:t>턴 동안 생산되며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캐쉬로</a:t>
            </a:r>
            <a:r>
              <a:rPr lang="ko-KR" altLang="en-US" sz="1100" dirty="0" smtClean="0"/>
              <a:t> 바로 모집 가능</a:t>
            </a:r>
            <a:endParaRPr lang="ko-KR" altLang="en-US" sz="1100" dirty="0"/>
          </a:p>
        </p:txBody>
      </p:sp>
      <p:sp>
        <p:nvSpPr>
          <p:cNvPr id="160" name="타원형 설명선 159"/>
          <p:cNvSpPr/>
          <p:nvPr/>
        </p:nvSpPr>
        <p:spPr>
          <a:xfrm>
            <a:off x="6516216" y="5157192"/>
            <a:ext cx="2592288" cy="1371373"/>
          </a:xfrm>
          <a:prstGeom prst="wedgeEllipseCallout">
            <a:avLst>
              <a:gd name="adj1" fmla="val -12369"/>
              <a:gd name="adj2" fmla="val -61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4. </a:t>
            </a:r>
            <a:r>
              <a:rPr lang="ko-KR" altLang="en-US" sz="1600" dirty="0" smtClean="0"/>
              <a:t>파병 </a:t>
            </a:r>
            <a:r>
              <a:rPr lang="ko-KR" altLang="en-US" sz="1600" dirty="0" err="1" smtClean="0"/>
              <a:t>유닛들</a:t>
            </a:r>
            <a:endParaRPr lang="en-US" altLang="ko-KR" sz="1600" dirty="0" smtClean="0"/>
          </a:p>
          <a:p>
            <a:pPr algn="ctr"/>
            <a:r>
              <a:rPr lang="ko-KR" altLang="en-US" sz="1100" dirty="0" smtClean="0"/>
              <a:t>병력이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이라도 살아 있으면 이곳에서 인구 수만큼 회복된다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자원소모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4948289" y="4509120"/>
            <a:ext cx="631823" cy="234486"/>
          </a:xfrm>
          <a:prstGeom prst="flowChartAlternateProcess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21/33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61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753" y="4383438"/>
            <a:ext cx="305553" cy="4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38" y="4130483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91" y="4274499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35" y="4274499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408359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오른쪽 화살표 165"/>
          <p:cNvSpPr/>
          <p:nvPr/>
        </p:nvSpPr>
        <p:spPr>
          <a:xfrm>
            <a:off x="5563863" y="4146419"/>
            <a:ext cx="1399185" cy="756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파병중임</a:t>
            </a:r>
            <a:endParaRPr lang="ko-KR" altLang="en-US" sz="1000" dirty="0"/>
          </a:p>
        </p:txBody>
      </p:sp>
      <p:sp>
        <p:nvSpPr>
          <p:cNvPr id="167" name="타원형 설명선 166"/>
          <p:cNvSpPr/>
          <p:nvPr/>
        </p:nvSpPr>
        <p:spPr>
          <a:xfrm>
            <a:off x="3275856" y="5237584"/>
            <a:ext cx="2592288" cy="1371373"/>
          </a:xfrm>
          <a:prstGeom prst="wedgeEllipseCallout">
            <a:avLst>
              <a:gd name="adj1" fmla="val 21906"/>
              <a:gd name="adj2" fmla="val -80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3. </a:t>
            </a:r>
            <a:r>
              <a:rPr lang="ko-KR" altLang="en-US" sz="1600" dirty="0" smtClean="0"/>
              <a:t>생산한 분대를 파병</a:t>
            </a:r>
            <a:endParaRPr lang="en-US" altLang="ko-KR" sz="1600" dirty="0" smtClean="0"/>
          </a:p>
          <a:p>
            <a:pPr algn="ctr"/>
            <a:r>
              <a:rPr lang="ko-KR" altLang="en-US" sz="1100" dirty="0" smtClean="0"/>
              <a:t>턴 마다 분대의 이동거리만큼 움직일 수 있다</a:t>
            </a:r>
            <a:endParaRPr lang="ko-KR" altLang="en-US" sz="1100" dirty="0"/>
          </a:p>
        </p:txBody>
      </p:sp>
      <p:sp>
        <p:nvSpPr>
          <p:cNvPr id="168" name="사각형 설명선 167"/>
          <p:cNvSpPr/>
          <p:nvPr/>
        </p:nvSpPr>
        <p:spPr>
          <a:xfrm>
            <a:off x="432158" y="910306"/>
            <a:ext cx="2722013" cy="2446685"/>
          </a:xfrm>
          <a:prstGeom prst="wedgeRectCallout">
            <a:avLst>
              <a:gd name="adj1" fmla="val 52788"/>
              <a:gd name="adj2" fmla="val 6334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모병하기  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1-1 </a:t>
            </a:r>
            <a:r>
              <a:rPr lang="ko-KR" altLang="en-US" sz="1000" dirty="0" smtClean="0">
                <a:solidFill>
                  <a:schemeClr val="bg1"/>
                </a:solidFill>
              </a:rPr>
              <a:t>분대 </a:t>
            </a:r>
            <a:r>
              <a:rPr lang="en-US" altLang="ko-KR" sz="1000" dirty="0" smtClean="0">
                <a:solidFill>
                  <a:schemeClr val="bg1"/>
                </a:solidFill>
              </a:rPr>
              <a:t>(0/30)</a:t>
            </a:r>
          </a:p>
          <a:p>
            <a:r>
              <a:rPr lang="ko-KR" altLang="en-US" sz="1000" dirty="0" smtClean="0">
                <a:solidFill>
                  <a:srgbClr val="FFCC00"/>
                </a:solidFill>
              </a:rPr>
              <a:t>동원 가능한 인구 </a:t>
            </a:r>
            <a:r>
              <a:rPr lang="en-US" altLang="ko-KR" sz="1000" dirty="0" smtClean="0">
                <a:solidFill>
                  <a:srgbClr val="FFCC00"/>
                </a:solidFill>
              </a:rPr>
              <a:t>80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모집할 병과를 선택하세요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모병 하시겠습니까</a:t>
            </a:r>
            <a:r>
              <a:rPr lang="en-US" altLang="ko-KR" sz="10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  <a:p>
            <a:endParaRPr lang="en-US" altLang="ko-KR" sz="1000" dirty="0" smtClean="0">
              <a:solidFill>
                <a:srgbClr val="FFCC00"/>
              </a:solidFill>
            </a:endParaRPr>
          </a:p>
        </p:txBody>
      </p:sp>
      <p:sp>
        <p:nvSpPr>
          <p:cNvPr id="169" name="순서도: 대체 처리 168"/>
          <p:cNvSpPr/>
          <p:nvPr/>
        </p:nvSpPr>
        <p:spPr>
          <a:xfrm>
            <a:off x="792198" y="2780928"/>
            <a:ext cx="426792" cy="360040"/>
          </a:xfrm>
          <a:prstGeom prst="flowChartAlternateProcess">
            <a:avLst/>
          </a:prstGeom>
          <a:gradFill>
            <a:gsLst>
              <a:gs pos="0">
                <a:srgbClr val="FFC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0" name="순서도: 대체 처리 169"/>
          <p:cNvSpPr/>
          <p:nvPr/>
        </p:nvSpPr>
        <p:spPr>
          <a:xfrm>
            <a:off x="1296254" y="2780928"/>
            <a:ext cx="1076424" cy="360040"/>
          </a:xfrm>
          <a:prstGeom prst="flowChartAlternateProcess">
            <a:avLst/>
          </a:prstGeom>
          <a:gradFill>
            <a:gsLst>
              <a:gs pos="0">
                <a:srgbClr val="9AACB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dist="254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</a:t>
            </a:r>
            <a:r>
              <a:rPr lang="en-US" altLang="ko-KR" sz="800" dirty="0" smtClean="0">
                <a:solidFill>
                  <a:schemeClr val="bg1"/>
                </a:solidFill>
              </a:rPr>
              <a:t>1000 </a:t>
            </a:r>
            <a:r>
              <a:rPr lang="ko-KR" altLang="en-US" sz="800" dirty="0" smtClean="0">
                <a:solidFill>
                  <a:schemeClr val="bg1"/>
                </a:solidFill>
              </a:rPr>
              <a:t>모병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타원형 설명선 36"/>
          <p:cNvSpPr/>
          <p:nvPr/>
        </p:nvSpPr>
        <p:spPr>
          <a:xfrm>
            <a:off x="6214037" y="1632875"/>
            <a:ext cx="2642947" cy="1930633"/>
          </a:xfrm>
          <a:prstGeom prst="wedgeEllipseCallout">
            <a:avLst>
              <a:gd name="adj1" fmla="val -1942"/>
              <a:gd name="adj2" fmla="val 7561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분</a:t>
            </a:r>
            <a:r>
              <a:rPr lang="ko-KR" altLang="en-US" sz="1600" dirty="0"/>
              <a:t>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한 종류의 병과로 구성된다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en-US" altLang="ko-KR" sz="1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3171" y="1665837"/>
            <a:ext cx="324036" cy="31713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bg1">
                    <a:lumMod val="65000"/>
                  </a:schemeClr>
                </a:gs>
                <a:gs pos="46000">
                  <a:schemeClr val="bg1">
                    <a:lumMod val="95000"/>
                  </a:schemeClr>
                </a:gs>
                <a:gs pos="5500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78481" y="1665836"/>
            <a:ext cx="324036" cy="31713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49255" y="1671707"/>
            <a:ext cx="324036" cy="31713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46000">
                  <a:schemeClr val="accent5">
                    <a:lumMod val="20000"/>
                    <a:lumOff val="80000"/>
                  </a:schemeClr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6951" y="1671707"/>
            <a:ext cx="324036" cy="31713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bg1">
                    <a:lumMod val="65000"/>
                  </a:schemeClr>
                </a:gs>
                <a:gs pos="46000">
                  <a:schemeClr val="bg1">
                    <a:lumMod val="95000"/>
                  </a:schemeClr>
                </a:gs>
                <a:gs pos="5500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02261" y="1671706"/>
            <a:ext cx="324036" cy="31713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3">
                    <a:lumMod val="75000"/>
                  </a:schemeClr>
                </a:gs>
                <a:gs pos="46000">
                  <a:schemeClr val="accent3">
                    <a:lumMod val="20000"/>
                    <a:lumOff val="80000"/>
                  </a:schemeClr>
                </a:gs>
                <a:gs pos="5500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73035" y="1677577"/>
            <a:ext cx="324036" cy="31713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46000">
                  <a:schemeClr val="accent5">
                    <a:lumMod val="20000"/>
                    <a:lumOff val="80000"/>
                  </a:schemeClr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35796" y="1677577"/>
            <a:ext cx="324036" cy="31713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46000">
                  <a:schemeClr val="accent5">
                    <a:lumMod val="20000"/>
                    <a:lumOff val="80000"/>
                  </a:schemeClr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63500" dist="25400" dir="5400000" algn="ctr" rotWithShape="0">
              <a:srgbClr val="000000">
                <a:alpha val="8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5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91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전투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블록에 </a:t>
            </a:r>
            <a:r>
              <a:rPr lang="ko-KR" altLang="en-US" sz="1600" dirty="0" err="1" smtClean="0"/>
              <a:t>유닛</a:t>
            </a:r>
            <a:r>
              <a:rPr lang="ko-KR" altLang="en-US" sz="1600" dirty="0" smtClean="0"/>
              <a:t> 배치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1. </a:t>
            </a:r>
            <a:r>
              <a:rPr lang="ko-KR" altLang="en-US" sz="1600" dirty="0" smtClean="0"/>
              <a:t>자원이 된다면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개까지 관리가 가능하다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/>
              <a:t>턴이 진행되는 동안 수정한 마을은 다음 턴에 전투에 반영된다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턴이 진행되는 동안 침공으로 죽은 병력들은 수동으로 복구해야 한다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잦은 접속 유도</a:t>
            </a:r>
            <a:endParaRPr lang="en-US" altLang="ko-KR" sz="1600" dirty="0" smtClean="0"/>
          </a:p>
        </p:txBody>
      </p:sp>
      <p:pic>
        <p:nvPicPr>
          <p:cNvPr id="1027" name="Picture 3" descr="C:\work_2015\titan\proto\Sprites\Unit\ISO_Unit_Wall_d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6" y="170080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work_2015\titan\proto\Sprites\Unit\ISO_Unit_Wall_d_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72" y="2132856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work_2015\titan\proto\Sprites\Unit\ISO_Unit_Wall_d_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96" y="2132856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work_2015\titan\proto\Sprites\Unit\ISO_Unit_Wall_d_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6" y="256490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45" y="2541796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80" y="300238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52" y="256490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72" y="300238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45" y="3429000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3" y="2996952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83" y="3434432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56" y="386104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43" y="342452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3" y="386200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8862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work_2015\titan\proto\Sprites\Unit\ISO_Unit_House_a_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48" y="2098813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work_2015\titan\proto\Sprites\Unit\ISO_Unit_Engineer_c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36" y="2520950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work_2015\titan\proto\Sprites\Unit\ISO_Unit_Bootcamp_c_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24" y="300238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8" y="1587231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98" y="1731247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78" y="1731247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95" y="1886393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74" y="2008563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14" y="2152579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94" y="2152579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911" y="2307725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05" y="2028024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45" y="2172040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25" y="2172040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742" y="2327186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C:\work_2015\titan\proto\Sprites\Unit\ISO_Unit_Bootcamp_c_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6952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6" y="4480580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79" y="4624596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23" y="4624596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84" y="4758456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81" y="3510153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421" y="3654169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01" y="3654169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18" y="3809315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94" y="3397550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647" y="3541566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91" y="3541566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75426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오른쪽 화살표 95"/>
          <p:cNvSpPr/>
          <p:nvPr/>
        </p:nvSpPr>
        <p:spPr>
          <a:xfrm>
            <a:off x="5436096" y="3501008"/>
            <a:ext cx="2304255" cy="756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벽 뒤는 공격 불가</a:t>
            </a:r>
            <a:endParaRPr lang="ko-KR" altLang="en-US" sz="1000" dirty="0"/>
          </a:p>
        </p:txBody>
      </p:sp>
      <p:sp>
        <p:nvSpPr>
          <p:cNvPr id="97" name="오른쪽 화살표 96"/>
          <p:cNvSpPr/>
          <p:nvPr/>
        </p:nvSpPr>
        <p:spPr>
          <a:xfrm rot="1154534">
            <a:off x="4606538" y="2571779"/>
            <a:ext cx="3228972" cy="756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높은 곳에서는 건물 뒤도 공격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0533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/>
          <p:cNvSpPr txBox="1">
            <a:spLocks/>
          </p:cNvSpPr>
          <p:nvPr/>
        </p:nvSpPr>
        <p:spPr>
          <a:xfrm>
            <a:off x="0" y="0"/>
            <a:ext cx="8856984" cy="910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전</a:t>
            </a:r>
            <a:r>
              <a:rPr lang="ko-KR" altLang="en-US" sz="1600" dirty="0"/>
              <a:t>투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1. </a:t>
            </a:r>
            <a:r>
              <a:rPr lang="ko-KR" altLang="en-US" sz="1600" dirty="0" smtClean="0"/>
              <a:t>자원이 된다면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개까지 관리가 가능하다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/>
              <a:t>턴이 진행되는 동안 수정한 마을은 다음 턴에 전투에 반영된다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턴이 진행되는 동안 침공으로 죽은 병력들은 수동으로 복구해야 한다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잦은 접속 유도</a:t>
            </a:r>
            <a:endParaRPr lang="en-US" altLang="ko-KR" sz="1600" dirty="0" smtClean="0"/>
          </a:p>
        </p:txBody>
      </p:sp>
      <p:pic>
        <p:nvPicPr>
          <p:cNvPr id="18" name="Picture 3" descr="C:\work_2015\titan\proto\Sprites\Unit\ISO_Unit_Wall_d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6" y="170080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work_2015\titan\proto\Sprites\Unit\ISO_Unit_Wall_d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72" y="2132856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work_2015\titan\proto\Sprites\Unit\ISO_Unit_Wall_d_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96" y="2132856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work_2015\titan\proto\Sprites\Unit\ISO_Unit_Wall_d_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6" y="256490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45" y="2541796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80" y="300238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52" y="256490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72" y="300238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45" y="3429000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3" y="2996952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83" y="3434432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56" y="386104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43" y="342452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3" y="386200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work_2015\titan\proto\Sprites\Unit\ISO_Unit_Cultivation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8862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C:\work_2015\titan\proto\Sprites\Unit\ISO_Unit_House_a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48" y="2098813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work_2015\titan\proto\Sprites\Unit\ISO_Unit_Engineer_c_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36" y="2520950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work_2015\titan\proto\Sprites\Unit\ISO_Unit_Bootcamp_c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24" y="3002384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4" y="5967220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7" y="6111236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1" y="6111236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work_2015\titan\기획\제안서\unit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32" y="6245096"/>
            <a:ext cx="379777" cy="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59" y="6000934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9" y="6144950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79" y="6144950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 descr="C:\work_2015\titan\기획\제안서\unit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96" y="6300096"/>
            <a:ext cx="522700" cy="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C:\work_2015\titan\proto\Sprites\Prob\ISO_Prob_Pieces_c_0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30" y="4735115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3" descr="C:\work_2015\titan\proto\Sprites\Prob\ISO_Prob_Flag_y_0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879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6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10533</TotalTime>
  <Words>964</Words>
  <Application>Microsoft Office PowerPoint</Application>
  <PresentationFormat>화면 슬라이드 쇼(4:3)</PresentationFormat>
  <Paragraphs>272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 거인전쟁 pvp (titan craft) </vt:lpstr>
      <vt:lpstr>Pvp는?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BEAST ROBO</dc:title>
  <dc:creator>zard96</dc:creator>
  <cp:lastModifiedBy>zard96</cp:lastModifiedBy>
  <cp:revision>441</cp:revision>
  <dcterms:created xsi:type="dcterms:W3CDTF">2015-05-16T14:54:41Z</dcterms:created>
  <dcterms:modified xsi:type="dcterms:W3CDTF">2015-12-25T14:44:40Z</dcterms:modified>
</cp:coreProperties>
</file>