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32"/>
  </p:notesMasterIdLst>
  <p:sldIdLst>
    <p:sldId id="256" r:id="rId2"/>
    <p:sldId id="285" r:id="rId3"/>
    <p:sldId id="293" r:id="rId4"/>
    <p:sldId id="310" r:id="rId5"/>
    <p:sldId id="311" r:id="rId6"/>
    <p:sldId id="309" r:id="rId7"/>
    <p:sldId id="308" r:id="rId8"/>
    <p:sldId id="313" r:id="rId9"/>
    <p:sldId id="300" r:id="rId10"/>
    <p:sldId id="290" r:id="rId11"/>
    <p:sldId id="292" r:id="rId12"/>
    <p:sldId id="291" r:id="rId13"/>
    <p:sldId id="294" r:id="rId14"/>
    <p:sldId id="296" r:id="rId15"/>
    <p:sldId id="298" r:id="rId16"/>
    <p:sldId id="297" r:id="rId17"/>
    <p:sldId id="299" r:id="rId18"/>
    <p:sldId id="302" r:id="rId19"/>
    <p:sldId id="301" r:id="rId20"/>
    <p:sldId id="303" r:id="rId21"/>
    <p:sldId id="304" r:id="rId22"/>
    <p:sldId id="305" r:id="rId23"/>
    <p:sldId id="306" r:id="rId24"/>
    <p:sldId id="314" r:id="rId25"/>
    <p:sldId id="315" r:id="rId26"/>
    <p:sldId id="316" r:id="rId27"/>
    <p:sldId id="317" r:id="rId28"/>
    <p:sldId id="307" r:id="rId29"/>
    <p:sldId id="312" r:id="rId30"/>
    <p:sldId id="268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9AACB2"/>
    <a:srgbClr val="FFCC00"/>
    <a:srgbClr val="E9A397"/>
    <a:srgbClr val="C26F30"/>
    <a:srgbClr val="CC9B00"/>
    <a:srgbClr val="AFA49D"/>
    <a:srgbClr val="BFA08D"/>
    <a:srgbClr val="6B7D71"/>
    <a:srgbClr val="4A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770" autoAdjust="0"/>
  </p:normalViewPr>
  <p:slideViewPr>
    <p:cSldViewPr>
      <p:cViewPr varScale="1">
        <p:scale>
          <a:sx n="134" d="100"/>
          <a:sy n="134" d="100"/>
        </p:scale>
        <p:origin x="-7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0F18B-3143-4A13-98D3-CB7940FF4249}" type="datetimeFigureOut">
              <a:rPr lang="ko-KR" altLang="en-US" smtClean="0"/>
              <a:t>2016-02-14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106AF-CDAE-40B5-B280-512804290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367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E37C-727C-4419-A56C-DC3DFCF69DEC}" type="datetimeFigureOut">
              <a:rPr lang="ko-KR" altLang="en-US" smtClean="0"/>
              <a:t>2016-02-14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2091-7A00-4B98-B7E2-171334A5A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623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E37C-727C-4419-A56C-DC3DFCF69DEC}" type="datetimeFigureOut">
              <a:rPr lang="ko-KR" altLang="en-US" smtClean="0"/>
              <a:t>2016-02-14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2091-7A00-4B98-B7E2-171334A5A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62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E37C-727C-4419-A56C-DC3DFCF69DEC}" type="datetimeFigureOut">
              <a:rPr lang="ko-KR" altLang="en-US" smtClean="0"/>
              <a:t>2016-02-14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2091-7A00-4B98-B7E2-171334A5A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64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E37C-727C-4419-A56C-DC3DFCF69DEC}" type="datetimeFigureOut">
              <a:rPr lang="ko-KR" altLang="en-US" smtClean="0"/>
              <a:t>2016-02-14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2091-7A00-4B98-B7E2-171334A5A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710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E37C-727C-4419-A56C-DC3DFCF69DEC}" type="datetimeFigureOut">
              <a:rPr lang="ko-KR" altLang="en-US" smtClean="0"/>
              <a:t>2016-02-14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2091-7A00-4B98-B7E2-171334A5A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50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E37C-727C-4419-A56C-DC3DFCF69DEC}" type="datetimeFigureOut">
              <a:rPr lang="ko-KR" altLang="en-US" smtClean="0"/>
              <a:t>2016-02-14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2091-7A00-4B98-B7E2-171334A5A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78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E37C-727C-4419-A56C-DC3DFCF69DEC}" type="datetimeFigureOut">
              <a:rPr lang="ko-KR" altLang="en-US" smtClean="0"/>
              <a:t>2016-02-14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2091-7A00-4B98-B7E2-171334A5A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72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E37C-727C-4419-A56C-DC3DFCF69DEC}" type="datetimeFigureOut">
              <a:rPr lang="ko-KR" altLang="en-US" smtClean="0"/>
              <a:t>2016-02-14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2091-7A00-4B98-B7E2-171334A5A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83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E37C-727C-4419-A56C-DC3DFCF69DEC}" type="datetimeFigureOut">
              <a:rPr lang="ko-KR" altLang="en-US" smtClean="0"/>
              <a:t>2016-02-14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2091-7A00-4B98-B7E2-171334A5A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57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E37C-727C-4419-A56C-DC3DFCF69DEC}" type="datetimeFigureOut">
              <a:rPr lang="ko-KR" altLang="en-US" smtClean="0"/>
              <a:t>2016-02-14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2091-7A00-4B98-B7E2-171334A5A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30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E37C-727C-4419-A56C-DC3DFCF69DEC}" type="datetimeFigureOut">
              <a:rPr lang="ko-KR" altLang="en-US" smtClean="0"/>
              <a:t>2016-02-14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2091-7A00-4B98-B7E2-171334A5A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14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BE37C-727C-4419-A56C-DC3DFCF69DEC}" type="datetimeFigureOut">
              <a:rPr lang="ko-KR" altLang="en-US" smtClean="0"/>
              <a:t>2016-02-14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A2091-7A00-4B98-B7E2-171334A5A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40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13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22.jpe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11" Type="http://schemas.openxmlformats.org/officeDocument/2006/relationships/image" Target="../media/image25.png"/><Relationship Id="rId5" Type="http://schemas.openxmlformats.org/officeDocument/2006/relationships/image" Target="../media/image20.jpeg"/><Relationship Id="rId15" Type="http://schemas.openxmlformats.org/officeDocument/2006/relationships/image" Target="../media/image27.pn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24.png"/><Relationship Id="rId1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.png"/><Relationship Id="rId4" Type="http://schemas.openxmlformats.org/officeDocument/2006/relationships/image" Target="../media/image28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18" Type="http://schemas.openxmlformats.org/officeDocument/2006/relationships/image" Target="../media/image39.png"/><Relationship Id="rId3" Type="http://schemas.openxmlformats.org/officeDocument/2006/relationships/image" Target="../media/image25.png"/><Relationship Id="rId7" Type="http://schemas.openxmlformats.org/officeDocument/2006/relationships/image" Target="../media/image31.png"/><Relationship Id="rId12" Type="http://schemas.microsoft.com/office/2007/relationships/hdphoto" Target="../media/hdphoto2.wdp"/><Relationship Id="rId17" Type="http://schemas.openxmlformats.org/officeDocument/2006/relationships/image" Target="../media/image38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7.png"/><Relationship Id="rId10" Type="http://schemas.openxmlformats.org/officeDocument/2006/relationships/image" Target="../media/image34.png"/><Relationship Id="rId19" Type="http://schemas.openxmlformats.org/officeDocument/2006/relationships/image" Target="../media/image40.png"/><Relationship Id="rId4" Type="http://schemas.openxmlformats.org/officeDocument/2006/relationships/image" Target="../media/image3.png"/><Relationship Id="rId9" Type="http://schemas.openxmlformats.org/officeDocument/2006/relationships/image" Target="../media/image33.png"/><Relationship Id="rId1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5.png"/><Relationship Id="rId7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5.png"/><Relationship Id="rId7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29.png"/><Relationship Id="rId10" Type="http://schemas.openxmlformats.org/officeDocument/2006/relationships/image" Target="../media/image46.png"/><Relationship Id="rId4" Type="http://schemas.openxmlformats.org/officeDocument/2006/relationships/image" Target="../media/image3.png"/><Relationship Id="rId9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5.png"/><Relationship Id="rId7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52.png"/><Relationship Id="rId5" Type="http://schemas.openxmlformats.org/officeDocument/2006/relationships/image" Target="../media/image42.png"/><Relationship Id="rId10" Type="http://schemas.openxmlformats.org/officeDocument/2006/relationships/image" Target="../media/image51.png"/><Relationship Id="rId4" Type="http://schemas.openxmlformats.org/officeDocument/2006/relationships/image" Target="../media/image3.png"/><Relationship Id="rId9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2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3.png"/><Relationship Id="rId7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microsoft.com/office/2007/relationships/hdphoto" Target="../media/hdphoto5.wdp"/><Relationship Id="rId4" Type="http://schemas.openxmlformats.org/officeDocument/2006/relationships/image" Target="../media/image53.png"/><Relationship Id="rId9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3.png"/><Relationship Id="rId7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7.png"/><Relationship Id="rId4" Type="http://schemas.openxmlformats.org/officeDocument/2006/relationships/image" Target="../media/image54.png"/><Relationship Id="rId9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hyperlink" Target="http://www.unityscene.com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404665"/>
            <a:ext cx="9144000" cy="3177698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dirty="0" smtClean="0">
                <a:latin typeface="1훈정글북 Regular" pitchFamily="18" charset="-127"/>
                <a:ea typeface="1훈정글북 Regular" pitchFamily="18" charset="-127"/>
              </a:rPr>
              <a:t>(titan wars)</a:t>
            </a:r>
            <a:r>
              <a:rPr lang="ko-KR" altLang="en-US" sz="9600" dirty="0" smtClean="0">
                <a:latin typeface="1훈정글북 Regular" pitchFamily="18" charset="-127"/>
                <a:ea typeface="1훈정글북 Regular" pitchFamily="18" charset="-127"/>
              </a:rPr>
              <a:t> </a:t>
            </a:r>
            <a:endParaRPr lang="ko-KR" altLang="en-US" sz="4000" dirty="0"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강우</a:t>
            </a:r>
            <a:r>
              <a:rPr lang="ko-KR" altLang="en-US" dirty="0"/>
              <a:t>호</a:t>
            </a:r>
          </a:p>
        </p:txBody>
      </p:sp>
    </p:spTree>
    <p:extLst>
      <p:ext uri="{BB962C8B-B14F-4D97-AF65-F5344CB8AC3E}">
        <p14:creationId xmlns:p14="http://schemas.microsoft.com/office/powerpoint/2010/main" val="4064404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542" y="2420888"/>
            <a:ext cx="4561706" cy="25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왼쪽/오른쪽/위쪽/아래쪽 화살표 88"/>
          <p:cNvSpPr/>
          <p:nvPr/>
        </p:nvSpPr>
        <p:spPr>
          <a:xfrm rot="18791298">
            <a:off x="3691164" y="3463359"/>
            <a:ext cx="1365230" cy="1335126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0" y="0"/>
            <a:ext cx="8856984" cy="332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 smtClean="0"/>
              <a:t>요새관리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목록보기 모드</a:t>
            </a:r>
            <a:endParaRPr lang="en-US" altLang="ko-KR" sz="1600" dirty="0" smtClean="0"/>
          </a:p>
        </p:txBody>
      </p:sp>
      <p:sp>
        <p:nvSpPr>
          <p:cNvPr id="25" name="사각형 설명선 24"/>
          <p:cNvSpPr/>
          <p:nvPr/>
        </p:nvSpPr>
        <p:spPr>
          <a:xfrm>
            <a:off x="7140885" y="2559035"/>
            <a:ext cx="815491" cy="1493979"/>
          </a:xfrm>
          <a:prstGeom prst="wedgeRectCallout">
            <a:avLst>
              <a:gd name="adj1" fmla="val -87216"/>
              <a:gd name="adj2" fmla="val -1779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/>
              </a:solidFill>
            </a:endParaRP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ko-KR" altLang="en-US" sz="700" dirty="0" smtClean="0">
                <a:solidFill>
                  <a:srgbClr val="FFCC00"/>
                </a:solidFill>
              </a:rPr>
              <a:t>방어 중이거나 생산중인 </a:t>
            </a:r>
            <a:r>
              <a:rPr lang="ko-KR" altLang="en-US" sz="700" dirty="0" err="1" smtClean="0">
                <a:solidFill>
                  <a:srgbClr val="FFCC00"/>
                </a:solidFill>
              </a:rPr>
              <a:t>유닛</a:t>
            </a:r>
            <a:endParaRPr lang="en-US" altLang="ko-KR" sz="700" dirty="0" smtClean="0">
              <a:solidFill>
                <a:srgbClr val="FFCC00"/>
              </a:solidFill>
            </a:endParaRPr>
          </a:p>
          <a:p>
            <a:endParaRPr lang="en-US" altLang="ko-KR" sz="1000" dirty="0">
              <a:solidFill>
                <a:srgbClr val="FFCC00"/>
              </a:solidFill>
            </a:endParaRPr>
          </a:p>
          <a:p>
            <a:endParaRPr lang="en-US" altLang="ko-KR" sz="1000" dirty="0" smtClean="0">
              <a:solidFill>
                <a:srgbClr val="FFCC00"/>
              </a:solidFill>
            </a:endParaRPr>
          </a:p>
          <a:p>
            <a:endParaRPr lang="en-US" altLang="ko-KR" sz="1000" dirty="0">
              <a:solidFill>
                <a:srgbClr val="FFCC00"/>
              </a:solidFill>
            </a:endParaRPr>
          </a:p>
          <a:p>
            <a:endParaRPr lang="en-US" altLang="ko-KR" sz="1000" dirty="0" smtClean="0">
              <a:solidFill>
                <a:srgbClr val="FFCC00"/>
              </a:solidFill>
            </a:endParaRPr>
          </a:p>
          <a:p>
            <a:endParaRPr lang="en-US" altLang="ko-KR" sz="1000" dirty="0">
              <a:solidFill>
                <a:srgbClr val="FFCC00"/>
              </a:solidFill>
            </a:endParaRPr>
          </a:p>
          <a:p>
            <a:endParaRPr lang="en-US" altLang="ko-KR" sz="1000" dirty="0" smtClean="0">
              <a:solidFill>
                <a:srgbClr val="FFCC00"/>
              </a:solidFill>
            </a:endParaRPr>
          </a:p>
          <a:p>
            <a:endParaRPr lang="en-US" altLang="ko-KR" sz="1000" dirty="0" smtClean="0">
              <a:solidFill>
                <a:srgbClr val="FFCC00"/>
              </a:solidFill>
            </a:endParaRPr>
          </a:p>
          <a:p>
            <a:endParaRPr lang="en-US" altLang="ko-KR" sz="1000" dirty="0">
              <a:solidFill>
                <a:srgbClr val="FFCC00"/>
              </a:solidFill>
            </a:endParaRPr>
          </a:p>
          <a:p>
            <a:endParaRPr lang="en-US" altLang="ko-KR" sz="1000" dirty="0" smtClean="0">
              <a:solidFill>
                <a:srgbClr val="FFCC00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923927" y="2479491"/>
            <a:ext cx="504565" cy="159088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/>
              <a:t>기술자 </a:t>
            </a:r>
            <a:r>
              <a:rPr lang="en-US" altLang="ko-KR" sz="600" dirty="0" smtClean="0"/>
              <a:t>1/2</a:t>
            </a:r>
            <a:endParaRPr lang="ko-KR" altLang="en-US" sz="600" dirty="0"/>
          </a:p>
        </p:txBody>
      </p:sp>
      <p:sp>
        <p:nvSpPr>
          <p:cNvPr id="80" name="직사각형 79"/>
          <p:cNvSpPr/>
          <p:nvPr/>
        </p:nvSpPr>
        <p:spPr>
          <a:xfrm>
            <a:off x="5879939" y="2477824"/>
            <a:ext cx="852301" cy="447120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/>
              <a:t>샘플로 자동건설</a:t>
            </a:r>
            <a:endParaRPr lang="en-US" altLang="ko-KR" sz="600" dirty="0" smtClean="0"/>
          </a:p>
          <a:p>
            <a:endParaRPr lang="en-US" altLang="ko-KR" sz="600" dirty="0" smtClean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78" name="순서도: 대체 처리 77"/>
          <p:cNvSpPr/>
          <p:nvPr/>
        </p:nvSpPr>
        <p:spPr>
          <a:xfrm>
            <a:off x="5879939" y="2636912"/>
            <a:ext cx="385242" cy="288032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rgbClr val="7A6C64"/>
                </a:solidFill>
              </a:rPr>
              <a:t>가져오기</a:t>
            </a:r>
            <a:endParaRPr lang="en-US" altLang="ko-KR" sz="600" dirty="0" smtClean="0">
              <a:solidFill>
                <a:srgbClr val="7A6C64"/>
              </a:solidFill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6343196" y="2654527"/>
            <a:ext cx="385242" cy="270417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rgbClr val="7A6C64"/>
                </a:solidFill>
              </a:rPr>
              <a:t>저장하기</a:t>
            </a:r>
            <a:endParaRPr lang="en-US" altLang="ko-KR" sz="600" dirty="0" smtClean="0">
              <a:solidFill>
                <a:srgbClr val="7A6C64"/>
              </a:solidFill>
            </a:endParaRPr>
          </a:p>
        </p:txBody>
      </p:sp>
      <p:pic>
        <p:nvPicPr>
          <p:cNvPr id="82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564" y="2967323"/>
            <a:ext cx="186718" cy="18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직사각형 82"/>
          <p:cNvSpPr/>
          <p:nvPr/>
        </p:nvSpPr>
        <p:spPr>
          <a:xfrm>
            <a:off x="5220072" y="2479491"/>
            <a:ext cx="622684" cy="157421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/>
              <a:t>골드 </a:t>
            </a:r>
            <a:r>
              <a:rPr lang="en-US" altLang="ko-KR" sz="600" dirty="0" smtClean="0"/>
              <a:t>99999</a:t>
            </a:r>
            <a:endParaRPr lang="ko-KR" altLang="en-US" sz="600" dirty="0"/>
          </a:p>
        </p:txBody>
      </p:sp>
      <p:sp>
        <p:nvSpPr>
          <p:cNvPr id="116" name="직사각형 115"/>
          <p:cNvSpPr/>
          <p:nvPr/>
        </p:nvSpPr>
        <p:spPr>
          <a:xfrm>
            <a:off x="5220072" y="2695515"/>
            <a:ext cx="622684" cy="157421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/>
              <a:t>보</a:t>
            </a:r>
            <a:r>
              <a:rPr lang="ko-KR" altLang="en-US" sz="600" dirty="0"/>
              <a:t>석</a:t>
            </a:r>
            <a:r>
              <a:rPr lang="ko-KR" altLang="en-US" sz="600" dirty="0" smtClean="0"/>
              <a:t> </a:t>
            </a:r>
            <a:r>
              <a:rPr lang="en-US" altLang="ko-KR" sz="600" dirty="0" smtClean="0"/>
              <a:t>99999</a:t>
            </a:r>
            <a:endParaRPr lang="ko-KR" altLang="en-US" sz="600" dirty="0"/>
          </a:p>
        </p:txBody>
      </p:sp>
      <p:sp>
        <p:nvSpPr>
          <p:cNvPr id="117" name="순서도: 대체 처리 116"/>
          <p:cNvSpPr/>
          <p:nvPr/>
        </p:nvSpPr>
        <p:spPr>
          <a:xfrm>
            <a:off x="4341823" y="2460551"/>
            <a:ext cx="158169" cy="176361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</a:rPr>
              <a:t>+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pic>
        <p:nvPicPr>
          <p:cNvPr id="118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282" y="2967323"/>
            <a:ext cx="186718" cy="18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278" y="2967323"/>
            <a:ext cx="186718" cy="18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825" y="2967323"/>
            <a:ext cx="186718" cy="18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순서도: 대체 처리 120"/>
          <p:cNvSpPr/>
          <p:nvPr/>
        </p:nvSpPr>
        <p:spPr>
          <a:xfrm>
            <a:off x="7239947" y="3677886"/>
            <a:ext cx="648072" cy="157606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000"/>
              </a:gs>
              <a:gs pos="100000">
                <a:srgbClr val="FFC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r>
              <a:rPr lang="ko-KR" altLang="en-US" sz="800" dirty="0" smtClean="0">
                <a:solidFill>
                  <a:schemeClr val="bg1"/>
                </a:solidFill>
              </a:rPr>
              <a:t>분 남음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22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029814"/>
            <a:ext cx="651723" cy="65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순서도: 대체 처리 122"/>
          <p:cNvSpPr/>
          <p:nvPr/>
        </p:nvSpPr>
        <p:spPr>
          <a:xfrm>
            <a:off x="6563099" y="3175815"/>
            <a:ext cx="158169" cy="176361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</a:rPr>
              <a:t>+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995936" y="4221088"/>
            <a:ext cx="839794" cy="246221"/>
          </a:xfrm>
          <a:prstGeom prst="rect">
            <a:avLst/>
          </a:prstGeom>
          <a:noFill/>
          <a:ln>
            <a:noFill/>
          </a:ln>
          <a:effectLst>
            <a:glow rad="292100">
              <a:schemeClr val="accent4">
                <a:satMod val="175000"/>
                <a:alpha val="40000"/>
              </a:schemeClr>
            </a:glow>
            <a:outerShdw blurRad="38100" dist="50800" dir="4920000" sx="97000" sy="97000" algn="ctr" rotWithShape="0">
              <a:schemeClr val="tx2">
                <a:lumMod val="75000"/>
                <a:alpha val="94000"/>
              </a:schemeClr>
            </a:outerShd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Lv3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캐논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36" name="사각형 설명선 135"/>
          <p:cNvSpPr/>
          <p:nvPr/>
        </p:nvSpPr>
        <p:spPr>
          <a:xfrm>
            <a:off x="5974405" y="44624"/>
            <a:ext cx="3134099" cy="2329165"/>
          </a:xfrm>
          <a:prstGeom prst="wedgeRectCallout">
            <a:avLst>
              <a:gd name="adj1" fmla="val -27640"/>
              <a:gd name="adj2" fmla="val 5402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/>
              </a:solidFill>
            </a:endParaRP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endParaRPr lang="en-US" altLang="ko-KR" sz="1000" dirty="0" smtClean="0">
              <a:solidFill>
                <a:srgbClr val="FFCC00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6188441" y="122202"/>
            <a:ext cx="2745290" cy="20882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4150">
                  <a:schemeClr val="accent5">
                    <a:lumMod val="20000"/>
                    <a:lumOff val="80000"/>
                  </a:schemeClr>
                </a:gs>
                <a:gs pos="67500">
                  <a:schemeClr val="accent1">
                    <a:lumMod val="20000"/>
                    <a:lumOff val="80000"/>
                  </a:schemeClr>
                </a:gs>
                <a:gs pos="50000">
                  <a:schemeClr val="bg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63500" dist="25400" dir="5400000" sx="98000" sy="98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38" name="직사각형 137"/>
          <p:cNvSpPr/>
          <p:nvPr/>
        </p:nvSpPr>
        <p:spPr>
          <a:xfrm>
            <a:off x="6256133" y="191238"/>
            <a:ext cx="2570641" cy="15848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rgbClr val="7A6C64"/>
              </a:solidFill>
            </a:endParaRPr>
          </a:p>
          <a:p>
            <a:endParaRPr lang="en-US" altLang="ko-KR" sz="800" dirty="0" smtClean="0">
              <a:solidFill>
                <a:srgbClr val="7A6C64"/>
              </a:solidFill>
            </a:endParaRPr>
          </a:p>
          <a:p>
            <a:endParaRPr lang="en-US" altLang="ko-KR" sz="800" dirty="0">
              <a:solidFill>
                <a:srgbClr val="7A6C64"/>
              </a:solidFill>
            </a:endParaRPr>
          </a:p>
          <a:p>
            <a:endParaRPr lang="en-US" altLang="ko-KR" sz="800" dirty="0" smtClean="0">
              <a:solidFill>
                <a:srgbClr val="7A6C64"/>
              </a:solidFill>
            </a:endParaRPr>
          </a:p>
          <a:p>
            <a:endParaRPr lang="en-US" altLang="ko-KR" sz="800" dirty="0">
              <a:solidFill>
                <a:srgbClr val="7A6C64"/>
              </a:solidFill>
            </a:endParaRPr>
          </a:p>
          <a:p>
            <a:endParaRPr lang="en-US" altLang="ko-KR" sz="800" dirty="0" smtClean="0">
              <a:solidFill>
                <a:srgbClr val="7A6C64"/>
              </a:solidFill>
            </a:endParaRPr>
          </a:p>
          <a:p>
            <a:endParaRPr lang="en-US" altLang="ko-KR" sz="800" dirty="0">
              <a:solidFill>
                <a:srgbClr val="7A6C64"/>
              </a:solidFill>
            </a:endParaRPr>
          </a:p>
          <a:p>
            <a:endParaRPr lang="en-US" altLang="ko-KR" sz="800" dirty="0" smtClean="0">
              <a:solidFill>
                <a:srgbClr val="7A6C64"/>
              </a:solidFill>
            </a:endParaRPr>
          </a:p>
          <a:p>
            <a:endParaRPr lang="en-US" altLang="ko-KR" sz="800" dirty="0">
              <a:solidFill>
                <a:srgbClr val="7A6C64"/>
              </a:solidFill>
            </a:endParaRPr>
          </a:p>
          <a:p>
            <a:endParaRPr lang="en-US" altLang="ko-KR" sz="800" dirty="0" smtClean="0">
              <a:solidFill>
                <a:srgbClr val="7A6C64"/>
              </a:solidFill>
            </a:endParaRPr>
          </a:p>
          <a:p>
            <a:endParaRPr lang="en-US" altLang="ko-KR" sz="800" dirty="0">
              <a:solidFill>
                <a:srgbClr val="7A6C64"/>
              </a:solidFill>
            </a:endParaRPr>
          </a:p>
          <a:p>
            <a:endParaRPr lang="en-US" altLang="ko-KR" sz="800" dirty="0" smtClean="0">
              <a:solidFill>
                <a:srgbClr val="7A6C64"/>
              </a:solidFill>
            </a:endParaRPr>
          </a:p>
          <a:p>
            <a:endParaRPr lang="en-US" altLang="ko-KR" sz="800" dirty="0" smtClean="0">
              <a:solidFill>
                <a:srgbClr val="7A6C64"/>
              </a:solidFill>
            </a:endParaRPr>
          </a:p>
        </p:txBody>
      </p:sp>
      <p:sp>
        <p:nvSpPr>
          <p:cNvPr id="139" name="순서도: 대체 처리 138"/>
          <p:cNvSpPr/>
          <p:nvPr/>
        </p:nvSpPr>
        <p:spPr>
          <a:xfrm>
            <a:off x="6813110" y="1842470"/>
            <a:ext cx="682914" cy="287569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FFC000"/>
                </a:solidFill>
              </a:rPr>
              <a:t>취소</a:t>
            </a:r>
            <a:endParaRPr lang="ko-KR" altLang="en-US" sz="800" dirty="0">
              <a:solidFill>
                <a:srgbClr val="FFC000"/>
              </a:solidFill>
            </a:endParaRPr>
          </a:p>
        </p:txBody>
      </p:sp>
      <p:sp>
        <p:nvSpPr>
          <p:cNvPr id="140" name="순서도: 대체 처리 139"/>
          <p:cNvSpPr/>
          <p:nvPr/>
        </p:nvSpPr>
        <p:spPr>
          <a:xfrm>
            <a:off x="7642364" y="1847422"/>
            <a:ext cx="682914" cy="287569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FFC000"/>
                </a:solidFill>
              </a:rPr>
              <a:t>가져오기</a:t>
            </a:r>
            <a:endParaRPr lang="en-US" altLang="ko-KR" sz="800" dirty="0" smtClean="0">
              <a:solidFill>
                <a:srgbClr val="FFC000"/>
              </a:solidFill>
            </a:endParaRPr>
          </a:p>
          <a:p>
            <a:pPr algn="ctr"/>
            <a:r>
              <a:rPr lang="en-US" altLang="ko-KR" sz="700" dirty="0" smtClean="0">
                <a:solidFill>
                  <a:srgbClr val="FFCC00"/>
                </a:solidFill>
              </a:rPr>
              <a:t>3000</a:t>
            </a:r>
            <a:r>
              <a:rPr lang="en-US" altLang="ko-KR" sz="700" dirty="0" smtClean="0">
                <a:solidFill>
                  <a:schemeClr val="bg1"/>
                </a:solidFill>
              </a:rPr>
              <a:t>G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pic>
        <p:nvPicPr>
          <p:cNvPr id="14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443" y="266218"/>
            <a:ext cx="749084" cy="422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571" y="266218"/>
            <a:ext cx="749084" cy="422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459" y="266217"/>
            <a:ext cx="749084" cy="422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416" y="728979"/>
            <a:ext cx="749084" cy="422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544" y="728979"/>
            <a:ext cx="749084" cy="422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432" y="728978"/>
            <a:ext cx="749084" cy="422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602" y="1202322"/>
            <a:ext cx="749084" cy="422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730" y="1202322"/>
            <a:ext cx="749084" cy="422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618" y="1202321"/>
            <a:ext cx="749084" cy="422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직사각형 149"/>
          <p:cNvSpPr/>
          <p:nvPr/>
        </p:nvSpPr>
        <p:spPr>
          <a:xfrm>
            <a:off x="6341443" y="1627934"/>
            <a:ext cx="2422100" cy="157421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/>
              <a:t>샘플</a:t>
            </a:r>
            <a:r>
              <a:rPr lang="en-US" altLang="ko-KR" sz="600" dirty="0" smtClean="0"/>
              <a:t>3, </a:t>
            </a:r>
            <a:r>
              <a:rPr lang="ko-KR" altLang="en-US" sz="600" dirty="0" smtClean="0"/>
              <a:t>방어요새</a:t>
            </a:r>
            <a:r>
              <a:rPr lang="en-US" altLang="ko-KR" sz="600" dirty="0" smtClean="0"/>
              <a:t>2	</a:t>
            </a:r>
            <a:r>
              <a:rPr lang="ko-KR" altLang="en-US" sz="600" dirty="0" smtClean="0"/>
              <a:t>  예상 건설시간 </a:t>
            </a:r>
            <a:r>
              <a:rPr lang="en-US" altLang="ko-KR" sz="600" dirty="0" smtClean="0"/>
              <a:t>: 7</a:t>
            </a:r>
            <a:r>
              <a:rPr lang="ko-KR" altLang="en-US" sz="600" dirty="0" smtClean="0"/>
              <a:t>시간</a:t>
            </a:r>
            <a:endParaRPr lang="ko-KR" altLang="en-US" sz="600" dirty="0"/>
          </a:p>
        </p:txBody>
      </p:sp>
      <p:sp>
        <p:nvSpPr>
          <p:cNvPr id="153" name="순서도: 대체 처리 152"/>
          <p:cNvSpPr/>
          <p:nvPr/>
        </p:nvSpPr>
        <p:spPr>
          <a:xfrm>
            <a:off x="3923927" y="4518410"/>
            <a:ext cx="422579" cy="346120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A6C64"/>
                </a:solidFill>
              </a:rPr>
              <a:t>정보</a:t>
            </a:r>
            <a:endParaRPr lang="ko-KR" altLang="en-US" sz="800" dirty="0">
              <a:solidFill>
                <a:srgbClr val="7A6C64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4572000" y="2477824"/>
            <a:ext cx="504565" cy="159088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/>
              <a:t>알파</a:t>
            </a:r>
            <a:r>
              <a:rPr lang="en-US" altLang="ko-KR" sz="600" dirty="0" smtClean="0"/>
              <a:t>999999</a:t>
            </a:r>
            <a:endParaRPr lang="ko-KR" altLang="en-US" sz="600" dirty="0"/>
          </a:p>
        </p:txBody>
      </p:sp>
      <p:sp>
        <p:nvSpPr>
          <p:cNvPr id="156" name="순서도: 대체 처리 155"/>
          <p:cNvSpPr/>
          <p:nvPr/>
        </p:nvSpPr>
        <p:spPr>
          <a:xfrm>
            <a:off x="4989896" y="2458884"/>
            <a:ext cx="158169" cy="176361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</a:rPr>
              <a:t>+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158" name="순서도: 대체 처리 157"/>
          <p:cNvSpPr/>
          <p:nvPr/>
        </p:nvSpPr>
        <p:spPr>
          <a:xfrm>
            <a:off x="4932040" y="4527796"/>
            <a:ext cx="480654" cy="351577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즉시</a:t>
            </a:r>
            <a:endParaRPr lang="en-US" altLang="ko-KR" sz="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완성</a:t>
            </a:r>
            <a:endParaRPr lang="en-US" altLang="ko-KR" sz="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600" dirty="0" smtClean="0">
                <a:solidFill>
                  <a:srgbClr val="FFCC00"/>
                </a:solidFill>
              </a:rPr>
              <a:t>30</a:t>
            </a:r>
            <a:r>
              <a:rPr lang="ko-KR" altLang="en-US" sz="600" dirty="0" smtClean="0">
                <a:solidFill>
                  <a:schemeClr val="bg1"/>
                </a:solidFill>
              </a:rPr>
              <a:t>알파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59" name="사각형 설명선 158"/>
          <p:cNvSpPr/>
          <p:nvPr/>
        </p:nvSpPr>
        <p:spPr>
          <a:xfrm>
            <a:off x="134068" y="5085184"/>
            <a:ext cx="3134099" cy="1722134"/>
          </a:xfrm>
          <a:prstGeom prst="wedgeRectCallout">
            <a:avLst>
              <a:gd name="adj1" fmla="val 37283"/>
              <a:gd name="adj2" fmla="val -60799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/>
              </a:solidFill>
            </a:endParaRP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endParaRPr lang="en-US" altLang="ko-KR" sz="1000" dirty="0" smtClean="0">
              <a:solidFill>
                <a:srgbClr val="FFCC00"/>
              </a:solidFill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445311" y="4511450"/>
            <a:ext cx="378971" cy="360040"/>
          </a:xfrm>
          <a:prstGeom prst="flowChartAlternateProcess">
            <a:avLst/>
          </a:prstGeom>
          <a:gradFill>
            <a:gsLst>
              <a:gs pos="0">
                <a:srgbClr val="FFC000"/>
              </a:gs>
              <a:gs pos="50000">
                <a:srgbClr val="FF0000"/>
              </a:gs>
              <a:gs pos="100000">
                <a:srgbClr val="FF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건설중지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4139952" y="4365104"/>
            <a:ext cx="540404" cy="107838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000"/>
              </a:gs>
              <a:gs pos="100000">
                <a:srgbClr val="FFC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15/30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875664" y="5319210"/>
            <a:ext cx="251313" cy="251864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smtClean="0"/>
              <a:t>건</a:t>
            </a:r>
            <a:r>
              <a:rPr lang="ko-KR" altLang="en-US" sz="600"/>
              <a:t>설</a:t>
            </a:r>
            <a:endParaRPr lang="ko-KR" altLang="en-US" sz="600" dirty="0"/>
          </a:p>
        </p:txBody>
      </p:sp>
      <p:pic>
        <p:nvPicPr>
          <p:cNvPr id="106" name="Picture 2" descr="C:\work_2015\titan\proto\Sprites\Unit\ISO_Unit_Castle_b_0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40" y="5562102"/>
            <a:ext cx="869267" cy="96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/>
          <p:cNvSpPr txBox="1"/>
          <p:nvPr/>
        </p:nvSpPr>
        <p:spPr>
          <a:xfrm>
            <a:off x="728050" y="6165304"/>
            <a:ext cx="870557" cy="400110"/>
          </a:xfrm>
          <a:prstGeom prst="rect">
            <a:avLst/>
          </a:prstGeom>
          <a:noFill/>
          <a:ln>
            <a:noFill/>
          </a:ln>
          <a:effectLst>
            <a:glow rad="292100">
              <a:schemeClr val="accent4">
                <a:satMod val="175000"/>
                <a:alpha val="40000"/>
              </a:schemeClr>
            </a:glow>
            <a:outerShdw blurRad="38100" dist="50800" dir="4920000" sx="97000" sy="97000" algn="ctr" rotWithShape="0">
              <a:schemeClr val="tx2">
                <a:lumMod val="75000"/>
                <a:alpha val="94000"/>
              </a:schemeClr>
            </a:outerShd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FFC000"/>
                </a:solidFill>
              </a:rPr>
              <a:t>요새이름</a:t>
            </a:r>
            <a:r>
              <a:rPr lang="ko-KR" altLang="en-US" sz="1000" dirty="0" smtClean="0">
                <a:solidFill>
                  <a:srgbClr val="FFC000"/>
                </a:solidFill>
              </a:rPr>
              <a:t>  </a:t>
            </a:r>
            <a:endParaRPr lang="en-US" altLang="ko-KR" sz="1000" dirty="0" smtClean="0">
              <a:solidFill>
                <a:srgbClr val="FFC000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rgbClr val="FFC000"/>
                </a:solidFill>
              </a:rPr>
              <a:t> </a:t>
            </a:r>
            <a:r>
              <a:rPr lang="en-US" altLang="ko-KR" sz="1000" dirty="0" smtClean="0">
                <a:solidFill>
                  <a:srgbClr val="FFC000"/>
                </a:solidFill>
              </a:rPr>
              <a:t>9999</a:t>
            </a:r>
            <a:r>
              <a:rPr lang="ko-KR" altLang="en-US" sz="1000" dirty="0" smtClean="0">
                <a:solidFill>
                  <a:srgbClr val="FFC000"/>
                </a:solidFill>
              </a:rPr>
              <a:t>점</a:t>
            </a:r>
            <a:endParaRPr lang="ko-KR" altLang="en-US" sz="800" dirty="0">
              <a:solidFill>
                <a:srgbClr val="FFC000"/>
              </a:solidFill>
            </a:endParaRPr>
          </a:p>
        </p:txBody>
      </p:sp>
      <p:pic>
        <p:nvPicPr>
          <p:cNvPr id="109" name="Picture 2" descr="C:\work_2012\smart\project_LOK\ui\icon\item\item_07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03" y="6165304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직사각형 109"/>
          <p:cNvSpPr/>
          <p:nvPr/>
        </p:nvSpPr>
        <p:spPr>
          <a:xfrm>
            <a:off x="1186219" y="5310238"/>
            <a:ext cx="251313" cy="251864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err="1" smtClean="0"/>
              <a:t>유닛</a:t>
            </a:r>
            <a:endParaRPr lang="ko-KR" altLang="en-US" sz="600" dirty="0"/>
          </a:p>
        </p:txBody>
      </p:sp>
      <p:sp>
        <p:nvSpPr>
          <p:cNvPr id="111" name="순서도: 대체 처리 110"/>
          <p:cNvSpPr/>
          <p:nvPr/>
        </p:nvSpPr>
        <p:spPr>
          <a:xfrm>
            <a:off x="1167859" y="5529154"/>
            <a:ext cx="277719" cy="84786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000"/>
              </a:gs>
              <a:gs pos="100000">
                <a:srgbClr val="FFC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112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157" y="5445224"/>
            <a:ext cx="186718" cy="18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십이각형 112"/>
          <p:cNvSpPr/>
          <p:nvPr/>
        </p:nvSpPr>
        <p:spPr>
          <a:xfrm>
            <a:off x="1067536" y="5301208"/>
            <a:ext cx="90010" cy="90010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pic>
        <p:nvPicPr>
          <p:cNvPr id="114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56" y="5968136"/>
            <a:ext cx="271033" cy="27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직사각형 74"/>
          <p:cNvSpPr/>
          <p:nvPr/>
        </p:nvSpPr>
        <p:spPr>
          <a:xfrm>
            <a:off x="2242542" y="2793155"/>
            <a:ext cx="1321346" cy="2197707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90000"/>
                </a:schemeClr>
              </a:gs>
              <a:gs pos="50000">
                <a:schemeClr val="tx1">
                  <a:lumMod val="95000"/>
                  <a:lumOff val="5000"/>
                  <a:alpha val="76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rgbClr val="7A6C64"/>
              </a:solidFill>
            </a:endParaRPr>
          </a:p>
          <a:p>
            <a:r>
              <a:rPr lang="en-US" altLang="ko-KR" sz="800" dirty="0">
                <a:solidFill>
                  <a:srgbClr val="7A6C64"/>
                </a:solidFill>
              </a:rPr>
              <a:t> </a:t>
            </a:r>
            <a:r>
              <a:rPr lang="en-US" altLang="ko-KR" sz="800" dirty="0" smtClean="0">
                <a:solidFill>
                  <a:srgbClr val="7A6C64"/>
                </a:solidFill>
              </a:rPr>
              <a:t>  </a:t>
            </a:r>
          </a:p>
        </p:txBody>
      </p:sp>
      <p:pic>
        <p:nvPicPr>
          <p:cNvPr id="84" name="Picture 2" descr="C:\work_2015\titan\proto\Sprites\Unit\ISO_Unit_Castle_b_0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093" y="2780928"/>
            <a:ext cx="439356" cy="48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:\work_2015\titan\proto\Sprites\Unit\ISO_Unit_Castle_b_0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093" y="3212976"/>
            <a:ext cx="439356" cy="48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C:\work_2015\titan\proto\Sprites\Unit\ISO_Unit_Castle_b_0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996" y="3643323"/>
            <a:ext cx="439356" cy="48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C:\work_2015\titan\proto\Sprites\Unit\ISO_Unit_Castle_b_0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937" y="4077072"/>
            <a:ext cx="439356" cy="48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C:\work_2015\titan\proto\Sprites\Unit\ISO_Unit_Castle_b_0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492" y="4504008"/>
            <a:ext cx="439356" cy="48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순서도: 대체 처리 96"/>
          <p:cNvSpPr/>
          <p:nvPr/>
        </p:nvSpPr>
        <p:spPr>
          <a:xfrm>
            <a:off x="2320453" y="3212976"/>
            <a:ext cx="377710" cy="262476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지도보기</a:t>
            </a:r>
            <a:endParaRPr lang="en-US" altLang="ko-KR" sz="600" dirty="0" smtClean="0">
              <a:solidFill>
                <a:schemeClr val="bg1"/>
              </a:solidFill>
            </a:endParaRPr>
          </a:p>
        </p:txBody>
      </p:sp>
      <p:sp>
        <p:nvSpPr>
          <p:cNvPr id="98" name="순서도: 대체 처리 97"/>
          <p:cNvSpPr/>
          <p:nvPr/>
        </p:nvSpPr>
        <p:spPr>
          <a:xfrm>
            <a:off x="2314550" y="2852936"/>
            <a:ext cx="385242" cy="288032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7A6C64"/>
                </a:solidFill>
              </a:rPr>
              <a:t>◀</a:t>
            </a:r>
            <a:endParaRPr lang="en-US" altLang="ko-KR" sz="1000" dirty="0" smtClean="0">
              <a:solidFill>
                <a:srgbClr val="7A6C64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242543" y="2420889"/>
            <a:ext cx="1609378" cy="353336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b="1" dirty="0" err="1" smtClean="0"/>
              <a:t>노란곰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99999</a:t>
            </a:r>
            <a:r>
              <a:rPr lang="ko-KR" altLang="en-US" sz="800" dirty="0" smtClean="0"/>
              <a:t>점</a:t>
            </a:r>
            <a:endParaRPr lang="en-US" altLang="ko-KR" sz="800" dirty="0" smtClean="0"/>
          </a:p>
          <a:p>
            <a:pPr algn="r"/>
            <a:r>
              <a:rPr lang="ko-KR" altLang="en-US" sz="800" dirty="0" smtClean="0"/>
              <a:t>요새 </a:t>
            </a:r>
            <a:r>
              <a:rPr lang="en-US" altLang="ko-KR" sz="800" dirty="0" smtClean="0"/>
              <a:t>95/100</a:t>
            </a:r>
          </a:p>
          <a:p>
            <a:pPr algn="r"/>
            <a:r>
              <a:rPr lang="en-US" altLang="ko-KR" sz="800" dirty="0" smtClean="0"/>
              <a:t>1. </a:t>
            </a:r>
            <a:r>
              <a:rPr lang="ko-KR" altLang="en-US" sz="800" dirty="0" smtClean="0"/>
              <a:t>모래폭풍 </a:t>
            </a:r>
            <a:r>
              <a:rPr lang="en-US" altLang="ko-KR" sz="800" dirty="0" smtClean="0"/>
              <a:t>888</a:t>
            </a:r>
            <a:r>
              <a:rPr lang="ko-KR" altLang="en-US" sz="800" dirty="0" smtClean="0"/>
              <a:t>점</a:t>
            </a:r>
            <a:endParaRPr lang="ko-KR" altLang="en-US" sz="800" dirty="0"/>
          </a:p>
        </p:txBody>
      </p:sp>
      <p:sp>
        <p:nvSpPr>
          <p:cNvPr id="100" name="순서도: 대체 처리 99"/>
          <p:cNvSpPr/>
          <p:nvPr/>
        </p:nvSpPr>
        <p:spPr>
          <a:xfrm>
            <a:off x="2320453" y="3573016"/>
            <a:ext cx="377710" cy="262476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점</a:t>
            </a:r>
            <a:r>
              <a:rPr lang="ko-KR" altLang="en-US" sz="600" dirty="0">
                <a:solidFill>
                  <a:schemeClr val="bg1"/>
                </a:solidFill>
              </a:rPr>
              <a:t>수</a:t>
            </a:r>
            <a:r>
              <a:rPr lang="ko-KR" altLang="en-US" sz="600" dirty="0" smtClean="0">
                <a:solidFill>
                  <a:schemeClr val="bg1"/>
                </a:solidFill>
              </a:rPr>
              <a:t>순</a:t>
            </a:r>
            <a:endParaRPr lang="en-US" altLang="ko-KR" sz="600" dirty="0" smtClean="0">
              <a:solidFill>
                <a:schemeClr val="bg1"/>
              </a:solidFill>
            </a:endParaRPr>
          </a:p>
        </p:txBody>
      </p:sp>
      <p:pic>
        <p:nvPicPr>
          <p:cNvPr id="101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349" y="2420888"/>
            <a:ext cx="373435" cy="37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사각형 설명선 101"/>
          <p:cNvSpPr/>
          <p:nvPr/>
        </p:nvSpPr>
        <p:spPr>
          <a:xfrm>
            <a:off x="3594340" y="5085184"/>
            <a:ext cx="3047843" cy="1722134"/>
          </a:xfrm>
          <a:prstGeom prst="wedgeRectCallout">
            <a:avLst>
              <a:gd name="adj1" fmla="val -24535"/>
              <a:gd name="adj2" fmla="val -5984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/>
              </a:solidFill>
            </a:endParaRP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endParaRPr lang="en-US" altLang="ko-KR" sz="1000" dirty="0" smtClean="0">
              <a:solidFill>
                <a:srgbClr val="FFCC00"/>
              </a:solidFill>
            </a:endParaRPr>
          </a:p>
        </p:txBody>
      </p:sp>
      <p:sp>
        <p:nvSpPr>
          <p:cNvPr id="108" name="순서도: 대체 처리 107"/>
          <p:cNvSpPr/>
          <p:nvPr/>
        </p:nvSpPr>
        <p:spPr>
          <a:xfrm>
            <a:off x="4932040" y="6164381"/>
            <a:ext cx="422579" cy="346120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A6C64"/>
                </a:solidFill>
              </a:rPr>
              <a:t>정보</a:t>
            </a:r>
            <a:endParaRPr lang="ko-KR" altLang="en-US" sz="800" dirty="0">
              <a:solidFill>
                <a:srgbClr val="7A6C64"/>
              </a:solidFill>
            </a:endParaRPr>
          </a:p>
        </p:txBody>
      </p:sp>
      <p:sp>
        <p:nvSpPr>
          <p:cNvPr id="124" name="순서도: 대체 처리 123"/>
          <p:cNvSpPr/>
          <p:nvPr/>
        </p:nvSpPr>
        <p:spPr>
          <a:xfrm>
            <a:off x="5940153" y="6173767"/>
            <a:ext cx="480654" cy="351577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즉시</a:t>
            </a:r>
            <a:endParaRPr lang="en-US" altLang="ko-KR" sz="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완성</a:t>
            </a:r>
            <a:endParaRPr lang="en-US" altLang="ko-KR" sz="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600" dirty="0" smtClean="0">
                <a:solidFill>
                  <a:srgbClr val="FFCC00"/>
                </a:solidFill>
              </a:rPr>
              <a:t>3000</a:t>
            </a:r>
            <a:r>
              <a:rPr lang="en-US" altLang="ko-KR" sz="600" dirty="0" smtClean="0">
                <a:solidFill>
                  <a:schemeClr val="bg1"/>
                </a:solidFill>
              </a:rPr>
              <a:t>G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25" name="순서도: 대체 처리 124"/>
          <p:cNvSpPr/>
          <p:nvPr/>
        </p:nvSpPr>
        <p:spPr>
          <a:xfrm>
            <a:off x="5453424" y="6157421"/>
            <a:ext cx="378971" cy="360040"/>
          </a:xfrm>
          <a:prstGeom prst="flowChartAlternateProcess">
            <a:avLst/>
          </a:prstGeom>
          <a:gradFill>
            <a:gsLst>
              <a:gs pos="0">
                <a:srgbClr val="FFC000"/>
              </a:gs>
              <a:gs pos="50000">
                <a:srgbClr val="FF0000"/>
              </a:gs>
              <a:gs pos="100000">
                <a:srgbClr val="FF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건설중지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26" name="순서도: 대체 처리 125"/>
          <p:cNvSpPr/>
          <p:nvPr/>
        </p:nvSpPr>
        <p:spPr>
          <a:xfrm>
            <a:off x="5940154" y="5524192"/>
            <a:ext cx="480654" cy="350750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rgbClr val="FFC000"/>
                </a:solidFill>
              </a:rPr>
              <a:t>업그레이드</a:t>
            </a:r>
            <a:endParaRPr lang="en-US" altLang="ko-KR" sz="600" dirty="0" smtClean="0">
              <a:solidFill>
                <a:srgbClr val="FFC000"/>
              </a:solidFill>
            </a:endParaRPr>
          </a:p>
          <a:p>
            <a:pPr algn="ctr"/>
            <a:r>
              <a:rPr lang="en-US" altLang="ko-KR" sz="600" dirty="0" smtClean="0">
                <a:solidFill>
                  <a:srgbClr val="FFC000"/>
                </a:solidFill>
              </a:rPr>
              <a:t>1000G</a:t>
            </a:r>
            <a:endParaRPr lang="ko-KR" altLang="en-US" sz="600" dirty="0">
              <a:solidFill>
                <a:srgbClr val="FFC000"/>
              </a:solidFill>
            </a:endParaRPr>
          </a:p>
        </p:txBody>
      </p:sp>
      <p:sp>
        <p:nvSpPr>
          <p:cNvPr id="128" name="순서도: 대체 처리 127"/>
          <p:cNvSpPr/>
          <p:nvPr/>
        </p:nvSpPr>
        <p:spPr>
          <a:xfrm>
            <a:off x="4932041" y="5524192"/>
            <a:ext cx="422579" cy="346120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A6C64"/>
                </a:solidFill>
              </a:rPr>
              <a:t>정보</a:t>
            </a:r>
            <a:endParaRPr lang="ko-KR" altLang="en-US" sz="800" dirty="0">
              <a:solidFill>
                <a:srgbClr val="7A6C64"/>
              </a:solidFill>
            </a:endParaRPr>
          </a:p>
        </p:txBody>
      </p:sp>
      <p:sp>
        <p:nvSpPr>
          <p:cNvPr id="131" name="순서도: 대체 처리 130"/>
          <p:cNvSpPr/>
          <p:nvPr/>
        </p:nvSpPr>
        <p:spPr>
          <a:xfrm>
            <a:off x="5453425" y="5517232"/>
            <a:ext cx="378971" cy="360040"/>
          </a:xfrm>
          <a:prstGeom prst="flowChartAlternateProcess">
            <a:avLst/>
          </a:prstGeom>
          <a:gradFill>
            <a:gsLst>
              <a:gs pos="0">
                <a:srgbClr val="FFC000"/>
              </a:gs>
              <a:gs pos="50000">
                <a:srgbClr val="FF0000"/>
              </a:gs>
              <a:gs pos="100000">
                <a:srgbClr val="FF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</a:rPr>
              <a:t>철거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51" name="사각형 설명선 150"/>
          <p:cNvSpPr/>
          <p:nvPr/>
        </p:nvSpPr>
        <p:spPr>
          <a:xfrm>
            <a:off x="134068" y="3446135"/>
            <a:ext cx="1400511" cy="1423025"/>
          </a:xfrm>
          <a:prstGeom prst="wedgeRectCallout">
            <a:avLst>
              <a:gd name="adj1" fmla="val 101582"/>
              <a:gd name="adj2" fmla="val -28609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/>
              </a:solidFill>
            </a:endParaRP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rgbClr val="FFCC00"/>
                </a:solidFill>
              </a:rPr>
              <a:t>점수 순</a:t>
            </a:r>
            <a:endParaRPr lang="en-US" altLang="ko-KR" sz="1000" dirty="0" smtClean="0">
              <a:solidFill>
                <a:srgbClr val="FFCC00"/>
              </a:solidFill>
            </a:endParaRPr>
          </a:p>
          <a:p>
            <a:r>
              <a:rPr lang="ko-KR" altLang="en-US" sz="1000" dirty="0" smtClean="0">
                <a:solidFill>
                  <a:srgbClr val="FFCC00"/>
                </a:solidFill>
              </a:rPr>
              <a:t>거리 순</a:t>
            </a:r>
            <a:endParaRPr lang="en-US" altLang="ko-KR" sz="1000" dirty="0" smtClean="0">
              <a:solidFill>
                <a:srgbClr val="FFCC00"/>
              </a:solidFill>
            </a:endParaRPr>
          </a:p>
          <a:p>
            <a:r>
              <a:rPr lang="ko-KR" altLang="en-US" sz="1000" dirty="0" smtClean="0">
                <a:solidFill>
                  <a:srgbClr val="FFCC00"/>
                </a:solidFill>
              </a:rPr>
              <a:t>이름 순</a:t>
            </a:r>
            <a:endParaRPr lang="en-US" altLang="ko-KR" sz="1000" dirty="0" smtClean="0">
              <a:solidFill>
                <a:srgbClr val="FFCC00"/>
              </a:solidFill>
            </a:endParaRPr>
          </a:p>
          <a:p>
            <a:r>
              <a:rPr lang="ko-KR" altLang="en-US" sz="1000" dirty="0" smtClean="0">
                <a:solidFill>
                  <a:srgbClr val="FFCC00"/>
                </a:solidFill>
              </a:rPr>
              <a:t>신규 마을부터</a:t>
            </a:r>
            <a:endParaRPr lang="en-US" altLang="ko-KR" sz="1000" dirty="0" smtClean="0">
              <a:solidFill>
                <a:srgbClr val="FFCC00"/>
              </a:solidFill>
            </a:endParaRPr>
          </a:p>
          <a:p>
            <a:r>
              <a:rPr lang="ko-KR" altLang="en-US" sz="1000" dirty="0" smtClean="0">
                <a:solidFill>
                  <a:srgbClr val="FFCC00"/>
                </a:solidFill>
              </a:rPr>
              <a:t>공격받은 마을부터</a:t>
            </a:r>
            <a:endParaRPr lang="en-US" altLang="ko-KR" sz="1000" dirty="0" smtClean="0">
              <a:solidFill>
                <a:srgbClr val="FFCC00"/>
              </a:solidFill>
            </a:endParaRPr>
          </a:p>
          <a:p>
            <a:r>
              <a:rPr lang="ko-KR" altLang="en-US" sz="1000" dirty="0" smtClean="0">
                <a:solidFill>
                  <a:srgbClr val="FFCC00"/>
                </a:solidFill>
              </a:rPr>
              <a:t>공격한 마을부터</a:t>
            </a:r>
            <a:endParaRPr lang="en-US" altLang="ko-KR" sz="1000" dirty="0" smtClean="0">
              <a:solidFill>
                <a:srgbClr val="FFCC00"/>
              </a:solidFill>
            </a:endParaRPr>
          </a:p>
          <a:p>
            <a:endParaRPr lang="en-US" altLang="ko-KR" sz="1000" dirty="0" smtClean="0">
              <a:solidFill>
                <a:srgbClr val="FFCC00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3659297" y="5589820"/>
            <a:ext cx="1200735" cy="215444"/>
          </a:xfrm>
          <a:prstGeom prst="rect">
            <a:avLst/>
          </a:prstGeom>
          <a:noFill/>
          <a:ln>
            <a:noFill/>
          </a:ln>
          <a:effectLst>
            <a:glow rad="292100">
              <a:schemeClr val="accent4">
                <a:satMod val="175000"/>
                <a:alpha val="40000"/>
              </a:schemeClr>
            </a:glow>
            <a:outerShdw blurRad="38100" dist="50800" dir="4920000" sx="97000" sy="97000" algn="ctr" rotWithShape="0">
              <a:schemeClr val="tx2">
                <a:lumMod val="75000"/>
                <a:alpha val="94000"/>
              </a:schemeClr>
            </a:outerShd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FFC000"/>
                </a:solidFill>
              </a:rPr>
              <a:t>건물을 클릭하면 </a:t>
            </a:r>
            <a:endParaRPr lang="ko-KR" altLang="en-US" sz="800" dirty="0">
              <a:solidFill>
                <a:srgbClr val="FFC000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3635896" y="6237892"/>
            <a:ext cx="1272741" cy="215444"/>
          </a:xfrm>
          <a:prstGeom prst="rect">
            <a:avLst/>
          </a:prstGeom>
          <a:noFill/>
          <a:ln>
            <a:noFill/>
          </a:ln>
          <a:effectLst>
            <a:glow rad="292100">
              <a:schemeClr val="accent4">
                <a:satMod val="175000"/>
                <a:alpha val="40000"/>
              </a:schemeClr>
            </a:glow>
            <a:outerShdw blurRad="38100" dist="50800" dir="4920000" sx="97000" sy="97000" algn="ctr" rotWithShape="0">
              <a:schemeClr val="tx2">
                <a:lumMod val="75000"/>
                <a:alpha val="94000"/>
              </a:schemeClr>
            </a:outerShd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FFC000"/>
                </a:solidFill>
              </a:rPr>
              <a:t>건물을 건설 중일 때</a:t>
            </a:r>
            <a:endParaRPr lang="ko-KR" altLang="en-US" sz="800" dirty="0">
              <a:solidFill>
                <a:srgbClr val="FFC000"/>
              </a:solidFill>
            </a:endParaRPr>
          </a:p>
        </p:txBody>
      </p:sp>
      <p:sp>
        <p:nvSpPr>
          <p:cNvPr id="162" name="순서도: 대체 처리 161"/>
          <p:cNvSpPr/>
          <p:nvPr/>
        </p:nvSpPr>
        <p:spPr>
          <a:xfrm>
            <a:off x="6238037" y="4428804"/>
            <a:ext cx="454525" cy="450569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rgbClr val="FFC000"/>
                </a:solidFill>
              </a:rPr>
              <a:t>유닛</a:t>
            </a:r>
            <a:endParaRPr lang="ko-KR" altLang="en-US" sz="800" dirty="0">
              <a:solidFill>
                <a:srgbClr val="FFC000"/>
              </a:solidFill>
            </a:endParaRPr>
          </a:p>
        </p:txBody>
      </p:sp>
      <p:sp>
        <p:nvSpPr>
          <p:cNvPr id="163" name="십이각형 162"/>
          <p:cNvSpPr/>
          <p:nvPr/>
        </p:nvSpPr>
        <p:spPr>
          <a:xfrm>
            <a:off x="6558189" y="4383906"/>
            <a:ext cx="180020" cy="180020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186544" y="3421222"/>
            <a:ext cx="839794" cy="261610"/>
          </a:xfrm>
          <a:prstGeom prst="rect">
            <a:avLst/>
          </a:prstGeom>
          <a:noFill/>
          <a:ln>
            <a:noFill/>
          </a:ln>
          <a:effectLst>
            <a:glow rad="292100">
              <a:schemeClr val="accent4">
                <a:satMod val="175000"/>
                <a:alpha val="40000"/>
              </a:schemeClr>
            </a:glow>
            <a:outerShdw blurRad="38100" dist="50800" dir="4920000" sx="97000" sy="97000" algn="ctr" rotWithShape="0">
              <a:schemeClr val="tx2">
                <a:lumMod val="75000"/>
                <a:alpha val="94000"/>
              </a:schemeClr>
            </a:outerShd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15/30</a:t>
            </a:r>
            <a:endParaRPr lang="en-US" altLang="ko-KR" sz="1100" b="1" dirty="0">
              <a:solidFill>
                <a:schemeClr val="bg1"/>
              </a:solidFill>
            </a:endParaRPr>
          </a:p>
        </p:txBody>
      </p:sp>
      <p:sp>
        <p:nvSpPr>
          <p:cNvPr id="165" name="순서도: 대체 처리 164"/>
          <p:cNvSpPr/>
          <p:nvPr/>
        </p:nvSpPr>
        <p:spPr>
          <a:xfrm>
            <a:off x="5760757" y="4425129"/>
            <a:ext cx="454525" cy="450569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FFC000"/>
                </a:solidFill>
              </a:rPr>
              <a:t>건설</a:t>
            </a:r>
            <a:endParaRPr lang="ko-KR" altLang="en-US" sz="800" dirty="0">
              <a:solidFill>
                <a:srgbClr val="FFC000"/>
              </a:solidFill>
            </a:endParaRPr>
          </a:p>
        </p:txBody>
      </p:sp>
      <p:sp>
        <p:nvSpPr>
          <p:cNvPr id="166" name="십이각형 165"/>
          <p:cNvSpPr/>
          <p:nvPr/>
        </p:nvSpPr>
        <p:spPr>
          <a:xfrm>
            <a:off x="6080909" y="4380231"/>
            <a:ext cx="180020" cy="180020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pic>
        <p:nvPicPr>
          <p:cNvPr id="85" name="Picture 3" descr="C:\work_2012\smart\project_LOK\ui\icon\money\money_coin01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449813"/>
            <a:ext cx="167307" cy="21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C:\work_2012\smart\project_LOK\ui\icon\money\money_cash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186" y="2664921"/>
            <a:ext cx="183941" cy="22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타원형 설명선 86"/>
          <p:cNvSpPr/>
          <p:nvPr/>
        </p:nvSpPr>
        <p:spPr>
          <a:xfrm>
            <a:off x="467544" y="4775987"/>
            <a:ext cx="1203071" cy="429749"/>
          </a:xfrm>
          <a:prstGeom prst="wedgeEllipseCallout">
            <a:avLst>
              <a:gd name="adj1" fmla="val 1661"/>
              <a:gd name="adj2" fmla="val 69718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생산이슈가 발생했을 때 알림</a:t>
            </a:r>
            <a:endParaRPr lang="en-US" altLang="ko-KR" sz="700" dirty="0" smtClean="0"/>
          </a:p>
        </p:txBody>
      </p:sp>
      <p:pic>
        <p:nvPicPr>
          <p:cNvPr id="2050" name="Picture 2" descr="C:\work_2015\titan\proto\Sprites\Unit\ISO_Unit_Cannon_c_01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645024"/>
            <a:ext cx="717145" cy="79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순서도: 대체 처리 90"/>
          <p:cNvSpPr/>
          <p:nvPr/>
        </p:nvSpPr>
        <p:spPr>
          <a:xfrm>
            <a:off x="6238036" y="3920885"/>
            <a:ext cx="454525" cy="444219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분양하기</a:t>
            </a:r>
            <a:r>
              <a:rPr lang="en-US" altLang="ko-KR" sz="600" dirty="0" smtClean="0">
                <a:solidFill>
                  <a:srgbClr val="FFCC00"/>
                </a:solidFill>
              </a:rPr>
              <a:t>3000</a:t>
            </a:r>
            <a:r>
              <a:rPr lang="ko-KR" altLang="en-US" sz="600" dirty="0" smtClean="0">
                <a:solidFill>
                  <a:schemeClr val="bg1"/>
                </a:solidFill>
              </a:rPr>
              <a:t>알파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192873" y="5327673"/>
            <a:ext cx="251313" cy="251864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smtClean="0"/>
              <a:t>건</a:t>
            </a:r>
            <a:r>
              <a:rPr lang="ko-KR" altLang="en-US" sz="600"/>
              <a:t>설</a:t>
            </a:r>
            <a:endParaRPr lang="ko-KR" altLang="en-US" sz="600" dirty="0"/>
          </a:p>
        </p:txBody>
      </p:sp>
      <p:pic>
        <p:nvPicPr>
          <p:cNvPr id="93" name="Picture 2" descr="C:\work_2015\titan\proto\Sprites\Unit\ISO_Unit_Castle_b_01.png"/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8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549" y="5570565"/>
            <a:ext cx="869267" cy="96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Box 103"/>
          <p:cNvSpPr txBox="1"/>
          <p:nvPr/>
        </p:nvSpPr>
        <p:spPr>
          <a:xfrm>
            <a:off x="2045259" y="6173767"/>
            <a:ext cx="870557" cy="400110"/>
          </a:xfrm>
          <a:prstGeom prst="rect">
            <a:avLst/>
          </a:prstGeom>
          <a:noFill/>
          <a:ln>
            <a:noFill/>
          </a:ln>
          <a:effectLst>
            <a:glow rad="292100">
              <a:schemeClr val="accent4">
                <a:satMod val="175000"/>
                <a:alpha val="40000"/>
              </a:schemeClr>
            </a:glow>
            <a:outerShdw blurRad="38100" dist="50800" dir="4920000" sx="97000" sy="97000" algn="ctr" rotWithShape="0">
              <a:schemeClr val="tx2">
                <a:lumMod val="75000"/>
                <a:alpha val="94000"/>
              </a:schemeClr>
            </a:outerShd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FFC000"/>
                </a:solidFill>
              </a:rPr>
              <a:t>요새이름</a:t>
            </a:r>
            <a:r>
              <a:rPr lang="ko-KR" altLang="en-US" sz="1000" dirty="0" smtClean="0">
                <a:solidFill>
                  <a:srgbClr val="FFC000"/>
                </a:solidFill>
              </a:rPr>
              <a:t>  </a:t>
            </a:r>
            <a:endParaRPr lang="en-US" altLang="ko-KR" sz="1000" dirty="0" smtClean="0">
              <a:solidFill>
                <a:srgbClr val="FFC000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rgbClr val="FFC000"/>
                </a:solidFill>
              </a:rPr>
              <a:t> </a:t>
            </a:r>
            <a:r>
              <a:rPr lang="en-US" altLang="ko-KR" sz="1000" dirty="0" smtClean="0">
                <a:solidFill>
                  <a:srgbClr val="FFC000"/>
                </a:solidFill>
              </a:rPr>
              <a:t>900</a:t>
            </a:r>
            <a:r>
              <a:rPr lang="ko-KR" altLang="en-US" sz="1000" dirty="0" smtClean="0">
                <a:solidFill>
                  <a:srgbClr val="FFC000"/>
                </a:solidFill>
              </a:rPr>
              <a:t>점</a:t>
            </a:r>
            <a:endParaRPr lang="ko-KR" altLang="en-US" sz="800" dirty="0">
              <a:solidFill>
                <a:srgbClr val="FFC000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503428" y="5318701"/>
            <a:ext cx="251313" cy="251864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err="1" smtClean="0"/>
              <a:t>유닛</a:t>
            </a:r>
            <a:endParaRPr lang="ko-KR" altLang="en-US" sz="600" dirty="0"/>
          </a:p>
        </p:txBody>
      </p:sp>
      <p:pic>
        <p:nvPicPr>
          <p:cNvPr id="115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765" y="5976599"/>
            <a:ext cx="271033" cy="27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십이각형 126"/>
          <p:cNvSpPr/>
          <p:nvPr/>
        </p:nvSpPr>
        <p:spPr>
          <a:xfrm>
            <a:off x="2393758" y="5301208"/>
            <a:ext cx="90010" cy="90010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29" name="십이각형 128"/>
          <p:cNvSpPr/>
          <p:nvPr/>
        </p:nvSpPr>
        <p:spPr>
          <a:xfrm>
            <a:off x="2699792" y="5301208"/>
            <a:ext cx="90010" cy="90010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30" name="타원형 설명선 129"/>
          <p:cNvSpPr/>
          <p:nvPr/>
        </p:nvSpPr>
        <p:spPr>
          <a:xfrm>
            <a:off x="1772700" y="4786385"/>
            <a:ext cx="1203071" cy="429749"/>
          </a:xfrm>
          <a:prstGeom prst="wedgeEllipseCallout">
            <a:avLst>
              <a:gd name="adj1" fmla="val 1661"/>
              <a:gd name="adj2" fmla="val 69718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거의 </a:t>
            </a:r>
            <a:r>
              <a:rPr lang="ko-KR" altLang="en-US" sz="700" dirty="0" err="1" smtClean="0"/>
              <a:t>박살난</a:t>
            </a:r>
            <a:r>
              <a:rPr lang="ko-KR" altLang="en-US" sz="700" dirty="0" smtClean="0"/>
              <a:t> 마을</a:t>
            </a:r>
            <a:endParaRPr lang="en-US" altLang="ko-KR" sz="700" dirty="0" smtClean="0"/>
          </a:p>
        </p:txBody>
      </p:sp>
    </p:spTree>
    <p:extLst>
      <p:ext uri="{BB962C8B-B14F-4D97-AF65-F5344CB8AC3E}">
        <p14:creationId xmlns:p14="http://schemas.microsoft.com/office/powerpoint/2010/main" val="425560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542" y="2420888"/>
            <a:ext cx="4561706" cy="25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제목 3"/>
          <p:cNvSpPr txBox="1">
            <a:spLocks/>
          </p:cNvSpPr>
          <p:nvPr/>
        </p:nvSpPr>
        <p:spPr>
          <a:xfrm>
            <a:off x="0" y="0"/>
            <a:ext cx="8856984" cy="332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 smtClean="0"/>
              <a:t>요새관리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지도보기 모드</a:t>
            </a:r>
            <a:endParaRPr lang="en-US" altLang="ko-KR" sz="1600" dirty="0" smtClean="0"/>
          </a:p>
        </p:txBody>
      </p:sp>
      <p:sp>
        <p:nvSpPr>
          <p:cNvPr id="76" name="직사각형 75"/>
          <p:cNvSpPr/>
          <p:nvPr/>
        </p:nvSpPr>
        <p:spPr>
          <a:xfrm>
            <a:off x="3923927" y="2479491"/>
            <a:ext cx="504565" cy="159088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/>
              <a:t>기술자 </a:t>
            </a:r>
            <a:r>
              <a:rPr lang="en-US" altLang="ko-KR" sz="600" dirty="0" smtClean="0"/>
              <a:t>1/2</a:t>
            </a:r>
            <a:endParaRPr lang="ko-KR" altLang="en-US" sz="600" dirty="0"/>
          </a:p>
        </p:txBody>
      </p:sp>
      <p:sp>
        <p:nvSpPr>
          <p:cNvPr id="80" name="직사각형 79"/>
          <p:cNvSpPr/>
          <p:nvPr/>
        </p:nvSpPr>
        <p:spPr>
          <a:xfrm>
            <a:off x="5879939" y="2477824"/>
            <a:ext cx="852301" cy="447120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/>
              <a:t>샘플로 자동건설</a:t>
            </a:r>
            <a:endParaRPr lang="en-US" altLang="ko-KR" sz="600" dirty="0" smtClean="0"/>
          </a:p>
          <a:p>
            <a:endParaRPr lang="en-US" altLang="ko-KR" sz="600" dirty="0" smtClean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78" name="순서도: 대체 처리 77"/>
          <p:cNvSpPr/>
          <p:nvPr/>
        </p:nvSpPr>
        <p:spPr>
          <a:xfrm>
            <a:off x="5879939" y="2636912"/>
            <a:ext cx="385242" cy="288032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rgbClr val="7A6C64"/>
                </a:solidFill>
              </a:rPr>
              <a:t>가져오기</a:t>
            </a:r>
            <a:endParaRPr lang="en-US" altLang="ko-KR" sz="600" dirty="0" smtClean="0">
              <a:solidFill>
                <a:srgbClr val="7A6C64"/>
              </a:solidFill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6343196" y="2654527"/>
            <a:ext cx="385242" cy="270417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rgbClr val="7A6C64"/>
                </a:solidFill>
              </a:rPr>
              <a:t>저장하기</a:t>
            </a:r>
            <a:endParaRPr lang="en-US" altLang="ko-KR" sz="600" dirty="0" smtClean="0">
              <a:solidFill>
                <a:srgbClr val="7A6C64"/>
              </a:solidFill>
            </a:endParaRPr>
          </a:p>
        </p:txBody>
      </p:sp>
      <p:pic>
        <p:nvPicPr>
          <p:cNvPr id="82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564" y="2967323"/>
            <a:ext cx="186718" cy="18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직사각형 82"/>
          <p:cNvSpPr/>
          <p:nvPr/>
        </p:nvSpPr>
        <p:spPr>
          <a:xfrm>
            <a:off x="5220072" y="2479491"/>
            <a:ext cx="622684" cy="157421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/>
              <a:t>골드 </a:t>
            </a:r>
            <a:r>
              <a:rPr lang="en-US" altLang="ko-KR" sz="600" dirty="0" smtClean="0"/>
              <a:t>99999</a:t>
            </a:r>
            <a:endParaRPr lang="ko-KR" altLang="en-US" sz="600" dirty="0"/>
          </a:p>
        </p:txBody>
      </p:sp>
      <p:sp>
        <p:nvSpPr>
          <p:cNvPr id="116" name="직사각형 115"/>
          <p:cNvSpPr/>
          <p:nvPr/>
        </p:nvSpPr>
        <p:spPr>
          <a:xfrm>
            <a:off x="5220072" y="2695515"/>
            <a:ext cx="622684" cy="157421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/>
              <a:t>보</a:t>
            </a:r>
            <a:r>
              <a:rPr lang="ko-KR" altLang="en-US" sz="600" dirty="0"/>
              <a:t>석</a:t>
            </a:r>
            <a:r>
              <a:rPr lang="ko-KR" altLang="en-US" sz="600" dirty="0" smtClean="0"/>
              <a:t> </a:t>
            </a:r>
            <a:r>
              <a:rPr lang="en-US" altLang="ko-KR" sz="600" dirty="0" smtClean="0"/>
              <a:t>99999</a:t>
            </a:r>
            <a:endParaRPr lang="ko-KR" altLang="en-US" sz="600" dirty="0"/>
          </a:p>
        </p:txBody>
      </p:sp>
      <p:sp>
        <p:nvSpPr>
          <p:cNvPr id="117" name="순서도: 대체 처리 116"/>
          <p:cNvSpPr/>
          <p:nvPr/>
        </p:nvSpPr>
        <p:spPr>
          <a:xfrm>
            <a:off x="4341823" y="2460551"/>
            <a:ext cx="158169" cy="176361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</a:rPr>
              <a:t>+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pic>
        <p:nvPicPr>
          <p:cNvPr id="118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282" y="2967323"/>
            <a:ext cx="186718" cy="18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278" y="2967323"/>
            <a:ext cx="186718" cy="18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825" y="2967323"/>
            <a:ext cx="186718" cy="18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순서도: 대체 처리 122"/>
          <p:cNvSpPr/>
          <p:nvPr/>
        </p:nvSpPr>
        <p:spPr>
          <a:xfrm>
            <a:off x="6563099" y="3175815"/>
            <a:ext cx="158169" cy="176361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</a:rPr>
              <a:t>+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4572000" y="2477824"/>
            <a:ext cx="504565" cy="159088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/>
              <a:t>알파</a:t>
            </a:r>
            <a:r>
              <a:rPr lang="en-US" altLang="ko-KR" sz="600" dirty="0" smtClean="0"/>
              <a:t>999999</a:t>
            </a:r>
            <a:endParaRPr lang="ko-KR" altLang="en-US" sz="600" dirty="0"/>
          </a:p>
        </p:txBody>
      </p:sp>
      <p:sp>
        <p:nvSpPr>
          <p:cNvPr id="156" name="순서도: 대체 처리 155"/>
          <p:cNvSpPr/>
          <p:nvPr/>
        </p:nvSpPr>
        <p:spPr>
          <a:xfrm>
            <a:off x="4989896" y="2458884"/>
            <a:ext cx="158169" cy="176361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</a:rPr>
              <a:t>+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242542" y="2793155"/>
            <a:ext cx="1321346" cy="2197707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67000"/>
                </a:schemeClr>
              </a:gs>
              <a:gs pos="50000">
                <a:schemeClr val="tx1">
                  <a:lumMod val="95000"/>
                  <a:lumOff val="5000"/>
                  <a:alpha val="52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rgbClr val="7A6C64"/>
              </a:solidFill>
            </a:endParaRPr>
          </a:p>
          <a:p>
            <a:r>
              <a:rPr lang="en-US" altLang="ko-KR" sz="800" dirty="0">
                <a:solidFill>
                  <a:srgbClr val="7A6C64"/>
                </a:solidFill>
              </a:rPr>
              <a:t> </a:t>
            </a:r>
            <a:r>
              <a:rPr lang="en-US" altLang="ko-KR" sz="800" dirty="0" smtClean="0">
                <a:solidFill>
                  <a:srgbClr val="7A6C64"/>
                </a:solidFill>
              </a:rPr>
              <a:t>  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2242543" y="2420889"/>
            <a:ext cx="1609378" cy="353336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b="1" dirty="0" err="1" smtClean="0"/>
              <a:t>노란곰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99999</a:t>
            </a:r>
            <a:r>
              <a:rPr lang="ko-KR" altLang="en-US" sz="800" dirty="0" smtClean="0"/>
              <a:t>점</a:t>
            </a:r>
            <a:endParaRPr lang="en-US" altLang="ko-KR" sz="800" dirty="0" smtClean="0"/>
          </a:p>
          <a:p>
            <a:pPr algn="r"/>
            <a:r>
              <a:rPr lang="ko-KR" altLang="en-US" sz="800" dirty="0" smtClean="0"/>
              <a:t>요새 </a:t>
            </a:r>
            <a:r>
              <a:rPr lang="en-US" altLang="ko-KR" sz="800" dirty="0" smtClean="0"/>
              <a:t>95/100</a:t>
            </a:r>
          </a:p>
          <a:p>
            <a:pPr algn="r"/>
            <a:r>
              <a:rPr lang="en-US" altLang="ko-KR" sz="800" dirty="0" smtClean="0"/>
              <a:t>1. </a:t>
            </a:r>
            <a:r>
              <a:rPr lang="ko-KR" altLang="en-US" sz="800" dirty="0" smtClean="0"/>
              <a:t>모래폭풍 </a:t>
            </a:r>
            <a:r>
              <a:rPr lang="en-US" altLang="ko-KR" sz="800" dirty="0" smtClean="0"/>
              <a:t>888</a:t>
            </a:r>
            <a:r>
              <a:rPr lang="ko-KR" altLang="en-US" sz="800" dirty="0" smtClean="0"/>
              <a:t>점</a:t>
            </a:r>
            <a:endParaRPr lang="ko-KR" altLang="en-US" sz="800" dirty="0"/>
          </a:p>
        </p:txBody>
      </p:sp>
      <p:sp>
        <p:nvSpPr>
          <p:cNvPr id="85" name="직사각형 84"/>
          <p:cNvSpPr/>
          <p:nvPr/>
        </p:nvSpPr>
        <p:spPr>
          <a:xfrm>
            <a:off x="2242543" y="2793155"/>
            <a:ext cx="1609378" cy="21977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r>
              <a:rPr lang="en-US" altLang="ko-KR" sz="800" dirty="0" smtClean="0">
                <a:solidFill>
                  <a:srgbClr val="7A6C64"/>
                </a:solidFill>
              </a:rPr>
              <a:t>44</a:t>
            </a:r>
            <a:r>
              <a:rPr lang="ko-KR" altLang="en-US" sz="800" dirty="0" smtClean="0">
                <a:solidFill>
                  <a:srgbClr val="7A6C64"/>
                </a:solidFill>
              </a:rPr>
              <a:t>대륙 </a:t>
            </a:r>
            <a:r>
              <a:rPr lang="en-US" altLang="ko-KR" sz="800" dirty="0" smtClean="0">
                <a:solidFill>
                  <a:srgbClr val="7A6C64"/>
                </a:solidFill>
              </a:rPr>
              <a:t>(100x100)</a:t>
            </a: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r>
              <a:rPr lang="ko-KR" altLang="en-US" sz="800" dirty="0" smtClean="0">
                <a:solidFill>
                  <a:srgbClr val="7A6C64"/>
                </a:solidFill>
              </a:rPr>
              <a:t> </a:t>
            </a:r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</p:txBody>
      </p:sp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193901"/>
            <a:ext cx="1567744" cy="883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순서도: 대체 처리 100"/>
          <p:cNvSpPr/>
          <p:nvPr/>
        </p:nvSpPr>
        <p:spPr>
          <a:xfrm>
            <a:off x="2320453" y="3212976"/>
            <a:ext cx="377710" cy="262476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목록보기</a:t>
            </a:r>
            <a:endParaRPr lang="en-US" altLang="ko-KR" sz="600" dirty="0" smtClean="0">
              <a:solidFill>
                <a:schemeClr val="bg1"/>
              </a:solidFill>
            </a:endParaRPr>
          </a:p>
        </p:txBody>
      </p:sp>
      <p:sp>
        <p:nvSpPr>
          <p:cNvPr id="102" name="순서도: 대체 처리 101"/>
          <p:cNvSpPr/>
          <p:nvPr/>
        </p:nvSpPr>
        <p:spPr>
          <a:xfrm>
            <a:off x="2314550" y="2852936"/>
            <a:ext cx="385242" cy="288032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7A6C64"/>
                </a:solidFill>
              </a:rPr>
              <a:t>◀</a:t>
            </a:r>
            <a:endParaRPr lang="en-US" altLang="ko-KR" sz="1000" dirty="0" smtClean="0">
              <a:solidFill>
                <a:srgbClr val="7A6C64"/>
              </a:solidFill>
            </a:endParaRPr>
          </a:p>
        </p:txBody>
      </p:sp>
      <p:pic>
        <p:nvPicPr>
          <p:cNvPr id="10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069864"/>
            <a:ext cx="1567744" cy="883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349" y="2420888"/>
            <a:ext cx="373435" cy="37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TextBox 123"/>
          <p:cNvSpPr txBox="1"/>
          <p:nvPr/>
        </p:nvSpPr>
        <p:spPr>
          <a:xfrm>
            <a:off x="2320452" y="4509120"/>
            <a:ext cx="1487493" cy="461665"/>
          </a:xfrm>
          <a:prstGeom prst="rect">
            <a:avLst/>
          </a:prstGeom>
          <a:noFill/>
          <a:ln>
            <a:noFill/>
          </a:ln>
          <a:effectLst>
            <a:glow rad="292100">
              <a:schemeClr val="accent4">
                <a:satMod val="175000"/>
                <a:alpha val="40000"/>
              </a:schemeClr>
            </a:glow>
            <a:outerShdw blurRad="38100" dist="50800" dir="4920000" sx="97000" sy="97000" algn="ctr" rotWithShape="0">
              <a:schemeClr val="tx2">
                <a:lumMod val="75000"/>
                <a:alpha val="94000"/>
              </a:schemeClr>
            </a:outerShd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Lv22. </a:t>
            </a:r>
            <a:r>
              <a:rPr lang="en-US" altLang="ko-KR" sz="800" dirty="0" err="1" smtClean="0">
                <a:solidFill>
                  <a:schemeClr val="bg1"/>
                </a:solidFill>
              </a:rPr>
              <a:t>Buzzler</a:t>
            </a:r>
            <a:r>
              <a:rPr lang="en-US" altLang="ko-KR" sz="800" dirty="0" smtClean="0">
                <a:solidFill>
                  <a:schemeClr val="bg1"/>
                </a:solidFill>
              </a:rPr>
              <a:t> 9999</a:t>
            </a:r>
            <a:r>
              <a:rPr lang="ko-KR" altLang="en-US" sz="800" dirty="0" smtClean="0">
                <a:solidFill>
                  <a:schemeClr val="bg1"/>
                </a:solidFill>
              </a:rPr>
              <a:t>점</a:t>
            </a:r>
            <a:endParaRPr lang="en-US" altLang="ko-KR" sz="8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2. </a:t>
            </a:r>
            <a:r>
              <a:rPr lang="ko-KR" altLang="en-US" sz="800" dirty="0" err="1" smtClean="0">
                <a:solidFill>
                  <a:schemeClr val="bg1"/>
                </a:solidFill>
              </a:rPr>
              <a:t>맥북요새</a:t>
            </a:r>
            <a:r>
              <a:rPr lang="ko-KR" altLang="en-US" sz="800" dirty="0" smtClean="0">
                <a:solidFill>
                  <a:schemeClr val="bg1"/>
                </a:solidFill>
              </a:rPr>
              <a:t> </a:t>
            </a:r>
            <a:r>
              <a:rPr lang="en-US" altLang="ko-KR" sz="800" dirty="0" smtClean="0">
                <a:solidFill>
                  <a:schemeClr val="bg1"/>
                </a:solidFill>
              </a:rPr>
              <a:t>999</a:t>
            </a:r>
            <a:r>
              <a:rPr lang="ko-KR" altLang="en-US" sz="800" dirty="0" smtClean="0">
                <a:solidFill>
                  <a:schemeClr val="bg1"/>
                </a:solidFill>
              </a:rPr>
              <a:t>점</a:t>
            </a:r>
            <a:endParaRPr lang="en-US" altLang="ko-KR" sz="8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800" dirty="0" err="1" smtClean="0">
                <a:solidFill>
                  <a:schemeClr val="bg1"/>
                </a:solidFill>
              </a:rPr>
              <a:t>홍우예향담</a:t>
            </a:r>
            <a:r>
              <a:rPr lang="ko-KR" altLang="en-US" sz="800" dirty="0" smtClean="0">
                <a:solidFill>
                  <a:schemeClr val="bg1"/>
                </a:solidFill>
              </a:rPr>
              <a:t> </a:t>
            </a:r>
            <a:r>
              <a:rPr lang="en-US" altLang="ko-KR" sz="800" dirty="0" smtClean="0">
                <a:solidFill>
                  <a:schemeClr val="bg1"/>
                </a:solidFill>
              </a:rPr>
              <a:t>9999999999</a:t>
            </a:r>
            <a:r>
              <a:rPr lang="ko-KR" altLang="en-US" sz="800" dirty="0" smtClean="0">
                <a:solidFill>
                  <a:schemeClr val="bg1"/>
                </a:solidFill>
              </a:rPr>
              <a:t>점 </a:t>
            </a:r>
            <a:endParaRPr lang="en-US" altLang="ko-KR" sz="800" dirty="0">
              <a:solidFill>
                <a:schemeClr val="bg1"/>
              </a:solidFill>
            </a:endParaRPr>
          </a:p>
        </p:txBody>
      </p:sp>
      <p:sp>
        <p:nvSpPr>
          <p:cNvPr id="125" name="사각형 설명선 124"/>
          <p:cNvSpPr/>
          <p:nvPr/>
        </p:nvSpPr>
        <p:spPr>
          <a:xfrm>
            <a:off x="134068" y="5085184"/>
            <a:ext cx="3134099" cy="1722134"/>
          </a:xfrm>
          <a:prstGeom prst="wedgeRectCallout">
            <a:avLst>
              <a:gd name="adj1" fmla="val 21775"/>
              <a:gd name="adj2" fmla="val -6893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/>
              </a:solidFill>
            </a:endParaRP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endParaRPr lang="en-US" altLang="ko-KR" sz="1000" dirty="0" smtClean="0">
              <a:solidFill>
                <a:srgbClr val="FFCC00"/>
              </a:solidFill>
            </a:endParaRPr>
          </a:p>
        </p:txBody>
      </p:sp>
      <p:pic>
        <p:nvPicPr>
          <p:cNvPr id="126" name="Picture 2" descr="C:\work_2015\titan\proto\Sprites\Unit\ISO_Unit_Castle_b_0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89" y="5487035"/>
            <a:ext cx="869267" cy="96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TextBox 127"/>
          <p:cNvSpPr txBox="1"/>
          <p:nvPr/>
        </p:nvSpPr>
        <p:spPr>
          <a:xfrm>
            <a:off x="528348" y="6279123"/>
            <a:ext cx="1086153" cy="246221"/>
          </a:xfrm>
          <a:prstGeom prst="rect">
            <a:avLst/>
          </a:prstGeom>
          <a:noFill/>
          <a:ln>
            <a:noFill/>
          </a:ln>
          <a:effectLst>
            <a:glow rad="292100">
              <a:schemeClr val="accent4">
                <a:satMod val="175000"/>
                <a:alpha val="40000"/>
              </a:schemeClr>
            </a:glow>
            <a:outerShdw blurRad="38100" dist="50800" dir="4920000" sx="97000" sy="97000" algn="ctr" rotWithShape="0">
              <a:schemeClr val="tx2">
                <a:lumMod val="75000"/>
                <a:alpha val="94000"/>
              </a:schemeClr>
            </a:outerShd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rgbClr val="FFC000"/>
                </a:solidFill>
              </a:rPr>
              <a:t>요새이</a:t>
            </a:r>
            <a:r>
              <a:rPr lang="ko-KR" altLang="en-US" sz="1000" dirty="0">
                <a:solidFill>
                  <a:srgbClr val="FFC000"/>
                </a:solidFill>
              </a:rPr>
              <a:t>름</a:t>
            </a:r>
            <a:endParaRPr lang="ko-KR" altLang="en-US" sz="800" dirty="0">
              <a:solidFill>
                <a:srgbClr val="FFC000"/>
              </a:solidFill>
            </a:endParaRPr>
          </a:p>
        </p:txBody>
      </p:sp>
      <p:sp>
        <p:nvSpPr>
          <p:cNvPr id="131" name="십이각형 130"/>
          <p:cNvSpPr/>
          <p:nvPr/>
        </p:nvSpPr>
        <p:spPr>
          <a:xfrm>
            <a:off x="951012" y="6099103"/>
            <a:ext cx="180020" cy="180020"/>
          </a:xfrm>
          <a:prstGeom prst="dodecagon">
            <a:avLst/>
          </a:prstGeom>
          <a:gradFill>
            <a:gsLst>
              <a:gs pos="0">
                <a:srgbClr val="FFFF00"/>
              </a:gs>
              <a:gs pos="56000">
                <a:srgbClr val="FFC000"/>
              </a:gs>
              <a:gs pos="100000">
                <a:srgbClr val="FFC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pic>
        <p:nvPicPr>
          <p:cNvPr id="132" name="Picture 2" descr="C:\work_2015\titan\proto\Sprites\Unit\ISO_Unit_Castle_b_0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541" y="5487035"/>
            <a:ext cx="869267" cy="96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십이각형 132"/>
          <p:cNvSpPr/>
          <p:nvPr/>
        </p:nvSpPr>
        <p:spPr>
          <a:xfrm>
            <a:off x="2334581" y="6099103"/>
            <a:ext cx="180020" cy="180020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34" name="TextBox 133"/>
          <p:cNvSpPr txBox="1"/>
          <p:nvPr/>
        </p:nvSpPr>
        <p:spPr>
          <a:xfrm>
            <a:off x="635862" y="5363924"/>
            <a:ext cx="839794" cy="246221"/>
          </a:xfrm>
          <a:prstGeom prst="rect">
            <a:avLst/>
          </a:prstGeom>
          <a:noFill/>
          <a:ln>
            <a:noFill/>
          </a:ln>
          <a:effectLst>
            <a:glow rad="292100">
              <a:schemeClr val="accent4">
                <a:satMod val="175000"/>
                <a:alpha val="40000"/>
              </a:schemeClr>
            </a:glow>
            <a:outerShdw blurRad="38100" dist="50800" dir="4920000" sx="97000" sy="97000" algn="ctr" rotWithShape="0">
              <a:schemeClr val="tx2">
                <a:lumMod val="75000"/>
                <a:alpha val="94000"/>
              </a:schemeClr>
            </a:outerShd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내 요새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998843" y="5343019"/>
            <a:ext cx="839794" cy="246221"/>
          </a:xfrm>
          <a:prstGeom prst="rect">
            <a:avLst/>
          </a:prstGeom>
          <a:noFill/>
          <a:ln>
            <a:noFill/>
          </a:ln>
          <a:effectLst>
            <a:glow rad="292100">
              <a:schemeClr val="accent4">
                <a:satMod val="175000"/>
                <a:alpha val="40000"/>
              </a:schemeClr>
            </a:glow>
            <a:outerShdw blurRad="38100" dist="50800" dir="4920000" sx="97000" sy="97000" algn="ctr" rotWithShape="0">
              <a:schemeClr val="tx2">
                <a:lumMod val="75000"/>
                <a:alpha val="94000"/>
              </a:schemeClr>
            </a:outerShd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다른 요새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pic>
        <p:nvPicPr>
          <p:cNvPr id="152" name="Picture 2" descr="C:\work_2012\smart\project_LOK\ui\icon\item\item_07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99" y="6003698"/>
            <a:ext cx="377630" cy="37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" name="순서도: 대체 처리 156"/>
          <p:cNvSpPr/>
          <p:nvPr/>
        </p:nvSpPr>
        <p:spPr>
          <a:xfrm>
            <a:off x="2320453" y="3573016"/>
            <a:ext cx="377710" cy="262476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>
                <a:solidFill>
                  <a:schemeClr val="bg1"/>
                </a:solidFill>
              </a:rPr>
              <a:t>다른대륙</a:t>
            </a:r>
            <a:endParaRPr lang="en-US" altLang="ko-KR" sz="600" dirty="0" smtClean="0">
              <a:solidFill>
                <a:schemeClr val="bg1"/>
              </a:solidFill>
            </a:endParaRPr>
          </a:p>
        </p:txBody>
      </p:sp>
      <p:sp>
        <p:nvSpPr>
          <p:cNvPr id="160" name="사각형 설명선 159"/>
          <p:cNvSpPr/>
          <p:nvPr/>
        </p:nvSpPr>
        <p:spPr>
          <a:xfrm>
            <a:off x="134068" y="3446135"/>
            <a:ext cx="1480433" cy="1423025"/>
          </a:xfrm>
          <a:prstGeom prst="wedgeRectCallout">
            <a:avLst>
              <a:gd name="adj1" fmla="val 88227"/>
              <a:gd name="adj2" fmla="val -2455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/>
              </a:solidFill>
            </a:endParaRP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endParaRPr lang="en-US" altLang="ko-KR" sz="1000" dirty="0" smtClean="0">
              <a:solidFill>
                <a:srgbClr val="FFCC00"/>
              </a:solidFill>
            </a:endParaRPr>
          </a:p>
        </p:txBody>
      </p:sp>
      <p:sp>
        <p:nvSpPr>
          <p:cNvPr id="162" name="순서도: 대체 처리 161"/>
          <p:cNvSpPr/>
          <p:nvPr/>
        </p:nvSpPr>
        <p:spPr>
          <a:xfrm>
            <a:off x="233850" y="4021976"/>
            <a:ext cx="377710" cy="262476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bg1"/>
                </a:solidFill>
              </a:rPr>
              <a:t>43</a:t>
            </a:r>
          </a:p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대륙</a:t>
            </a:r>
            <a:endParaRPr lang="en-US" altLang="ko-KR" sz="600" dirty="0" smtClean="0">
              <a:solidFill>
                <a:schemeClr val="bg1"/>
              </a:solidFill>
            </a:endParaRPr>
          </a:p>
        </p:txBody>
      </p:sp>
      <p:sp>
        <p:nvSpPr>
          <p:cNvPr id="163" name="순서도: 대체 처리 162"/>
          <p:cNvSpPr/>
          <p:nvPr/>
        </p:nvSpPr>
        <p:spPr>
          <a:xfrm>
            <a:off x="1097946" y="4021974"/>
            <a:ext cx="377710" cy="262476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bg1"/>
                </a:solidFill>
              </a:rPr>
              <a:t>45</a:t>
            </a:r>
          </a:p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대륙</a:t>
            </a:r>
            <a:endParaRPr lang="en-US" altLang="ko-KR" sz="600" dirty="0" smtClean="0">
              <a:solidFill>
                <a:schemeClr val="bg1"/>
              </a:solidFill>
            </a:endParaRPr>
          </a:p>
        </p:txBody>
      </p:sp>
      <p:sp>
        <p:nvSpPr>
          <p:cNvPr id="164" name="순서도: 대체 처리 163"/>
          <p:cNvSpPr/>
          <p:nvPr/>
        </p:nvSpPr>
        <p:spPr>
          <a:xfrm>
            <a:off x="663312" y="3665489"/>
            <a:ext cx="377710" cy="262476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bg1"/>
                </a:solidFill>
              </a:rPr>
              <a:t>34</a:t>
            </a:r>
          </a:p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대륙</a:t>
            </a:r>
            <a:endParaRPr lang="en-US" altLang="ko-KR" sz="600" dirty="0" smtClean="0">
              <a:solidFill>
                <a:schemeClr val="bg1"/>
              </a:solidFill>
            </a:endParaRPr>
          </a:p>
        </p:txBody>
      </p:sp>
      <p:sp>
        <p:nvSpPr>
          <p:cNvPr id="165" name="순서도: 대체 처리 164"/>
          <p:cNvSpPr/>
          <p:nvPr/>
        </p:nvSpPr>
        <p:spPr>
          <a:xfrm>
            <a:off x="233850" y="3665489"/>
            <a:ext cx="377710" cy="262476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bg1"/>
                </a:solidFill>
              </a:rPr>
              <a:t>33</a:t>
            </a:r>
          </a:p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대륙</a:t>
            </a:r>
            <a:endParaRPr lang="en-US" altLang="ko-KR" sz="600" dirty="0" smtClean="0">
              <a:solidFill>
                <a:schemeClr val="bg1"/>
              </a:solidFill>
            </a:endParaRPr>
          </a:p>
        </p:txBody>
      </p:sp>
      <p:sp>
        <p:nvSpPr>
          <p:cNvPr id="166" name="순서도: 대체 처리 165"/>
          <p:cNvSpPr/>
          <p:nvPr/>
        </p:nvSpPr>
        <p:spPr>
          <a:xfrm>
            <a:off x="1097946" y="3665487"/>
            <a:ext cx="377710" cy="262476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bg1"/>
                </a:solidFill>
              </a:rPr>
              <a:t>35</a:t>
            </a:r>
          </a:p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대륙</a:t>
            </a:r>
            <a:endParaRPr lang="en-US" altLang="ko-KR" sz="600" dirty="0" smtClean="0">
              <a:solidFill>
                <a:schemeClr val="bg1"/>
              </a:solidFill>
            </a:endParaRPr>
          </a:p>
        </p:txBody>
      </p:sp>
      <p:sp>
        <p:nvSpPr>
          <p:cNvPr id="167" name="순서도: 대체 처리 166"/>
          <p:cNvSpPr/>
          <p:nvPr/>
        </p:nvSpPr>
        <p:spPr>
          <a:xfrm>
            <a:off x="663312" y="4377882"/>
            <a:ext cx="377710" cy="262476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bg1"/>
                </a:solidFill>
              </a:rPr>
              <a:t>54</a:t>
            </a:r>
          </a:p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대륙</a:t>
            </a:r>
            <a:endParaRPr lang="en-US" altLang="ko-KR" sz="600" dirty="0" smtClean="0">
              <a:solidFill>
                <a:schemeClr val="bg1"/>
              </a:solidFill>
            </a:endParaRPr>
          </a:p>
        </p:txBody>
      </p:sp>
      <p:sp>
        <p:nvSpPr>
          <p:cNvPr id="168" name="순서도: 대체 처리 167"/>
          <p:cNvSpPr/>
          <p:nvPr/>
        </p:nvSpPr>
        <p:spPr>
          <a:xfrm>
            <a:off x="233850" y="4377882"/>
            <a:ext cx="377710" cy="262476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bg1"/>
                </a:solidFill>
              </a:rPr>
              <a:t>53</a:t>
            </a:r>
          </a:p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대륙</a:t>
            </a:r>
            <a:endParaRPr lang="en-US" altLang="ko-KR" sz="600" dirty="0" smtClean="0">
              <a:solidFill>
                <a:schemeClr val="bg1"/>
              </a:solidFill>
            </a:endParaRPr>
          </a:p>
        </p:txBody>
      </p:sp>
      <p:sp>
        <p:nvSpPr>
          <p:cNvPr id="169" name="순서도: 대체 처리 168"/>
          <p:cNvSpPr/>
          <p:nvPr/>
        </p:nvSpPr>
        <p:spPr>
          <a:xfrm>
            <a:off x="1097946" y="4377880"/>
            <a:ext cx="377710" cy="262476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bg1"/>
                </a:solidFill>
              </a:rPr>
              <a:t>55</a:t>
            </a:r>
          </a:p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대륙</a:t>
            </a:r>
            <a:endParaRPr lang="en-US" altLang="ko-KR" sz="600" dirty="0" smtClean="0">
              <a:solidFill>
                <a:schemeClr val="bg1"/>
              </a:solidFill>
            </a:endParaRPr>
          </a:p>
        </p:txBody>
      </p:sp>
      <p:sp>
        <p:nvSpPr>
          <p:cNvPr id="170" name="순서도: 대체 처리 169"/>
          <p:cNvSpPr/>
          <p:nvPr/>
        </p:nvSpPr>
        <p:spPr>
          <a:xfrm>
            <a:off x="655780" y="4032320"/>
            <a:ext cx="385242" cy="270417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rgbClr val="7A6C64"/>
                </a:solidFill>
              </a:rPr>
              <a:t>44</a:t>
            </a:r>
          </a:p>
          <a:p>
            <a:pPr algn="ctr"/>
            <a:r>
              <a:rPr lang="ko-KR" altLang="en-US" sz="600" dirty="0" smtClean="0">
                <a:solidFill>
                  <a:srgbClr val="7A6C64"/>
                </a:solidFill>
              </a:rPr>
              <a:t>대</a:t>
            </a:r>
            <a:r>
              <a:rPr lang="ko-KR" altLang="en-US" sz="600" dirty="0">
                <a:solidFill>
                  <a:srgbClr val="7A6C64"/>
                </a:solidFill>
              </a:rPr>
              <a:t>륙</a:t>
            </a:r>
            <a:endParaRPr lang="en-US" altLang="ko-KR" sz="600" dirty="0" smtClean="0">
              <a:solidFill>
                <a:srgbClr val="7A6C64"/>
              </a:solidFill>
            </a:endParaRPr>
          </a:p>
        </p:txBody>
      </p:sp>
      <p:sp>
        <p:nvSpPr>
          <p:cNvPr id="171" name="순서도: 대체 처리 170"/>
          <p:cNvSpPr/>
          <p:nvPr/>
        </p:nvSpPr>
        <p:spPr>
          <a:xfrm>
            <a:off x="6238037" y="4428804"/>
            <a:ext cx="454525" cy="450569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rgbClr val="FFC000"/>
                </a:solidFill>
              </a:rPr>
              <a:t>유닛</a:t>
            </a:r>
            <a:endParaRPr lang="ko-KR" altLang="en-US" sz="800" dirty="0">
              <a:solidFill>
                <a:srgbClr val="FFC000"/>
              </a:solidFill>
            </a:endParaRPr>
          </a:p>
        </p:txBody>
      </p:sp>
      <p:sp>
        <p:nvSpPr>
          <p:cNvPr id="172" name="십이각형 171"/>
          <p:cNvSpPr/>
          <p:nvPr/>
        </p:nvSpPr>
        <p:spPr>
          <a:xfrm>
            <a:off x="6558189" y="4383906"/>
            <a:ext cx="180020" cy="180020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173" name="순서도: 대체 처리 172"/>
          <p:cNvSpPr/>
          <p:nvPr/>
        </p:nvSpPr>
        <p:spPr>
          <a:xfrm>
            <a:off x="5760757" y="4425129"/>
            <a:ext cx="454525" cy="450569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FFC000"/>
                </a:solidFill>
              </a:rPr>
              <a:t>건설</a:t>
            </a:r>
            <a:endParaRPr lang="ko-KR" altLang="en-US" sz="800" dirty="0">
              <a:solidFill>
                <a:srgbClr val="FFC000"/>
              </a:solidFill>
            </a:endParaRPr>
          </a:p>
        </p:txBody>
      </p:sp>
      <p:sp>
        <p:nvSpPr>
          <p:cNvPr id="174" name="십이각형 173"/>
          <p:cNvSpPr/>
          <p:nvPr/>
        </p:nvSpPr>
        <p:spPr>
          <a:xfrm>
            <a:off x="6080909" y="4380231"/>
            <a:ext cx="180020" cy="180020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pic>
        <p:nvPicPr>
          <p:cNvPr id="51" name="Picture 3" descr="C:\work_2012\smart\project_LOK\ui\icon\money\money_coin0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449813"/>
            <a:ext cx="167307" cy="21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C:\work_2012\smart\project_LOK\ui\icon\money\money_cash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186" y="2664921"/>
            <a:ext cx="183941" cy="22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828070"/>
            <a:ext cx="271033" cy="27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순서도: 대체 처리 54"/>
          <p:cNvSpPr/>
          <p:nvPr/>
        </p:nvSpPr>
        <p:spPr>
          <a:xfrm>
            <a:off x="6238036" y="3920885"/>
            <a:ext cx="454525" cy="444219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분양하기</a:t>
            </a:r>
            <a:r>
              <a:rPr lang="en-US" altLang="ko-KR" sz="600" dirty="0" smtClean="0">
                <a:solidFill>
                  <a:srgbClr val="FFCC00"/>
                </a:solidFill>
              </a:rPr>
              <a:t>3000</a:t>
            </a:r>
            <a:r>
              <a:rPr lang="ko-KR" altLang="en-US" sz="600" dirty="0" smtClean="0">
                <a:solidFill>
                  <a:schemeClr val="bg1"/>
                </a:solidFill>
              </a:rPr>
              <a:t>알파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77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542" y="2420888"/>
            <a:ext cx="4561706" cy="25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제목 3"/>
          <p:cNvSpPr txBox="1">
            <a:spLocks/>
          </p:cNvSpPr>
          <p:nvPr/>
        </p:nvSpPr>
        <p:spPr>
          <a:xfrm>
            <a:off x="0" y="0"/>
            <a:ext cx="8856984" cy="332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 smtClean="0"/>
              <a:t>요새관리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샘플로 자동건설 중일 때 </a:t>
            </a:r>
            <a:endParaRPr lang="en-US" altLang="ko-KR" sz="1600" dirty="0" smtClean="0"/>
          </a:p>
        </p:txBody>
      </p:sp>
      <p:sp>
        <p:nvSpPr>
          <p:cNvPr id="76" name="직사각형 75"/>
          <p:cNvSpPr/>
          <p:nvPr/>
        </p:nvSpPr>
        <p:spPr>
          <a:xfrm>
            <a:off x="3923927" y="2479491"/>
            <a:ext cx="504565" cy="159088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/>
              <a:t>기술자 </a:t>
            </a:r>
            <a:r>
              <a:rPr lang="en-US" altLang="ko-KR" sz="600" dirty="0" smtClean="0"/>
              <a:t>1/2</a:t>
            </a:r>
            <a:endParaRPr lang="ko-KR" altLang="en-US" sz="600" dirty="0"/>
          </a:p>
        </p:txBody>
      </p:sp>
      <p:sp>
        <p:nvSpPr>
          <p:cNvPr id="80" name="직사각형 79"/>
          <p:cNvSpPr/>
          <p:nvPr/>
        </p:nvSpPr>
        <p:spPr>
          <a:xfrm>
            <a:off x="5879939" y="2477824"/>
            <a:ext cx="852301" cy="447120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/>
              <a:t>샘플로 자동건설</a:t>
            </a:r>
            <a:endParaRPr lang="en-US" altLang="ko-KR" sz="600" dirty="0" smtClean="0"/>
          </a:p>
          <a:p>
            <a:endParaRPr lang="en-US" altLang="ko-KR" sz="600" dirty="0" smtClean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78" name="순서도: 대체 처리 77"/>
          <p:cNvSpPr/>
          <p:nvPr/>
        </p:nvSpPr>
        <p:spPr>
          <a:xfrm>
            <a:off x="5879939" y="2636912"/>
            <a:ext cx="385242" cy="288032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rgbClr val="7A6C64"/>
                </a:solidFill>
              </a:rPr>
              <a:t>가져오기</a:t>
            </a:r>
            <a:endParaRPr lang="en-US" altLang="ko-KR" sz="600" dirty="0" smtClean="0">
              <a:solidFill>
                <a:srgbClr val="7A6C64"/>
              </a:solidFill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6343196" y="2654527"/>
            <a:ext cx="385242" cy="270417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rgbClr val="7A6C64"/>
                </a:solidFill>
              </a:rPr>
              <a:t>저장하기</a:t>
            </a:r>
            <a:endParaRPr lang="en-US" altLang="ko-KR" sz="600" dirty="0" smtClean="0">
              <a:solidFill>
                <a:srgbClr val="7A6C64"/>
              </a:solidFill>
            </a:endParaRPr>
          </a:p>
        </p:txBody>
      </p:sp>
      <p:pic>
        <p:nvPicPr>
          <p:cNvPr id="82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564" y="2967323"/>
            <a:ext cx="186718" cy="18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직사각형 82"/>
          <p:cNvSpPr/>
          <p:nvPr/>
        </p:nvSpPr>
        <p:spPr>
          <a:xfrm>
            <a:off x="5220072" y="2479491"/>
            <a:ext cx="622684" cy="157421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/>
              <a:t>골드 </a:t>
            </a:r>
            <a:r>
              <a:rPr lang="en-US" altLang="ko-KR" sz="600" dirty="0" smtClean="0"/>
              <a:t>99999</a:t>
            </a:r>
            <a:endParaRPr lang="ko-KR" altLang="en-US" sz="600" dirty="0"/>
          </a:p>
        </p:txBody>
      </p:sp>
      <p:sp>
        <p:nvSpPr>
          <p:cNvPr id="116" name="직사각형 115"/>
          <p:cNvSpPr/>
          <p:nvPr/>
        </p:nvSpPr>
        <p:spPr>
          <a:xfrm>
            <a:off x="5220072" y="2695515"/>
            <a:ext cx="622684" cy="157421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/>
              <a:t>보</a:t>
            </a:r>
            <a:r>
              <a:rPr lang="ko-KR" altLang="en-US" sz="600" dirty="0"/>
              <a:t>석</a:t>
            </a:r>
            <a:r>
              <a:rPr lang="ko-KR" altLang="en-US" sz="600" dirty="0" smtClean="0"/>
              <a:t> </a:t>
            </a:r>
            <a:r>
              <a:rPr lang="en-US" altLang="ko-KR" sz="600" dirty="0" smtClean="0"/>
              <a:t>99999</a:t>
            </a:r>
            <a:endParaRPr lang="ko-KR" altLang="en-US" sz="600" dirty="0"/>
          </a:p>
        </p:txBody>
      </p:sp>
      <p:sp>
        <p:nvSpPr>
          <p:cNvPr id="117" name="순서도: 대체 처리 116"/>
          <p:cNvSpPr/>
          <p:nvPr/>
        </p:nvSpPr>
        <p:spPr>
          <a:xfrm>
            <a:off x="4341823" y="2460551"/>
            <a:ext cx="158169" cy="176361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</a:rPr>
              <a:t>+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pic>
        <p:nvPicPr>
          <p:cNvPr id="118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282" y="2967323"/>
            <a:ext cx="186718" cy="18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278" y="2967323"/>
            <a:ext cx="186718" cy="18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825" y="2967323"/>
            <a:ext cx="186718" cy="18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순서도: 대체 처리 122"/>
          <p:cNvSpPr/>
          <p:nvPr/>
        </p:nvSpPr>
        <p:spPr>
          <a:xfrm>
            <a:off x="6563099" y="3175815"/>
            <a:ext cx="158169" cy="176361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</a:rPr>
              <a:t>+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866074" y="4428804"/>
            <a:ext cx="2938174" cy="506392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/>
              <a:t>방어요새 샘플을 건설 중입니다</a:t>
            </a:r>
            <a:r>
              <a:rPr lang="en-US" altLang="ko-KR" sz="600" dirty="0" smtClean="0"/>
              <a:t>.</a:t>
            </a:r>
          </a:p>
          <a:p>
            <a:endParaRPr lang="en-US" altLang="ko-KR" sz="600" dirty="0"/>
          </a:p>
          <a:p>
            <a:endParaRPr lang="en-US" altLang="ko-KR" sz="600" dirty="0" smtClean="0"/>
          </a:p>
          <a:p>
            <a:endParaRPr lang="ko-KR" altLang="en-US" sz="600" dirty="0"/>
          </a:p>
        </p:txBody>
      </p:sp>
      <p:sp>
        <p:nvSpPr>
          <p:cNvPr id="77" name="순서도: 대체 처리 76"/>
          <p:cNvSpPr/>
          <p:nvPr/>
        </p:nvSpPr>
        <p:spPr>
          <a:xfrm>
            <a:off x="5292080" y="4437112"/>
            <a:ext cx="432048" cy="426604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즉시완성</a:t>
            </a:r>
            <a:endParaRPr lang="en-US" altLang="ko-KR" sz="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600" dirty="0" smtClean="0">
                <a:solidFill>
                  <a:srgbClr val="FFCC00"/>
                </a:solidFill>
              </a:rPr>
              <a:t>5000</a:t>
            </a:r>
            <a:r>
              <a:rPr lang="ko-KR" altLang="en-US" sz="600" dirty="0" err="1" smtClean="0">
                <a:solidFill>
                  <a:schemeClr val="bg1"/>
                </a:solidFill>
              </a:rPr>
              <a:t>앞파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572000" y="2477824"/>
            <a:ext cx="504565" cy="159088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/>
              <a:t>알</a:t>
            </a:r>
            <a:r>
              <a:rPr lang="ko-KR" altLang="en-US" sz="600" dirty="0" smtClean="0"/>
              <a:t>파</a:t>
            </a:r>
            <a:r>
              <a:rPr lang="en-US" altLang="ko-KR" sz="600" dirty="0" smtClean="0"/>
              <a:t>999999</a:t>
            </a:r>
            <a:endParaRPr lang="ko-KR" altLang="en-US" sz="600" dirty="0"/>
          </a:p>
        </p:txBody>
      </p:sp>
      <p:sp>
        <p:nvSpPr>
          <p:cNvPr id="88" name="순서도: 대체 처리 87"/>
          <p:cNvSpPr/>
          <p:nvPr/>
        </p:nvSpPr>
        <p:spPr>
          <a:xfrm>
            <a:off x="4989896" y="2458884"/>
            <a:ext cx="158169" cy="176361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</a:rPr>
              <a:t>+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92" name="순서도: 대체 처리 91"/>
          <p:cNvSpPr/>
          <p:nvPr/>
        </p:nvSpPr>
        <p:spPr>
          <a:xfrm>
            <a:off x="4932040" y="3645024"/>
            <a:ext cx="540404" cy="107838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000"/>
              </a:gs>
              <a:gs pos="100000">
                <a:srgbClr val="FFC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15/30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1" name="순서도: 대체 처리 90"/>
          <p:cNvSpPr/>
          <p:nvPr/>
        </p:nvSpPr>
        <p:spPr>
          <a:xfrm>
            <a:off x="3923927" y="4680554"/>
            <a:ext cx="1296145" cy="183162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000"/>
              </a:gs>
              <a:gs pos="100000">
                <a:srgbClr val="FFC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12</a:t>
            </a:r>
            <a:r>
              <a:rPr lang="ko-KR" altLang="en-US" sz="800" dirty="0" smtClean="0">
                <a:solidFill>
                  <a:schemeClr val="bg1"/>
                </a:solidFill>
              </a:rPr>
              <a:t>시간 남음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242542" y="2793155"/>
            <a:ext cx="1321346" cy="2197707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67000"/>
                </a:schemeClr>
              </a:gs>
              <a:gs pos="50000">
                <a:schemeClr val="tx1">
                  <a:lumMod val="95000"/>
                  <a:lumOff val="5000"/>
                  <a:alpha val="52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rgbClr val="7A6C64"/>
              </a:solidFill>
            </a:endParaRPr>
          </a:p>
          <a:p>
            <a:r>
              <a:rPr lang="en-US" altLang="ko-KR" sz="800" dirty="0">
                <a:solidFill>
                  <a:srgbClr val="7A6C64"/>
                </a:solidFill>
              </a:rPr>
              <a:t> </a:t>
            </a:r>
            <a:r>
              <a:rPr lang="en-US" altLang="ko-KR" sz="800" dirty="0" smtClean="0">
                <a:solidFill>
                  <a:srgbClr val="7A6C64"/>
                </a:solidFill>
              </a:rPr>
              <a:t>  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2242543" y="2420889"/>
            <a:ext cx="1609378" cy="353336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b="1" dirty="0" err="1" smtClean="0"/>
              <a:t>노란곰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99999</a:t>
            </a:r>
            <a:r>
              <a:rPr lang="ko-KR" altLang="en-US" sz="800" dirty="0" smtClean="0"/>
              <a:t>점</a:t>
            </a:r>
            <a:endParaRPr lang="en-US" altLang="ko-KR" sz="800" dirty="0" smtClean="0"/>
          </a:p>
          <a:p>
            <a:pPr algn="r"/>
            <a:r>
              <a:rPr lang="ko-KR" altLang="en-US" sz="800" dirty="0" smtClean="0"/>
              <a:t>요새 </a:t>
            </a:r>
            <a:r>
              <a:rPr lang="en-US" altLang="ko-KR" sz="800" dirty="0" smtClean="0"/>
              <a:t>95/100</a:t>
            </a:r>
          </a:p>
          <a:p>
            <a:pPr algn="r"/>
            <a:r>
              <a:rPr lang="en-US" altLang="ko-KR" sz="800" dirty="0" smtClean="0"/>
              <a:t>1. </a:t>
            </a:r>
            <a:r>
              <a:rPr lang="ko-KR" altLang="en-US" sz="800" dirty="0" smtClean="0"/>
              <a:t>모래폭풍 </a:t>
            </a:r>
            <a:r>
              <a:rPr lang="en-US" altLang="ko-KR" sz="800" dirty="0" smtClean="0"/>
              <a:t>888</a:t>
            </a:r>
            <a:r>
              <a:rPr lang="ko-KR" altLang="en-US" sz="800" dirty="0" smtClean="0"/>
              <a:t>점</a:t>
            </a:r>
            <a:endParaRPr lang="ko-KR" altLang="en-US" sz="800" dirty="0"/>
          </a:p>
        </p:txBody>
      </p:sp>
      <p:sp>
        <p:nvSpPr>
          <p:cNvPr id="56" name="직사각형 55"/>
          <p:cNvSpPr/>
          <p:nvPr/>
        </p:nvSpPr>
        <p:spPr>
          <a:xfrm>
            <a:off x="2242543" y="2793155"/>
            <a:ext cx="1609378" cy="21977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r>
              <a:rPr lang="en-US" altLang="ko-KR" sz="800" dirty="0" smtClean="0">
                <a:solidFill>
                  <a:srgbClr val="7A6C64"/>
                </a:solidFill>
              </a:rPr>
              <a:t>44</a:t>
            </a:r>
            <a:r>
              <a:rPr lang="ko-KR" altLang="en-US" sz="800" dirty="0" smtClean="0">
                <a:solidFill>
                  <a:srgbClr val="7A6C64"/>
                </a:solidFill>
              </a:rPr>
              <a:t>대륙 </a:t>
            </a:r>
            <a:r>
              <a:rPr lang="en-US" altLang="ko-KR" sz="800" dirty="0" smtClean="0">
                <a:solidFill>
                  <a:srgbClr val="7A6C64"/>
                </a:solidFill>
              </a:rPr>
              <a:t>(100x100)</a:t>
            </a: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r>
              <a:rPr lang="ko-KR" altLang="en-US" sz="800" dirty="0" smtClean="0">
                <a:solidFill>
                  <a:srgbClr val="7A6C64"/>
                </a:solidFill>
              </a:rPr>
              <a:t> </a:t>
            </a:r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</p:txBody>
      </p: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193901"/>
            <a:ext cx="1567744" cy="883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순서도: 대체 처리 57"/>
          <p:cNvSpPr/>
          <p:nvPr/>
        </p:nvSpPr>
        <p:spPr>
          <a:xfrm>
            <a:off x="2320453" y="3212976"/>
            <a:ext cx="377710" cy="262476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목록보기</a:t>
            </a:r>
            <a:endParaRPr lang="en-US" altLang="ko-KR" sz="600" dirty="0" smtClean="0">
              <a:solidFill>
                <a:schemeClr val="bg1"/>
              </a:solidFill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2314550" y="2852936"/>
            <a:ext cx="385242" cy="288032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7A6C64"/>
                </a:solidFill>
              </a:rPr>
              <a:t>◀</a:t>
            </a:r>
            <a:endParaRPr lang="en-US" altLang="ko-KR" sz="1000" dirty="0" smtClean="0">
              <a:solidFill>
                <a:srgbClr val="7A6C64"/>
              </a:solidFill>
            </a:endParaRPr>
          </a:p>
        </p:txBody>
      </p: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069864"/>
            <a:ext cx="1567744" cy="883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349" y="2420888"/>
            <a:ext cx="373435" cy="37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320452" y="4509120"/>
            <a:ext cx="1487493" cy="461665"/>
          </a:xfrm>
          <a:prstGeom prst="rect">
            <a:avLst/>
          </a:prstGeom>
          <a:noFill/>
          <a:ln>
            <a:noFill/>
          </a:ln>
          <a:effectLst>
            <a:glow rad="292100">
              <a:schemeClr val="accent4">
                <a:satMod val="175000"/>
                <a:alpha val="40000"/>
              </a:schemeClr>
            </a:glow>
            <a:outerShdw blurRad="38100" dist="50800" dir="4920000" sx="97000" sy="97000" algn="ctr" rotWithShape="0">
              <a:schemeClr val="tx2">
                <a:lumMod val="75000"/>
                <a:alpha val="94000"/>
              </a:schemeClr>
            </a:outerShd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Lv22. </a:t>
            </a:r>
            <a:r>
              <a:rPr lang="en-US" altLang="ko-KR" sz="800" dirty="0" err="1" smtClean="0">
                <a:solidFill>
                  <a:schemeClr val="bg1"/>
                </a:solidFill>
              </a:rPr>
              <a:t>Buzzler</a:t>
            </a:r>
            <a:r>
              <a:rPr lang="en-US" altLang="ko-KR" sz="800" dirty="0" smtClean="0">
                <a:solidFill>
                  <a:schemeClr val="bg1"/>
                </a:solidFill>
              </a:rPr>
              <a:t> 9999</a:t>
            </a:r>
            <a:r>
              <a:rPr lang="ko-KR" altLang="en-US" sz="800" dirty="0" smtClean="0">
                <a:solidFill>
                  <a:schemeClr val="bg1"/>
                </a:solidFill>
              </a:rPr>
              <a:t>점</a:t>
            </a:r>
            <a:endParaRPr lang="en-US" altLang="ko-KR" sz="8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2. </a:t>
            </a:r>
            <a:r>
              <a:rPr lang="ko-KR" altLang="en-US" sz="800" dirty="0" err="1" smtClean="0">
                <a:solidFill>
                  <a:schemeClr val="bg1"/>
                </a:solidFill>
              </a:rPr>
              <a:t>맥북요새</a:t>
            </a:r>
            <a:r>
              <a:rPr lang="ko-KR" altLang="en-US" sz="800" dirty="0" smtClean="0">
                <a:solidFill>
                  <a:schemeClr val="bg1"/>
                </a:solidFill>
              </a:rPr>
              <a:t> </a:t>
            </a:r>
            <a:r>
              <a:rPr lang="en-US" altLang="ko-KR" sz="800" dirty="0" smtClean="0">
                <a:solidFill>
                  <a:schemeClr val="bg1"/>
                </a:solidFill>
              </a:rPr>
              <a:t>999</a:t>
            </a:r>
            <a:r>
              <a:rPr lang="ko-KR" altLang="en-US" sz="800" dirty="0" smtClean="0">
                <a:solidFill>
                  <a:schemeClr val="bg1"/>
                </a:solidFill>
              </a:rPr>
              <a:t>점</a:t>
            </a:r>
            <a:endParaRPr lang="en-US" altLang="ko-KR" sz="8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800" dirty="0" err="1" smtClean="0">
                <a:solidFill>
                  <a:schemeClr val="bg1"/>
                </a:solidFill>
              </a:rPr>
              <a:t>홍우예향담</a:t>
            </a:r>
            <a:r>
              <a:rPr lang="ko-KR" altLang="en-US" sz="800" dirty="0" smtClean="0">
                <a:solidFill>
                  <a:schemeClr val="bg1"/>
                </a:solidFill>
              </a:rPr>
              <a:t> </a:t>
            </a:r>
            <a:r>
              <a:rPr lang="en-US" altLang="ko-KR" sz="800" dirty="0" smtClean="0">
                <a:solidFill>
                  <a:schemeClr val="bg1"/>
                </a:solidFill>
              </a:rPr>
              <a:t>9999999999</a:t>
            </a:r>
            <a:r>
              <a:rPr lang="ko-KR" altLang="en-US" sz="800" dirty="0" smtClean="0">
                <a:solidFill>
                  <a:schemeClr val="bg1"/>
                </a:solidFill>
              </a:rPr>
              <a:t>점 </a:t>
            </a:r>
            <a:endParaRPr lang="en-US" altLang="ko-KR" sz="800" dirty="0">
              <a:solidFill>
                <a:schemeClr val="bg1"/>
              </a:solidFill>
            </a:endParaRPr>
          </a:p>
        </p:txBody>
      </p:sp>
      <p:sp>
        <p:nvSpPr>
          <p:cNvPr id="63" name="순서도: 대체 처리 62"/>
          <p:cNvSpPr/>
          <p:nvPr/>
        </p:nvSpPr>
        <p:spPr>
          <a:xfrm>
            <a:off x="6238037" y="4428804"/>
            <a:ext cx="454525" cy="450569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rgbClr val="FFC000"/>
                </a:solidFill>
              </a:rPr>
              <a:t>유닛</a:t>
            </a:r>
            <a:endParaRPr lang="ko-KR" altLang="en-US" sz="800" dirty="0">
              <a:solidFill>
                <a:srgbClr val="FFC000"/>
              </a:solidFill>
            </a:endParaRPr>
          </a:p>
        </p:txBody>
      </p:sp>
      <p:sp>
        <p:nvSpPr>
          <p:cNvPr id="66" name="십이각형 65"/>
          <p:cNvSpPr/>
          <p:nvPr/>
        </p:nvSpPr>
        <p:spPr>
          <a:xfrm>
            <a:off x="6558189" y="4383906"/>
            <a:ext cx="180020" cy="180020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67" name="순서도: 대체 처리 66"/>
          <p:cNvSpPr/>
          <p:nvPr/>
        </p:nvSpPr>
        <p:spPr>
          <a:xfrm>
            <a:off x="2320453" y="3573016"/>
            <a:ext cx="377710" cy="262476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>
                <a:solidFill>
                  <a:schemeClr val="bg1"/>
                </a:solidFill>
              </a:rPr>
              <a:t>다른대륙</a:t>
            </a:r>
            <a:endParaRPr lang="en-US" altLang="ko-KR" sz="600" dirty="0" smtClean="0">
              <a:solidFill>
                <a:schemeClr val="bg1"/>
              </a:solidFill>
            </a:endParaRPr>
          </a:p>
        </p:txBody>
      </p:sp>
      <p:sp>
        <p:nvSpPr>
          <p:cNvPr id="68" name="순서도: 대체 처리 67"/>
          <p:cNvSpPr/>
          <p:nvPr/>
        </p:nvSpPr>
        <p:spPr>
          <a:xfrm>
            <a:off x="5760757" y="4425129"/>
            <a:ext cx="454525" cy="450569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FFC000"/>
                </a:solidFill>
              </a:rPr>
              <a:t>건설</a:t>
            </a:r>
            <a:endParaRPr lang="ko-KR" altLang="en-US" sz="800" dirty="0">
              <a:solidFill>
                <a:srgbClr val="FFC000"/>
              </a:solidFill>
            </a:endParaRPr>
          </a:p>
        </p:txBody>
      </p:sp>
      <p:sp>
        <p:nvSpPr>
          <p:cNvPr id="69" name="십이각형 68"/>
          <p:cNvSpPr/>
          <p:nvPr/>
        </p:nvSpPr>
        <p:spPr>
          <a:xfrm>
            <a:off x="6080909" y="4380231"/>
            <a:ext cx="180020" cy="180020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pic>
        <p:nvPicPr>
          <p:cNvPr id="36" name="Picture 3" descr="C:\work_2012\smart\project_LOK\ui\icon\money\money_coin0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449813"/>
            <a:ext cx="167307" cy="21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:\work_2012\smart\project_LOK\ui\icon\money\money_cash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186" y="2664921"/>
            <a:ext cx="183941" cy="22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6238036" y="3920885"/>
            <a:ext cx="454525" cy="444219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분양하기</a:t>
            </a:r>
            <a:r>
              <a:rPr lang="en-US" altLang="ko-KR" sz="600" dirty="0" smtClean="0">
                <a:solidFill>
                  <a:srgbClr val="FFCC00"/>
                </a:solidFill>
              </a:rPr>
              <a:t>3000</a:t>
            </a:r>
            <a:r>
              <a:rPr lang="ko-KR" altLang="en-US" sz="600" dirty="0" smtClean="0">
                <a:solidFill>
                  <a:schemeClr val="bg1"/>
                </a:solidFill>
              </a:rPr>
              <a:t>알파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53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542" y="2420888"/>
            <a:ext cx="4561706" cy="25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제목 3"/>
          <p:cNvSpPr txBox="1">
            <a:spLocks/>
          </p:cNvSpPr>
          <p:nvPr/>
        </p:nvSpPr>
        <p:spPr>
          <a:xfrm>
            <a:off x="0" y="0"/>
            <a:ext cx="8856984" cy="332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 smtClean="0"/>
              <a:t>요새관리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건물메뉴</a:t>
            </a:r>
            <a:endParaRPr lang="en-US" altLang="ko-KR" sz="1600" dirty="0" smtClean="0"/>
          </a:p>
        </p:txBody>
      </p:sp>
      <p:sp>
        <p:nvSpPr>
          <p:cNvPr id="76" name="직사각형 75"/>
          <p:cNvSpPr/>
          <p:nvPr/>
        </p:nvSpPr>
        <p:spPr>
          <a:xfrm>
            <a:off x="3923927" y="2479491"/>
            <a:ext cx="504565" cy="159088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/>
              <a:t>기술자 </a:t>
            </a:r>
            <a:r>
              <a:rPr lang="en-US" altLang="ko-KR" sz="600" dirty="0" smtClean="0"/>
              <a:t>1/2</a:t>
            </a:r>
            <a:endParaRPr lang="ko-KR" altLang="en-US" sz="600" dirty="0"/>
          </a:p>
        </p:txBody>
      </p:sp>
      <p:sp>
        <p:nvSpPr>
          <p:cNvPr id="83" name="직사각형 82"/>
          <p:cNvSpPr/>
          <p:nvPr/>
        </p:nvSpPr>
        <p:spPr>
          <a:xfrm>
            <a:off x="5220072" y="2479491"/>
            <a:ext cx="622684" cy="157421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/>
              <a:t>골드 </a:t>
            </a:r>
            <a:r>
              <a:rPr lang="en-US" altLang="ko-KR" sz="600" dirty="0" smtClean="0"/>
              <a:t>99999</a:t>
            </a:r>
            <a:endParaRPr lang="ko-KR" altLang="en-US" sz="600" dirty="0"/>
          </a:p>
        </p:txBody>
      </p:sp>
      <p:sp>
        <p:nvSpPr>
          <p:cNvPr id="116" name="직사각형 115"/>
          <p:cNvSpPr/>
          <p:nvPr/>
        </p:nvSpPr>
        <p:spPr>
          <a:xfrm>
            <a:off x="5220072" y="2695515"/>
            <a:ext cx="622684" cy="157421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/>
              <a:t>보</a:t>
            </a:r>
            <a:r>
              <a:rPr lang="ko-KR" altLang="en-US" sz="600" dirty="0"/>
              <a:t>석</a:t>
            </a:r>
            <a:r>
              <a:rPr lang="ko-KR" altLang="en-US" sz="600" dirty="0" smtClean="0"/>
              <a:t> </a:t>
            </a:r>
            <a:r>
              <a:rPr lang="en-US" altLang="ko-KR" sz="600" dirty="0" smtClean="0"/>
              <a:t>99999</a:t>
            </a:r>
            <a:endParaRPr lang="ko-KR" altLang="en-US" sz="600" dirty="0"/>
          </a:p>
        </p:txBody>
      </p:sp>
      <p:sp>
        <p:nvSpPr>
          <p:cNvPr id="117" name="순서도: 대체 처리 116"/>
          <p:cNvSpPr/>
          <p:nvPr/>
        </p:nvSpPr>
        <p:spPr>
          <a:xfrm>
            <a:off x="4341823" y="2460551"/>
            <a:ext cx="158169" cy="176361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</a:rPr>
              <a:t>+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4572000" y="2477824"/>
            <a:ext cx="504565" cy="159088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err="1" smtClean="0"/>
              <a:t>캐쉬</a:t>
            </a:r>
            <a:r>
              <a:rPr lang="en-US" altLang="ko-KR" sz="600" dirty="0" smtClean="0"/>
              <a:t>999999</a:t>
            </a:r>
            <a:endParaRPr lang="ko-KR" altLang="en-US" sz="600" dirty="0"/>
          </a:p>
        </p:txBody>
      </p:sp>
      <p:sp>
        <p:nvSpPr>
          <p:cNvPr id="156" name="순서도: 대체 처리 155"/>
          <p:cNvSpPr/>
          <p:nvPr/>
        </p:nvSpPr>
        <p:spPr>
          <a:xfrm>
            <a:off x="4989896" y="2458884"/>
            <a:ext cx="158169" cy="176361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</a:rPr>
              <a:t>+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242542" y="2793155"/>
            <a:ext cx="1321346" cy="2197707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67000"/>
                </a:schemeClr>
              </a:gs>
              <a:gs pos="50000">
                <a:schemeClr val="tx1">
                  <a:lumMod val="95000"/>
                  <a:lumOff val="5000"/>
                  <a:alpha val="52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rgbClr val="7A6C64"/>
              </a:solidFill>
            </a:endParaRPr>
          </a:p>
          <a:p>
            <a:r>
              <a:rPr lang="en-US" altLang="ko-KR" sz="800" dirty="0">
                <a:solidFill>
                  <a:srgbClr val="7A6C64"/>
                </a:solidFill>
              </a:rPr>
              <a:t> </a:t>
            </a:r>
            <a:r>
              <a:rPr lang="en-US" altLang="ko-KR" sz="800" dirty="0" smtClean="0">
                <a:solidFill>
                  <a:srgbClr val="7A6C64"/>
                </a:solidFill>
              </a:rPr>
              <a:t>  </a:t>
            </a:r>
          </a:p>
        </p:txBody>
      </p:sp>
      <p:pic>
        <p:nvPicPr>
          <p:cNvPr id="84" name="Picture 2" descr="C:\work_2015\titan\proto\Sprites\Unit\ISO_Unit_Castle_b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093" y="2780928"/>
            <a:ext cx="439356" cy="48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:\work_2015\titan\proto\Sprites\Unit\ISO_Unit_Castle_b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093" y="3212976"/>
            <a:ext cx="439356" cy="48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C:\work_2015\titan\proto\Sprites\Unit\ISO_Unit_Castle_b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996" y="3643323"/>
            <a:ext cx="439356" cy="48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C:\work_2015\titan\proto\Sprites\Unit\ISO_Unit_Castle_b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937" y="4077072"/>
            <a:ext cx="439356" cy="48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C:\work_2015\titan\proto\Sprites\Unit\ISO_Unit_Castle_b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492" y="4504008"/>
            <a:ext cx="439356" cy="48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순서도: 대체 처리 96"/>
          <p:cNvSpPr/>
          <p:nvPr/>
        </p:nvSpPr>
        <p:spPr>
          <a:xfrm>
            <a:off x="2320453" y="3212976"/>
            <a:ext cx="377710" cy="262476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지도보기</a:t>
            </a:r>
            <a:endParaRPr lang="en-US" altLang="ko-KR" sz="600" dirty="0" smtClean="0">
              <a:solidFill>
                <a:schemeClr val="bg1"/>
              </a:solidFill>
            </a:endParaRPr>
          </a:p>
        </p:txBody>
      </p:sp>
      <p:sp>
        <p:nvSpPr>
          <p:cNvPr id="98" name="순서도: 대체 처리 97"/>
          <p:cNvSpPr/>
          <p:nvPr/>
        </p:nvSpPr>
        <p:spPr>
          <a:xfrm>
            <a:off x="2314550" y="2852936"/>
            <a:ext cx="385242" cy="288032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7A6C64"/>
                </a:solidFill>
              </a:rPr>
              <a:t>◀</a:t>
            </a:r>
            <a:endParaRPr lang="en-US" altLang="ko-KR" sz="1000" dirty="0" smtClean="0">
              <a:solidFill>
                <a:srgbClr val="7A6C64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242543" y="2420889"/>
            <a:ext cx="1609378" cy="353336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b="1" dirty="0" err="1" smtClean="0"/>
              <a:t>노란곰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99999</a:t>
            </a:r>
            <a:r>
              <a:rPr lang="ko-KR" altLang="en-US" sz="800" dirty="0" smtClean="0"/>
              <a:t>점</a:t>
            </a:r>
            <a:endParaRPr lang="en-US" altLang="ko-KR" sz="800" dirty="0" smtClean="0"/>
          </a:p>
          <a:p>
            <a:pPr algn="r"/>
            <a:r>
              <a:rPr lang="ko-KR" altLang="en-US" sz="800" dirty="0" smtClean="0"/>
              <a:t>요새 </a:t>
            </a:r>
            <a:r>
              <a:rPr lang="en-US" altLang="ko-KR" sz="800" dirty="0" smtClean="0"/>
              <a:t>95/100</a:t>
            </a:r>
          </a:p>
          <a:p>
            <a:pPr algn="r"/>
            <a:r>
              <a:rPr lang="en-US" altLang="ko-KR" sz="800" dirty="0" smtClean="0"/>
              <a:t>1. </a:t>
            </a:r>
            <a:r>
              <a:rPr lang="ko-KR" altLang="en-US" sz="800" dirty="0" smtClean="0"/>
              <a:t>모래폭풍 </a:t>
            </a:r>
            <a:r>
              <a:rPr lang="en-US" altLang="ko-KR" sz="800" dirty="0" smtClean="0"/>
              <a:t>888</a:t>
            </a:r>
            <a:r>
              <a:rPr lang="ko-KR" altLang="en-US" sz="800" dirty="0" smtClean="0"/>
              <a:t>점</a:t>
            </a:r>
            <a:endParaRPr lang="ko-KR" altLang="en-US" sz="800" dirty="0"/>
          </a:p>
        </p:txBody>
      </p:sp>
      <p:sp>
        <p:nvSpPr>
          <p:cNvPr id="100" name="순서도: 대체 처리 99"/>
          <p:cNvSpPr/>
          <p:nvPr/>
        </p:nvSpPr>
        <p:spPr>
          <a:xfrm>
            <a:off x="2320453" y="3573016"/>
            <a:ext cx="377710" cy="262476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점</a:t>
            </a:r>
            <a:r>
              <a:rPr lang="ko-KR" altLang="en-US" sz="600" dirty="0">
                <a:solidFill>
                  <a:schemeClr val="bg1"/>
                </a:solidFill>
              </a:rPr>
              <a:t>수</a:t>
            </a:r>
            <a:r>
              <a:rPr lang="ko-KR" altLang="en-US" sz="600" dirty="0" smtClean="0">
                <a:solidFill>
                  <a:schemeClr val="bg1"/>
                </a:solidFill>
              </a:rPr>
              <a:t>순</a:t>
            </a:r>
            <a:endParaRPr lang="en-US" altLang="ko-KR" sz="600" dirty="0" smtClean="0">
              <a:solidFill>
                <a:schemeClr val="bg1"/>
              </a:solidFill>
            </a:endParaRPr>
          </a:p>
        </p:txBody>
      </p:sp>
      <p:pic>
        <p:nvPicPr>
          <p:cNvPr id="101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349" y="2420888"/>
            <a:ext cx="373435" cy="37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직사각형 92"/>
          <p:cNvSpPr/>
          <p:nvPr/>
        </p:nvSpPr>
        <p:spPr>
          <a:xfrm>
            <a:off x="3851921" y="2421840"/>
            <a:ext cx="2933418" cy="2562356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3926745" y="2810234"/>
            <a:ext cx="2765817" cy="20691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4150">
                  <a:schemeClr val="accent5">
                    <a:lumMod val="20000"/>
                    <a:lumOff val="80000"/>
                  </a:schemeClr>
                </a:gs>
                <a:gs pos="67500">
                  <a:schemeClr val="accent1">
                    <a:lumMod val="20000"/>
                    <a:lumOff val="80000"/>
                  </a:schemeClr>
                </a:gs>
                <a:gs pos="50000">
                  <a:schemeClr val="bg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63500" dist="25400" dir="5400000" sx="98000" sy="98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</p:txBody>
      </p:sp>
      <p:sp>
        <p:nvSpPr>
          <p:cNvPr id="91" name="양쪽 모서리가 둥근 사각형 90"/>
          <p:cNvSpPr/>
          <p:nvPr/>
        </p:nvSpPr>
        <p:spPr>
          <a:xfrm>
            <a:off x="3938060" y="2492896"/>
            <a:ext cx="857419" cy="317338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건</a:t>
            </a:r>
            <a:r>
              <a:rPr lang="ko-KR" altLang="en-US" sz="1050" dirty="0"/>
              <a:t>물</a:t>
            </a:r>
          </a:p>
        </p:txBody>
      </p:sp>
      <p:sp>
        <p:nvSpPr>
          <p:cNvPr id="92" name="양쪽 모서리가 둥근 사각형 91"/>
          <p:cNvSpPr/>
          <p:nvPr/>
        </p:nvSpPr>
        <p:spPr>
          <a:xfrm>
            <a:off x="4795480" y="2492896"/>
            <a:ext cx="856640" cy="31733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방어 </a:t>
            </a:r>
            <a:r>
              <a:rPr lang="ko-KR" altLang="en-US" sz="1000" dirty="0" err="1" smtClean="0"/>
              <a:t>유닛</a:t>
            </a:r>
            <a:endParaRPr lang="ko-KR" altLang="en-US" sz="1000" dirty="0"/>
          </a:p>
        </p:txBody>
      </p:sp>
      <p:pic>
        <p:nvPicPr>
          <p:cNvPr id="2051" name="Picture 3" descr="C:\work_2015\titan\proto\Sprites\Unit\ISO_Unit_Castle_c_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688" y="2852936"/>
            <a:ext cx="382927" cy="4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work_2015\titan\proto\Sprites\Unit\ISO_Unit_House_b_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103" y="3246634"/>
            <a:ext cx="424506" cy="47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work_2015\titan\proto\Sprites\Unit\ISO_Unit_Bankgold_a_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31" y="3318854"/>
            <a:ext cx="399612" cy="44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work_2015\titan\proto\Sprites\Unit\ISO_Unit_Bankperidot_a_0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395" y="3284984"/>
            <a:ext cx="408743" cy="45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work_2015\titan\proto\Sprites\Unit\ISO_Unit_Mineperidot_a_0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811" y="2996952"/>
            <a:ext cx="424079" cy="46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work_2015\titan\proto\Sprites\Unit\ISO_Unit_Minegold_a_0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579" y="2996952"/>
            <a:ext cx="424079" cy="46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work_2015\titan\proto\Sprites\Unit\ISO_Unit_Magicalter_d_0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321" y="4005064"/>
            <a:ext cx="348895" cy="38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work_2015\titan\proto\Sprites\Unit\ISO_Unit_Magiclab_d_01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615" y="3546443"/>
            <a:ext cx="348895" cy="38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work_2015\titan\proto\Sprites\Unit\ISO_Unit_Magictower_b_01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031" y="3789040"/>
            <a:ext cx="348895" cy="38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work_2015\titan\proto\Sprites\Unit\ISO_Unit_Pentagon_b_01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962" y="3429000"/>
            <a:ext cx="503084" cy="557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work_2015\titan\proto\Sprites\Unit\ISO_Unit_Bootcamp_b_01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570" y="3573016"/>
            <a:ext cx="544735" cy="60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work_2015\titan\proto\Sprites\Unit\ISO_Unit_Wall_a_01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016" y="3789040"/>
            <a:ext cx="372908" cy="41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6465299" y="2476307"/>
            <a:ext cx="262905" cy="242500"/>
          </a:xfrm>
          <a:prstGeom prst="flowChartAlternateProcess">
            <a:avLst/>
          </a:prstGeom>
          <a:gradFill>
            <a:gsLst>
              <a:gs pos="0">
                <a:srgbClr val="FFC000"/>
              </a:gs>
              <a:gs pos="50000">
                <a:srgbClr val="FF0000"/>
              </a:gs>
              <a:gs pos="100000">
                <a:srgbClr val="FF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X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5" name="사각형 설명선 64"/>
          <p:cNvSpPr/>
          <p:nvPr/>
        </p:nvSpPr>
        <p:spPr>
          <a:xfrm>
            <a:off x="3742157" y="44624"/>
            <a:ext cx="3134099" cy="2329165"/>
          </a:xfrm>
          <a:prstGeom prst="wedgeRectCallout">
            <a:avLst>
              <a:gd name="adj1" fmla="val 17044"/>
              <a:gd name="adj2" fmla="val 4907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/>
              </a:solidFill>
            </a:endParaRP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endParaRPr lang="en-US" altLang="ko-KR" sz="1000" dirty="0" smtClean="0">
              <a:solidFill>
                <a:srgbClr val="FFCC00"/>
              </a:solidFill>
            </a:endParaRPr>
          </a:p>
        </p:txBody>
      </p:sp>
      <p:pic>
        <p:nvPicPr>
          <p:cNvPr id="66" name="Picture 3" descr="C:\work_2015\titan\proto\Sprites\Unit\ISO_Unit_Castle_c_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506" y="116632"/>
            <a:ext cx="440606" cy="48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4" descr="C:\work_2015\titan\proto\Sprites\Unit\ISO_Unit_House_b_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921" y="1124744"/>
            <a:ext cx="488449" cy="54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7" descr="C:\work_2015\titan\proto\Sprites\Unit\ISO_Unit_Mineperidot_a_0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251" y="704309"/>
            <a:ext cx="487957" cy="54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8" descr="C:\work_2015\titan\proto\Sprites\Unit\ISO_Unit_Minegold_a_0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601" y="704309"/>
            <a:ext cx="487957" cy="54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4932040" y="508610"/>
            <a:ext cx="839794" cy="400110"/>
          </a:xfrm>
          <a:prstGeom prst="rect">
            <a:avLst/>
          </a:prstGeom>
          <a:noFill/>
          <a:ln>
            <a:noFill/>
          </a:ln>
          <a:effectLst>
            <a:glow rad="292100">
              <a:schemeClr val="accent4">
                <a:satMod val="175000"/>
                <a:alpha val="40000"/>
              </a:schemeClr>
            </a:glow>
            <a:outerShdw blurRad="38100" dist="50800" dir="4920000" sx="97000" sy="97000" algn="ctr" rotWithShape="0">
              <a:schemeClr val="tx2">
                <a:lumMod val="75000"/>
                <a:alpha val="94000"/>
              </a:schemeClr>
            </a:outerShd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Lv.3 castle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1/1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851920" y="1166555"/>
            <a:ext cx="1075500" cy="400110"/>
          </a:xfrm>
          <a:prstGeom prst="rect">
            <a:avLst/>
          </a:prstGeom>
          <a:noFill/>
          <a:ln>
            <a:noFill/>
          </a:ln>
          <a:effectLst>
            <a:glow rad="292100">
              <a:schemeClr val="accent4">
                <a:satMod val="175000"/>
                <a:alpha val="40000"/>
              </a:schemeClr>
            </a:glow>
            <a:outerShdw blurRad="38100" dist="50800" dir="4920000" sx="97000" sy="97000" algn="ctr" rotWithShape="0">
              <a:schemeClr val="tx2">
                <a:lumMod val="75000"/>
                <a:alpha val="94000"/>
              </a:schemeClr>
            </a:outerShd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Lv.1 goldmine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1/3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676088" y="1166555"/>
            <a:ext cx="1200168" cy="400110"/>
          </a:xfrm>
          <a:prstGeom prst="rect">
            <a:avLst/>
          </a:prstGeom>
          <a:noFill/>
          <a:ln>
            <a:noFill/>
          </a:ln>
          <a:effectLst>
            <a:glow rad="292100">
              <a:schemeClr val="accent4">
                <a:satMod val="175000"/>
                <a:alpha val="40000"/>
              </a:schemeClr>
            </a:glow>
            <a:outerShdw blurRad="38100" dist="50800" dir="4920000" sx="97000" sy="97000" algn="ctr" rotWithShape="0">
              <a:schemeClr val="tx2">
                <a:lumMod val="75000"/>
                <a:alpha val="94000"/>
              </a:schemeClr>
            </a:outerShd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Lv.1 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peridotmine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1/3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788024" y="1556792"/>
            <a:ext cx="1075500" cy="400110"/>
          </a:xfrm>
          <a:prstGeom prst="rect">
            <a:avLst/>
          </a:prstGeom>
          <a:noFill/>
          <a:ln>
            <a:noFill/>
          </a:ln>
          <a:effectLst>
            <a:glow rad="292100">
              <a:schemeClr val="accent4">
                <a:satMod val="175000"/>
                <a:alpha val="40000"/>
              </a:schemeClr>
            </a:glow>
            <a:outerShdw blurRad="38100" dist="50800" dir="4920000" sx="97000" sy="97000" algn="ctr" rotWithShape="0">
              <a:schemeClr val="tx2">
                <a:lumMod val="75000"/>
                <a:alpha val="94000"/>
              </a:schemeClr>
            </a:outerShd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Goldmine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0/3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067943" y="4504008"/>
            <a:ext cx="2517021" cy="293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7A6C64"/>
                </a:solidFill>
              </a:rPr>
              <a:t>Castle</a:t>
            </a:r>
            <a:r>
              <a:rPr lang="ko-KR" altLang="en-US" sz="800" dirty="0" smtClean="0">
                <a:solidFill>
                  <a:srgbClr val="7A6C64"/>
                </a:solidFill>
              </a:rPr>
              <a:t>이 </a:t>
            </a:r>
            <a:r>
              <a:rPr lang="en-US" altLang="ko-KR" sz="800" dirty="0" smtClean="0">
                <a:solidFill>
                  <a:srgbClr val="7A6C64"/>
                </a:solidFill>
              </a:rPr>
              <a:t>5</a:t>
            </a:r>
            <a:r>
              <a:rPr lang="ko-KR" altLang="en-US" sz="800" dirty="0" smtClean="0">
                <a:solidFill>
                  <a:srgbClr val="7A6C64"/>
                </a:solidFill>
              </a:rPr>
              <a:t>레벨이 되면 건설할 수 있습니다</a:t>
            </a:r>
            <a:r>
              <a:rPr lang="en-US" altLang="ko-KR" sz="800" dirty="0" smtClean="0">
                <a:solidFill>
                  <a:srgbClr val="7A6C64"/>
                </a:solidFill>
              </a:rPr>
              <a:t>.</a:t>
            </a:r>
          </a:p>
        </p:txBody>
      </p:sp>
      <p:sp>
        <p:nvSpPr>
          <p:cNvPr id="85" name="위쪽 화살표 84"/>
          <p:cNvSpPr/>
          <p:nvPr/>
        </p:nvSpPr>
        <p:spPr>
          <a:xfrm rot="7450843">
            <a:off x="5746890" y="563531"/>
            <a:ext cx="288032" cy="381682"/>
          </a:xfrm>
          <a:prstGeom prst="upArrow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위쪽 화살표 85"/>
          <p:cNvSpPr/>
          <p:nvPr/>
        </p:nvSpPr>
        <p:spPr>
          <a:xfrm rot="13463671">
            <a:off x="4623615" y="594956"/>
            <a:ext cx="288032" cy="381682"/>
          </a:xfrm>
          <a:prstGeom prst="upArrow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위쪽 화살표 86"/>
          <p:cNvSpPr/>
          <p:nvPr/>
        </p:nvSpPr>
        <p:spPr>
          <a:xfrm rot="10800000">
            <a:off x="5193922" y="1005910"/>
            <a:ext cx="288032" cy="190842"/>
          </a:xfrm>
          <a:prstGeom prst="upArrow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2" name="위쪽 화살표 101"/>
          <p:cNvSpPr/>
          <p:nvPr/>
        </p:nvSpPr>
        <p:spPr>
          <a:xfrm rot="7450843">
            <a:off x="5773374" y="1777403"/>
            <a:ext cx="288032" cy="381682"/>
          </a:xfrm>
          <a:prstGeom prst="upArrow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3" name="위쪽 화살표 102"/>
          <p:cNvSpPr/>
          <p:nvPr/>
        </p:nvSpPr>
        <p:spPr>
          <a:xfrm rot="13463671">
            <a:off x="4650099" y="1808828"/>
            <a:ext cx="288032" cy="381682"/>
          </a:xfrm>
          <a:prstGeom prst="upArrow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위쪽 화살표 105"/>
          <p:cNvSpPr/>
          <p:nvPr/>
        </p:nvSpPr>
        <p:spPr>
          <a:xfrm rot="10800000">
            <a:off x="5220406" y="2158037"/>
            <a:ext cx="288032" cy="190842"/>
          </a:xfrm>
          <a:prstGeom prst="upArrow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7" name="십이각형 106"/>
          <p:cNvSpPr/>
          <p:nvPr/>
        </p:nvSpPr>
        <p:spPr>
          <a:xfrm>
            <a:off x="4651977" y="2447552"/>
            <a:ext cx="180020" cy="180020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108" name="십이각형 107"/>
          <p:cNvSpPr/>
          <p:nvPr/>
        </p:nvSpPr>
        <p:spPr>
          <a:xfrm>
            <a:off x="4577660" y="3598369"/>
            <a:ext cx="156553" cy="145717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sp>
        <p:nvSpPr>
          <p:cNvPr id="109" name="십이각형 108"/>
          <p:cNvSpPr/>
          <p:nvPr/>
        </p:nvSpPr>
        <p:spPr>
          <a:xfrm>
            <a:off x="5282643" y="4004213"/>
            <a:ext cx="156553" cy="145717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sp>
        <p:nvSpPr>
          <p:cNvPr id="110" name="십이각형 109"/>
          <p:cNvSpPr/>
          <p:nvPr/>
        </p:nvSpPr>
        <p:spPr>
          <a:xfrm>
            <a:off x="4913227" y="3813891"/>
            <a:ext cx="156553" cy="145717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sp>
        <p:nvSpPr>
          <p:cNvPr id="111" name="십이각형 110"/>
          <p:cNvSpPr/>
          <p:nvPr/>
        </p:nvSpPr>
        <p:spPr>
          <a:xfrm>
            <a:off x="5220072" y="1412776"/>
            <a:ext cx="156553" cy="145717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pic>
        <p:nvPicPr>
          <p:cNvPr id="2" name="Picture 3" descr="C:\work_2012\smart\project_LOK\mob\mob_baby_01\mob_baby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986" y="4046512"/>
            <a:ext cx="534616" cy="53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타원형 설명선 59"/>
          <p:cNvSpPr/>
          <p:nvPr/>
        </p:nvSpPr>
        <p:spPr>
          <a:xfrm>
            <a:off x="1547664" y="5661247"/>
            <a:ext cx="3384375" cy="792087"/>
          </a:xfrm>
          <a:prstGeom prst="wedgeEllipseCallout">
            <a:avLst>
              <a:gd name="adj1" fmla="val 31049"/>
              <a:gd name="adj2" fmla="val -20219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비공정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>
                <a:solidFill>
                  <a:srgbClr val="FFC000"/>
                </a:solidFill>
              </a:rPr>
              <a:t>파병 가능거리가 대폭 늘어남</a:t>
            </a:r>
            <a:endParaRPr lang="en-US" altLang="ko-KR" sz="10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08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542" y="2420888"/>
            <a:ext cx="4561706" cy="25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제목 3"/>
          <p:cNvSpPr txBox="1">
            <a:spLocks/>
          </p:cNvSpPr>
          <p:nvPr/>
        </p:nvSpPr>
        <p:spPr>
          <a:xfrm>
            <a:off x="0" y="0"/>
            <a:ext cx="8856984" cy="332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 smtClean="0"/>
              <a:t>요새관리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건물메뉴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건물 건설</a:t>
            </a:r>
            <a:endParaRPr lang="en-US" altLang="ko-KR" sz="1600" dirty="0" smtClean="0"/>
          </a:p>
        </p:txBody>
      </p:sp>
      <p:sp>
        <p:nvSpPr>
          <p:cNvPr id="76" name="직사각형 75"/>
          <p:cNvSpPr/>
          <p:nvPr/>
        </p:nvSpPr>
        <p:spPr>
          <a:xfrm>
            <a:off x="3923927" y="2479491"/>
            <a:ext cx="504565" cy="159088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/>
              <a:t>기술자 </a:t>
            </a:r>
            <a:r>
              <a:rPr lang="en-US" altLang="ko-KR" sz="600" dirty="0" smtClean="0"/>
              <a:t>1/2</a:t>
            </a:r>
            <a:endParaRPr lang="ko-KR" altLang="en-US" sz="600" dirty="0"/>
          </a:p>
        </p:txBody>
      </p:sp>
      <p:sp>
        <p:nvSpPr>
          <p:cNvPr id="83" name="직사각형 82"/>
          <p:cNvSpPr/>
          <p:nvPr/>
        </p:nvSpPr>
        <p:spPr>
          <a:xfrm>
            <a:off x="5220072" y="2479491"/>
            <a:ext cx="622684" cy="157421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/>
              <a:t>골드 </a:t>
            </a:r>
            <a:r>
              <a:rPr lang="en-US" altLang="ko-KR" sz="600" dirty="0" smtClean="0"/>
              <a:t>99999</a:t>
            </a:r>
            <a:endParaRPr lang="ko-KR" altLang="en-US" sz="600" dirty="0"/>
          </a:p>
        </p:txBody>
      </p:sp>
      <p:sp>
        <p:nvSpPr>
          <p:cNvPr id="116" name="직사각형 115"/>
          <p:cNvSpPr/>
          <p:nvPr/>
        </p:nvSpPr>
        <p:spPr>
          <a:xfrm>
            <a:off x="5220072" y="2695515"/>
            <a:ext cx="622684" cy="157421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/>
              <a:t>보</a:t>
            </a:r>
            <a:r>
              <a:rPr lang="ko-KR" altLang="en-US" sz="600" dirty="0"/>
              <a:t>석</a:t>
            </a:r>
            <a:r>
              <a:rPr lang="ko-KR" altLang="en-US" sz="600" dirty="0" smtClean="0"/>
              <a:t> </a:t>
            </a:r>
            <a:r>
              <a:rPr lang="en-US" altLang="ko-KR" sz="600" dirty="0" smtClean="0"/>
              <a:t>99999</a:t>
            </a:r>
            <a:endParaRPr lang="ko-KR" altLang="en-US" sz="600" dirty="0"/>
          </a:p>
        </p:txBody>
      </p:sp>
      <p:sp>
        <p:nvSpPr>
          <p:cNvPr id="117" name="순서도: 대체 처리 116"/>
          <p:cNvSpPr/>
          <p:nvPr/>
        </p:nvSpPr>
        <p:spPr>
          <a:xfrm>
            <a:off x="4341823" y="2460551"/>
            <a:ext cx="158169" cy="176361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</a:rPr>
              <a:t>+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4572000" y="2477824"/>
            <a:ext cx="504565" cy="159088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err="1" smtClean="0"/>
              <a:t>캐쉬</a:t>
            </a:r>
            <a:r>
              <a:rPr lang="en-US" altLang="ko-KR" sz="600" dirty="0" smtClean="0"/>
              <a:t>999999</a:t>
            </a:r>
            <a:endParaRPr lang="ko-KR" altLang="en-US" sz="600" dirty="0"/>
          </a:p>
        </p:txBody>
      </p:sp>
      <p:sp>
        <p:nvSpPr>
          <p:cNvPr id="156" name="순서도: 대체 처리 155"/>
          <p:cNvSpPr/>
          <p:nvPr/>
        </p:nvSpPr>
        <p:spPr>
          <a:xfrm>
            <a:off x="4989896" y="2458884"/>
            <a:ext cx="158169" cy="176361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</a:rPr>
              <a:t>+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242542" y="2793155"/>
            <a:ext cx="1321346" cy="2197707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67000"/>
                </a:schemeClr>
              </a:gs>
              <a:gs pos="50000">
                <a:schemeClr val="tx1">
                  <a:lumMod val="95000"/>
                  <a:lumOff val="5000"/>
                  <a:alpha val="52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rgbClr val="7A6C64"/>
              </a:solidFill>
            </a:endParaRPr>
          </a:p>
          <a:p>
            <a:r>
              <a:rPr lang="en-US" altLang="ko-KR" sz="800" dirty="0">
                <a:solidFill>
                  <a:srgbClr val="7A6C64"/>
                </a:solidFill>
              </a:rPr>
              <a:t> </a:t>
            </a:r>
            <a:r>
              <a:rPr lang="en-US" altLang="ko-KR" sz="800" dirty="0" smtClean="0">
                <a:solidFill>
                  <a:srgbClr val="7A6C64"/>
                </a:solidFill>
              </a:rPr>
              <a:t>  </a:t>
            </a:r>
          </a:p>
        </p:txBody>
      </p:sp>
      <p:pic>
        <p:nvPicPr>
          <p:cNvPr id="84" name="Picture 2" descr="C:\work_2015\titan\proto\Sprites\Unit\ISO_Unit_Castle_b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093" y="2780928"/>
            <a:ext cx="439356" cy="48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:\work_2015\titan\proto\Sprites\Unit\ISO_Unit_Castle_b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093" y="3212976"/>
            <a:ext cx="439356" cy="48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C:\work_2015\titan\proto\Sprites\Unit\ISO_Unit_Castle_b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996" y="3643323"/>
            <a:ext cx="439356" cy="48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C:\work_2015\titan\proto\Sprites\Unit\ISO_Unit_Castle_b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937" y="4077072"/>
            <a:ext cx="439356" cy="48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C:\work_2015\titan\proto\Sprites\Unit\ISO_Unit_Castle_b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492" y="4504008"/>
            <a:ext cx="439356" cy="48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순서도: 대체 처리 96"/>
          <p:cNvSpPr/>
          <p:nvPr/>
        </p:nvSpPr>
        <p:spPr>
          <a:xfrm>
            <a:off x="2320453" y="3212976"/>
            <a:ext cx="377710" cy="262476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지도보기</a:t>
            </a:r>
            <a:endParaRPr lang="en-US" altLang="ko-KR" sz="600" dirty="0" smtClean="0">
              <a:solidFill>
                <a:schemeClr val="bg1"/>
              </a:solidFill>
            </a:endParaRPr>
          </a:p>
        </p:txBody>
      </p:sp>
      <p:sp>
        <p:nvSpPr>
          <p:cNvPr id="98" name="순서도: 대체 처리 97"/>
          <p:cNvSpPr/>
          <p:nvPr/>
        </p:nvSpPr>
        <p:spPr>
          <a:xfrm>
            <a:off x="2314550" y="2852936"/>
            <a:ext cx="385242" cy="288032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7A6C64"/>
                </a:solidFill>
              </a:rPr>
              <a:t>◀</a:t>
            </a:r>
            <a:endParaRPr lang="en-US" altLang="ko-KR" sz="1000" dirty="0" smtClean="0">
              <a:solidFill>
                <a:srgbClr val="7A6C64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242543" y="2420889"/>
            <a:ext cx="1609378" cy="353336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b="1" dirty="0" err="1" smtClean="0"/>
              <a:t>노란곰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99999</a:t>
            </a:r>
            <a:r>
              <a:rPr lang="ko-KR" altLang="en-US" sz="800" dirty="0" smtClean="0"/>
              <a:t>점</a:t>
            </a:r>
            <a:endParaRPr lang="en-US" altLang="ko-KR" sz="800" dirty="0" smtClean="0"/>
          </a:p>
          <a:p>
            <a:pPr algn="r"/>
            <a:r>
              <a:rPr lang="ko-KR" altLang="en-US" sz="800" dirty="0" smtClean="0"/>
              <a:t>요새 </a:t>
            </a:r>
            <a:r>
              <a:rPr lang="en-US" altLang="ko-KR" sz="800" dirty="0" smtClean="0"/>
              <a:t>95/100</a:t>
            </a:r>
          </a:p>
          <a:p>
            <a:pPr algn="r"/>
            <a:r>
              <a:rPr lang="en-US" altLang="ko-KR" sz="800" dirty="0" smtClean="0"/>
              <a:t>1. </a:t>
            </a:r>
            <a:r>
              <a:rPr lang="ko-KR" altLang="en-US" sz="800" dirty="0" smtClean="0"/>
              <a:t>모래폭풍 </a:t>
            </a:r>
            <a:r>
              <a:rPr lang="en-US" altLang="ko-KR" sz="800" dirty="0" smtClean="0"/>
              <a:t>888</a:t>
            </a:r>
            <a:r>
              <a:rPr lang="ko-KR" altLang="en-US" sz="800" dirty="0" smtClean="0"/>
              <a:t>점</a:t>
            </a:r>
            <a:endParaRPr lang="ko-KR" altLang="en-US" sz="800" dirty="0"/>
          </a:p>
        </p:txBody>
      </p:sp>
      <p:sp>
        <p:nvSpPr>
          <p:cNvPr id="100" name="순서도: 대체 처리 99"/>
          <p:cNvSpPr/>
          <p:nvPr/>
        </p:nvSpPr>
        <p:spPr>
          <a:xfrm>
            <a:off x="2320453" y="3573016"/>
            <a:ext cx="377710" cy="262476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점</a:t>
            </a:r>
            <a:r>
              <a:rPr lang="ko-KR" altLang="en-US" sz="600" dirty="0">
                <a:solidFill>
                  <a:schemeClr val="bg1"/>
                </a:solidFill>
              </a:rPr>
              <a:t>수</a:t>
            </a:r>
            <a:r>
              <a:rPr lang="ko-KR" altLang="en-US" sz="600" dirty="0" smtClean="0">
                <a:solidFill>
                  <a:schemeClr val="bg1"/>
                </a:solidFill>
              </a:rPr>
              <a:t>순</a:t>
            </a:r>
            <a:endParaRPr lang="en-US" altLang="ko-KR" sz="600" dirty="0" smtClean="0">
              <a:solidFill>
                <a:schemeClr val="bg1"/>
              </a:solidFill>
            </a:endParaRPr>
          </a:p>
        </p:txBody>
      </p:sp>
      <p:pic>
        <p:nvPicPr>
          <p:cNvPr id="101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349" y="2420888"/>
            <a:ext cx="373435" cy="37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직사각형 92"/>
          <p:cNvSpPr/>
          <p:nvPr/>
        </p:nvSpPr>
        <p:spPr>
          <a:xfrm>
            <a:off x="3851921" y="2421840"/>
            <a:ext cx="2933418" cy="2562356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3926745" y="2810234"/>
            <a:ext cx="2765817" cy="20691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4150">
                  <a:schemeClr val="accent5">
                    <a:lumMod val="20000"/>
                    <a:lumOff val="80000"/>
                  </a:schemeClr>
                </a:gs>
                <a:gs pos="67500">
                  <a:schemeClr val="accent1">
                    <a:lumMod val="20000"/>
                    <a:lumOff val="80000"/>
                  </a:schemeClr>
                </a:gs>
                <a:gs pos="50000">
                  <a:schemeClr val="bg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63500" dist="25400" dir="5400000" sx="98000" sy="98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r>
              <a:rPr lang="ko-KR" altLang="en-US" sz="1000" b="1" dirty="0" smtClean="0">
                <a:solidFill>
                  <a:srgbClr val="7A6C64"/>
                </a:solidFill>
              </a:rPr>
              <a:t>레벨</a:t>
            </a:r>
            <a:r>
              <a:rPr lang="en-US" altLang="ko-KR" sz="1000" b="1" dirty="0" smtClean="0">
                <a:solidFill>
                  <a:srgbClr val="7A6C64"/>
                </a:solidFill>
              </a:rPr>
              <a:t>1 </a:t>
            </a:r>
            <a:r>
              <a:rPr lang="ko-KR" altLang="en-US" sz="1000" b="1" dirty="0" smtClean="0">
                <a:solidFill>
                  <a:srgbClr val="7A6C64"/>
                </a:solidFill>
              </a:rPr>
              <a:t>건설</a:t>
            </a:r>
            <a:endParaRPr lang="en-US" altLang="ko-KR" sz="1000" b="1" dirty="0" smtClean="0">
              <a:solidFill>
                <a:srgbClr val="7A6C64"/>
              </a:solidFill>
            </a:endParaRPr>
          </a:p>
          <a:p>
            <a:endParaRPr lang="en-US" altLang="ko-KR" sz="1400" dirty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</p:txBody>
      </p:sp>
      <p:sp>
        <p:nvSpPr>
          <p:cNvPr id="91" name="양쪽 모서리가 둥근 사각형 90"/>
          <p:cNvSpPr/>
          <p:nvPr/>
        </p:nvSpPr>
        <p:spPr>
          <a:xfrm>
            <a:off x="3938060" y="2492896"/>
            <a:ext cx="857419" cy="317338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건</a:t>
            </a:r>
            <a:r>
              <a:rPr lang="ko-KR" altLang="en-US" sz="1050" dirty="0"/>
              <a:t>물</a:t>
            </a:r>
          </a:p>
        </p:txBody>
      </p:sp>
      <p:sp>
        <p:nvSpPr>
          <p:cNvPr id="92" name="양쪽 모서리가 둥근 사각형 91"/>
          <p:cNvSpPr/>
          <p:nvPr/>
        </p:nvSpPr>
        <p:spPr>
          <a:xfrm>
            <a:off x="4795480" y="2492896"/>
            <a:ext cx="856640" cy="31733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방어 </a:t>
            </a:r>
            <a:r>
              <a:rPr lang="ko-KR" altLang="en-US" sz="1000" dirty="0" err="1" smtClean="0"/>
              <a:t>유닛</a:t>
            </a:r>
            <a:endParaRPr lang="ko-KR" altLang="en-US" sz="1000" dirty="0"/>
          </a:p>
        </p:txBody>
      </p:sp>
      <p:pic>
        <p:nvPicPr>
          <p:cNvPr id="2051" name="Picture 3" descr="C:\work_2015\titan\proto\Sprites\Unit\ISO_Unit_Castle_c_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051" y="2996952"/>
            <a:ext cx="564981" cy="62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6465299" y="2476307"/>
            <a:ext cx="262905" cy="242500"/>
          </a:xfrm>
          <a:prstGeom prst="flowChartAlternateProcess">
            <a:avLst/>
          </a:prstGeom>
          <a:gradFill>
            <a:gsLst>
              <a:gs pos="0">
                <a:srgbClr val="FFC000"/>
              </a:gs>
              <a:gs pos="50000">
                <a:srgbClr val="FF0000"/>
              </a:gs>
              <a:gs pos="100000">
                <a:srgbClr val="FF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X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work_2012\smart\project_LOK\ui\icon\item\item_0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143" y="4552984"/>
            <a:ext cx="250825" cy="25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4253329" y="3429000"/>
            <a:ext cx="678711" cy="246221"/>
          </a:xfrm>
          <a:prstGeom prst="rect">
            <a:avLst/>
          </a:prstGeom>
          <a:noFill/>
          <a:ln>
            <a:noFill/>
          </a:ln>
          <a:effectLst>
            <a:glow rad="292100">
              <a:schemeClr val="accent4">
                <a:satMod val="175000"/>
                <a:alpha val="40000"/>
              </a:schemeClr>
            </a:glow>
            <a:outerShdw blurRad="38100" dist="50800" dir="4920000" sx="97000" sy="97000" algn="ctr" rotWithShape="0">
              <a:schemeClr val="tx2">
                <a:lumMod val="75000"/>
                <a:alpha val="94000"/>
              </a:schemeClr>
            </a:outerShd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castle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11960" y="4509120"/>
            <a:ext cx="1254775" cy="338554"/>
          </a:xfrm>
          <a:prstGeom prst="rect">
            <a:avLst/>
          </a:prstGeom>
          <a:noFill/>
          <a:ln>
            <a:noFill/>
          </a:ln>
          <a:effectLst>
            <a:glow rad="292100">
              <a:schemeClr val="accent4">
                <a:satMod val="175000"/>
                <a:alpha val="40000"/>
              </a:schemeClr>
            </a:glow>
            <a:outerShdw blurRad="38100" dist="50800" dir="4920000" sx="97000" sy="97000" algn="ctr" rotWithShape="0">
              <a:schemeClr val="tx2">
                <a:lumMod val="75000"/>
                <a:alpha val="94000"/>
              </a:scheme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solidFill>
                  <a:schemeClr val="bg1"/>
                </a:solidFill>
              </a:rPr>
              <a:t>build time</a:t>
            </a:r>
          </a:p>
          <a:p>
            <a:r>
              <a:rPr lang="ko-KR" altLang="en-US" sz="1000" b="1" dirty="0" smtClean="0">
                <a:solidFill>
                  <a:schemeClr val="bg1"/>
                </a:solidFill>
              </a:rPr>
              <a:t>즉시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621129" y="2839104"/>
            <a:ext cx="995922" cy="246221"/>
          </a:xfrm>
          <a:prstGeom prst="rect">
            <a:avLst/>
          </a:prstGeom>
          <a:noFill/>
          <a:ln>
            <a:noFill/>
          </a:ln>
          <a:effectLst>
            <a:glow rad="292100">
              <a:schemeClr val="accent4">
                <a:satMod val="175000"/>
                <a:alpha val="40000"/>
              </a:schemeClr>
            </a:glow>
            <a:outerShdw blurRad="38100" dist="50800" dir="4920000" sx="97000" sy="97000" algn="ctr" rotWithShape="0">
              <a:schemeClr val="tx2">
                <a:lumMod val="75000"/>
                <a:alpha val="94000"/>
              </a:schemeClr>
            </a:outerShdw>
            <a:softEdge rad="0"/>
          </a:effectLst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>
                <a:solidFill>
                  <a:schemeClr val="bg1"/>
                </a:solidFill>
              </a:rPr>
              <a:t>건축가능 </a:t>
            </a:r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/3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5182020" y="3188475"/>
            <a:ext cx="1406204" cy="148740"/>
          </a:xfrm>
          <a:prstGeom prst="flowChartAlternateProcess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5000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초당공격력</a:t>
            </a:r>
            <a:r>
              <a:rPr lang="en-US" altLang="ko-KR" sz="1000" dirty="0" smtClean="0">
                <a:solidFill>
                  <a:schemeClr val="bg1"/>
                </a:solidFill>
              </a:rPr>
              <a:t>:9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3076" name="Picture 4" descr="C:\work_2012\smart\project_LOK\ui\icon\item\item_1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227" y="3355231"/>
            <a:ext cx="289793" cy="28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work_2012\smart\project_LOK\ui\icon\item\item_05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741" y="3117843"/>
            <a:ext cx="285279" cy="28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순서도: 대체 처리 52"/>
          <p:cNvSpPr/>
          <p:nvPr/>
        </p:nvSpPr>
        <p:spPr>
          <a:xfrm>
            <a:off x="5178761" y="3402252"/>
            <a:ext cx="1406204" cy="148740"/>
          </a:xfrm>
          <a:prstGeom prst="flowChartAlternateProcess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5000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HP:650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3953087" y="3501008"/>
            <a:ext cx="223122" cy="515213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7A6C64"/>
                </a:solidFill>
              </a:rPr>
              <a:t>◀</a:t>
            </a:r>
            <a:endParaRPr lang="en-US" altLang="ko-KR" sz="1000" dirty="0" smtClean="0">
              <a:solidFill>
                <a:srgbClr val="7A6C64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295051" y="3662226"/>
            <a:ext cx="2289913" cy="774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A6C64"/>
                </a:solidFill>
              </a:rPr>
              <a:t>파병 거리 </a:t>
            </a:r>
            <a:r>
              <a:rPr lang="en-US" altLang="ko-KR" sz="800" dirty="0" smtClean="0">
                <a:solidFill>
                  <a:srgbClr val="7A6C64"/>
                </a:solidFill>
              </a:rPr>
              <a:t>: 5</a:t>
            </a:r>
          </a:p>
          <a:p>
            <a:pPr algn="ctr"/>
            <a:r>
              <a:rPr lang="ko-KR" altLang="en-US" sz="800" dirty="0" smtClean="0">
                <a:solidFill>
                  <a:srgbClr val="7A6C64"/>
                </a:solidFill>
              </a:rPr>
              <a:t>정찰 거리</a:t>
            </a:r>
            <a:r>
              <a:rPr lang="en-US" altLang="ko-KR" sz="800" dirty="0">
                <a:solidFill>
                  <a:srgbClr val="7A6C64"/>
                </a:solidFill>
              </a:rPr>
              <a:t> </a:t>
            </a:r>
            <a:r>
              <a:rPr lang="en-US" altLang="ko-KR" sz="800" dirty="0" smtClean="0">
                <a:solidFill>
                  <a:srgbClr val="7A6C64"/>
                </a:solidFill>
              </a:rPr>
              <a:t>: 10</a:t>
            </a:r>
          </a:p>
          <a:p>
            <a:pPr algn="ctr"/>
            <a:endParaRPr lang="en-US" altLang="ko-KR" sz="800" dirty="0" smtClean="0">
              <a:solidFill>
                <a:srgbClr val="7A6C64"/>
              </a:solidFill>
            </a:endParaRPr>
          </a:p>
          <a:p>
            <a:pPr algn="ctr"/>
            <a:endParaRPr lang="en-US" altLang="ko-KR" sz="800" dirty="0" smtClean="0">
              <a:solidFill>
                <a:srgbClr val="7A6C64"/>
              </a:solidFill>
            </a:endParaRPr>
          </a:p>
          <a:p>
            <a:pPr algn="ctr"/>
            <a:endParaRPr lang="en-US" altLang="ko-KR" sz="800" dirty="0" smtClean="0">
              <a:solidFill>
                <a:srgbClr val="7A6C64"/>
              </a:solidFill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902050" y="4490025"/>
            <a:ext cx="682914" cy="287569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FFC000"/>
                </a:solidFill>
              </a:rPr>
              <a:t>건설하기</a:t>
            </a:r>
            <a:endParaRPr lang="en-US" altLang="ko-KR" sz="800" dirty="0" smtClean="0">
              <a:solidFill>
                <a:srgbClr val="FFC000"/>
              </a:solidFill>
            </a:endParaRPr>
          </a:p>
          <a:p>
            <a:pPr algn="ctr"/>
            <a:r>
              <a:rPr lang="en-US" altLang="ko-KR" sz="700" dirty="0" smtClean="0">
                <a:solidFill>
                  <a:srgbClr val="FFCC00"/>
                </a:solidFill>
              </a:rPr>
              <a:t>3000</a:t>
            </a:r>
            <a:r>
              <a:rPr lang="en-US" altLang="ko-KR" sz="700" dirty="0" smtClean="0">
                <a:solidFill>
                  <a:schemeClr val="bg1"/>
                </a:solidFill>
              </a:rPr>
              <a:t>G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59" name="십이각형 58"/>
          <p:cNvSpPr/>
          <p:nvPr/>
        </p:nvSpPr>
        <p:spPr>
          <a:xfrm>
            <a:off x="4651977" y="2447552"/>
            <a:ext cx="180020" cy="180020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48" name="사각형 설명선 47"/>
          <p:cNvSpPr/>
          <p:nvPr/>
        </p:nvSpPr>
        <p:spPr>
          <a:xfrm>
            <a:off x="5531415" y="5109477"/>
            <a:ext cx="1560865" cy="1722134"/>
          </a:xfrm>
          <a:prstGeom prst="wedgeRectCallout">
            <a:avLst>
              <a:gd name="adj1" fmla="val -17911"/>
              <a:gd name="adj2" fmla="val -66539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/>
              </a:solidFill>
            </a:endParaRP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endParaRPr lang="en-US" altLang="ko-KR" sz="1000" dirty="0" smtClean="0">
              <a:solidFill>
                <a:srgbClr val="FFCC00"/>
              </a:solidFill>
            </a:endParaRPr>
          </a:p>
        </p:txBody>
      </p:sp>
      <p:sp>
        <p:nvSpPr>
          <p:cNvPr id="2" name="왼쪽/오른쪽/위쪽/아래쪽 화살표 1"/>
          <p:cNvSpPr/>
          <p:nvPr/>
        </p:nvSpPr>
        <p:spPr>
          <a:xfrm rot="18791298">
            <a:off x="5635380" y="5263241"/>
            <a:ext cx="1365230" cy="1335126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Picture 3" descr="C:\work_2015\titan\proto\Sprites\Unit\ISO_Unit_Castle_c_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43" y="5539243"/>
            <a:ext cx="564981" cy="62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5621002" y="5229200"/>
            <a:ext cx="1399270" cy="400110"/>
          </a:xfrm>
          <a:prstGeom prst="rect">
            <a:avLst/>
          </a:prstGeom>
          <a:noFill/>
          <a:ln>
            <a:noFill/>
          </a:ln>
          <a:effectLst>
            <a:glow rad="292100">
              <a:schemeClr val="accent4">
                <a:satMod val="175000"/>
                <a:alpha val="40000"/>
              </a:schemeClr>
            </a:glow>
            <a:outerShdw blurRad="38100" dist="50800" dir="4920000" sx="97000" sy="97000" algn="ctr" rotWithShape="0">
              <a:schemeClr val="tx2">
                <a:lumMod val="75000"/>
                <a:alpha val="94000"/>
              </a:schemeClr>
            </a:outerShd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아이콘을 터치하면 이동할 수 있다</a:t>
            </a:r>
            <a:r>
              <a:rPr lang="en-US" altLang="ko-KR" sz="1000" dirty="0" smtClean="0">
                <a:solidFill>
                  <a:schemeClr val="bg1"/>
                </a:solidFill>
              </a:rPr>
              <a:t>. 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68" name="순서도: 대체 처리 67"/>
          <p:cNvSpPr/>
          <p:nvPr/>
        </p:nvSpPr>
        <p:spPr>
          <a:xfrm>
            <a:off x="6444208" y="6165304"/>
            <a:ext cx="360040" cy="360040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7A6C64"/>
                </a:solidFill>
              </a:rPr>
              <a:t>V</a:t>
            </a:r>
            <a:endParaRPr lang="ko-KR" altLang="en-US" sz="1400" b="1" dirty="0">
              <a:solidFill>
                <a:srgbClr val="7A6C64"/>
              </a:solidFill>
            </a:endParaRPr>
          </a:p>
        </p:txBody>
      </p:sp>
      <p:sp>
        <p:nvSpPr>
          <p:cNvPr id="69" name="순서도: 대체 처리 68"/>
          <p:cNvSpPr/>
          <p:nvPr/>
        </p:nvSpPr>
        <p:spPr>
          <a:xfrm>
            <a:off x="5868144" y="6171653"/>
            <a:ext cx="377526" cy="360040"/>
          </a:xfrm>
          <a:prstGeom prst="flowChartAlternateProcess">
            <a:avLst/>
          </a:prstGeom>
          <a:gradFill>
            <a:gsLst>
              <a:gs pos="0">
                <a:srgbClr val="FFC000"/>
              </a:gs>
              <a:gs pos="50000">
                <a:srgbClr val="FF0000"/>
              </a:gs>
              <a:gs pos="100000">
                <a:srgbClr val="FF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X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28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542" y="2420888"/>
            <a:ext cx="4561706" cy="25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제목 3"/>
          <p:cNvSpPr txBox="1">
            <a:spLocks/>
          </p:cNvSpPr>
          <p:nvPr/>
        </p:nvSpPr>
        <p:spPr>
          <a:xfrm>
            <a:off x="0" y="0"/>
            <a:ext cx="8856984" cy="332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 smtClean="0"/>
              <a:t>요새관리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건물메뉴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건물 업그레이드</a:t>
            </a:r>
            <a:endParaRPr lang="en-US" altLang="ko-KR" sz="1600" dirty="0" smtClean="0"/>
          </a:p>
        </p:txBody>
      </p:sp>
      <p:sp>
        <p:nvSpPr>
          <p:cNvPr id="76" name="직사각형 75"/>
          <p:cNvSpPr/>
          <p:nvPr/>
        </p:nvSpPr>
        <p:spPr>
          <a:xfrm>
            <a:off x="3923927" y="2479491"/>
            <a:ext cx="504565" cy="159088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/>
              <a:t>기술자 </a:t>
            </a:r>
            <a:r>
              <a:rPr lang="en-US" altLang="ko-KR" sz="600" dirty="0" smtClean="0"/>
              <a:t>1/2</a:t>
            </a:r>
            <a:endParaRPr lang="ko-KR" altLang="en-US" sz="600" dirty="0"/>
          </a:p>
        </p:txBody>
      </p:sp>
      <p:sp>
        <p:nvSpPr>
          <p:cNvPr id="83" name="직사각형 82"/>
          <p:cNvSpPr/>
          <p:nvPr/>
        </p:nvSpPr>
        <p:spPr>
          <a:xfrm>
            <a:off x="5220072" y="2479491"/>
            <a:ext cx="622684" cy="157421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/>
              <a:t>골드 </a:t>
            </a:r>
            <a:r>
              <a:rPr lang="en-US" altLang="ko-KR" sz="600" dirty="0" smtClean="0"/>
              <a:t>99999</a:t>
            </a:r>
            <a:endParaRPr lang="ko-KR" altLang="en-US" sz="600" dirty="0"/>
          </a:p>
        </p:txBody>
      </p:sp>
      <p:sp>
        <p:nvSpPr>
          <p:cNvPr id="116" name="직사각형 115"/>
          <p:cNvSpPr/>
          <p:nvPr/>
        </p:nvSpPr>
        <p:spPr>
          <a:xfrm>
            <a:off x="5220072" y="2695515"/>
            <a:ext cx="622684" cy="157421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/>
              <a:t>보</a:t>
            </a:r>
            <a:r>
              <a:rPr lang="ko-KR" altLang="en-US" sz="600" dirty="0"/>
              <a:t>석</a:t>
            </a:r>
            <a:r>
              <a:rPr lang="ko-KR" altLang="en-US" sz="600" dirty="0" smtClean="0"/>
              <a:t> </a:t>
            </a:r>
            <a:r>
              <a:rPr lang="en-US" altLang="ko-KR" sz="600" dirty="0" smtClean="0"/>
              <a:t>99999</a:t>
            </a:r>
            <a:endParaRPr lang="ko-KR" altLang="en-US" sz="600" dirty="0"/>
          </a:p>
        </p:txBody>
      </p:sp>
      <p:sp>
        <p:nvSpPr>
          <p:cNvPr id="117" name="순서도: 대체 처리 116"/>
          <p:cNvSpPr/>
          <p:nvPr/>
        </p:nvSpPr>
        <p:spPr>
          <a:xfrm>
            <a:off x="4341823" y="2460551"/>
            <a:ext cx="158169" cy="176361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</a:rPr>
              <a:t>+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4572000" y="2477824"/>
            <a:ext cx="504565" cy="159088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err="1" smtClean="0"/>
              <a:t>캐쉬</a:t>
            </a:r>
            <a:r>
              <a:rPr lang="en-US" altLang="ko-KR" sz="600" dirty="0" smtClean="0"/>
              <a:t>999999</a:t>
            </a:r>
            <a:endParaRPr lang="ko-KR" altLang="en-US" sz="600" dirty="0"/>
          </a:p>
        </p:txBody>
      </p:sp>
      <p:sp>
        <p:nvSpPr>
          <p:cNvPr id="156" name="순서도: 대체 처리 155"/>
          <p:cNvSpPr/>
          <p:nvPr/>
        </p:nvSpPr>
        <p:spPr>
          <a:xfrm>
            <a:off x="4989896" y="2458884"/>
            <a:ext cx="158169" cy="176361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</a:rPr>
              <a:t>+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242542" y="2793155"/>
            <a:ext cx="1321346" cy="2197707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67000"/>
                </a:schemeClr>
              </a:gs>
              <a:gs pos="50000">
                <a:schemeClr val="tx1">
                  <a:lumMod val="95000"/>
                  <a:lumOff val="5000"/>
                  <a:alpha val="52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rgbClr val="7A6C64"/>
              </a:solidFill>
            </a:endParaRPr>
          </a:p>
          <a:p>
            <a:r>
              <a:rPr lang="en-US" altLang="ko-KR" sz="800" dirty="0">
                <a:solidFill>
                  <a:srgbClr val="7A6C64"/>
                </a:solidFill>
              </a:rPr>
              <a:t> </a:t>
            </a:r>
            <a:r>
              <a:rPr lang="en-US" altLang="ko-KR" sz="800" dirty="0" smtClean="0">
                <a:solidFill>
                  <a:srgbClr val="7A6C64"/>
                </a:solidFill>
              </a:rPr>
              <a:t>  </a:t>
            </a:r>
          </a:p>
        </p:txBody>
      </p:sp>
      <p:pic>
        <p:nvPicPr>
          <p:cNvPr id="84" name="Picture 2" descr="C:\work_2015\titan\proto\Sprites\Unit\ISO_Unit_Castle_b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093" y="2780928"/>
            <a:ext cx="439356" cy="48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:\work_2015\titan\proto\Sprites\Unit\ISO_Unit_Castle_b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093" y="3212976"/>
            <a:ext cx="439356" cy="48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C:\work_2015\titan\proto\Sprites\Unit\ISO_Unit_Castle_b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996" y="3643323"/>
            <a:ext cx="439356" cy="48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C:\work_2015\titan\proto\Sprites\Unit\ISO_Unit_Castle_b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937" y="4077072"/>
            <a:ext cx="439356" cy="48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C:\work_2015\titan\proto\Sprites\Unit\ISO_Unit_Castle_b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492" y="4504008"/>
            <a:ext cx="439356" cy="48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순서도: 대체 처리 96"/>
          <p:cNvSpPr/>
          <p:nvPr/>
        </p:nvSpPr>
        <p:spPr>
          <a:xfrm>
            <a:off x="2320453" y="3212976"/>
            <a:ext cx="377710" cy="262476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지도보기</a:t>
            </a:r>
            <a:endParaRPr lang="en-US" altLang="ko-KR" sz="600" dirty="0" smtClean="0">
              <a:solidFill>
                <a:schemeClr val="bg1"/>
              </a:solidFill>
            </a:endParaRPr>
          </a:p>
        </p:txBody>
      </p:sp>
      <p:sp>
        <p:nvSpPr>
          <p:cNvPr id="98" name="순서도: 대체 처리 97"/>
          <p:cNvSpPr/>
          <p:nvPr/>
        </p:nvSpPr>
        <p:spPr>
          <a:xfrm>
            <a:off x="2314550" y="2852936"/>
            <a:ext cx="385242" cy="288032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7A6C64"/>
                </a:solidFill>
              </a:rPr>
              <a:t>◀</a:t>
            </a:r>
            <a:endParaRPr lang="en-US" altLang="ko-KR" sz="1000" dirty="0" smtClean="0">
              <a:solidFill>
                <a:srgbClr val="7A6C64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242543" y="2420889"/>
            <a:ext cx="1609378" cy="353336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b="1" dirty="0" err="1" smtClean="0"/>
              <a:t>노란곰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99999</a:t>
            </a:r>
            <a:r>
              <a:rPr lang="ko-KR" altLang="en-US" sz="800" dirty="0" smtClean="0"/>
              <a:t>점</a:t>
            </a:r>
            <a:endParaRPr lang="en-US" altLang="ko-KR" sz="800" dirty="0" smtClean="0"/>
          </a:p>
          <a:p>
            <a:pPr algn="r"/>
            <a:r>
              <a:rPr lang="ko-KR" altLang="en-US" sz="800" dirty="0" smtClean="0"/>
              <a:t>요새 </a:t>
            </a:r>
            <a:r>
              <a:rPr lang="en-US" altLang="ko-KR" sz="800" dirty="0" smtClean="0"/>
              <a:t>95/100</a:t>
            </a:r>
          </a:p>
          <a:p>
            <a:pPr algn="r"/>
            <a:r>
              <a:rPr lang="en-US" altLang="ko-KR" sz="800" dirty="0" smtClean="0"/>
              <a:t>1. </a:t>
            </a:r>
            <a:r>
              <a:rPr lang="ko-KR" altLang="en-US" sz="800" dirty="0" smtClean="0"/>
              <a:t>모래폭풍 </a:t>
            </a:r>
            <a:r>
              <a:rPr lang="en-US" altLang="ko-KR" sz="800" dirty="0" smtClean="0"/>
              <a:t>888</a:t>
            </a:r>
            <a:r>
              <a:rPr lang="ko-KR" altLang="en-US" sz="800" dirty="0" smtClean="0"/>
              <a:t>점</a:t>
            </a:r>
            <a:endParaRPr lang="ko-KR" altLang="en-US" sz="800" dirty="0"/>
          </a:p>
        </p:txBody>
      </p:sp>
      <p:sp>
        <p:nvSpPr>
          <p:cNvPr id="100" name="순서도: 대체 처리 99"/>
          <p:cNvSpPr/>
          <p:nvPr/>
        </p:nvSpPr>
        <p:spPr>
          <a:xfrm>
            <a:off x="2320453" y="3573016"/>
            <a:ext cx="377710" cy="262476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점</a:t>
            </a:r>
            <a:r>
              <a:rPr lang="ko-KR" altLang="en-US" sz="600" dirty="0">
                <a:solidFill>
                  <a:schemeClr val="bg1"/>
                </a:solidFill>
              </a:rPr>
              <a:t>수</a:t>
            </a:r>
            <a:r>
              <a:rPr lang="ko-KR" altLang="en-US" sz="600" dirty="0" smtClean="0">
                <a:solidFill>
                  <a:schemeClr val="bg1"/>
                </a:solidFill>
              </a:rPr>
              <a:t>순</a:t>
            </a:r>
            <a:endParaRPr lang="en-US" altLang="ko-KR" sz="600" dirty="0" smtClean="0">
              <a:solidFill>
                <a:schemeClr val="bg1"/>
              </a:solidFill>
            </a:endParaRPr>
          </a:p>
        </p:txBody>
      </p:sp>
      <p:pic>
        <p:nvPicPr>
          <p:cNvPr id="101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349" y="2420888"/>
            <a:ext cx="373435" cy="37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직사각형 92"/>
          <p:cNvSpPr/>
          <p:nvPr/>
        </p:nvSpPr>
        <p:spPr>
          <a:xfrm>
            <a:off x="3851921" y="2421840"/>
            <a:ext cx="2933418" cy="2562356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3926745" y="2810234"/>
            <a:ext cx="2765817" cy="20691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4150">
                  <a:schemeClr val="accent5">
                    <a:lumMod val="20000"/>
                    <a:lumOff val="80000"/>
                  </a:schemeClr>
                </a:gs>
                <a:gs pos="67500">
                  <a:schemeClr val="accent1">
                    <a:lumMod val="20000"/>
                    <a:lumOff val="80000"/>
                  </a:schemeClr>
                </a:gs>
                <a:gs pos="50000">
                  <a:schemeClr val="bg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63500" dist="25400" dir="5400000" sx="98000" sy="98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r>
              <a:rPr lang="ko-KR" altLang="en-US" sz="1000" b="1" dirty="0" smtClean="0">
                <a:solidFill>
                  <a:srgbClr val="7A6C64"/>
                </a:solidFill>
              </a:rPr>
              <a:t>레벨</a:t>
            </a:r>
            <a:r>
              <a:rPr lang="en-US" altLang="ko-KR" sz="1000" b="1" dirty="0" smtClean="0">
                <a:solidFill>
                  <a:srgbClr val="7A6C64"/>
                </a:solidFill>
              </a:rPr>
              <a:t>4 </a:t>
            </a:r>
            <a:r>
              <a:rPr lang="ko-KR" altLang="en-US" sz="1000" b="1" dirty="0" smtClean="0">
                <a:solidFill>
                  <a:srgbClr val="7A6C64"/>
                </a:solidFill>
              </a:rPr>
              <a:t>업그레이드</a:t>
            </a:r>
            <a:endParaRPr lang="en-US" altLang="ko-KR" sz="1000" b="1" dirty="0" smtClean="0">
              <a:solidFill>
                <a:srgbClr val="7A6C64"/>
              </a:solidFill>
            </a:endParaRPr>
          </a:p>
          <a:p>
            <a:endParaRPr lang="en-US" altLang="ko-KR" sz="1400" dirty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</p:txBody>
      </p:sp>
      <p:sp>
        <p:nvSpPr>
          <p:cNvPr id="91" name="양쪽 모서리가 둥근 사각형 90"/>
          <p:cNvSpPr/>
          <p:nvPr/>
        </p:nvSpPr>
        <p:spPr>
          <a:xfrm>
            <a:off x="3938060" y="2492896"/>
            <a:ext cx="857419" cy="317338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건</a:t>
            </a:r>
            <a:r>
              <a:rPr lang="ko-KR" altLang="en-US" sz="1050" dirty="0"/>
              <a:t>물</a:t>
            </a:r>
          </a:p>
        </p:txBody>
      </p:sp>
      <p:sp>
        <p:nvSpPr>
          <p:cNvPr id="92" name="양쪽 모서리가 둥근 사각형 91"/>
          <p:cNvSpPr/>
          <p:nvPr/>
        </p:nvSpPr>
        <p:spPr>
          <a:xfrm>
            <a:off x="4795480" y="2492896"/>
            <a:ext cx="856640" cy="31733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방어 </a:t>
            </a:r>
            <a:r>
              <a:rPr lang="ko-KR" altLang="en-US" sz="1000" dirty="0" err="1" smtClean="0"/>
              <a:t>유닛</a:t>
            </a:r>
            <a:endParaRPr lang="ko-KR" altLang="en-US" sz="1000" dirty="0"/>
          </a:p>
        </p:txBody>
      </p:sp>
      <p:pic>
        <p:nvPicPr>
          <p:cNvPr id="2051" name="Picture 3" descr="C:\work_2015\titan\proto\Sprites\Unit\ISO_Unit_Castle_c_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051" y="2996952"/>
            <a:ext cx="564981" cy="62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6465299" y="2476307"/>
            <a:ext cx="262905" cy="242500"/>
          </a:xfrm>
          <a:prstGeom prst="flowChartAlternateProcess">
            <a:avLst/>
          </a:prstGeom>
          <a:gradFill>
            <a:gsLst>
              <a:gs pos="0">
                <a:srgbClr val="FFC000"/>
              </a:gs>
              <a:gs pos="50000">
                <a:srgbClr val="FF0000"/>
              </a:gs>
              <a:gs pos="100000">
                <a:srgbClr val="FF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X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work_2012\smart\project_LOK\ui\icon\item\item_0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143" y="4552984"/>
            <a:ext cx="250825" cy="25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4253329" y="3429000"/>
            <a:ext cx="678711" cy="246221"/>
          </a:xfrm>
          <a:prstGeom prst="rect">
            <a:avLst/>
          </a:prstGeom>
          <a:noFill/>
          <a:ln>
            <a:noFill/>
          </a:ln>
          <a:effectLst>
            <a:glow rad="292100">
              <a:schemeClr val="accent4">
                <a:satMod val="175000"/>
                <a:alpha val="40000"/>
              </a:schemeClr>
            </a:glow>
            <a:outerShdw blurRad="38100" dist="50800" dir="4920000" sx="97000" sy="97000" algn="ctr" rotWithShape="0">
              <a:schemeClr val="tx2">
                <a:lumMod val="75000"/>
                <a:alpha val="94000"/>
              </a:schemeClr>
            </a:outerShd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castle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11960" y="4509120"/>
            <a:ext cx="1254775" cy="338554"/>
          </a:xfrm>
          <a:prstGeom prst="rect">
            <a:avLst/>
          </a:prstGeom>
          <a:noFill/>
          <a:ln>
            <a:noFill/>
          </a:ln>
          <a:effectLst>
            <a:glow rad="292100">
              <a:schemeClr val="accent4">
                <a:satMod val="175000"/>
                <a:alpha val="40000"/>
              </a:schemeClr>
            </a:glow>
            <a:outerShdw blurRad="38100" dist="50800" dir="4920000" sx="97000" sy="97000" algn="ctr" rotWithShape="0">
              <a:schemeClr val="tx2">
                <a:lumMod val="75000"/>
                <a:alpha val="94000"/>
              </a:scheme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solidFill>
                  <a:schemeClr val="bg1"/>
                </a:solidFill>
              </a:rPr>
              <a:t>Upgrade time</a:t>
            </a:r>
          </a:p>
          <a:p>
            <a:r>
              <a:rPr lang="en-US" altLang="ko-KR" sz="1000" b="1" dirty="0" smtClean="0">
                <a:solidFill>
                  <a:schemeClr val="bg1"/>
                </a:solidFill>
              </a:rPr>
              <a:t>27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시간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621129" y="2839104"/>
            <a:ext cx="995922" cy="246221"/>
          </a:xfrm>
          <a:prstGeom prst="rect">
            <a:avLst/>
          </a:prstGeom>
          <a:noFill/>
          <a:ln>
            <a:noFill/>
          </a:ln>
          <a:effectLst>
            <a:glow rad="292100">
              <a:schemeClr val="accent4">
                <a:satMod val="175000"/>
                <a:alpha val="40000"/>
              </a:schemeClr>
            </a:glow>
            <a:outerShdw blurRad="38100" dist="50800" dir="4920000" sx="97000" sy="97000" algn="ctr" rotWithShape="0">
              <a:schemeClr val="tx2">
                <a:lumMod val="75000"/>
                <a:alpha val="94000"/>
              </a:schemeClr>
            </a:outerShdw>
            <a:softEdge rad="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>
                <a:solidFill>
                  <a:schemeClr val="bg1"/>
                </a:solidFill>
              </a:rPr>
              <a:t>..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5182020" y="3188475"/>
            <a:ext cx="1406204" cy="148740"/>
          </a:xfrm>
          <a:prstGeom prst="flowChartAlternateProcess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5000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초당공격력</a:t>
            </a:r>
            <a:r>
              <a:rPr lang="en-US" altLang="ko-KR" sz="1000" dirty="0" smtClean="0">
                <a:solidFill>
                  <a:schemeClr val="bg1"/>
                </a:solidFill>
              </a:rPr>
              <a:t>:9+2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3076" name="Picture 4" descr="C:\work_2012\smart\project_LOK\ui\icon\item\item_1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227" y="3355231"/>
            <a:ext cx="289793" cy="28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work_2012\smart\project_LOK\ui\icon\item\item_05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741" y="3117843"/>
            <a:ext cx="285279" cy="28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순서도: 대체 처리 52"/>
          <p:cNvSpPr/>
          <p:nvPr/>
        </p:nvSpPr>
        <p:spPr>
          <a:xfrm>
            <a:off x="5178761" y="3402252"/>
            <a:ext cx="1406204" cy="148740"/>
          </a:xfrm>
          <a:prstGeom prst="flowChartAlternateProcess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5000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HP:650+50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3953087" y="3501008"/>
            <a:ext cx="223122" cy="515213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7A6C64"/>
                </a:solidFill>
              </a:rPr>
              <a:t>◀</a:t>
            </a:r>
            <a:endParaRPr lang="en-US" altLang="ko-KR" sz="1000" dirty="0" smtClean="0">
              <a:solidFill>
                <a:srgbClr val="7A6C64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295051" y="3662226"/>
            <a:ext cx="2289913" cy="774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A6C64"/>
                </a:solidFill>
              </a:rPr>
              <a:t>파병 거리 </a:t>
            </a:r>
            <a:r>
              <a:rPr lang="en-US" altLang="ko-KR" sz="800" dirty="0" smtClean="0">
                <a:solidFill>
                  <a:srgbClr val="7A6C64"/>
                </a:solidFill>
              </a:rPr>
              <a:t>: 5 +1</a:t>
            </a:r>
          </a:p>
          <a:p>
            <a:pPr algn="ctr"/>
            <a:r>
              <a:rPr lang="ko-KR" altLang="en-US" sz="800" dirty="0" smtClean="0">
                <a:solidFill>
                  <a:srgbClr val="7A6C64"/>
                </a:solidFill>
              </a:rPr>
              <a:t>정찰 거리</a:t>
            </a:r>
            <a:r>
              <a:rPr lang="en-US" altLang="ko-KR" sz="800" dirty="0">
                <a:solidFill>
                  <a:srgbClr val="7A6C64"/>
                </a:solidFill>
              </a:rPr>
              <a:t> </a:t>
            </a:r>
            <a:r>
              <a:rPr lang="en-US" altLang="ko-KR" sz="800" dirty="0" smtClean="0">
                <a:solidFill>
                  <a:srgbClr val="7A6C64"/>
                </a:solidFill>
              </a:rPr>
              <a:t>: 10 +1</a:t>
            </a:r>
          </a:p>
          <a:p>
            <a:pPr algn="ctr"/>
            <a:r>
              <a:rPr lang="ko-KR" altLang="en-US" sz="800" dirty="0" smtClean="0">
                <a:solidFill>
                  <a:srgbClr val="7A6C64"/>
                </a:solidFill>
              </a:rPr>
              <a:t>업그레이드 후 사용 가능한 건물</a:t>
            </a:r>
            <a:endParaRPr lang="en-US" altLang="ko-KR" sz="800" dirty="0" smtClean="0">
              <a:solidFill>
                <a:srgbClr val="7A6C64"/>
              </a:solidFill>
            </a:endParaRPr>
          </a:p>
          <a:p>
            <a:pPr algn="ctr"/>
            <a:endParaRPr lang="en-US" altLang="ko-KR" sz="800" dirty="0" smtClean="0">
              <a:solidFill>
                <a:srgbClr val="7A6C64"/>
              </a:solidFill>
            </a:endParaRPr>
          </a:p>
          <a:p>
            <a:pPr algn="ctr"/>
            <a:r>
              <a:rPr lang="en-US" altLang="ko-KR" sz="800" dirty="0" smtClean="0">
                <a:solidFill>
                  <a:srgbClr val="7A6C64"/>
                </a:solidFill>
              </a:rPr>
              <a:t>+15          +1</a:t>
            </a:r>
            <a:r>
              <a:rPr lang="en-US" altLang="ko-KR" sz="800" dirty="0">
                <a:solidFill>
                  <a:srgbClr val="7A6C64"/>
                </a:solidFill>
              </a:rPr>
              <a:t> </a:t>
            </a:r>
            <a:r>
              <a:rPr lang="en-US" altLang="ko-KR" sz="800" dirty="0" smtClean="0">
                <a:solidFill>
                  <a:srgbClr val="7A6C64"/>
                </a:solidFill>
              </a:rPr>
              <a:t>          +2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5902050" y="4490025"/>
            <a:ext cx="682914" cy="287569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rgbClr val="FFC000"/>
                </a:solidFill>
              </a:rPr>
              <a:t>업그레이드</a:t>
            </a:r>
            <a:endParaRPr lang="en-US" altLang="ko-KR" sz="700" dirty="0" smtClean="0">
              <a:solidFill>
                <a:srgbClr val="FFC000"/>
              </a:solidFill>
            </a:endParaRPr>
          </a:p>
          <a:p>
            <a:pPr algn="ctr"/>
            <a:r>
              <a:rPr lang="en-US" altLang="ko-KR" sz="700" dirty="0" smtClean="0">
                <a:solidFill>
                  <a:srgbClr val="FFCC00"/>
                </a:solidFill>
              </a:rPr>
              <a:t>3000</a:t>
            </a:r>
            <a:r>
              <a:rPr lang="en-US" altLang="ko-KR" sz="700" dirty="0" smtClean="0">
                <a:solidFill>
                  <a:schemeClr val="bg1"/>
                </a:solidFill>
              </a:rPr>
              <a:t>G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pic>
        <p:nvPicPr>
          <p:cNvPr id="58" name="Picture 3" descr="C:\work_2012\smart\project_LOK\mob\mob_baby_01\mob_baby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149080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십이각형 58"/>
          <p:cNvSpPr/>
          <p:nvPr/>
        </p:nvSpPr>
        <p:spPr>
          <a:xfrm>
            <a:off x="4651977" y="2447552"/>
            <a:ext cx="180020" cy="180020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pic>
        <p:nvPicPr>
          <p:cNvPr id="48" name="Picture 2" descr="C:\work_2015\titan\proto\Sprites\Unit\ISO_Unit_Wall_a_0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35129"/>
            <a:ext cx="272522" cy="30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work_2015\titan\proto\Sprites\Unit\ISO_Unit_Magicalter_d_0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828" y="4043383"/>
            <a:ext cx="339323" cy="37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98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542" y="2420888"/>
            <a:ext cx="4561706" cy="25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제목 3"/>
          <p:cNvSpPr txBox="1">
            <a:spLocks/>
          </p:cNvSpPr>
          <p:nvPr/>
        </p:nvSpPr>
        <p:spPr>
          <a:xfrm>
            <a:off x="0" y="0"/>
            <a:ext cx="8856984" cy="332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 smtClean="0"/>
              <a:t>요새관리</a:t>
            </a:r>
            <a:r>
              <a:rPr lang="en-US" altLang="ko-KR" sz="1600" dirty="0" smtClean="0"/>
              <a:t>_</a:t>
            </a:r>
            <a:r>
              <a:rPr lang="ko-KR" altLang="en-US" sz="1600" dirty="0" err="1" smtClean="0"/>
              <a:t>유닛메뉴</a:t>
            </a:r>
            <a:endParaRPr lang="en-US" altLang="ko-KR" sz="1600" dirty="0" smtClean="0"/>
          </a:p>
        </p:txBody>
      </p:sp>
      <p:sp>
        <p:nvSpPr>
          <p:cNvPr id="76" name="직사각형 75"/>
          <p:cNvSpPr/>
          <p:nvPr/>
        </p:nvSpPr>
        <p:spPr>
          <a:xfrm>
            <a:off x="3923927" y="2479491"/>
            <a:ext cx="504565" cy="159088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/>
              <a:t>기술자 </a:t>
            </a:r>
            <a:r>
              <a:rPr lang="en-US" altLang="ko-KR" sz="600" dirty="0" smtClean="0"/>
              <a:t>1/2</a:t>
            </a:r>
            <a:endParaRPr lang="ko-KR" altLang="en-US" sz="600" dirty="0"/>
          </a:p>
        </p:txBody>
      </p:sp>
      <p:sp>
        <p:nvSpPr>
          <p:cNvPr id="83" name="직사각형 82"/>
          <p:cNvSpPr/>
          <p:nvPr/>
        </p:nvSpPr>
        <p:spPr>
          <a:xfrm>
            <a:off x="5220072" y="2479491"/>
            <a:ext cx="622684" cy="157421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/>
              <a:t>골드 </a:t>
            </a:r>
            <a:r>
              <a:rPr lang="en-US" altLang="ko-KR" sz="600" dirty="0" smtClean="0"/>
              <a:t>99999</a:t>
            </a:r>
            <a:endParaRPr lang="ko-KR" altLang="en-US" sz="600" dirty="0"/>
          </a:p>
        </p:txBody>
      </p:sp>
      <p:sp>
        <p:nvSpPr>
          <p:cNvPr id="116" name="직사각형 115"/>
          <p:cNvSpPr/>
          <p:nvPr/>
        </p:nvSpPr>
        <p:spPr>
          <a:xfrm>
            <a:off x="5004048" y="2695515"/>
            <a:ext cx="622684" cy="157421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/>
              <a:t>보</a:t>
            </a:r>
            <a:r>
              <a:rPr lang="ko-KR" altLang="en-US" sz="600" dirty="0"/>
              <a:t>석</a:t>
            </a:r>
            <a:r>
              <a:rPr lang="ko-KR" altLang="en-US" sz="600" dirty="0" smtClean="0"/>
              <a:t> </a:t>
            </a:r>
            <a:r>
              <a:rPr lang="en-US" altLang="ko-KR" sz="600" dirty="0" smtClean="0"/>
              <a:t>99999</a:t>
            </a:r>
            <a:endParaRPr lang="ko-KR" altLang="en-US" sz="600" dirty="0"/>
          </a:p>
        </p:txBody>
      </p:sp>
      <p:sp>
        <p:nvSpPr>
          <p:cNvPr id="155" name="직사각형 154"/>
          <p:cNvSpPr/>
          <p:nvPr/>
        </p:nvSpPr>
        <p:spPr>
          <a:xfrm>
            <a:off x="4572000" y="2477824"/>
            <a:ext cx="504565" cy="159088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err="1" smtClean="0"/>
              <a:t>캐쉬</a:t>
            </a:r>
            <a:r>
              <a:rPr lang="en-US" altLang="ko-KR" sz="600" dirty="0" smtClean="0"/>
              <a:t>999999</a:t>
            </a:r>
            <a:endParaRPr lang="ko-KR" altLang="en-US" sz="600" dirty="0"/>
          </a:p>
        </p:txBody>
      </p:sp>
      <p:sp>
        <p:nvSpPr>
          <p:cNvPr id="156" name="순서도: 대체 처리 155"/>
          <p:cNvSpPr/>
          <p:nvPr/>
        </p:nvSpPr>
        <p:spPr>
          <a:xfrm>
            <a:off x="4989896" y="2458884"/>
            <a:ext cx="158169" cy="176361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</a:rPr>
              <a:t>+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242542" y="2793155"/>
            <a:ext cx="1321346" cy="2197707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67000"/>
                </a:schemeClr>
              </a:gs>
              <a:gs pos="50000">
                <a:schemeClr val="tx1">
                  <a:lumMod val="95000"/>
                  <a:lumOff val="5000"/>
                  <a:alpha val="52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rgbClr val="7A6C64"/>
              </a:solidFill>
            </a:endParaRPr>
          </a:p>
          <a:p>
            <a:r>
              <a:rPr lang="en-US" altLang="ko-KR" sz="800" dirty="0">
                <a:solidFill>
                  <a:srgbClr val="7A6C64"/>
                </a:solidFill>
              </a:rPr>
              <a:t> </a:t>
            </a:r>
            <a:r>
              <a:rPr lang="en-US" altLang="ko-KR" sz="800" dirty="0" smtClean="0">
                <a:solidFill>
                  <a:srgbClr val="7A6C64"/>
                </a:solidFill>
              </a:rPr>
              <a:t>  </a:t>
            </a:r>
          </a:p>
        </p:txBody>
      </p:sp>
      <p:pic>
        <p:nvPicPr>
          <p:cNvPr id="84" name="Picture 2" descr="C:\work_2015\titan\proto\Sprites\Unit\ISO_Unit_Castle_b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093" y="2780928"/>
            <a:ext cx="439356" cy="48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:\work_2015\titan\proto\Sprites\Unit\ISO_Unit_Castle_b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093" y="3212976"/>
            <a:ext cx="439356" cy="48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C:\work_2015\titan\proto\Sprites\Unit\ISO_Unit_Castle_b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996" y="3643323"/>
            <a:ext cx="439356" cy="48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C:\work_2015\titan\proto\Sprites\Unit\ISO_Unit_Castle_b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937" y="4077072"/>
            <a:ext cx="439356" cy="48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C:\work_2015\titan\proto\Sprites\Unit\ISO_Unit_Castle_b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492" y="4504008"/>
            <a:ext cx="439356" cy="48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순서도: 대체 처리 96"/>
          <p:cNvSpPr/>
          <p:nvPr/>
        </p:nvSpPr>
        <p:spPr>
          <a:xfrm>
            <a:off x="2320453" y="3212976"/>
            <a:ext cx="377710" cy="262476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지도보기</a:t>
            </a:r>
            <a:endParaRPr lang="en-US" altLang="ko-KR" sz="600" dirty="0" smtClean="0">
              <a:solidFill>
                <a:schemeClr val="bg1"/>
              </a:solidFill>
            </a:endParaRPr>
          </a:p>
        </p:txBody>
      </p:sp>
      <p:sp>
        <p:nvSpPr>
          <p:cNvPr id="98" name="순서도: 대체 처리 97"/>
          <p:cNvSpPr/>
          <p:nvPr/>
        </p:nvSpPr>
        <p:spPr>
          <a:xfrm>
            <a:off x="2314550" y="2852936"/>
            <a:ext cx="385242" cy="288032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7A6C64"/>
                </a:solidFill>
              </a:rPr>
              <a:t>◀</a:t>
            </a:r>
            <a:endParaRPr lang="en-US" altLang="ko-KR" sz="1000" dirty="0" smtClean="0">
              <a:solidFill>
                <a:srgbClr val="7A6C64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242543" y="2420889"/>
            <a:ext cx="1609378" cy="353336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b="1" dirty="0" err="1" smtClean="0"/>
              <a:t>노란곰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99999</a:t>
            </a:r>
            <a:r>
              <a:rPr lang="ko-KR" altLang="en-US" sz="800" dirty="0" smtClean="0"/>
              <a:t>점</a:t>
            </a:r>
            <a:endParaRPr lang="en-US" altLang="ko-KR" sz="800" dirty="0" smtClean="0"/>
          </a:p>
          <a:p>
            <a:pPr algn="r"/>
            <a:r>
              <a:rPr lang="ko-KR" altLang="en-US" sz="800" dirty="0" smtClean="0"/>
              <a:t>요새 </a:t>
            </a:r>
            <a:r>
              <a:rPr lang="en-US" altLang="ko-KR" sz="800" dirty="0" smtClean="0"/>
              <a:t>95/100</a:t>
            </a:r>
          </a:p>
          <a:p>
            <a:pPr algn="r"/>
            <a:r>
              <a:rPr lang="en-US" altLang="ko-KR" sz="800" dirty="0" smtClean="0"/>
              <a:t>1. </a:t>
            </a:r>
            <a:r>
              <a:rPr lang="ko-KR" altLang="en-US" sz="800" dirty="0" smtClean="0"/>
              <a:t>모래폭풍 </a:t>
            </a:r>
            <a:r>
              <a:rPr lang="en-US" altLang="ko-KR" sz="800" dirty="0" smtClean="0"/>
              <a:t>888</a:t>
            </a:r>
            <a:r>
              <a:rPr lang="ko-KR" altLang="en-US" sz="800" dirty="0" smtClean="0"/>
              <a:t>점</a:t>
            </a:r>
            <a:endParaRPr lang="ko-KR" altLang="en-US" sz="800" dirty="0"/>
          </a:p>
        </p:txBody>
      </p:sp>
      <p:sp>
        <p:nvSpPr>
          <p:cNvPr id="100" name="순서도: 대체 처리 99"/>
          <p:cNvSpPr/>
          <p:nvPr/>
        </p:nvSpPr>
        <p:spPr>
          <a:xfrm>
            <a:off x="2320453" y="3573016"/>
            <a:ext cx="377710" cy="262476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점</a:t>
            </a:r>
            <a:r>
              <a:rPr lang="ko-KR" altLang="en-US" sz="600" dirty="0">
                <a:solidFill>
                  <a:schemeClr val="bg1"/>
                </a:solidFill>
              </a:rPr>
              <a:t>수</a:t>
            </a:r>
            <a:r>
              <a:rPr lang="ko-KR" altLang="en-US" sz="600" dirty="0" smtClean="0">
                <a:solidFill>
                  <a:schemeClr val="bg1"/>
                </a:solidFill>
              </a:rPr>
              <a:t>순</a:t>
            </a:r>
            <a:endParaRPr lang="en-US" altLang="ko-KR" sz="600" dirty="0" smtClean="0">
              <a:solidFill>
                <a:schemeClr val="bg1"/>
              </a:solidFill>
            </a:endParaRPr>
          </a:p>
        </p:txBody>
      </p:sp>
      <p:pic>
        <p:nvPicPr>
          <p:cNvPr id="101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349" y="2420888"/>
            <a:ext cx="373435" cy="37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직사각형 92"/>
          <p:cNvSpPr/>
          <p:nvPr/>
        </p:nvSpPr>
        <p:spPr>
          <a:xfrm>
            <a:off x="3851921" y="2421840"/>
            <a:ext cx="2933418" cy="2562356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3926745" y="2810234"/>
            <a:ext cx="2765817" cy="20691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4150">
                  <a:schemeClr val="accent5">
                    <a:lumMod val="20000"/>
                    <a:lumOff val="80000"/>
                  </a:schemeClr>
                </a:gs>
                <a:gs pos="67500">
                  <a:schemeClr val="accent1">
                    <a:lumMod val="20000"/>
                    <a:lumOff val="80000"/>
                  </a:schemeClr>
                </a:gs>
                <a:gs pos="50000">
                  <a:schemeClr val="bg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63500" dist="25400" dir="5400000" sx="98000" sy="98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</p:txBody>
      </p:sp>
      <p:sp>
        <p:nvSpPr>
          <p:cNvPr id="91" name="양쪽 모서리가 둥근 사각형 90"/>
          <p:cNvSpPr/>
          <p:nvPr/>
        </p:nvSpPr>
        <p:spPr>
          <a:xfrm>
            <a:off x="4794701" y="2492896"/>
            <a:ext cx="857419" cy="317338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/>
              <a:t>방어유닛</a:t>
            </a:r>
            <a:endParaRPr lang="ko-KR" altLang="en-US" sz="1050" dirty="0"/>
          </a:p>
        </p:txBody>
      </p:sp>
      <p:sp>
        <p:nvSpPr>
          <p:cNvPr id="92" name="양쪽 모서리가 둥근 사각형 91"/>
          <p:cNvSpPr/>
          <p:nvPr/>
        </p:nvSpPr>
        <p:spPr>
          <a:xfrm>
            <a:off x="3923928" y="2492896"/>
            <a:ext cx="856640" cy="31733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건물</a:t>
            </a:r>
            <a:endParaRPr lang="ko-KR" altLang="en-US" sz="1000" dirty="0"/>
          </a:p>
        </p:txBody>
      </p:sp>
      <p:pic>
        <p:nvPicPr>
          <p:cNvPr id="56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882" y="3018890"/>
            <a:ext cx="482118" cy="48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순서도: 대체 처리 56"/>
          <p:cNvSpPr/>
          <p:nvPr/>
        </p:nvSpPr>
        <p:spPr>
          <a:xfrm>
            <a:off x="4067944" y="3636707"/>
            <a:ext cx="175295" cy="193826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</a:rPr>
              <a:t>+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4391728" y="3641326"/>
            <a:ext cx="175295" cy="193826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</a:rPr>
              <a:t>+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4077843" y="3915977"/>
            <a:ext cx="175295" cy="193826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</a:rPr>
              <a:t>+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4393386" y="3909839"/>
            <a:ext cx="175295" cy="193826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</a:rPr>
              <a:t>+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pic>
        <p:nvPicPr>
          <p:cNvPr id="62" name="Picture 13" descr="C:\work_2015\titan\proto\Sprites\Unit\ISO_Unit_Bootcamp_b_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666" y="3534397"/>
            <a:ext cx="503432" cy="55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6465299" y="2476307"/>
            <a:ext cx="262905" cy="242500"/>
          </a:xfrm>
          <a:prstGeom prst="flowChartAlternateProcess">
            <a:avLst/>
          </a:prstGeom>
          <a:gradFill>
            <a:gsLst>
              <a:gs pos="0">
                <a:srgbClr val="FFC000"/>
              </a:gs>
              <a:gs pos="50000">
                <a:srgbClr val="FF0000"/>
              </a:gs>
              <a:gs pos="100000">
                <a:srgbClr val="FF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X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5122" name="Picture 2" descr="C:\work_2015\titan\proto\Sprites\Unit\ISO_Unit_Magicalter_d_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074" y="3546964"/>
            <a:ext cx="492091" cy="54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순서도: 대체 처리 64"/>
          <p:cNvSpPr/>
          <p:nvPr/>
        </p:nvSpPr>
        <p:spPr>
          <a:xfrm>
            <a:off x="5564102" y="3653427"/>
            <a:ext cx="160025" cy="177105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</a:rPr>
              <a:t>+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pic>
        <p:nvPicPr>
          <p:cNvPr id="50" name="Picture 13" descr="C:\work_2015\titan\proto\Sprites\Unit\ISO_Unit_Bootcamp_b_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083" y="3501008"/>
            <a:ext cx="503432" cy="55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십이각형 67"/>
          <p:cNvSpPr/>
          <p:nvPr/>
        </p:nvSpPr>
        <p:spPr>
          <a:xfrm>
            <a:off x="4895477" y="3808841"/>
            <a:ext cx="156553" cy="145717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pic>
        <p:nvPicPr>
          <p:cNvPr id="74" name="Picture 13" descr="C:\work_2015\titan\proto\Sprites\Unit\ISO_Unit_Bootcamp_b_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664" y="2852936"/>
            <a:ext cx="503432" cy="55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407" y="2996952"/>
            <a:ext cx="213750" cy="21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064" y="2998162"/>
            <a:ext cx="213750" cy="21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407" y="3276099"/>
            <a:ext cx="213750" cy="21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064" y="3265320"/>
            <a:ext cx="213750" cy="21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13" descr="C:\work_2015\titan\proto\Sprites\Unit\ISO_Unit_Bootcamp_b_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504" y="2854146"/>
            <a:ext cx="503432" cy="55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247" y="2998162"/>
            <a:ext cx="213750" cy="21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904" y="2999372"/>
            <a:ext cx="213750" cy="21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247" y="3277309"/>
            <a:ext cx="213750" cy="21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904" y="3266530"/>
            <a:ext cx="213750" cy="21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3" descr="C:\work_2015\titan\proto\Sprites\Unit\ISO_Unit_Bootcamp_b_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78" y="2854146"/>
            <a:ext cx="503432" cy="55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921" y="2998162"/>
            <a:ext cx="213750" cy="21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578" y="2999372"/>
            <a:ext cx="213750" cy="21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921" y="3277309"/>
            <a:ext cx="213750" cy="21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578" y="3266530"/>
            <a:ext cx="213750" cy="21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직사각형 105"/>
          <p:cNvSpPr/>
          <p:nvPr/>
        </p:nvSpPr>
        <p:spPr>
          <a:xfrm>
            <a:off x="4067943" y="4504008"/>
            <a:ext cx="2517021" cy="293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A6C64"/>
                </a:solidFill>
              </a:rPr>
              <a:t>마법연구소가 </a:t>
            </a:r>
            <a:r>
              <a:rPr lang="en-US" altLang="ko-KR" sz="800" dirty="0" smtClean="0">
                <a:solidFill>
                  <a:srgbClr val="7A6C64"/>
                </a:solidFill>
              </a:rPr>
              <a:t>5</a:t>
            </a:r>
            <a:r>
              <a:rPr lang="ko-KR" altLang="en-US" sz="800" dirty="0" smtClean="0">
                <a:solidFill>
                  <a:srgbClr val="7A6C64"/>
                </a:solidFill>
              </a:rPr>
              <a:t>레벨이 되면 건설할 수 있습니다</a:t>
            </a:r>
            <a:r>
              <a:rPr lang="en-US" altLang="ko-KR" sz="800" dirty="0" smtClean="0">
                <a:solidFill>
                  <a:srgbClr val="7A6C64"/>
                </a:solidFill>
              </a:rPr>
              <a:t>.</a:t>
            </a:r>
          </a:p>
        </p:txBody>
      </p:sp>
      <p:sp>
        <p:nvSpPr>
          <p:cNvPr id="107" name="십이각형 106"/>
          <p:cNvSpPr/>
          <p:nvPr/>
        </p:nvSpPr>
        <p:spPr>
          <a:xfrm>
            <a:off x="5544108" y="2447552"/>
            <a:ext cx="180020" cy="180020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61" name="위쪽/아래쪽 화살표 60"/>
          <p:cNvSpPr/>
          <p:nvPr/>
        </p:nvSpPr>
        <p:spPr>
          <a:xfrm>
            <a:off x="6288526" y="2924944"/>
            <a:ext cx="227890" cy="14569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4045286" y="2822739"/>
            <a:ext cx="567025" cy="246221"/>
          </a:xfrm>
          <a:prstGeom prst="rect">
            <a:avLst/>
          </a:prstGeom>
          <a:noFill/>
          <a:ln>
            <a:noFill/>
          </a:ln>
          <a:effectLst>
            <a:glow rad="292100">
              <a:schemeClr val="accent4">
                <a:satMod val="175000"/>
                <a:alpha val="40000"/>
              </a:schemeClr>
            </a:glow>
            <a:outerShdw blurRad="38100" dist="50800" dir="4920000" sx="97000" sy="97000" algn="ctr" rotWithShape="0">
              <a:schemeClr val="tx2">
                <a:lumMod val="75000"/>
                <a:alpha val="94000"/>
              </a:schemeClr>
            </a:outerShd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영웅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690240" y="2829356"/>
            <a:ext cx="567025" cy="246221"/>
          </a:xfrm>
          <a:prstGeom prst="rect">
            <a:avLst/>
          </a:prstGeom>
          <a:noFill/>
          <a:ln>
            <a:noFill/>
          </a:ln>
          <a:effectLst>
            <a:glow rad="292100">
              <a:schemeClr val="accent4">
                <a:satMod val="175000"/>
                <a:alpha val="40000"/>
              </a:schemeClr>
            </a:glow>
            <a:outerShdw blurRad="38100" dist="50800" dir="4920000" sx="97000" sy="97000" algn="ctr" rotWithShape="0">
              <a:schemeClr val="tx2">
                <a:lumMod val="75000"/>
                <a:alpha val="94000"/>
              </a:schemeClr>
            </a:outerShd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소대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343219" y="2829356"/>
            <a:ext cx="567025" cy="246221"/>
          </a:xfrm>
          <a:prstGeom prst="rect">
            <a:avLst/>
          </a:prstGeom>
          <a:noFill/>
          <a:ln>
            <a:noFill/>
          </a:ln>
          <a:effectLst>
            <a:glow rad="292100">
              <a:schemeClr val="accent4">
                <a:satMod val="175000"/>
                <a:alpha val="40000"/>
              </a:schemeClr>
            </a:glow>
            <a:outerShdw blurRad="38100" dist="50800" dir="4920000" sx="97000" sy="97000" algn="ctr" rotWithShape="0">
              <a:schemeClr val="tx2">
                <a:lumMod val="75000"/>
                <a:alpha val="94000"/>
              </a:schemeClr>
            </a:outerShd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소대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45285" y="3459654"/>
            <a:ext cx="567025" cy="246221"/>
          </a:xfrm>
          <a:prstGeom prst="rect">
            <a:avLst/>
          </a:prstGeom>
          <a:noFill/>
          <a:ln>
            <a:noFill/>
          </a:ln>
          <a:effectLst>
            <a:glow rad="292100">
              <a:schemeClr val="accent4">
                <a:satMod val="175000"/>
                <a:alpha val="40000"/>
              </a:schemeClr>
            </a:glow>
            <a:outerShdw blurRad="38100" dist="50800" dir="4920000" sx="97000" sy="97000" algn="ctr" rotWithShape="0">
              <a:schemeClr val="tx2">
                <a:lumMod val="75000"/>
                <a:alpha val="94000"/>
              </a:schemeClr>
            </a:outerShd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소대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690240" y="3467551"/>
            <a:ext cx="567025" cy="246221"/>
          </a:xfrm>
          <a:prstGeom prst="rect">
            <a:avLst/>
          </a:prstGeom>
          <a:noFill/>
          <a:ln>
            <a:noFill/>
          </a:ln>
          <a:effectLst>
            <a:glow rad="292100">
              <a:schemeClr val="accent4">
                <a:satMod val="175000"/>
                <a:alpha val="40000"/>
              </a:schemeClr>
            </a:glow>
            <a:outerShdw blurRad="38100" dist="50800" dir="4920000" sx="97000" sy="97000" algn="ctr" rotWithShape="0">
              <a:schemeClr val="tx2">
                <a:lumMod val="75000"/>
                <a:alpha val="94000"/>
              </a:schemeClr>
            </a:outerShd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소대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344743" y="3470811"/>
            <a:ext cx="567025" cy="246221"/>
          </a:xfrm>
          <a:prstGeom prst="rect">
            <a:avLst/>
          </a:prstGeom>
          <a:noFill/>
          <a:ln>
            <a:noFill/>
          </a:ln>
          <a:effectLst>
            <a:glow rad="292100">
              <a:schemeClr val="accent4">
                <a:satMod val="175000"/>
                <a:alpha val="40000"/>
              </a:schemeClr>
            </a:glow>
            <a:outerShdw blurRad="38100" dist="50800" dir="4920000" sx="97000" sy="97000" algn="ctr" rotWithShape="0">
              <a:schemeClr val="tx2">
                <a:lumMod val="75000"/>
                <a:alpha val="94000"/>
              </a:schemeClr>
            </a:outerShd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거신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99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542" y="2420888"/>
            <a:ext cx="4561706" cy="25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제목 3"/>
          <p:cNvSpPr txBox="1">
            <a:spLocks/>
          </p:cNvSpPr>
          <p:nvPr/>
        </p:nvSpPr>
        <p:spPr>
          <a:xfrm>
            <a:off x="0" y="0"/>
            <a:ext cx="8856984" cy="332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 smtClean="0"/>
              <a:t>요새관리</a:t>
            </a:r>
            <a:r>
              <a:rPr lang="en-US" altLang="ko-KR" sz="1600" dirty="0" smtClean="0"/>
              <a:t>_</a:t>
            </a:r>
            <a:r>
              <a:rPr lang="ko-KR" altLang="en-US" sz="1600" dirty="0" err="1" smtClean="0"/>
              <a:t>유닛메뉴</a:t>
            </a:r>
            <a:r>
              <a:rPr lang="en-US" altLang="ko-KR" sz="1600" dirty="0" smtClean="0"/>
              <a:t>_</a:t>
            </a:r>
            <a:r>
              <a:rPr lang="ko-KR" altLang="en-US" sz="1600" dirty="0" err="1" smtClean="0"/>
              <a:t>유닛</a:t>
            </a:r>
            <a:r>
              <a:rPr lang="ko-KR" altLang="en-US" sz="1600" dirty="0" smtClean="0"/>
              <a:t> 생산하기</a:t>
            </a:r>
            <a:endParaRPr lang="en-US" altLang="ko-KR" sz="1600" dirty="0" smtClean="0"/>
          </a:p>
        </p:txBody>
      </p:sp>
      <p:sp>
        <p:nvSpPr>
          <p:cNvPr id="76" name="직사각형 75"/>
          <p:cNvSpPr/>
          <p:nvPr/>
        </p:nvSpPr>
        <p:spPr>
          <a:xfrm>
            <a:off x="3923927" y="2479491"/>
            <a:ext cx="504565" cy="159088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/>
              <a:t>기술자 </a:t>
            </a:r>
            <a:r>
              <a:rPr lang="en-US" altLang="ko-KR" sz="600" dirty="0" smtClean="0"/>
              <a:t>1/2</a:t>
            </a:r>
            <a:endParaRPr lang="ko-KR" altLang="en-US" sz="600" dirty="0"/>
          </a:p>
        </p:txBody>
      </p:sp>
      <p:sp>
        <p:nvSpPr>
          <p:cNvPr id="83" name="직사각형 82"/>
          <p:cNvSpPr/>
          <p:nvPr/>
        </p:nvSpPr>
        <p:spPr>
          <a:xfrm>
            <a:off x="5220072" y="2479491"/>
            <a:ext cx="622684" cy="157421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/>
              <a:t>골드 </a:t>
            </a:r>
            <a:r>
              <a:rPr lang="en-US" altLang="ko-KR" sz="600" dirty="0" smtClean="0"/>
              <a:t>99999</a:t>
            </a:r>
            <a:endParaRPr lang="ko-KR" altLang="en-US" sz="600" dirty="0"/>
          </a:p>
        </p:txBody>
      </p:sp>
      <p:sp>
        <p:nvSpPr>
          <p:cNvPr id="116" name="직사각형 115"/>
          <p:cNvSpPr/>
          <p:nvPr/>
        </p:nvSpPr>
        <p:spPr>
          <a:xfrm>
            <a:off x="5004048" y="2695515"/>
            <a:ext cx="622684" cy="157421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/>
              <a:t>보</a:t>
            </a:r>
            <a:r>
              <a:rPr lang="ko-KR" altLang="en-US" sz="600" dirty="0"/>
              <a:t>석</a:t>
            </a:r>
            <a:r>
              <a:rPr lang="ko-KR" altLang="en-US" sz="600" dirty="0" smtClean="0"/>
              <a:t> </a:t>
            </a:r>
            <a:r>
              <a:rPr lang="en-US" altLang="ko-KR" sz="600" dirty="0" smtClean="0"/>
              <a:t>99999</a:t>
            </a:r>
            <a:endParaRPr lang="ko-KR" altLang="en-US" sz="600" dirty="0"/>
          </a:p>
        </p:txBody>
      </p:sp>
      <p:sp>
        <p:nvSpPr>
          <p:cNvPr id="117" name="순서도: 대체 처리 116"/>
          <p:cNvSpPr/>
          <p:nvPr/>
        </p:nvSpPr>
        <p:spPr>
          <a:xfrm>
            <a:off x="4341823" y="2460551"/>
            <a:ext cx="158169" cy="176361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</a:rPr>
              <a:t>+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4572000" y="2477824"/>
            <a:ext cx="504565" cy="159088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err="1" smtClean="0"/>
              <a:t>캐쉬</a:t>
            </a:r>
            <a:r>
              <a:rPr lang="en-US" altLang="ko-KR" sz="600" dirty="0" smtClean="0"/>
              <a:t>999999</a:t>
            </a:r>
            <a:endParaRPr lang="ko-KR" altLang="en-US" sz="600" dirty="0"/>
          </a:p>
        </p:txBody>
      </p:sp>
      <p:sp>
        <p:nvSpPr>
          <p:cNvPr id="156" name="순서도: 대체 처리 155"/>
          <p:cNvSpPr/>
          <p:nvPr/>
        </p:nvSpPr>
        <p:spPr>
          <a:xfrm>
            <a:off x="4989896" y="2458884"/>
            <a:ext cx="158169" cy="176361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</a:rPr>
              <a:t>+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242542" y="2793155"/>
            <a:ext cx="1321346" cy="2197707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67000"/>
                </a:schemeClr>
              </a:gs>
              <a:gs pos="50000">
                <a:schemeClr val="tx1">
                  <a:lumMod val="95000"/>
                  <a:lumOff val="5000"/>
                  <a:alpha val="52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rgbClr val="7A6C64"/>
              </a:solidFill>
            </a:endParaRPr>
          </a:p>
          <a:p>
            <a:r>
              <a:rPr lang="en-US" altLang="ko-KR" sz="800" dirty="0">
                <a:solidFill>
                  <a:srgbClr val="7A6C64"/>
                </a:solidFill>
              </a:rPr>
              <a:t> </a:t>
            </a:r>
            <a:r>
              <a:rPr lang="en-US" altLang="ko-KR" sz="800" dirty="0" smtClean="0">
                <a:solidFill>
                  <a:srgbClr val="7A6C64"/>
                </a:solidFill>
              </a:rPr>
              <a:t>  </a:t>
            </a:r>
          </a:p>
        </p:txBody>
      </p:sp>
      <p:pic>
        <p:nvPicPr>
          <p:cNvPr id="84" name="Picture 2" descr="C:\work_2015\titan\proto\Sprites\Unit\ISO_Unit_Castle_b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093" y="2780928"/>
            <a:ext cx="439356" cy="48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:\work_2015\titan\proto\Sprites\Unit\ISO_Unit_Castle_b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093" y="3212976"/>
            <a:ext cx="439356" cy="48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C:\work_2015\titan\proto\Sprites\Unit\ISO_Unit_Castle_b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996" y="3643323"/>
            <a:ext cx="439356" cy="48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C:\work_2015\titan\proto\Sprites\Unit\ISO_Unit_Castle_b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937" y="4077072"/>
            <a:ext cx="439356" cy="48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C:\work_2015\titan\proto\Sprites\Unit\ISO_Unit_Castle_b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492" y="4504008"/>
            <a:ext cx="439356" cy="48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순서도: 대체 처리 96"/>
          <p:cNvSpPr/>
          <p:nvPr/>
        </p:nvSpPr>
        <p:spPr>
          <a:xfrm>
            <a:off x="2320453" y="3212976"/>
            <a:ext cx="377710" cy="262476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지도보기</a:t>
            </a:r>
            <a:endParaRPr lang="en-US" altLang="ko-KR" sz="600" dirty="0" smtClean="0">
              <a:solidFill>
                <a:schemeClr val="bg1"/>
              </a:solidFill>
            </a:endParaRPr>
          </a:p>
        </p:txBody>
      </p:sp>
      <p:sp>
        <p:nvSpPr>
          <p:cNvPr id="98" name="순서도: 대체 처리 97"/>
          <p:cNvSpPr/>
          <p:nvPr/>
        </p:nvSpPr>
        <p:spPr>
          <a:xfrm>
            <a:off x="2314550" y="2852936"/>
            <a:ext cx="385242" cy="288032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7A6C64"/>
                </a:solidFill>
              </a:rPr>
              <a:t>◀</a:t>
            </a:r>
            <a:endParaRPr lang="en-US" altLang="ko-KR" sz="1000" dirty="0" smtClean="0">
              <a:solidFill>
                <a:srgbClr val="7A6C64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242543" y="2420889"/>
            <a:ext cx="1609378" cy="353336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b="1" dirty="0" err="1" smtClean="0"/>
              <a:t>노란곰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99999</a:t>
            </a:r>
            <a:r>
              <a:rPr lang="ko-KR" altLang="en-US" sz="800" dirty="0" smtClean="0"/>
              <a:t>점</a:t>
            </a:r>
            <a:endParaRPr lang="en-US" altLang="ko-KR" sz="800" dirty="0" smtClean="0"/>
          </a:p>
          <a:p>
            <a:pPr algn="r"/>
            <a:r>
              <a:rPr lang="ko-KR" altLang="en-US" sz="800" dirty="0" smtClean="0"/>
              <a:t>요새 </a:t>
            </a:r>
            <a:r>
              <a:rPr lang="en-US" altLang="ko-KR" sz="800" dirty="0" smtClean="0"/>
              <a:t>95/100</a:t>
            </a:r>
          </a:p>
          <a:p>
            <a:pPr algn="r"/>
            <a:r>
              <a:rPr lang="en-US" altLang="ko-KR" sz="800" dirty="0" smtClean="0"/>
              <a:t>1. </a:t>
            </a:r>
            <a:r>
              <a:rPr lang="ko-KR" altLang="en-US" sz="800" dirty="0" smtClean="0"/>
              <a:t>모래폭풍 </a:t>
            </a:r>
            <a:r>
              <a:rPr lang="en-US" altLang="ko-KR" sz="800" dirty="0" smtClean="0"/>
              <a:t>888</a:t>
            </a:r>
            <a:r>
              <a:rPr lang="ko-KR" altLang="en-US" sz="800" dirty="0" smtClean="0"/>
              <a:t>점</a:t>
            </a:r>
            <a:endParaRPr lang="ko-KR" altLang="en-US" sz="800" dirty="0"/>
          </a:p>
        </p:txBody>
      </p:sp>
      <p:sp>
        <p:nvSpPr>
          <p:cNvPr id="100" name="순서도: 대체 처리 99"/>
          <p:cNvSpPr/>
          <p:nvPr/>
        </p:nvSpPr>
        <p:spPr>
          <a:xfrm>
            <a:off x="2320453" y="3573016"/>
            <a:ext cx="377710" cy="262476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점</a:t>
            </a:r>
            <a:r>
              <a:rPr lang="ko-KR" altLang="en-US" sz="600" dirty="0">
                <a:solidFill>
                  <a:schemeClr val="bg1"/>
                </a:solidFill>
              </a:rPr>
              <a:t>수</a:t>
            </a:r>
            <a:r>
              <a:rPr lang="ko-KR" altLang="en-US" sz="600" dirty="0" smtClean="0">
                <a:solidFill>
                  <a:schemeClr val="bg1"/>
                </a:solidFill>
              </a:rPr>
              <a:t>순</a:t>
            </a:r>
            <a:endParaRPr lang="en-US" altLang="ko-KR" sz="600" dirty="0" smtClean="0">
              <a:solidFill>
                <a:schemeClr val="bg1"/>
              </a:solidFill>
            </a:endParaRPr>
          </a:p>
        </p:txBody>
      </p:sp>
      <p:pic>
        <p:nvPicPr>
          <p:cNvPr id="101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349" y="2420888"/>
            <a:ext cx="373435" cy="37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직사각형 92"/>
          <p:cNvSpPr/>
          <p:nvPr/>
        </p:nvSpPr>
        <p:spPr>
          <a:xfrm>
            <a:off x="3851921" y="2421840"/>
            <a:ext cx="2933418" cy="2562356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3926745" y="2810234"/>
            <a:ext cx="2765817" cy="20691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4150">
                  <a:schemeClr val="accent5">
                    <a:lumMod val="20000"/>
                    <a:lumOff val="80000"/>
                  </a:schemeClr>
                </a:gs>
                <a:gs pos="67500">
                  <a:schemeClr val="accent1">
                    <a:lumMod val="20000"/>
                    <a:lumOff val="80000"/>
                  </a:schemeClr>
                </a:gs>
                <a:gs pos="50000">
                  <a:schemeClr val="bg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63500" dist="25400" dir="5400000" sx="98000" sy="98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rgbClr val="7A6C64"/>
                </a:solidFill>
              </a:rPr>
              <a:t>1</a:t>
            </a:r>
            <a:r>
              <a:rPr lang="ko-KR" altLang="en-US" sz="1000" b="1" dirty="0" smtClean="0">
                <a:solidFill>
                  <a:srgbClr val="7A6C64"/>
                </a:solidFill>
              </a:rPr>
              <a:t>소대 </a:t>
            </a:r>
            <a:endParaRPr lang="en-US" altLang="ko-KR" sz="1000" b="1" dirty="0" smtClean="0">
              <a:solidFill>
                <a:srgbClr val="7A6C64"/>
              </a:solidFill>
            </a:endParaRPr>
          </a:p>
          <a:p>
            <a:r>
              <a:rPr lang="en-US" altLang="ko-KR" sz="700" b="1" dirty="0">
                <a:solidFill>
                  <a:srgbClr val="7A6C64"/>
                </a:solidFill>
              </a:rPr>
              <a:t> </a:t>
            </a:r>
            <a:r>
              <a:rPr lang="en-US" altLang="ko-KR" sz="700" b="1" dirty="0" smtClean="0">
                <a:solidFill>
                  <a:srgbClr val="7A6C64"/>
                </a:solidFill>
              </a:rPr>
              <a:t>     </a:t>
            </a:r>
            <a:r>
              <a:rPr lang="en-US" altLang="ko-KR" sz="800" b="1" dirty="0" smtClean="0">
                <a:solidFill>
                  <a:srgbClr val="7A6C64"/>
                </a:solidFill>
              </a:rPr>
              <a:t>1</a:t>
            </a:r>
            <a:r>
              <a:rPr lang="ko-KR" altLang="en-US" sz="800" b="1" dirty="0" smtClean="0">
                <a:solidFill>
                  <a:srgbClr val="7A6C64"/>
                </a:solidFill>
              </a:rPr>
              <a:t>분대 </a:t>
            </a:r>
            <a:r>
              <a:rPr lang="en-US" altLang="ko-KR" sz="800" b="1" dirty="0" smtClean="0">
                <a:solidFill>
                  <a:srgbClr val="7A6C64"/>
                </a:solidFill>
              </a:rPr>
              <a:t>40/40</a:t>
            </a:r>
          </a:p>
          <a:p>
            <a:r>
              <a:rPr lang="en-US" altLang="ko-KR" sz="800" b="1" dirty="0" smtClean="0">
                <a:solidFill>
                  <a:srgbClr val="7A6C64"/>
                </a:solidFill>
              </a:rPr>
              <a:t>     2</a:t>
            </a:r>
            <a:r>
              <a:rPr lang="ko-KR" altLang="en-US" sz="800" b="1" dirty="0" smtClean="0">
                <a:solidFill>
                  <a:srgbClr val="7A6C64"/>
                </a:solidFill>
              </a:rPr>
              <a:t>분대 </a:t>
            </a:r>
            <a:r>
              <a:rPr lang="en-US" altLang="ko-KR" sz="800" b="1" dirty="0" smtClean="0">
                <a:solidFill>
                  <a:srgbClr val="7A6C64"/>
                </a:solidFill>
              </a:rPr>
              <a:t>40/40</a:t>
            </a:r>
          </a:p>
          <a:p>
            <a:r>
              <a:rPr lang="en-US" altLang="ko-KR" sz="800" b="1" dirty="0" smtClean="0">
                <a:solidFill>
                  <a:srgbClr val="7A6C64"/>
                </a:solidFill>
              </a:rPr>
              <a:t>     3</a:t>
            </a:r>
            <a:r>
              <a:rPr lang="ko-KR" altLang="en-US" sz="800" b="1" dirty="0" smtClean="0">
                <a:solidFill>
                  <a:srgbClr val="7A6C64"/>
                </a:solidFill>
              </a:rPr>
              <a:t>분대 </a:t>
            </a:r>
            <a:r>
              <a:rPr lang="en-US" altLang="ko-KR" sz="800" b="1" dirty="0" smtClean="0">
                <a:solidFill>
                  <a:srgbClr val="7A6C64"/>
                </a:solidFill>
              </a:rPr>
              <a:t>40/40</a:t>
            </a:r>
            <a:endParaRPr lang="en-US" altLang="ko-KR" sz="800" b="1" dirty="0">
              <a:solidFill>
                <a:srgbClr val="7A6C64"/>
              </a:solidFill>
            </a:endParaRPr>
          </a:p>
          <a:p>
            <a:r>
              <a:rPr lang="en-US" altLang="ko-KR" sz="800" b="1" dirty="0" smtClean="0">
                <a:solidFill>
                  <a:srgbClr val="7A6C64"/>
                </a:solidFill>
              </a:rPr>
              <a:t>     4</a:t>
            </a:r>
            <a:r>
              <a:rPr lang="ko-KR" altLang="en-US" sz="800" b="1" dirty="0" smtClean="0">
                <a:solidFill>
                  <a:srgbClr val="7A6C64"/>
                </a:solidFill>
              </a:rPr>
              <a:t>분대 </a:t>
            </a:r>
            <a:r>
              <a:rPr lang="en-US" altLang="ko-KR" sz="800" b="1" dirty="0" smtClean="0">
                <a:solidFill>
                  <a:srgbClr val="7A6C64"/>
                </a:solidFill>
              </a:rPr>
              <a:t>22/40</a:t>
            </a:r>
          </a:p>
          <a:p>
            <a:r>
              <a:rPr lang="en-US" altLang="ko-KR" sz="800" b="1" dirty="0" smtClean="0">
                <a:solidFill>
                  <a:srgbClr val="7A6C64"/>
                </a:solidFill>
              </a:rPr>
              <a:t> </a:t>
            </a:r>
            <a:endParaRPr lang="en-US" altLang="ko-KR" sz="800" b="1" dirty="0">
              <a:solidFill>
                <a:srgbClr val="7A6C64"/>
              </a:solidFill>
            </a:endParaRPr>
          </a:p>
          <a:p>
            <a:endParaRPr lang="en-US" altLang="ko-KR" sz="800" b="1" dirty="0" smtClean="0">
              <a:solidFill>
                <a:srgbClr val="7A6C64"/>
              </a:solidFill>
            </a:endParaRPr>
          </a:p>
          <a:p>
            <a:endParaRPr lang="en-US" altLang="ko-KR" sz="800" b="1" dirty="0">
              <a:solidFill>
                <a:srgbClr val="7A6C64"/>
              </a:solidFill>
            </a:endParaRPr>
          </a:p>
          <a:p>
            <a:endParaRPr lang="en-US" altLang="ko-KR" sz="800" b="1" dirty="0" smtClean="0">
              <a:solidFill>
                <a:srgbClr val="7A6C64"/>
              </a:solidFill>
            </a:endParaRPr>
          </a:p>
          <a:p>
            <a:endParaRPr lang="en-US" altLang="ko-KR" sz="800" b="1" dirty="0">
              <a:solidFill>
                <a:srgbClr val="7A6C64"/>
              </a:solidFill>
            </a:endParaRPr>
          </a:p>
          <a:p>
            <a:endParaRPr lang="en-US" altLang="ko-KR" sz="800" b="1" dirty="0" smtClean="0">
              <a:solidFill>
                <a:srgbClr val="7A6C64"/>
              </a:solidFill>
            </a:endParaRPr>
          </a:p>
          <a:p>
            <a:endParaRPr lang="en-US" altLang="ko-KR" sz="800" b="1" dirty="0">
              <a:solidFill>
                <a:srgbClr val="7A6C64"/>
              </a:solidFill>
            </a:endParaRPr>
          </a:p>
          <a:p>
            <a:endParaRPr lang="en-US" altLang="ko-KR" sz="800" b="1" dirty="0" smtClean="0">
              <a:solidFill>
                <a:srgbClr val="7A6C64"/>
              </a:solidFill>
            </a:endParaRPr>
          </a:p>
          <a:p>
            <a:endParaRPr lang="en-US" altLang="ko-KR" sz="800" b="1" dirty="0">
              <a:solidFill>
                <a:srgbClr val="7A6C64"/>
              </a:solidFill>
            </a:endParaRPr>
          </a:p>
          <a:p>
            <a:endParaRPr lang="en-US" altLang="ko-KR" sz="800" b="1" dirty="0" smtClean="0">
              <a:solidFill>
                <a:srgbClr val="7A6C64"/>
              </a:solidFill>
            </a:endParaRPr>
          </a:p>
          <a:p>
            <a:endParaRPr lang="en-US" altLang="ko-KR" sz="800" b="1" dirty="0">
              <a:solidFill>
                <a:srgbClr val="7A6C64"/>
              </a:solidFill>
            </a:endParaRPr>
          </a:p>
        </p:txBody>
      </p:sp>
      <p:sp>
        <p:nvSpPr>
          <p:cNvPr id="91" name="양쪽 모서리가 둥근 사각형 90"/>
          <p:cNvSpPr/>
          <p:nvPr/>
        </p:nvSpPr>
        <p:spPr>
          <a:xfrm>
            <a:off x="4794701" y="2492896"/>
            <a:ext cx="857419" cy="317338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/>
              <a:t>방어유닛</a:t>
            </a:r>
            <a:endParaRPr lang="ko-KR" altLang="en-US" sz="1050" dirty="0"/>
          </a:p>
        </p:txBody>
      </p:sp>
      <p:sp>
        <p:nvSpPr>
          <p:cNvPr id="92" name="양쪽 모서리가 둥근 사각형 91"/>
          <p:cNvSpPr/>
          <p:nvPr/>
        </p:nvSpPr>
        <p:spPr>
          <a:xfrm>
            <a:off x="3923928" y="2492896"/>
            <a:ext cx="856640" cy="31733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건물</a:t>
            </a:r>
            <a:endParaRPr lang="ko-KR" altLang="en-US" sz="1000" dirty="0"/>
          </a:p>
        </p:txBody>
      </p:sp>
      <p:sp>
        <p:nvSpPr>
          <p:cNvPr id="63" name="순서도: 대체 처리 62"/>
          <p:cNvSpPr/>
          <p:nvPr/>
        </p:nvSpPr>
        <p:spPr>
          <a:xfrm>
            <a:off x="6465299" y="2476307"/>
            <a:ext cx="262905" cy="242500"/>
          </a:xfrm>
          <a:prstGeom prst="flowChartAlternateProcess">
            <a:avLst/>
          </a:prstGeom>
          <a:gradFill>
            <a:gsLst>
              <a:gs pos="0">
                <a:srgbClr val="FFC000"/>
              </a:gs>
              <a:gs pos="50000">
                <a:srgbClr val="FF0000"/>
              </a:gs>
              <a:gs pos="100000">
                <a:srgbClr val="FF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X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1" name="순서도: 대체 처리 50"/>
          <p:cNvSpPr/>
          <p:nvPr/>
        </p:nvSpPr>
        <p:spPr>
          <a:xfrm>
            <a:off x="3953087" y="3501008"/>
            <a:ext cx="223122" cy="515213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7A6C64"/>
                </a:solidFill>
              </a:rPr>
              <a:t>◀</a:t>
            </a:r>
            <a:endParaRPr lang="en-US" altLang="ko-KR" sz="1000" dirty="0" smtClean="0">
              <a:solidFill>
                <a:srgbClr val="7A6C64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295051" y="3662225"/>
            <a:ext cx="2035421" cy="11349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rgbClr val="7A6C64"/>
                </a:solidFill>
              </a:rPr>
              <a:t>유닛을</a:t>
            </a:r>
            <a:r>
              <a:rPr lang="ko-KR" altLang="en-US" sz="800" dirty="0" smtClean="0">
                <a:solidFill>
                  <a:srgbClr val="7A6C64"/>
                </a:solidFill>
              </a:rPr>
              <a:t> 선택하세요</a:t>
            </a:r>
            <a:endParaRPr lang="en-US" altLang="ko-KR" sz="800" dirty="0" smtClean="0">
              <a:solidFill>
                <a:srgbClr val="7A6C64"/>
              </a:solidFill>
            </a:endParaRPr>
          </a:p>
          <a:p>
            <a:pPr algn="ctr"/>
            <a:endParaRPr lang="en-US" altLang="ko-KR" sz="800" dirty="0">
              <a:solidFill>
                <a:srgbClr val="7A6C64"/>
              </a:solidFill>
            </a:endParaRPr>
          </a:p>
          <a:p>
            <a:pPr algn="ctr"/>
            <a:endParaRPr lang="en-US" altLang="ko-KR" sz="800" dirty="0" smtClean="0">
              <a:solidFill>
                <a:srgbClr val="7A6C64"/>
              </a:solidFill>
            </a:endParaRPr>
          </a:p>
          <a:p>
            <a:pPr algn="ctr"/>
            <a:endParaRPr lang="en-US" altLang="ko-KR" sz="800" dirty="0">
              <a:solidFill>
                <a:srgbClr val="7A6C64"/>
              </a:solidFill>
            </a:endParaRPr>
          </a:p>
          <a:p>
            <a:pPr algn="ctr"/>
            <a:endParaRPr lang="en-US" altLang="ko-KR" sz="800" dirty="0" smtClean="0">
              <a:solidFill>
                <a:srgbClr val="7A6C64"/>
              </a:solidFill>
            </a:endParaRPr>
          </a:p>
          <a:p>
            <a:pPr algn="ctr"/>
            <a:endParaRPr lang="en-US" altLang="ko-KR" sz="800" dirty="0">
              <a:solidFill>
                <a:srgbClr val="7A6C64"/>
              </a:solidFill>
            </a:endParaRPr>
          </a:p>
          <a:p>
            <a:pPr algn="ctr"/>
            <a:endParaRPr lang="en-US" altLang="ko-KR" sz="800" dirty="0" smtClean="0">
              <a:solidFill>
                <a:srgbClr val="7A6C64"/>
              </a:solidFill>
            </a:endParaRPr>
          </a:p>
          <a:p>
            <a:pPr algn="ctr"/>
            <a:endParaRPr lang="en-US" altLang="ko-KR" sz="800" dirty="0">
              <a:solidFill>
                <a:srgbClr val="7A6C64"/>
              </a:solidFill>
            </a:endParaRPr>
          </a:p>
          <a:p>
            <a:pPr algn="ctr"/>
            <a:endParaRPr lang="en-US" altLang="ko-KR" sz="800" dirty="0" smtClean="0">
              <a:solidFill>
                <a:srgbClr val="7A6C64"/>
              </a:solidFill>
            </a:endParaRPr>
          </a:p>
        </p:txBody>
      </p:sp>
      <p:pic>
        <p:nvPicPr>
          <p:cNvPr id="80" name="Picture 2" descr="C:\work_2012\smart\project_LOK\ui\icon\item\item_0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896800"/>
            <a:ext cx="250825" cy="25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6046961" y="2852936"/>
            <a:ext cx="567025" cy="338554"/>
          </a:xfrm>
          <a:prstGeom prst="rect">
            <a:avLst/>
          </a:prstGeom>
          <a:noFill/>
          <a:ln>
            <a:noFill/>
          </a:ln>
          <a:effectLst>
            <a:glow rad="292100">
              <a:schemeClr val="accent4">
                <a:satMod val="175000"/>
                <a:alpha val="40000"/>
              </a:schemeClr>
            </a:glow>
            <a:outerShdw blurRad="38100" dist="50800" dir="4920000" sx="97000" sy="97000" algn="ctr" rotWithShape="0">
              <a:schemeClr val="tx2">
                <a:lumMod val="75000"/>
                <a:alpha val="94000"/>
              </a:scheme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solidFill>
                  <a:schemeClr val="bg1"/>
                </a:solidFill>
              </a:rPr>
              <a:t>build time</a:t>
            </a:r>
          </a:p>
          <a:p>
            <a:r>
              <a:rPr lang="en-US" altLang="ko-KR" sz="1000" b="1" dirty="0" smtClean="0">
                <a:solidFill>
                  <a:schemeClr val="bg1"/>
                </a:solidFill>
              </a:rPr>
              <a:t>5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분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pic>
        <p:nvPicPr>
          <p:cNvPr id="102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23" y="3843238"/>
            <a:ext cx="420182" cy="4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13" descr="C:\work_2015\titan\proto\Sprites\Unit\ISO_Unit_Bootcamp_b_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581" y="2924944"/>
            <a:ext cx="503432" cy="55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932" y="2924944"/>
            <a:ext cx="313161" cy="31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553" y="2926154"/>
            <a:ext cx="313161" cy="31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932" y="3321768"/>
            <a:ext cx="313161" cy="31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553" y="3310989"/>
            <a:ext cx="313161" cy="31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순서도: 대체 처리 110"/>
          <p:cNvSpPr/>
          <p:nvPr/>
        </p:nvSpPr>
        <p:spPr>
          <a:xfrm>
            <a:off x="6012160" y="3177509"/>
            <a:ext cx="610907" cy="266959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즉시완성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8 </a:t>
            </a:r>
            <a:r>
              <a:rPr lang="ko-KR" altLang="en-US" sz="700" dirty="0" err="1" smtClean="0">
                <a:solidFill>
                  <a:schemeClr val="bg1"/>
                </a:solidFill>
              </a:rPr>
              <a:t>알파석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pic>
        <p:nvPicPr>
          <p:cNvPr id="112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844859"/>
            <a:ext cx="420182" cy="4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848979"/>
            <a:ext cx="420182" cy="4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856016"/>
            <a:ext cx="420182" cy="4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860136"/>
            <a:ext cx="420182" cy="4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23" y="4288064"/>
            <a:ext cx="420182" cy="4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289685"/>
            <a:ext cx="420182" cy="4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293805"/>
            <a:ext cx="420182" cy="4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300842"/>
            <a:ext cx="420182" cy="4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304962"/>
            <a:ext cx="420182" cy="4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사각형 설명선 122"/>
          <p:cNvSpPr/>
          <p:nvPr/>
        </p:nvSpPr>
        <p:spPr>
          <a:xfrm>
            <a:off x="7140885" y="2559035"/>
            <a:ext cx="815491" cy="1493979"/>
          </a:xfrm>
          <a:prstGeom prst="wedgeRectCallout">
            <a:avLst>
              <a:gd name="adj1" fmla="val -87216"/>
              <a:gd name="adj2" fmla="val -1779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/>
              </a:solidFill>
            </a:endParaRP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ko-KR" altLang="en-US" sz="700" dirty="0" smtClean="0">
                <a:solidFill>
                  <a:srgbClr val="FFCC00"/>
                </a:solidFill>
              </a:rPr>
              <a:t>방어 중이거나 생산중인 </a:t>
            </a:r>
            <a:r>
              <a:rPr lang="ko-KR" altLang="en-US" sz="700" dirty="0" err="1" smtClean="0">
                <a:solidFill>
                  <a:srgbClr val="FFCC00"/>
                </a:solidFill>
              </a:rPr>
              <a:t>유닛</a:t>
            </a:r>
            <a:endParaRPr lang="en-US" altLang="ko-KR" sz="700" dirty="0" smtClean="0">
              <a:solidFill>
                <a:srgbClr val="FFCC00"/>
              </a:solidFill>
            </a:endParaRPr>
          </a:p>
          <a:p>
            <a:endParaRPr lang="en-US" altLang="ko-KR" sz="1000" dirty="0">
              <a:solidFill>
                <a:srgbClr val="FFCC00"/>
              </a:solidFill>
            </a:endParaRPr>
          </a:p>
          <a:p>
            <a:endParaRPr lang="en-US" altLang="ko-KR" sz="1000" dirty="0" smtClean="0">
              <a:solidFill>
                <a:srgbClr val="FFCC00"/>
              </a:solidFill>
            </a:endParaRPr>
          </a:p>
          <a:p>
            <a:endParaRPr lang="en-US" altLang="ko-KR" sz="1000" dirty="0">
              <a:solidFill>
                <a:srgbClr val="FFCC00"/>
              </a:solidFill>
            </a:endParaRPr>
          </a:p>
          <a:p>
            <a:endParaRPr lang="en-US" altLang="ko-KR" sz="1000" dirty="0" smtClean="0">
              <a:solidFill>
                <a:srgbClr val="FFCC00"/>
              </a:solidFill>
            </a:endParaRPr>
          </a:p>
          <a:p>
            <a:endParaRPr lang="en-US" altLang="ko-KR" sz="1000" dirty="0">
              <a:solidFill>
                <a:srgbClr val="FFCC00"/>
              </a:solidFill>
            </a:endParaRPr>
          </a:p>
          <a:p>
            <a:endParaRPr lang="en-US" altLang="ko-KR" sz="1000" dirty="0" smtClean="0">
              <a:solidFill>
                <a:srgbClr val="FFCC00"/>
              </a:solidFill>
            </a:endParaRPr>
          </a:p>
          <a:p>
            <a:endParaRPr lang="en-US" altLang="ko-KR" sz="1000" dirty="0" smtClean="0">
              <a:solidFill>
                <a:srgbClr val="FFCC00"/>
              </a:solidFill>
            </a:endParaRPr>
          </a:p>
          <a:p>
            <a:endParaRPr lang="en-US" altLang="ko-KR" sz="1000" dirty="0">
              <a:solidFill>
                <a:srgbClr val="FFCC00"/>
              </a:solidFill>
            </a:endParaRPr>
          </a:p>
          <a:p>
            <a:endParaRPr lang="en-US" altLang="ko-KR" sz="1000" dirty="0" smtClean="0">
              <a:solidFill>
                <a:srgbClr val="FFCC00"/>
              </a:solidFill>
            </a:endParaRPr>
          </a:p>
        </p:txBody>
      </p:sp>
      <p:sp>
        <p:nvSpPr>
          <p:cNvPr id="124" name="순서도: 대체 처리 123"/>
          <p:cNvSpPr/>
          <p:nvPr/>
        </p:nvSpPr>
        <p:spPr>
          <a:xfrm>
            <a:off x="7239947" y="3677886"/>
            <a:ext cx="648072" cy="157606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000"/>
              </a:gs>
              <a:gs pos="100000">
                <a:srgbClr val="FFC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r>
              <a:rPr lang="ko-KR" altLang="en-US" sz="800" dirty="0" smtClean="0">
                <a:solidFill>
                  <a:schemeClr val="bg1"/>
                </a:solidFill>
              </a:rPr>
              <a:t>분 남음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25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029814"/>
            <a:ext cx="651723" cy="65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TextBox 125"/>
          <p:cNvSpPr txBox="1"/>
          <p:nvPr/>
        </p:nvSpPr>
        <p:spPr>
          <a:xfrm>
            <a:off x="7186544" y="3421222"/>
            <a:ext cx="839794" cy="261610"/>
          </a:xfrm>
          <a:prstGeom prst="rect">
            <a:avLst/>
          </a:prstGeom>
          <a:noFill/>
          <a:ln>
            <a:noFill/>
          </a:ln>
          <a:effectLst>
            <a:glow rad="292100">
              <a:schemeClr val="accent4">
                <a:satMod val="175000"/>
                <a:alpha val="40000"/>
              </a:schemeClr>
            </a:glow>
            <a:outerShdw blurRad="38100" dist="50800" dir="4920000" sx="97000" sy="97000" algn="ctr" rotWithShape="0">
              <a:schemeClr val="tx2">
                <a:lumMod val="75000"/>
                <a:alpha val="94000"/>
              </a:schemeClr>
            </a:outerShd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15/30</a:t>
            </a:r>
            <a:endParaRPr lang="en-US" altLang="ko-KR" sz="1100" b="1" dirty="0">
              <a:solidFill>
                <a:schemeClr val="bg1"/>
              </a:solidFill>
            </a:endParaRPr>
          </a:p>
        </p:txBody>
      </p:sp>
      <p:sp>
        <p:nvSpPr>
          <p:cNvPr id="127" name="사각형 설명선 126"/>
          <p:cNvSpPr/>
          <p:nvPr/>
        </p:nvSpPr>
        <p:spPr>
          <a:xfrm>
            <a:off x="5220072" y="5217256"/>
            <a:ext cx="1023434" cy="1493979"/>
          </a:xfrm>
          <a:prstGeom prst="wedgeRectCallout">
            <a:avLst>
              <a:gd name="adj1" fmla="val -23575"/>
              <a:gd name="adj2" fmla="val -87269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600" dirty="0" smtClean="0">
              <a:solidFill>
                <a:schemeClr val="bg1"/>
              </a:solidFill>
            </a:endParaRPr>
          </a:p>
          <a:p>
            <a:endParaRPr lang="en-US" altLang="ko-KR" sz="600" dirty="0">
              <a:solidFill>
                <a:schemeClr val="bg1"/>
              </a:solidFill>
            </a:endParaRPr>
          </a:p>
          <a:p>
            <a:r>
              <a:rPr lang="ko-KR" altLang="en-US" sz="700" dirty="0" smtClean="0">
                <a:solidFill>
                  <a:srgbClr val="FFCC00"/>
                </a:solidFill>
              </a:rPr>
              <a:t>캐릭터를 클릭하면 바로 생산에 들어감</a:t>
            </a:r>
            <a:endParaRPr lang="en-US" altLang="ko-KR" sz="1000" dirty="0">
              <a:solidFill>
                <a:srgbClr val="FFCC00"/>
              </a:solidFill>
            </a:endParaRPr>
          </a:p>
          <a:p>
            <a:endParaRPr lang="en-US" altLang="ko-KR" sz="1000" dirty="0" smtClean="0">
              <a:solidFill>
                <a:srgbClr val="FFCC00"/>
              </a:solidFill>
            </a:endParaRPr>
          </a:p>
          <a:p>
            <a:endParaRPr lang="en-US" altLang="ko-KR" sz="1000" dirty="0">
              <a:solidFill>
                <a:srgbClr val="FFCC00"/>
              </a:solidFill>
            </a:endParaRPr>
          </a:p>
          <a:p>
            <a:endParaRPr lang="en-US" altLang="ko-KR" sz="1000" dirty="0" smtClean="0">
              <a:solidFill>
                <a:srgbClr val="FFCC00"/>
              </a:solidFill>
            </a:endParaRPr>
          </a:p>
          <a:p>
            <a:endParaRPr lang="en-US" altLang="ko-KR" sz="1000" dirty="0">
              <a:solidFill>
                <a:srgbClr val="FFCC00"/>
              </a:solidFill>
            </a:endParaRPr>
          </a:p>
          <a:p>
            <a:endParaRPr lang="en-US" altLang="ko-KR" sz="1000" dirty="0" smtClean="0">
              <a:solidFill>
                <a:srgbClr val="FFCC00"/>
              </a:solidFill>
            </a:endParaRPr>
          </a:p>
          <a:p>
            <a:endParaRPr lang="en-US" altLang="ko-KR" sz="1000" dirty="0" smtClean="0">
              <a:solidFill>
                <a:srgbClr val="FFCC00"/>
              </a:solidFill>
            </a:endParaRPr>
          </a:p>
          <a:p>
            <a:endParaRPr lang="en-US" altLang="ko-KR" sz="1000" dirty="0">
              <a:solidFill>
                <a:srgbClr val="FFCC00"/>
              </a:solidFill>
            </a:endParaRPr>
          </a:p>
          <a:p>
            <a:endParaRPr lang="en-US" altLang="ko-KR" sz="1000" dirty="0" smtClean="0">
              <a:solidFill>
                <a:srgbClr val="FFCC00"/>
              </a:solidFill>
            </a:endParaRPr>
          </a:p>
        </p:txBody>
      </p:sp>
      <p:pic>
        <p:nvPicPr>
          <p:cNvPr id="129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482" y="5589240"/>
            <a:ext cx="864095" cy="86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TextBox 129"/>
          <p:cNvSpPr txBox="1"/>
          <p:nvPr/>
        </p:nvSpPr>
        <p:spPr>
          <a:xfrm>
            <a:off x="5364088" y="6407750"/>
            <a:ext cx="572153" cy="261610"/>
          </a:xfrm>
          <a:prstGeom prst="rect">
            <a:avLst/>
          </a:prstGeom>
          <a:noFill/>
          <a:ln>
            <a:noFill/>
          </a:ln>
          <a:effectLst>
            <a:glow rad="292100">
              <a:schemeClr val="accent4">
                <a:satMod val="175000"/>
                <a:alpha val="40000"/>
              </a:schemeClr>
            </a:glow>
            <a:outerShdw blurRad="38100" dist="50800" dir="4920000" sx="97000" sy="97000" algn="ctr" rotWithShape="0">
              <a:schemeClr val="tx2">
                <a:lumMod val="75000"/>
                <a:alpha val="94000"/>
              </a:schemeClr>
            </a:outerShd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150</a:t>
            </a:r>
            <a:endParaRPr lang="en-US" altLang="ko-KR" sz="1100" b="1" dirty="0">
              <a:solidFill>
                <a:schemeClr val="bg1"/>
              </a:solidFill>
            </a:endParaRPr>
          </a:p>
        </p:txBody>
      </p:sp>
      <p:pic>
        <p:nvPicPr>
          <p:cNvPr id="131" name="Picture 2" descr="C:\work_2012\smart\project_LOK\ui\icon\money\money_cash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219" y="6393847"/>
            <a:ext cx="183941" cy="22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3" descr="C:\work_2012\smart\project_LOK\ui\icon\skill\skill_blue_03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634048"/>
            <a:ext cx="240014" cy="24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타원형 설명선 132"/>
          <p:cNvSpPr/>
          <p:nvPr/>
        </p:nvSpPr>
        <p:spPr>
          <a:xfrm>
            <a:off x="3646868" y="5301208"/>
            <a:ext cx="1285172" cy="429749"/>
          </a:xfrm>
          <a:prstGeom prst="wedgeEllipseCallout">
            <a:avLst>
              <a:gd name="adj1" fmla="val 87600"/>
              <a:gd name="adj2" fmla="val 50549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/>
              <a:t>유닛의</a:t>
            </a:r>
            <a:r>
              <a:rPr lang="ko-KR" altLang="en-US" sz="700" dirty="0" smtClean="0"/>
              <a:t> 속성</a:t>
            </a:r>
            <a:r>
              <a:rPr lang="en-US" altLang="ko-KR" sz="700" dirty="0" smtClean="0"/>
              <a:t> </a:t>
            </a:r>
            <a:endParaRPr lang="en-US" altLang="ko-KR" sz="1000" dirty="0" smtClean="0"/>
          </a:p>
        </p:txBody>
      </p:sp>
      <p:sp>
        <p:nvSpPr>
          <p:cNvPr id="134" name="타원형 설명선 133"/>
          <p:cNvSpPr/>
          <p:nvPr/>
        </p:nvSpPr>
        <p:spPr>
          <a:xfrm>
            <a:off x="3646868" y="6311619"/>
            <a:ext cx="1285172" cy="429749"/>
          </a:xfrm>
          <a:prstGeom prst="wedgeEllipseCallout">
            <a:avLst>
              <a:gd name="adj1" fmla="val 97856"/>
              <a:gd name="adj2" fmla="val 646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/>
              <a:t>유닛</a:t>
            </a:r>
            <a:r>
              <a:rPr lang="ko-KR" altLang="en-US" sz="700" dirty="0" smtClean="0"/>
              <a:t> 생산비용</a:t>
            </a:r>
            <a:r>
              <a:rPr lang="en-US" altLang="ko-KR" sz="700" dirty="0" smtClean="0"/>
              <a:t> </a:t>
            </a:r>
            <a:endParaRPr lang="en-US" altLang="ko-KR" sz="1000" dirty="0" smtClean="0"/>
          </a:p>
        </p:txBody>
      </p:sp>
      <p:sp>
        <p:nvSpPr>
          <p:cNvPr id="135" name="타원형 설명선 134"/>
          <p:cNvSpPr/>
          <p:nvPr/>
        </p:nvSpPr>
        <p:spPr>
          <a:xfrm>
            <a:off x="1187624" y="5661247"/>
            <a:ext cx="3744416" cy="792087"/>
          </a:xfrm>
          <a:prstGeom prst="wedgeEllipseCallout">
            <a:avLst>
              <a:gd name="adj1" fmla="val 60969"/>
              <a:gd name="adj2" fmla="val 5806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테두리 등급</a:t>
            </a:r>
            <a:endParaRPr lang="en-US" altLang="ko-KR" sz="700" dirty="0" smtClean="0"/>
          </a:p>
          <a:p>
            <a:pPr algn="ctr"/>
            <a:r>
              <a:rPr lang="ko-KR" altLang="en-US" sz="1000" dirty="0" smtClean="0"/>
              <a:t>흰색 </a:t>
            </a:r>
            <a:r>
              <a:rPr lang="en-US" altLang="ko-KR" sz="1000" dirty="0" smtClean="0"/>
              <a:t>0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녹색 </a:t>
            </a:r>
            <a:r>
              <a:rPr lang="en-US" altLang="ko-KR" sz="1000" dirty="0" smtClean="0"/>
              <a:t>0 1  &gt; </a:t>
            </a:r>
            <a:r>
              <a:rPr lang="ko-KR" altLang="en-US" sz="1000" dirty="0" smtClean="0"/>
              <a:t>파란색 </a:t>
            </a:r>
            <a:r>
              <a:rPr lang="en-US" altLang="ko-KR" sz="1000" dirty="0" smtClean="0"/>
              <a:t>0 1 2  &gt; </a:t>
            </a:r>
            <a:r>
              <a:rPr lang="ko-KR" altLang="en-US" sz="1000" dirty="0" smtClean="0"/>
              <a:t>보라색 </a:t>
            </a:r>
            <a:r>
              <a:rPr lang="en-US" altLang="ko-KR" sz="1000" dirty="0" smtClean="0"/>
              <a:t>0 1 2 3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4 5 &gt; </a:t>
            </a:r>
            <a:r>
              <a:rPr lang="ko-KR" altLang="en-US" sz="1000" dirty="0" smtClean="0"/>
              <a:t>오랜지 </a:t>
            </a:r>
            <a:r>
              <a:rPr lang="en-US" altLang="ko-KR" sz="1000" dirty="0" smtClean="0"/>
              <a:t>0 1 2</a:t>
            </a:r>
          </a:p>
          <a:p>
            <a:pPr algn="ctr"/>
            <a:r>
              <a:rPr lang="ko-KR" altLang="en-US" sz="1000" dirty="0" smtClean="0">
                <a:solidFill>
                  <a:srgbClr val="FFC000"/>
                </a:solidFill>
              </a:rPr>
              <a:t>등급이 올라가면 인구수가 늘어남 </a:t>
            </a:r>
            <a:endParaRPr lang="en-US" altLang="ko-KR" sz="1000" dirty="0" smtClean="0">
              <a:solidFill>
                <a:srgbClr val="FFC000"/>
              </a:solidFill>
            </a:endParaRPr>
          </a:p>
        </p:txBody>
      </p:sp>
      <p:sp>
        <p:nvSpPr>
          <p:cNvPr id="137" name="순서도: 대체 처리 136"/>
          <p:cNvSpPr/>
          <p:nvPr/>
        </p:nvSpPr>
        <p:spPr>
          <a:xfrm>
            <a:off x="5898206" y="5661938"/>
            <a:ext cx="187982" cy="212124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bg1"/>
                </a:solidFill>
              </a:rPr>
              <a:t>i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38" name="순서도: 대체 처리 137"/>
          <p:cNvSpPr/>
          <p:nvPr/>
        </p:nvSpPr>
        <p:spPr>
          <a:xfrm>
            <a:off x="6444208" y="3501008"/>
            <a:ext cx="223122" cy="515213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7A6C64"/>
                </a:solidFill>
              </a:rPr>
              <a:t>▶</a:t>
            </a:r>
            <a:endParaRPr lang="en-US" altLang="ko-KR" sz="1000" dirty="0" smtClean="0">
              <a:solidFill>
                <a:srgbClr val="7A6C64"/>
              </a:solidFill>
            </a:endParaRPr>
          </a:p>
        </p:txBody>
      </p:sp>
      <p:pic>
        <p:nvPicPr>
          <p:cNvPr id="6147" name="Picture 3" descr="C:\work_2014\animals\ui\sourec\640_1136_resize\star_disabl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396" y="6143258"/>
            <a:ext cx="232780" cy="23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3" descr="C:\work_2014\animals\ui\sourec\640_1136_resize\star_disabl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380" y="6143258"/>
            <a:ext cx="232780" cy="23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3" descr="C:\work_2014\animals\ui\sourec\640_1136_resize\star_disabl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6143258"/>
            <a:ext cx="232780" cy="23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3" descr="C:\work_2014\animals\ui\sourec\640_1136_resize\star_disabl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6143258"/>
            <a:ext cx="232780" cy="23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2" descr="C:\work_2014\animals\ui\sourec\640_1136_resize\star_success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6165304"/>
            <a:ext cx="210284" cy="21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타원형 설명선 143"/>
          <p:cNvSpPr/>
          <p:nvPr/>
        </p:nvSpPr>
        <p:spPr>
          <a:xfrm>
            <a:off x="6357588" y="5949950"/>
            <a:ext cx="2520280" cy="645772"/>
          </a:xfrm>
          <a:prstGeom prst="wedgeEllipseCallout">
            <a:avLst>
              <a:gd name="adj1" fmla="val -59373"/>
              <a:gd name="adj2" fmla="val 1979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캐릭터 등급</a:t>
            </a:r>
            <a:endParaRPr lang="en-US" altLang="ko-KR" sz="700" dirty="0" smtClean="0"/>
          </a:p>
          <a:p>
            <a:pPr algn="ctr"/>
            <a:r>
              <a:rPr lang="ko-KR" altLang="en-US" sz="1000" dirty="0" smtClean="0">
                <a:solidFill>
                  <a:srgbClr val="FFC000"/>
                </a:solidFill>
              </a:rPr>
              <a:t>별이 늘어나면 주요 </a:t>
            </a:r>
            <a:r>
              <a:rPr lang="ko-KR" altLang="en-US" sz="1000" dirty="0" err="1" smtClean="0">
                <a:solidFill>
                  <a:srgbClr val="FFC000"/>
                </a:solidFill>
              </a:rPr>
              <a:t>스탯이</a:t>
            </a:r>
            <a:r>
              <a:rPr lang="ko-KR" altLang="en-US" sz="1000" dirty="0" smtClean="0">
                <a:solidFill>
                  <a:srgbClr val="FFC000"/>
                </a:solidFill>
              </a:rPr>
              <a:t> 올라감</a:t>
            </a:r>
            <a:endParaRPr lang="en-US" altLang="ko-KR" sz="1000" dirty="0" smtClean="0">
              <a:solidFill>
                <a:srgbClr val="FFC000"/>
              </a:solidFill>
            </a:endParaRPr>
          </a:p>
        </p:txBody>
      </p:sp>
      <p:sp>
        <p:nvSpPr>
          <p:cNvPr id="145" name="타원형 설명선 144"/>
          <p:cNvSpPr/>
          <p:nvPr/>
        </p:nvSpPr>
        <p:spPr>
          <a:xfrm>
            <a:off x="6442888" y="5193196"/>
            <a:ext cx="2520280" cy="645772"/>
          </a:xfrm>
          <a:prstGeom prst="wedgeEllipseCallout">
            <a:avLst>
              <a:gd name="adj1" fmla="val -63949"/>
              <a:gd name="adj2" fmla="val 41524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캐릭터 정보</a:t>
            </a:r>
            <a:endParaRPr lang="en-US" altLang="ko-KR" sz="700" dirty="0" smtClean="0"/>
          </a:p>
          <a:p>
            <a:pPr algn="ctr"/>
            <a:r>
              <a:rPr lang="ko-KR" altLang="en-US" sz="1000" dirty="0" smtClean="0"/>
              <a:t>캐릭터 관리 페이지로 이동</a:t>
            </a:r>
            <a:endParaRPr lang="en-US" altLang="ko-KR" sz="1000" dirty="0" smtClean="0"/>
          </a:p>
        </p:txBody>
      </p:sp>
      <p:sp>
        <p:nvSpPr>
          <p:cNvPr id="2" name="위쪽/아래쪽 화살표 1"/>
          <p:cNvSpPr/>
          <p:nvPr/>
        </p:nvSpPr>
        <p:spPr>
          <a:xfrm>
            <a:off x="6216318" y="3789040"/>
            <a:ext cx="227890" cy="85926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순서도: 대체 처리 67"/>
          <p:cNvSpPr/>
          <p:nvPr/>
        </p:nvSpPr>
        <p:spPr>
          <a:xfrm>
            <a:off x="5764786" y="3645024"/>
            <a:ext cx="463398" cy="212693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점</a:t>
            </a:r>
            <a:r>
              <a:rPr lang="ko-KR" altLang="en-US" sz="600" dirty="0">
                <a:solidFill>
                  <a:schemeClr val="bg1"/>
                </a:solidFill>
              </a:rPr>
              <a:t>수</a:t>
            </a:r>
            <a:r>
              <a:rPr lang="ko-KR" altLang="en-US" sz="600" dirty="0" smtClean="0">
                <a:solidFill>
                  <a:schemeClr val="bg1"/>
                </a:solidFill>
              </a:rPr>
              <a:t>순</a:t>
            </a:r>
            <a:endParaRPr lang="en-US" altLang="ko-KR" sz="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46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542" y="2420888"/>
            <a:ext cx="4561706" cy="25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제목 3"/>
          <p:cNvSpPr txBox="1">
            <a:spLocks/>
          </p:cNvSpPr>
          <p:nvPr/>
        </p:nvSpPr>
        <p:spPr>
          <a:xfrm>
            <a:off x="0" y="0"/>
            <a:ext cx="8856984" cy="332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 smtClean="0"/>
              <a:t>요새관리</a:t>
            </a:r>
            <a:r>
              <a:rPr lang="en-US" altLang="ko-KR" sz="1600" dirty="0" smtClean="0"/>
              <a:t>_</a:t>
            </a:r>
            <a:r>
              <a:rPr lang="ko-KR" altLang="en-US" sz="1600" dirty="0" err="1" smtClean="0"/>
              <a:t>유닛메뉴</a:t>
            </a:r>
            <a:r>
              <a:rPr lang="en-US" altLang="ko-KR" sz="1600" dirty="0" smtClean="0"/>
              <a:t>_</a:t>
            </a:r>
            <a:r>
              <a:rPr lang="ko-KR" altLang="en-US" sz="1600" dirty="0" err="1" smtClean="0"/>
              <a:t>유닛</a:t>
            </a:r>
            <a:r>
              <a:rPr lang="ko-KR" altLang="en-US" sz="1600" dirty="0" smtClean="0"/>
              <a:t> 거두기</a:t>
            </a:r>
            <a:endParaRPr lang="en-US" altLang="ko-KR" sz="1600" dirty="0" smtClean="0"/>
          </a:p>
        </p:txBody>
      </p:sp>
      <p:sp>
        <p:nvSpPr>
          <p:cNvPr id="76" name="직사각형 75"/>
          <p:cNvSpPr/>
          <p:nvPr/>
        </p:nvSpPr>
        <p:spPr>
          <a:xfrm>
            <a:off x="3923927" y="2479491"/>
            <a:ext cx="504565" cy="159088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/>
              <a:t>기술자 </a:t>
            </a:r>
            <a:r>
              <a:rPr lang="en-US" altLang="ko-KR" sz="600" dirty="0" smtClean="0"/>
              <a:t>1/2</a:t>
            </a:r>
            <a:endParaRPr lang="ko-KR" altLang="en-US" sz="600" dirty="0"/>
          </a:p>
        </p:txBody>
      </p:sp>
      <p:sp>
        <p:nvSpPr>
          <p:cNvPr id="83" name="직사각형 82"/>
          <p:cNvSpPr/>
          <p:nvPr/>
        </p:nvSpPr>
        <p:spPr>
          <a:xfrm>
            <a:off x="5220072" y="2479491"/>
            <a:ext cx="622684" cy="157421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/>
              <a:t>골드 </a:t>
            </a:r>
            <a:r>
              <a:rPr lang="en-US" altLang="ko-KR" sz="600" dirty="0" smtClean="0"/>
              <a:t>99999</a:t>
            </a:r>
            <a:endParaRPr lang="ko-KR" altLang="en-US" sz="600" dirty="0"/>
          </a:p>
        </p:txBody>
      </p:sp>
      <p:sp>
        <p:nvSpPr>
          <p:cNvPr id="116" name="직사각형 115"/>
          <p:cNvSpPr/>
          <p:nvPr/>
        </p:nvSpPr>
        <p:spPr>
          <a:xfrm>
            <a:off x="5004048" y="2695515"/>
            <a:ext cx="622684" cy="157421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/>
              <a:t>보</a:t>
            </a:r>
            <a:r>
              <a:rPr lang="ko-KR" altLang="en-US" sz="600" dirty="0"/>
              <a:t>석</a:t>
            </a:r>
            <a:r>
              <a:rPr lang="ko-KR" altLang="en-US" sz="600" dirty="0" smtClean="0"/>
              <a:t> </a:t>
            </a:r>
            <a:r>
              <a:rPr lang="en-US" altLang="ko-KR" sz="600" dirty="0" smtClean="0"/>
              <a:t>99999</a:t>
            </a:r>
            <a:endParaRPr lang="ko-KR" altLang="en-US" sz="600" dirty="0"/>
          </a:p>
        </p:txBody>
      </p:sp>
      <p:sp>
        <p:nvSpPr>
          <p:cNvPr id="117" name="순서도: 대체 처리 116"/>
          <p:cNvSpPr/>
          <p:nvPr/>
        </p:nvSpPr>
        <p:spPr>
          <a:xfrm>
            <a:off x="4341823" y="2460551"/>
            <a:ext cx="158169" cy="176361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</a:rPr>
              <a:t>+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4572000" y="2477824"/>
            <a:ext cx="504565" cy="159088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err="1" smtClean="0"/>
              <a:t>캐쉬</a:t>
            </a:r>
            <a:r>
              <a:rPr lang="en-US" altLang="ko-KR" sz="600" dirty="0" smtClean="0"/>
              <a:t>999999</a:t>
            </a:r>
            <a:endParaRPr lang="ko-KR" altLang="en-US" sz="600" dirty="0"/>
          </a:p>
        </p:txBody>
      </p:sp>
      <p:sp>
        <p:nvSpPr>
          <p:cNvPr id="156" name="순서도: 대체 처리 155"/>
          <p:cNvSpPr/>
          <p:nvPr/>
        </p:nvSpPr>
        <p:spPr>
          <a:xfrm>
            <a:off x="4989896" y="2458884"/>
            <a:ext cx="158169" cy="176361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</a:rPr>
              <a:t>+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242542" y="2793155"/>
            <a:ext cx="1321346" cy="2197707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67000"/>
                </a:schemeClr>
              </a:gs>
              <a:gs pos="50000">
                <a:schemeClr val="tx1">
                  <a:lumMod val="95000"/>
                  <a:lumOff val="5000"/>
                  <a:alpha val="52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rgbClr val="7A6C64"/>
              </a:solidFill>
            </a:endParaRPr>
          </a:p>
          <a:p>
            <a:r>
              <a:rPr lang="en-US" altLang="ko-KR" sz="800" dirty="0">
                <a:solidFill>
                  <a:srgbClr val="7A6C64"/>
                </a:solidFill>
              </a:rPr>
              <a:t> </a:t>
            </a:r>
            <a:r>
              <a:rPr lang="en-US" altLang="ko-KR" sz="800" dirty="0" smtClean="0">
                <a:solidFill>
                  <a:srgbClr val="7A6C64"/>
                </a:solidFill>
              </a:rPr>
              <a:t>  </a:t>
            </a:r>
          </a:p>
        </p:txBody>
      </p:sp>
      <p:pic>
        <p:nvPicPr>
          <p:cNvPr id="84" name="Picture 2" descr="C:\work_2015\titan\proto\Sprites\Unit\ISO_Unit_Castle_b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093" y="2780928"/>
            <a:ext cx="439356" cy="48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:\work_2015\titan\proto\Sprites\Unit\ISO_Unit_Castle_b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093" y="3212976"/>
            <a:ext cx="439356" cy="48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C:\work_2015\titan\proto\Sprites\Unit\ISO_Unit_Castle_b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996" y="3643323"/>
            <a:ext cx="439356" cy="48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C:\work_2015\titan\proto\Sprites\Unit\ISO_Unit_Castle_b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937" y="4077072"/>
            <a:ext cx="439356" cy="48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C:\work_2015\titan\proto\Sprites\Unit\ISO_Unit_Castle_b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492" y="4504008"/>
            <a:ext cx="439356" cy="48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순서도: 대체 처리 96"/>
          <p:cNvSpPr/>
          <p:nvPr/>
        </p:nvSpPr>
        <p:spPr>
          <a:xfrm>
            <a:off x="2320453" y="3212976"/>
            <a:ext cx="377710" cy="262476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지도보기</a:t>
            </a:r>
            <a:endParaRPr lang="en-US" altLang="ko-KR" sz="600" dirty="0" smtClean="0">
              <a:solidFill>
                <a:schemeClr val="bg1"/>
              </a:solidFill>
            </a:endParaRPr>
          </a:p>
        </p:txBody>
      </p:sp>
      <p:sp>
        <p:nvSpPr>
          <p:cNvPr id="98" name="순서도: 대체 처리 97"/>
          <p:cNvSpPr/>
          <p:nvPr/>
        </p:nvSpPr>
        <p:spPr>
          <a:xfrm>
            <a:off x="2314550" y="2852936"/>
            <a:ext cx="385242" cy="288032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7A6C64"/>
                </a:solidFill>
              </a:rPr>
              <a:t>◀</a:t>
            </a:r>
            <a:endParaRPr lang="en-US" altLang="ko-KR" sz="1000" dirty="0" smtClean="0">
              <a:solidFill>
                <a:srgbClr val="7A6C64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242543" y="2420889"/>
            <a:ext cx="1609378" cy="353336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b="1" dirty="0" err="1" smtClean="0"/>
              <a:t>노란곰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99999</a:t>
            </a:r>
            <a:r>
              <a:rPr lang="ko-KR" altLang="en-US" sz="800" dirty="0" smtClean="0"/>
              <a:t>점</a:t>
            </a:r>
            <a:endParaRPr lang="en-US" altLang="ko-KR" sz="800" dirty="0" smtClean="0"/>
          </a:p>
          <a:p>
            <a:pPr algn="r"/>
            <a:r>
              <a:rPr lang="ko-KR" altLang="en-US" sz="800" dirty="0" smtClean="0"/>
              <a:t>요새 </a:t>
            </a:r>
            <a:r>
              <a:rPr lang="en-US" altLang="ko-KR" sz="800" dirty="0" smtClean="0"/>
              <a:t>95/100</a:t>
            </a:r>
          </a:p>
          <a:p>
            <a:pPr algn="r"/>
            <a:r>
              <a:rPr lang="en-US" altLang="ko-KR" sz="800" dirty="0" smtClean="0"/>
              <a:t>1. </a:t>
            </a:r>
            <a:r>
              <a:rPr lang="ko-KR" altLang="en-US" sz="800" dirty="0" smtClean="0"/>
              <a:t>모래폭풍 </a:t>
            </a:r>
            <a:r>
              <a:rPr lang="en-US" altLang="ko-KR" sz="800" dirty="0" smtClean="0"/>
              <a:t>888</a:t>
            </a:r>
            <a:r>
              <a:rPr lang="ko-KR" altLang="en-US" sz="800" dirty="0" smtClean="0"/>
              <a:t>점</a:t>
            </a:r>
            <a:endParaRPr lang="ko-KR" altLang="en-US" sz="800" dirty="0"/>
          </a:p>
        </p:txBody>
      </p:sp>
      <p:sp>
        <p:nvSpPr>
          <p:cNvPr id="100" name="순서도: 대체 처리 99"/>
          <p:cNvSpPr/>
          <p:nvPr/>
        </p:nvSpPr>
        <p:spPr>
          <a:xfrm>
            <a:off x="2320453" y="3573016"/>
            <a:ext cx="377710" cy="262476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점</a:t>
            </a:r>
            <a:r>
              <a:rPr lang="ko-KR" altLang="en-US" sz="600" dirty="0">
                <a:solidFill>
                  <a:schemeClr val="bg1"/>
                </a:solidFill>
              </a:rPr>
              <a:t>수</a:t>
            </a:r>
            <a:r>
              <a:rPr lang="ko-KR" altLang="en-US" sz="600" dirty="0" smtClean="0">
                <a:solidFill>
                  <a:schemeClr val="bg1"/>
                </a:solidFill>
              </a:rPr>
              <a:t>순</a:t>
            </a:r>
            <a:endParaRPr lang="en-US" altLang="ko-KR" sz="600" dirty="0" smtClean="0">
              <a:solidFill>
                <a:schemeClr val="bg1"/>
              </a:solidFill>
            </a:endParaRPr>
          </a:p>
        </p:txBody>
      </p:sp>
      <p:pic>
        <p:nvPicPr>
          <p:cNvPr id="101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349" y="2420888"/>
            <a:ext cx="373435" cy="37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직사각형 92"/>
          <p:cNvSpPr/>
          <p:nvPr/>
        </p:nvSpPr>
        <p:spPr>
          <a:xfrm>
            <a:off x="3851921" y="2421840"/>
            <a:ext cx="2933418" cy="2562356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3926745" y="2810234"/>
            <a:ext cx="2765817" cy="20691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4150">
                  <a:schemeClr val="accent5">
                    <a:lumMod val="20000"/>
                    <a:lumOff val="80000"/>
                  </a:schemeClr>
                </a:gs>
                <a:gs pos="67500">
                  <a:schemeClr val="accent1">
                    <a:lumMod val="20000"/>
                    <a:lumOff val="80000"/>
                  </a:schemeClr>
                </a:gs>
                <a:gs pos="50000">
                  <a:schemeClr val="bg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63500" dist="25400" dir="5400000" sx="98000" sy="98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rgbClr val="7A6C64"/>
                </a:solidFill>
              </a:rPr>
              <a:t>1</a:t>
            </a:r>
            <a:r>
              <a:rPr lang="ko-KR" altLang="en-US" sz="1000" b="1" dirty="0" smtClean="0">
                <a:solidFill>
                  <a:srgbClr val="7A6C64"/>
                </a:solidFill>
              </a:rPr>
              <a:t>소대 </a:t>
            </a:r>
            <a:endParaRPr lang="en-US" altLang="ko-KR" sz="1000" b="1" dirty="0" smtClean="0">
              <a:solidFill>
                <a:srgbClr val="7A6C64"/>
              </a:solidFill>
            </a:endParaRPr>
          </a:p>
          <a:p>
            <a:r>
              <a:rPr lang="en-US" altLang="ko-KR" sz="700" b="1" dirty="0">
                <a:solidFill>
                  <a:srgbClr val="7A6C64"/>
                </a:solidFill>
              </a:rPr>
              <a:t> </a:t>
            </a:r>
            <a:r>
              <a:rPr lang="en-US" altLang="ko-KR" sz="700" b="1" dirty="0" smtClean="0">
                <a:solidFill>
                  <a:srgbClr val="7A6C64"/>
                </a:solidFill>
              </a:rPr>
              <a:t>     </a:t>
            </a:r>
            <a:r>
              <a:rPr lang="en-US" altLang="ko-KR" sz="800" b="1" dirty="0" smtClean="0">
                <a:solidFill>
                  <a:srgbClr val="7A6C64"/>
                </a:solidFill>
              </a:rPr>
              <a:t>1</a:t>
            </a:r>
            <a:r>
              <a:rPr lang="ko-KR" altLang="en-US" sz="800" b="1" dirty="0" smtClean="0">
                <a:solidFill>
                  <a:srgbClr val="7A6C64"/>
                </a:solidFill>
              </a:rPr>
              <a:t>분대 </a:t>
            </a:r>
            <a:r>
              <a:rPr lang="en-US" altLang="ko-KR" sz="800" b="1" dirty="0" smtClean="0">
                <a:solidFill>
                  <a:srgbClr val="7A6C64"/>
                </a:solidFill>
              </a:rPr>
              <a:t>40/40</a:t>
            </a:r>
          </a:p>
          <a:p>
            <a:r>
              <a:rPr lang="en-US" altLang="ko-KR" sz="800" b="1" dirty="0" smtClean="0">
                <a:solidFill>
                  <a:srgbClr val="7A6C64"/>
                </a:solidFill>
              </a:rPr>
              <a:t>     2</a:t>
            </a:r>
            <a:r>
              <a:rPr lang="ko-KR" altLang="en-US" sz="800" b="1" dirty="0" smtClean="0">
                <a:solidFill>
                  <a:srgbClr val="7A6C64"/>
                </a:solidFill>
              </a:rPr>
              <a:t>분대 </a:t>
            </a:r>
            <a:r>
              <a:rPr lang="en-US" altLang="ko-KR" sz="800" b="1" dirty="0" smtClean="0">
                <a:solidFill>
                  <a:srgbClr val="7A6C64"/>
                </a:solidFill>
              </a:rPr>
              <a:t>40/40</a:t>
            </a:r>
          </a:p>
          <a:p>
            <a:r>
              <a:rPr lang="en-US" altLang="ko-KR" sz="800" b="1" dirty="0" smtClean="0">
                <a:solidFill>
                  <a:srgbClr val="7A6C64"/>
                </a:solidFill>
              </a:rPr>
              <a:t>     3</a:t>
            </a:r>
            <a:r>
              <a:rPr lang="ko-KR" altLang="en-US" sz="800" b="1" dirty="0" smtClean="0">
                <a:solidFill>
                  <a:srgbClr val="7A6C64"/>
                </a:solidFill>
              </a:rPr>
              <a:t>분대 </a:t>
            </a:r>
            <a:r>
              <a:rPr lang="en-US" altLang="ko-KR" sz="800" b="1" dirty="0" smtClean="0">
                <a:solidFill>
                  <a:srgbClr val="7A6C64"/>
                </a:solidFill>
              </a:rPr>
              <a:t>40/40</a:t>
            </a:r>
            <a:endParaRPr lang="en-US" altLang="ko-KR" sz="800" b="1" dirty="0">
              <a:solidFill>
                <a:srgbClr val="7A6C64"/>
              </a:solidFill>
            </a:endParaRPr>
          </a:p>
          <a:p>
            <a:r>
              <a:rPr lang="en-US" altLang="ko-KR" sz="800" b="1" dirty="0" smtClean="0">
                <a:solidFill>
                  <a:srgbClr val="7A6C64"/>
                </a:solidFill>
              </a:rPr>
              <a:t>     4</a:t>
            </a:r>
            <a:r>
              <a:rPr lang="ko-KR" altLang="en-US" sz="800" b="1" dirty="0" smtClean="0">
                <a:solidFill>
                  <a:srgbClr val="7A6C64"/>
                </a:solidFill>
              </a:rPr>
              <a:t>분대 </a:t>
            </a:r>
            <a:r>
              <a:rPr lang="en-US" altLang="ko-KR" sz="800" b="1" dirty="0" smtClean="0">
                <a:solidFill>
                  <a:srgbClr val="7A6C64"/>
                </a:solidFill>
              </a:rPr>
              <a:t>22/40</a:t>
            </a:r>
          </a:p>
          <a:p>
            <a:r>
              <a:rPr lang="en-US" altLang="ko-KR" sz="800" b="1" dirty="0" smtClean="0">
                <a:solidFill>
                  <a:srgbClr val="7A6C64"/>
                </a:solidFill>
              </a:rPr>
              <a:t> </a:t>
            </a:r>
            <a:endParaRPr lang="en-US" altLang="ko-KR" sz="800" b="1" dirty="0">
              <a:solidFill>
                <a:srgbClr val="7A6C64"/>
              </a:solidFill>
            </a:endParaRPr>
          </a:p>
          <a:p>
            <a:endParaRPr lang="en-US" altLang="ko-KR" sz="800" b="1" dirty="0" smtClean="0">
              <a:solidFill>
                <a:srgbClr val="7A6C64"/>
              </a:solidFill>
            </a:endParaRPr>
          </a:p>
          <a:p>
            <a:endParaRPr lang="en-US" altLang="ko-KR" sz="800" b="1" dirty="0">
              <a:solidFill>
                <a:srgbClr val="7A6C64"/>
              </a:solidFill>
            </a:endParaRPr>
          </a:p>
          <a:p>
            <a:endParaRPr lang="en-US" altLang="ko-KR" sz="800" b="1" dirty="0" smtClean="0">
              <a:solidFill>
                <a:srgbClr val="7A6C64"/>
              </a:solidFill>
            </a:endParaRPr>
          </a:p>
          <a:p>
            <a:endParaRPr lang="en-US" altLang="ko-KR" sz="800" b="1" dirty="0">
              <a:solidFill>
                <a:srgbClr val="7A6C64"/>
              </a:solidFill>
            </a:endParaRPr>
          </a:p>
          <a:p>
            <a:endParaRPr lang="en-US" altLang="ko-KR" sz="800" b="1" dirty="0" smtClean="0">
              <a:solidFill>
                <a:srgbClr val="7A6C64"/>
              </a:solidFill>
            </a:endParaRPr>
          </a:p>
          <a:p>
            <a:endParaRPr lang="en-US" altLang="ko-KR" sz="800" b="1" dirty="0">
              <a:solidFill>
                <a:srgbClr val="7A6C64"/>
              </a:solidFill>
            </a:endParaRPr>
          </a:p>
          <a:p>
            <a:endParaRPr lang="en-US" altLang="ko-KR" sz="800" b="1" dirty="0" smtClean="0">
              <a:solidFill>
                <a:srgbClr val="7A6C64"/>
              </a:solidFill>
            </a:endParaRPr>
          </a:p>
          <a:p>
            <a:endParaRPr lang="en-US" altLang="ko-KR" sz="800" b="1" dirty="0">
              <a:solidFill>
                <a:srgbClr val="7A6C64"/>
              </a:solidFill>
            </a:endParaRPr>
          </a:p>
          <a:p>
            <a:endParaRPr lang="en-US" altLang="ko-KR" sz="800" b="1" dirty="0" smtClean="0">
              <a:solidFill>
                <a:srgbClr val="7A6C64"/>
              </a:solidFill>
            </a:endParaRPr>
          </a:p>
          <a:p>
            <a:endParaRPr lang="en-US" altLang="ko-KR" sz="800" b="1" dirty="0">
              <a:solidFill>
                <a:srgbClr val="7A6C64"/>
              </a:solidFill>
            </a:endParaRPr>
          </a:p>
        </p:txBody>
      </p:sp>
      <p:sp>
        <p:nvSpPr>
          <p:cNvPr id="91" name="양쪽 모서리가 둥근 사각형 90"/>
          <p:cNvSpPr/>
          <p:nvPr/>
        </p:nvSpPr>
        <p:spPr>
          <a:xfrm>
            <a:off x="4794701" y="2492896"/>
            <a:ext cx="857419" cy="317338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/>
              <a:t>방어유닛</a:t>
            </a:r>
            <a:endParaRPr lang="ko-KR" altLang="en-US" sz="1050" dirty="0"/>
          </a:p>
        </p:txBody>
      </p:sp>
      <p:sp>
        <p:nvSpPr>
          <p:cNvPr id="92" name="양쪽 모서리가 둥근 사각형 91"/>
          <p:cNvSpPr/>
          <p:nvPr/>
        </p:nvSpPr>
        <p:spPr>
          <a:xfrm>
            <a:off x="3923928" y="2492896"/>
            <a:ext cx="856640" cy="31733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건물</a:t>
            </a:r>
            <a:endParaRPr lang="ko-KR" altLang="en-US" sz="1000" dirty="0"/>
          </a:p>
        </p:txBody>
      </p:sp>
      <p:sp>
        <p:nvSpPr>
          <p:cNvPr id="63" name="순서도: 대체 처리 62"/>
          <p:cNvSpPr/>
          <p:nvPr/>
        </p:nvSpPr>
        <p:spPr>
          <a:xfrm>
            <a:off x="6465299" y="2476307"/>
            <a:ext cx="262905" cy="242500"/>
          </a:xfrm>
          <a:prstGeom prst="flowChartAlternateProcess">
            <a:avLst/>
          </a:prstGeom>
          <a:gradFill>
            <a:gsLst>
              <a:gs pos="0">
                <a:srgbClr val="FFC000"/>
              </a:gs>
              <a:gs pos="50000">
                <a:srgbClr val="FF0000"/>
              </a:gs>
              <a:gs pos="100000">
                <a:srgbClr val="FF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X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1" name="순서도: 대체 처리 50"/>
          <p:cNvSpPr/>
          <p:nvPr/>
        </p:nvSpPr>
        <p:spPr>
          <a:xfrm>
            <a:off x="3953087" y="3501008"/>
            <a:ext cx="223122" cy="515213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7A6C64"/>
                </a:solidFill>
              </a:rPr>
              <a:t>◀</a:t>
            </a:r>
            <a:endParaRPr lang="en-US" altLang="ko-KR" sz="1000" dirty="0" smtClean="0">
              <a:solidFill>
                <a:srgbClr val="7A6C64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295051" y="3662225"/>
            <a:ext cx="2035421" cy="11349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rgbClr val="7A6C64"/>
                </a:solidFill>
              </a:rPr>
              <a:t>유닛을</a:t>
            </a:r>
            <a:r>
              <a:rPr lang="ko-KR" altLang="en-US" sz="800" dirty="0" smtClean="0">
                <a:solidFill>
                  <a:srgbClr val="7A6C64"/>
                </a:solidFill>
              </a:rPr>
              <a:t> 선택하세요</a:t>
            </a:r>
            <a:endParaRPr lang="en-US" altLang="ko-KR" sz="800" dirty="0" smtClean="0">
              <a:solidFill>
                <a:srgbClr val="7A6C64"/>
              </a:solidFill>
            </a:endParaRPr>
          </a:p>
          <a:p>
            <a:pPr algn="ctr"/>
            <a:endParaRPr lang="en-US" altLang="ko-KR" sz="800" dirty="0">
              <a:solidFill>
                <a:srgbClr val="7A6C64"/>
              </a:solidFill>
            </a:endParaRPr>
          </a:p>
          <a:p>
            <a:pPr algn="ctr"/>
            <a:endParaRPr lang="en-US" altLang="ko-KR" sz="800" dirty="0" smtClean="0">
              <a:solidFill>
                <a:srgbClr val="7A6C64"/>
              </a:solidFill>
            </a:endParaRPr>
          </a:p>
          <a:p>
            <a:pPr algn="ctr"/>
            <a:endParaRPr lang="en-US" altLang="ko-KR" sz="800" dirty="0">
              <a:solidFill>
                <a:srgbClr val="7A6C64"/>
              </a:solidFill>
            </a:endParaRPr>
          </a:p>
          <a:p>
            <a:pPr algn="ctr"/>
            <a:endParaRPr lang="en-US" altLang="ko-KR" sz="800" dirty="0" smtClean="0">
              <a:solidFill>
                <a:srgbClr val="7A6C64"/>
              </a:solidFill>
            </a:endParaRPr>
          </a:p>
          <a:p>
            <a:pPr algn="ctr"/>
            <a:endParaRPr lang="en-US" altLang="ko-KR" sz="800" dirty="0">
              <a:solidFill>
                <a:srgbClr val="7A6C64"/>
              </a:solidFill>
            </a:endParaRPr>
          </a:p>
          <a:p>
            <a:pPr algn="ctr"/>
            <a:endParaRPr lang="en-US" altLang="ko-KR" sz="800" dirty="0" smtClean="0">
              <a:solidFill>
                <a:srgbClr val="7A6C64"/>
              </a:solidFill>
            </a:endParaRPr>
          </a:p>
          <a:p>
            <a:pPr algn="ctr"/>
            <a:endParaRPr lang="en-US" altLang="ko-KR" sz="800" dirty="0">
              <a:solidFill>
                <a:srgbClr val="7A6C64"/>
              </a:solidFill>
            </a:endParaRPr>
          </a:p>
          <a:p>
            <a:pPr algn="ctr"/>
            <a:endParaRPr lang="en-US" altLang="ko-KR" sz="800" dirty="0" smtClean="0">
              <a:solidFill>
                <a:srgbClr val="7A6C64"/>
              </a:solidFill>
            </a:endParaRPr>
          </a:p>
        </p:txBody>
      </p:sp>
      <p:pic>
        <p:nvPicPr>
          <p:cNvPr id="80" name="Picture 2" descr="C:\work_2012\smart\project_LOK\ui\icon\item\item_0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896800"/>
            <a:ext cx="250825" cy="25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6046961" y="2852936"/>
            <a:ext cx="567025" cy="338554"/>
          </a:xfrm>
          <a:prstGeom prst="rect">
            <a:avLst/>
          </a:prstGeom>
          <a:noFill/>
          <a:ln>
            <a:noFill/>
          </a:ln>
          <a:effectLst>
            <a:glow rad="292100">
              <a:schemeClr val="accent4">
                <a:satMod val="175000"/>
                <a:alpha val="40000"/>
              </a:schemeClr>
            </a:glow>
            <a:outerShdw blurRad="38100" dist="50800" dir="4920000" sx="97000" sy="97000" algn="ctr" rotWithShape="0">
              <a:schemeClr val="tx2">
                <a:lumMod val="75000"/>
                <a:alpha val="94000"/>
              </a:scheme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solidFill>
                  <a:schemeClr val="bg1"/>
                </a:solidFill>
              </a:rPr>
              <a:t>build time</a:t>
            </a:r>
          </a:p>
          <a:p>
            <a:r>
              <a:rPr lang="en-US" altLang="ko-KR" sz="1000" b="1" dirty="0" smtClean="0">
                <a:solidFill>
                  <a:schemeClr val="bg1"/>
                </a:solidFill>
              </a:rPr>
              <a:t>5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분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pic>
        <p:nvPicPr>
          <p:cNvPr id="106" name="Picture 13" descr="C:\work_2015\titan\proto\Sprites\Unit\ISO_Unit_Bootcamp_b_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581" y="2924944"/>
            <a:ext cx="503432" cy="55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932" y="2924944"/>
            <a:ext cx="313161" cy="31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553" y="2926154"/>
            <a:ext cx="313161" cy="31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932" y="3321768"/>
            <a:ext cx="313161" cy="31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553" y="3310989"/>
            <a:ext cx="313161" cy="31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순서도: 대체 처리 110"/>
          <p:cNvSpPr/>
          <p:nvPr/>
        </p:nvSpPr>
        <p:spPr>
          <a:xfrm>
            <a:off x="6012160" y="3177509"/>
            <a:ext cx="610907" cy="266959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즉시완성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8 </a:t>
            </a:r>
            <a:r>
              <a:rPr lang="ko-KR" altLang="en-US" sz="700" dirty="0" err="1" smtClean="0">
                <a:solidFill>
                  <a:schemeClr val="bg1"/>
                </a:solidFill>
              </a:rPr>
              <a:t>알파석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38" name="순서도: 대체 처리 137"/>
          <p:cNvSpPr/>
          <p:nvPr/>
        </p:nvSpPr>
        <p:spPr>
          <a:xfrm>
            <a:off x="6444208" y="3501008"/>
            <a:ext cx="223122" cy="515213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7A6C64"/>
                </a:solidFill>
              </a:rPr>
              <a:t>▶</a:t>
            </a:r>
            <a:endParaRPr lang="en-US" altLang="ko-KR" sz="1000" dirty="0" smtClean="0">
              <a:solidFill>
                <a:srgbClr val="7A6C64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919358" y="2900149"/>
            <a:ext cx="372722" cy="384835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순서도: 대체 처리 68"/>
          <p:cNvSpPr/>
          <p:nvPr/>
        </p:nvSpPr>
        <p:spPr>
          <a:xfrm>
            <a:off x="4923656" y="4229688"/>
            <a:ext cx="800472" cy="360040"/>
          </a:xfrm>
          <a:prstGeom prst="flowChartAlternateProcess">
            <a:avLst/>
          </a:prstGeom>
          <a:gradFill>
            <a:gsLst>
              <a:gs pos="0">
                <a:srgbClr val="FFC000"/>
              </a:gs>
              <a:gs pos="50000">
                <a:srgbClr val="FF0000"/>
              </a:gs>
              <a:gs pos="100000">
                <a:srgbClr val="FF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취소하기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17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542" y="2420888"/>
            <a:ext cx="4561706" cy="25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제목 3"/>
          <p:cNvSpPr txBox="1">
            <a:spLocks/>
          </p:cNvSpPr>
          <p:nvPr/>
        </p:nvSpPr>
        <p:spPr>
          <a:xfrm>
            <a:off x="0" y="0"/>
            <a:ext cx="8856984" cy="332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 err="1" smtClean="0"/>
              <a:t>유닛</a:t>
            </a:r>
            <a:r>
              <a:rPr lang="ko-KR" altLang="en-US" sz="1600" dirty="0" smtClean="0"/>
              <a:t> 훈련소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 신규고용</a:t>
            </a:r>
            <a:endParaRPr lang="en-US" altLang="ko-KR" sz="1600" dirty="0" smtClean="0"/>
          </a:p>
        </p:txBody>
      </p:sp>
      <p:sp>
        <p:nvSpPr>
          <p:cNvPr id="99" name="직사각형 98"/>
          <p:cNvSpPr/>
          <p:nvPr/>
        </p:nvSpPr>
        <p:spPr>
          <a:xfrm>
            <a:off x="2242543" y="2420889"/>
            <a:ext cx="1609378" cy="353336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b="1" dirty="0" err="1" smtClean="0"/>
              <a:t>노란곰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99999</a:t>
            </a:r>
            <a:r>
              <a:rPr lang="ko-KR" altLang="en-US" sz="800" dirty="0" smtClean="0"/>
              <a:t>점</a:t>
            </a:r>
            <a:endParaRPr lang="en-US" altLang="ko-KR" sz="800" dirty="0" smtClean="0"/>
          </a:p>
          <a:p>
            <a:pPr algn="r"/>
            <a:r>
              <a:rPr lang="ko-KR" altLang="en-US" sz="800" dirty="0" smtClean="0"/>
              <a:t>요새 </a:t>
            </a:r>
            <a:r>
              <a:rPr lang="en-US" altLang="ko-KR" sz="800" dirty="0" smtClean="0"/>
              <a:t>95/100</a:t>
            </a:r>
          </a:p>
          <a:p>
            <a:pPr algn="r"/>
            <a:r>
              <a:rPr lang="en-US" altLang="ko-KR" sz="800" dirty="0" smtClean="0"/>
              <a:t>1. </a:t>
            </a:r>
            <a:r>
              <a:rPr lang="ko-KR" altLang="en-US" sz="800" dirty="0" smtClean="0"/>
              <a:t>모래폭풍 </a:t>
            </a:r>
            <a:r>
              <a:rPr lang="en-US" altLang="ko-KR" sz="800" dirty="0" smtClean="0"/>
              <a:t>888</a:t>
            </a:r>
            <a:r>
              <a:rPr lang="ko-KR" altLang="en-US" sz="800" dirty="0" smtClean="0"/>
              <a:t>점</a:t>
            </a:r>
            <a:endParaRPr lang="ko-KR" altLang="en-US" sz="800" dirty="0"/>
          </a:p>
        </p:txBody>
      </p:sp>
      <p:pic>
        <p:nvPicPr>
          <p:cNvPr id="101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349" y="2420888"/>
            <a:ext cx="373435" cy="37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직사각형 92"/>
          <p:cNvSpPr/>
          <p:nvPr/>
        </p:nvSpPr>
        <p:spPr>
          <a:xfrm>
            <a:off x="3851921" y="2421840"/>
            <a:ext cx="2933418" cy="2562356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3851921" y="2420888"/>
            <a:ext cx="2933418" cy="25633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4150">
                  <a:schemeClr val="accent5">
                    <a:lumMod val="20000"/>
                    <a:lumOff val="80000"/>
                  </a:schemeClr>
                </a:gs>
                <a:gs pos="67500">
                  <a:schemeClr val="accent1">
                    <a:lumMod val="20000"/>
                    <a:lumOff val="80000"/>
                  </a:schemeClr>
                </a:gs>
                <a:gs pos="50000">
                  <a:schemeClr val="bg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63500" dist="25400" dir="5400000" sx="98000" sy="98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r>
              <a:rPr lang="ko-KR" altLang="en-US" sz="1000" b="1" dirty="0" smtClean="0">
                <a:solidFill>
                  <a:srgbClr val="7A6C64"/>
                </a:solidFill>
              </a:rPr>
              <a:t>    화염검사</a:t>
            </a:r>
            <a:endParaRPr lang="en-US" altLang="ko-KR" sz="1000" b="1" dirty="0" smtClean="0">
              <a:solidFill>
                <a:srgbClr val="7A6C64"/>
              </a:solidFill>
            </a:endParaRPr>
          </a:p>
          <a:p>
            <a:endParaRPr lang="en-US" altLang="ko-KR" sz="1000" b="1" dirty="0">
              <a:solidFill>
                <a:srgbClr val="7A6C64"/>
              </a:solidFill>
            </a:endParaRPr>
          </a:p>
          <a:p>
            <a:r>
              <a:rPr lang="ko-KR" altLang="en-US" sz="1000" b="1" dirty="0" smtClean="0">
                <a:solidFill>
                  <a:srgbClr val="7A6C64"/>
                </a:solidFill>
              </a:rPr>
              <a:t> </a:t>
            </a:r>
            <a:endParaRPr lang="en-US" altLang="ko-KR" sz="1000" b="1" dirty="0" smtClean="0">
              <a:solidFill>
                <a:srgbClr val="7A6C64"/>
              </a:solidFill>
            </a:endParaRPr>
          </a:p>
          <a:p>
            <a:endParaRPr lang="en-US" altLang="ko-KR" sz="1400" dirty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242543" y="2793155"/>
            <a:ext cx="1609378" cy="21977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r>
              <a:rPr lang="ko-KR" altLang="en-US" sz="800" dirty="0" smtClean="0">
                <a:solidFill>
                  <a:srgbClr val="7A6C64"/>
                </a:solidFill>
              </a:rPr>
              <a:t> </a:t>
            </a:r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</p:txBody>
      </p:sp>
      <p:sp>
        <p:nvSpPr>
          <p:cNvPr id="44" name="순서도: 대체 처리 43"/>
          <p:cNvSpPr/>
          <p:nvPr/>
        </p:nvSpPr>
        <p:spPr>
          <a:xfrm>
            <a:off x="2314550" y="2852936"/>
            <a:ext cx="385242" cy="288032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7A6C64"/>
                </a:solidFill>
              </a:rPr>
              <a:t>◀</a:t>
            </a:r>
            <a:endParaRPr lang="en-US" altLang="ko-KR" sz="1000" dirty="0" smtClean="0">
              <a:solidFill>
                <a:srgbClr val="7A6C64"/>
              </a:solidFill>
            </a:endParaRPr>
          </a:p>
        </p:txBody>
      </p:sp>
      <p:sp>
        <p:nvSpPr>
          <p:cNvPr id="110" name="사각형 설명선 109"/>
          <p:cNvSpPr/>
          <p:nvPr/>
        </p:nvSpPr>
        <p:spPr>
          <a:xfrm>
            <a:off x="35496" y="782893"/>
            <a:ext cx="2136838" cy="2706500"/>
          </a:xfrm>
          <a:prstGeom prst="wedgeRectCallout">
            <a:avLst>
              <a:gd name="adj1" fmla="val 54537"/>
              <a:gd name="adj2" fmla="val 4477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600" dirty="0" smtClean="0">
              <a:solidFill>
                <a:schemeClr val="bg1"/>
              </a:solidFill>
            </a:endParaRPr>
          </a:p>
          <a:p>
            <a:r>
              <a:rPr lang="en-US" altLang="ko-KR" sz="800" dirty="0" smtClean="0">
                <a:solidFill>
                  <a:srgbClr val="FFCC00"/>
                </a:solidFill>
              </a:rPr>
              <a:t>1. </a:t>
            </a:r>
            <a:r>
              <a:rPr lang="ko-KR" altLang="en-US" sz="800" dirty="0" smtClean="0">
                <a:solidFill>
                  <a:srgbClr val="FFCC00"/>
                </a:solidFill>
              </a:rPr>
              <a:t>고용 가능한 캐릭터는 맨 위로 올라온다</a:t>
            </a:r>
            <a:r>
              <a:rPr lang="en-US" altLang="ko-KR" sz="800" dirty="0" smtClean="0">
                <a:solidFill>
                  <a:srgbClr val="FFCC00"/>
                </a:solidFill>
              </a:rPr>
              <a:t>.</a:t>
            </a:r>
          </a:p>
          <a:p>
            <a:r>
              <a:rPr lang="en-US" altLang="ko-KR" sz="800" dirty="0" smtClean="0">
                <a:solidFill>
                  <a:srgbClr val="FFCC00"/>
                </a:solidFill>
              </a:rPr>
              <a:t>2. </a:t>
            </a:r>
            <a:r>
              <a:rPr lang="ko-KR" altLang="en-US" sz="800" dirty="0" smtClean="0">
                <a:solidFill>
                  <a:srgbClr val="FFCC00"/>
                </a:solidFill>
              </a:rPr>
              <a:t>고용하면 자기 자리로 </a:t>
            </a:r>
            <a:r>
              <a:rPr lang="ko-KR" altLang="en-US" sz="800" dirty="0" err="1" smtClean="0">
                <a:solidFill>
                  <a:srgbClr val="FFCC00"/>
                </a:solidFill>
              </a:rPr>
              <a:t>소팅</a:t>
            </a:r>
            <a:r>
              <a:rPr lang="ko-KR" altLang="en-US" sz="800" dirty="0" smtClean="0">
                <a:solidFill>
                  <a:srgbClr val="FFCC00"/>
                </a:solidFill>
              </a:rPr>
              <a:t> 된다</a:t>
            </a:r>
            <a:r>
              <a:rPr lang="en-US" altLang="ko-KR" sz="800" dirty="0" smtClean="0">
                <a:solidFill>
                  <a:srgbClr val="FFCC00"/>
                </a:solidFill>
              </a:rPr>
              <a:t>.</a:t>
            </a:r>
            <a:endParaRPr lang="en-US" altLang="ko-KR" sz="800" dirty="0">
              <a:solidFill>
                <a:srgbClr val="FFCC00"/>
              </a:solidFill>
            </a:endParaRPr>
          </a:p>
          <a:p>
            <a:endParaRPr lang="en-US" altLang="ko-KR" sz="1000" dirty="0" smtClean="0">
              <a:solidFill>
                <a:srgbClr val="FFCC00"/>
              </a:solidFill>
            </a:endParaRPr>
          </a:p>
          <a:p>
            <a:endParaRPr lang="en-US" altLang="ko-KR" sz="1000" dirty="0">
              <a:solidFill>
                <a:srgbClr val="FFCC00"/>
              </a:solidFill>
            </a:endParaRPr>
          </a:p>
          <a:p>
            <a:endParaRPr lang="en-US" altLang="ko-KR" sz="1000" dirty="0" smtClean="0">
              <a:solidFill>
                <a:srgbClr val="FFCC00"/>
              </a:solidFill>
            </a:endParaRPr>
          </a:p>
          <a:p>
            <a:endParaRPr lang="en-US" altLang="ko-KR" sz="1000" dirty="0">
              <a:solidFill>
                <a:srgbClr val="FFCC00"/>
              </a:solidFill>
            </a:endParaRPr>
          </a:p>
          <a:p>
            <a:endParaRPr lang="en-US" altLang="ko-KR" sz="1000" dirty="0" smtClean="0">
              <a:solidFill>
                <a:srgbClr val="FFCC00"/>
              </a:solidFill>
            </a:endParaRPr>
          </a:p>
          <a:p>
            <a:endParaRPr lang="en-US" altLang="ko-KR" sz="1000" dirty="0" smtClean="0">
              <a:solidFill>
                <a:srgbClr val="FFCC00"/>
              </a:solidFill>
            </a:endParaRPr>
          </a:p>
          <a:p>
            <a:endParaRPr lang="en-US" altLang="ko-KR" sz="1000" dirty="0">
              <a:solidFill>
                <a:srgbClr val="FFCC00"/>
              </a:solidFill>
            </a:endParaRPr>
          </a:p>
          <a:p>
            <a:endParaRPr lang="en-US" altLang="ko-KR" sz="1000" dirty="0" smtClean="0">
              <a:solidFill>
                <a:srgbClr val="FFCC00"/>
              </a:solidFill>
            </a:endParaRPr>
          </a:p>
          <a:p>
            <a:endParaRPr lang="en-US" altLang="ko-KR" sz="1000" dirty="0">
              <a:solidFill>
                <a:srgbClr val="FFCC00"/>
              </a:solidFill>
            </a:endParaRPr>
          </a:p>
          <a:p>
            <a:endParaRPr lang="en-US" altLang="ko-KR" sz="1000" dirty="0" smtClean="0">
              <a:solidFill>
                <a:srgbClr val="FFCC00"/>
              </a:solidFill>
            </a:endParaRPr>
          </a:p>
          <a:p>
            <a:endParaRPr lang="en-US" altLang="ko-KR" sz="1000" dirty="0">
              <a:solidFill>
                <a:srgbClr val="FFCC00"/>
              </a:solidFill>
            </a:endParaRPr>
          </a:p>
          <a:p>
            <a:endParaRPr lang="en-US" altLang="ko-KR" sz="1000" dirty="0" smtClean="0">
              <a:solidFill>
                <a:srgbClr val="FFCC00"/>
              </a:solidFill>
            </a:endParaRPr>
          </a:p>
          <a:p>
            <a:endParaRPr lang="en-US" altLang="ko-KR" sz="1000" dirty="0">
              <a:solidFill>
                <a:srgbClr val="FFCC00"/>
              </a:solidFill>
            </a:endParaRPr>
          </a:p>
          <a:p>
            <a:endParaRPr lang="en-US" altLang="ko-KR" sz="1000" dirty="0" smtClean="0">
              <a:solidFill>
                <a:srgbClr val="FFCC00"/>
              </a:solidFill>
            </a:endParaRPr>
          </a:p>
          <a:p>
            <a:endParaRPr lang="en-US" altLang="ko-KR" sz="1000" dirty="0">
              <a:solidFill>
                <a:srgbClr val="FFCC00"/>
              </a:solidFill>
            </a:endParaRPr>
          </a:p>
          <a:p>
            <a:endParaRPr lang="en-US" altLang="ko-KR" sz="1000" dirty="0" smtClean="0">
              <a:solidFill>
                <a:srgbClr val="FFCC00"/>
              </a:solidFill>
            </a:endParaRPr>
          </a:p>
        </p:txBody>
      </p:sp>
      <p:pic>
        <p:nvPicPr>
          <p:cNvPr id="111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348881"/>
            <a:ext cx="864095" cy="86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3" descr="C:\work_2012\smart\project_LOK\ui\icon\skill\skill_blue_0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2" y="2393689"/>
            <a:ext cx="240014" cy="24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3" descr="C:\work_2014\animals\ui\sourec\640_1136_resize\star_disab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10" y="2902899"/>
            <a:ext cx="232780" cy="23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3" descr="C:\work_2014\animals\ui\sourec\640_1136_resize\star_disab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94" y="2902899"/>
            <a:ext cx="232780" cy="23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3" descr="C:\work_2014\animals\ui\sourec\640_1136_resize\star_disab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34" y="2902899"/>
            <a:ext cx="232780" cy="23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3" descr="C:\work_2014\animals\ui\sourec\640_1136_resize\star_disab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18" y="2902899"/>
            <a:ext cx="232780" cy="23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2" descr="C:\work_2014\animals\ui\sourec\640_1136_resize\star_succes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2" y="2924945"/>
            <a:ext cx="210284" cy="21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양쪽 모서리가 둥근 사각형 147"/>
          <p:cNvSpPr/>
          <p:nvPr/>
        </p:nvSpPr>
        <p:spPr>
          <a:xfrm>
            <a:off x="2801950" y="2865428"/>
            <a:ext cx="327290" cy="317338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영</a:t>
            </a:r>
            <a:r>
              <a:rPr lang="ko-KR" altLang="en-US" sz="1050" dirty="0"/>
              <a:t>웅</a:t>
            </a:r>
          </a:p>
        </p:txBody>
      </p:sp>
      <p:sp>
        <p:nvSpPr>
          <p:cNvPr id="149" name="양쪽 모서리가 둥근 사각형 148"/>
          <p:cNvSpPr/>
          <p:nvPr/>
        </p:nvSpPr>
        <p:spPr>
          <a:xfrm>
            <a:off x="3129240" y="2865428"/>
            <a:ext cx="311318" cy="31733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용병</a:t>
            </a:r>
            <a:endParaRPr lang="ko-KR" altLang="en-US" sz="1000" dirty="0"/>
          </a:p>
        </p:txBody>
      </p:sp>
      <p:sp>
        <p:nvSpPr>
          <p:cNvPr id="150" name="양쪽 모서리가 둥근 사각형 149"/>
          <p:cNvSpPr/>
          <p:nvPr/>
        </p:nvSpPr>
        <p:spPr>
          <a:xfrm>
            <a:off x="3440558" y="2865428"/>
            <a:ext cx="297496" cy="31733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공성</a:t>
            </a:r>
            <a:endParaRPr lang="ko-KR" altLang="en-US" sz="1000" dirty="0"/>
          </a:p>
        </p:txBody>
      </p:sp>
      <p:sp>
        <p:nvSpPr>
          <p:cNvPr id="151" name="직사각형 150"/>
          <p:cNvSpPr/>
          <p:nvPr/>
        </p:nvSpPr>
        <p:spPr>
          <a:xfrm>
            <a:off x="2267744" y="3208295"/>
            <a:ext cx="1557398" cy="17181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4150">
                  <a:schemeClr val="accent5">
                    <a:lumMod val="20000"/>
                    <a:lumOff val="80000"/>
                  </a:schemeClr>
                </a:gs>
                <a:gs pos="67500">
                  <a:schemeClr val="accent1">
                    <a:lumMod val="20000"/>
                    <a:lumOff val="80000"/>
                  </a:schemeClr>
                </a:gs>
                <a:gs pos="50000">
                  <a:schemeClr val="bg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63500" dist="25400" dir="5400000" sx="98000" sy="98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r>
              <a:rPr lang="ko-KR" altLang="en-US" sz="1000" b="1" dirty="0" smtClean="0">
                <a:solidFill>
                  <a:srgbClr val="7A6C64"/>
                </a:solidFill>
              </a:rPr>
              <a:t>    </a:t>
            </a:r>
            <a:endParaRPr lang="en-US" altLang="ko-KR" sz="1400" dirty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876190" y="2417275"/>
            <a:ext cx="1296144" cy="728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rgbClr val="7A6C64"/>
                </a:solidFill>
              </a:rPr>
              <a:t>화염검사</a:t>
            </a:r>
            <a:endParaRPr lang="en-US" altLang="ko-KR" sz="1000" b="1" dirty="0">
              <a:solidFill>
                <a:srgbClr val="7A6C64"/>
              </a:solidFill>
            </a:endParaRPr>
          </a:p>
          <a:p>
            <a:endParaRPr lang="en-US" altLang="ko-KR" sz="800" dirty="0" smtClean="0">
              <a:solidFill>
                <a:srgbClr val="7A6C64"/>
              </a:solidFill>
            </a:endParaRPr>
          </a:p>
          <a:p>
            <a:endParaRPr lang="en-US" altLang="ko-KR" sz="800" dirty="0">
              <a:solidFill>
                <a:srgbClr val="7A6C64"/>
              </a:solidFill>
            </a:endParaRPr>
          </a:p>
          <a:p>
            <a:endParaRPr lang="en-US" altLang="ko-KR" sz="800" dirty="0" smtClean="0">
              <a:solidFill>
                <a:srgbClr val="7A6C64"/>
              </a:solidFill>
            </a:endParaRPr>
          </a:p>
          <a:p>
            <a:endParaRPr lang="en-US" altLang="ko-KR" sz="800" dirty="0" smtClean="0">
              <a:solidFill>
                <a:srgbClr val="7A6C64"/>
              </a:solidFill>
            </a:endParaRPr>
          </a:p>
        </p:txBody>
      </p:sp>
      <p:pic>
        <p:nvPicPr>
          <p:cNvPr id="160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08" y="3239909"/>
            <a:ext cx="549131" cy="54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542" y="3815973"/>
            <a:ext cx="549131" cy="54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07" y="4392037"/>
            <a:ext cx="549131" cy="54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직사각형 163"/>
          <p:cNvSpPr/>
          <p:nvPr/>
        </p:nvSpPr>
        <p:spPr>
          <a:xfrm>
            <a:off x="2842572" y="3276543"/>
            <a:ext cx="982570" cy="5124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rgbClr val="7A6C64"/>
                </a:solidFill>
              </a:rPr>
              <a:t>화염검사</a:t>
            </a:r>
            <a:endParaRPr lang="en-US" altLang="ko-KR" sz="1000" b="1" dirty="0" smtClean="0">
              <a:solidFill>
                <a:srgbClr val="7A6C64"/>
              </a:solidFill>
            </a:endParaRPr>
          </a:p>
          <a:p>
            <a:r>
              <a:rPr lang="ko-KR" altLang="en-US" sz="1000" b="1" dirty="0" smtClean="0">
                <a:solidFill>
                  <a:srgbClr val="7A6C64"/>
                </a:solidFill>
              </a:rPr>
              <a:t>고용가능</a:t>
            </a:r>
            <a:endParaRPr lang="en-US" altLang="ko-KR" sz="1000" b="1" dirty="0">
              <a:solidFill>
                <a:srgbClr val="7A6C64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2843808" y="3852607"/>
            <a:ext cx="982570" cy="5124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rgbClr val="7A6C64"/>
                </a:solidFill>
              </a:rPr>
              <a:t>화염검사</a:t>
            </a:r>
            <a:endParaRPr lang="en-US" altLang="ko-KR" sz="1000" b="1" dirty="0" smtClean="0">
              <a:solidFill>
                <a:srgbClr val="7A6C64"/>
              </a:solidFill>
            </a:endParaRPr>
          </a:p>
          <a:p>
            <a:r>
              <a:rPr lang="ko-KR" altLang="en-US" sz="1000" b="1" dirty="0" smtClean="0">
                <a:solidFill>
                  <a:srgbClr val="7A6C64"/>
                </a:solidFill>
              </a:rPr>
              <a:t>고용가능</a:t>
            </a:r>
            <a:endParaRPr lang="en-US" altLang="ko-KR" sz="1000" b="1" dirty="0">
              <a:solidFill>
                <a:srgbClr val="7A6C64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2843808" y="4428671"/>
            <a:ext cx="982570" cy="5124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smtClean="0">
                <a:solidFill>
                  <a:srgbClr val="7A6C64"/>
                </a:solidFill>
              </a:rPr>
              <a:t>화염검사</a:t>
            </a:r>
            <a:endParaRPr lang="en-US" altLang="ko-KR" sz="1000" b="1" dirty="0" smtClean="0">
              <a:solidFill>
                <a:srgbClr val="7A6C64"/>
              </a:solidFill>
            </a:endParaRPr>
          </a:p>
          <a:p>
            <a:r>
              <a:rPr lang="ko-KR" altLang="en-US" sz="1000" b="1" dirty="0" smtClean="0">
                <a:solidFill>
                  <a:srgbClr val="7A6C64"/>
                </a:solidFill>
              </a:rPr>
              <a:t>고용가능</a:t>
            </a:r>
            <a:endParaRPr lang="en-US" altLang="ko-KR" sz="1000" b="1" dirty="0">
              <a:solidFill>
                <a:srgbClr val="7A6C64"/>
              </a:solidFill>
            </a:endParaRPr>
          </a:p>
        </p:txBody>
      </p:sp>
      <p:sp>
        <p:nvSpPr>
          <p:cNvPr id="168" name="포인트가 6개인 별 167"/>
          <p:cNvSpPr/>
          <p:nvPr/>
        </p:nvSpPr>
        <p:spPr>
          <a:xfrm>
            <a:off x="1013540" y="2788550"/>
            <a:ext cx="172306" cy="191452"/>
          </a:xfrm>
          <a:prstGeom prst="star6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gradFill>
              <a:gsLst>
                <a:gs pos="52000">
                  <a:schemeClr val="tx1">
                    <a:lumMod val="65000"/>
                    <a:lumOff val="35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bg1">
                    <a:lumMod val="65000"/>
                  </a:schemeClr>
                </a:gs>
                <a:gs pos="4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25400" dist="25400" dir="5400000" algn="ctr" rotWithShape="0">
              <a:srgbClr val="000000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순서도: 대체 처리 168"/>
          <p:cNvSpPr/>
          <p:nvPr/>
        </p:nvSpPr>
        <p:spPr>
          <a:xfrm>
            <a:off x="1229305" y="2835986"/>
            <a:ext cx="845819" cy="129578"/>
          </a:xfrm>
          <a:prstGeom prst="flowChartAlternateProcess">
            <a:avLst/>
          </a:prstGeom>
          <a:gradFill>
            <a:gsLst>
              <a:gs pos="0">
                <a:srgbClr val="FFC000"/>
              </a:gs>
              <a:gs pos="50000">
                <a:srgbClr val="FF0000"/>
              </a:gs>
              <a:gs pos="100000">
                <a:srgbClr val="FF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0/20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71" name="십이각형 170"/>
          <p:cNvSpPr/>
          <p:nvPr/>
        </p:nvSpPr>
        <p:spPr>
          <a:xfrm>
            <a:off x="3039230" y="2780928"/>
            <a:ext cx="180020" cy="180020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172" name="십이각형 171"/>
          <p:cNvSpPr/>
          <p:nvPr/>
        </p:nvSpPr>
        <p:spPr>
          <a:xfrm>
            <a:off x="2699792" y="3212976"/>
            <a:ext cx="180020" cy="180020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73" name="십이각형 172"/>
          <p:cNvSpPr/>
          <p:nvPr/>
        </p:nvSpPr>
        <p:spPr>
          <a:xfrm>
            <a:off x="2713800" y="3789040"/>
            <a:ext cx="180020" cy="180020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pic>
        <p:nvPicPr>
          <p:cNvPr id="187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340768"/>
            <a:ext cx="864095" cy="86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3" descr="C:\work_2012\smart\project_LOK\ui\icon\skill\skill_blue_0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2" y="1385576"/>
            <a:ext cx="240014" cy="24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Picture 3" descr="C:\work_2014\animals\ui\sourec\640_1136_resize\star_disab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10" y="1894786"/>
            <a:ext cx="232780" cy="23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" name="Picture 3" descr="C:\work_2014\animals\ui\sourec\640_1136_resize\star_disab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94" y="1894786"/>
            <a:ext cx="232780" cy="23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" name="Picture 3" descr="C:\work_2014\animals\ui\sourec\640_1136_resize\star_disab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34" y="1894786"/>
            <a:ext cx="232780" cy="23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" name="Picture 3" descr="C:\work_2014\animals\ui\sourec\640_1136_resize\star_disab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18" y="1894786"/>
            <a:ext cx="232780" cy="23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2" descr="C:\work_2014\animals\ui\sourec\640_1136_resize\star_succes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2" y="1916832"/>
            <a:ext cx="210284" cy="21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" name="직사각형 193"/>
          <p:cNvSpPr/>
          <p:nvPr/>
        </p:nvSpPr>
        <p:spPr>
          <a:xfrm>
            <a:off x="876190" y="1409162"/>
            <a:ext cx="1296144" cy="728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rgbClr val="7A6C64"/>
                </a:solidFill>
              </a:rPr>
              <a:t>화염검사</a:t>
            </a:r>
            <a:endParaRPr lang="en-US" altLang="ko-KR" sz="1000" b="1" dirty="0">
              <a:solidFill>
                <a:srgbClr val="7A6C64"/>
              </a:solidFill>
            </a:endParaRPr>
          </a:p>
          <a:p>
            <a:endParaRPr lang="en-US" altLang="ko-KR" sz="800" dirty="0" smtClean="0">
              <a:solidFill>
                <a:srgbClr val="7A6C64"/>
              </a:solidFill>
            </a:endParaRPr>
          </a:p>
          <a:p>
            <a:endParaRPr lang="en-US" altLang="ko-KR" sz="800" dirty="0">
              <a:solidFill>
                <a:srgbClr val="7A6C64"/>
              </a:solidFill>
            </a:endParaRPr>
          </a:p>
          <a:p>
            <a:endParaRPr lang="en-US" altLang="ko-KR" sz="800" dirty="0" smtClean="0">
              <a:solidFill>
                <a:srgbClr val="7A6C64"/>
              </a:solidFill>
            </a:endParaRPr>
          </a:p>
          <a:p>
            <a:endParaRPr lang="en-US" altLang="ko-KR" sz="800" dirty="0" smtClean="0">
              <a:solidFill>
                <a:srgbClr val="7A6C64"/>
              </a:solidFill>
            </a:endParaRPr>
          </a:p>
        </p:txBody>
      </p:sp>
      <p:sp>
        <p:nvSpPr>
          <p:cNvPr id="197" name="순서도: 대체 처리 196"/>
          <p:cNvSpPr/>
          <p:nvPr/>
        </p:nvSpPr>
        <p:spPr>
          <a:xfrm>
            <a:off x="1099693" y="1742683"/>
            <a:ext cx="856617" cy="309164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고용가능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4067943" y="4576016"/>
            <a:ext cx="2517021" cy="293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A6C64"/>
                </a:solidFill>
              </a:rPr>
              <a:t>숲 속성에 강한 검사입니다</a:t>
            </a:r>
            <a:r>
              <a:rPr lang="en-US" altLang="ko-KR" sz="800" dirty="0" smtClean="0">
                <a:solidFill>
                  <a:srgbClr val="7A6C64"/>
                </a:solidFill>
              </a:rPr>
              <a:t>.</a:t>
            </a:r>
          </a:p>
          <a:p>
            <a:pPr algn="ctr"/>
            <a:r>
              <a:rPr lang="ko-KR" altLang="en-US" sz="800" dirty="0" smtClean="0">
                <a:solidFill>
                  <a:srgbClr val="7A6C64"/>
                </a:solidFill>
              </a:rPr>
              <a:t>친구</a:t>
            </a:r>
            <a:r>
              <a:rPr lang="en-US" altLang="ko-KR" sz="800" dirty="0" smtClean="0">
                <a:solidFill>
                  <a:srgbClr val="7A6C64"/>
                </a:solidFill>
              </a:rPr>
              <a:t>/ </a:t>
            </a:r>
            <a:r>
              <a:rPr lang="ko-KR" altLang="en-US" sz="800" dirty="0" smtClean="0">
                <a:solidFill>
                  <a:srgbClr val="7A6C64"/>
                </a:solidFill>
              </a:rPr>
              <a:t>길드에게 지원만 가능합니다</a:t>
            </a:r>
            <a:r>
              <a:rPr lang="en-US" altLang="ko-KR" sz="800" dirty="0" smtClean="0">
                <a:solidFill>
                  <a:srgbClr val="7A6C64"/>
                </a:solidFill>
              </a:rPr>
              <a:t>.</a:t>
            </a:r>
          </a:p>
        </p:txBody>
      </p:sp>
      <p:pic>
        <p:nvPicPr>
          <p:cNvPr id="210" name="Picture 2" descr="C:\work_2015\titan\기획\제안서\unit_0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612" y="2960948"/>
            <a:ext cx="1002036" cy="135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13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542" y="2420888"/>
            <a:ext cx="4561706" cy="25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542" y="2420888"/>
            <a:ext cx="4562041" cy="25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제목 3"/>
          <p:cNvSpPr txBox="1">
            <a:spLocks/>
          </p:cNvSpPr>
          <p:nvPr/>
        </p:nvSpPr>
        <p:spPr>
          <a:xfrm>
            <a:off x="0" y="0"/>
            <a:ext cx="8856984" cy="332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 smtClean="0"/>
              <a:t>로딩 업데이트 </a:t>
            </a:r>
            <a:endParaRPr lang="en-US" altLang="ko-KR" sz="1600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3563888" y="4725144"/>
            <a:ext cx="1872208" cy="246221"/>
          </a:xfrm>
          <a:prstGeom prst="rect">
            <a:avLst/>
          </a:prstGeom>
          <a:noFill/>
          <a:ln>
            <a:noFill/>
          </a:ln>
          <a:effectLst>
            <a:glow rad="292100">
              <a:schemeClr val="accent4">
                <a:satMod val="175000"/>
                <a:alpha val="40000"/>
              </a:schemeClr>
            </a:glow>
            <a:outerShdw blurRad="38100" dist="50800" dir="4920000" sx="97000" sy="97000" algn="ctr" rotWithShape="0">
              <a:schemeClr val="tx2">
                <a:lumMod val="75000"/>
                <a:alpha val="94000"/>
              </a:schemeClr>
            </a:outerShd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업데이트 중입니다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2555776" y="4502052"/>
            <a:ext cx="3960440" cy="234486"/>
          </a:xfrm>
          <a:prstGeom prst="flowChartAlternateProcess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5000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bg1"/>
                </a:solidFill>
              </a:rPr>
              <a:t>나무캐는</a:t>
            </a:r>
            <a:r>
              <a:rPr lang="ko-KR" altLang="en-US" sz="1200" dirty="0" smtClean="0">
                <a:solidFill>
                  <a:schemeClr val="bg1"/>
                </a:solidFill>
              </a:rPr>
              <a:t> 중</a:t>
            </a:r>
            <a:r>
              <a:rPr lang="en-US" altLang="ko-KR" sz="1200" dirty="0" smtClean="0">
                <a:solidFill>
                  <a:schemeClr val="bg1"/>
                </a:solidFill>
              </a:rPr>
              <a:t>   5/99</a:t>
            </a:r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854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542" y="2420888"/>
            <a:ext cx="4561706" cy="25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제목 3"/>
          <p:cNvSpPr txBox="1">
            <a:spLocks/>
          </p:cNvSpPr>
          <p:nvPr/>
        </p:nvSpPr>
        <p:spPr>
          <a:xfrm>
            <a:off x="0" y="0"/>
            <a:ext cx="8856984" cy="332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 err="1" smtClean="0"/>
              <a:t>유닛</a:t>
            </a:r>
            <a:r>
              <a:rPr lang="ko-KR" altLang="en-US" sz="1600" dirty="0" smtClean="0"/>
              <a:t> 훈련소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 업그레이드</a:t>
            </a:r>
            <a:endParaRPr lang="en-US" altLang="ko-KR" sz="1600" dirty="0" smtClean="0"/>
          </a:p>
        </p:txBody>
      </p:sp>
      <p:sp>
        <p:nvSpPr>
          <p:cNvPr id="99" name="직사각형 98"/>
          <p:cNvSpPr/>
          <p:nvPr/>
        </p:nvSpPr>
        <p:spPr>
          <a:xfrm>
            <a:off x="2242543" y="2420889"/>
            <a:ext cx="1609378" cy="353336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b="1" dirty="0" err="1" smtClean="0"/>
              <a:t>노란곰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99999</a:t>
            </a:r>
            <a:r>
              <a:rPr lang="ko-KR" altLang="en-US" sz="800" dirty="0" smtClean="0"/>
              <a:t>점</a:t>
            </a:r>
            <a:endParaRPr lang="en-US" altLang="ko-KR" sz="800" dirty="0" smtClean="0"/>
          </a:p>
          <a:p>
            <a:pPr algn="r"/>
            <a:r>
              <a:rPr lang="ko-KR" altLang="en-US" sz="800" dirty="0" smtClean="0"/>
              <a:t>요새 </a:t>
            </a:r>
            <a:r>
              <a:rPr lang="en-US" altLang="ko-KR" sz="800" dirty="0" smtClean="0"/>
              <a:t>95/100</a:t>
            </a:r>
          </a:p>
          <a:p>
            <a:pPr algn="r"/>
            <a:r>
              <a:rPr lang="en-US" altLang="ko-KR" sz="800" dirty="0" smtClean="0"/>
              <a:t>1. </a:t>
            </a:r>
            <a:r>
              <a:rPr lang="ko-KR" altLang="en-US" sz="800" dirty="0" smtClean="0"/>
              <a:t>모래폭풍 </a:t>
            </a:r>
            <a:r>
              <a:rPr lang="en-US" altLang="ko-KR" sz="800" dirty="0" smtClean="0"/>
              <a:t>888</a:t>
            </a:r>
            <a:r>
              <a:rPr lang="ko-KR" altLang="en-US" sz="800" dirty="0" smtClean="0"/>
              <a:t>점</a:t>
            </a:r>
            <a:endParaRPr lang="ko-KR" altLang="en-US" sz="800" dirty="0"/>
          </a:p>
        </p:txBody>
      </p:sp>
      <p:pic>
        <p:nvPicPr>
          <p:cNvPr id="101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349" y="2420888"/>
            <a:ext cx="373435" cy="37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직사각형 92"/>
          <p:cNvSpPr/>
          <p:nvPr/>
        </p:nvSpPr>
        <p:spPr>
          <a:xfrm>
            <a:off x="3851921" y="2421840"/>
            <a:ext cx="2933418" cy="2562356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3851921" y="2420888"/>
            <a:ext cx="2933418" cy="25633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4150">
                  <a:schemeClr val="accent5">
                    <a:lumMod val="20000"/>
                    <a:lumOff val="80000"/>
                  </a:schemeClr>
                </a:gs>
                <a:gs pos="67500">
                  <a:schemeClr val="accent1">
                    <a:lumMod val="20000"/>
                    <a:lumOff val="80000"/>
                  </a:schemeClr>
                </a:gs>
                <a:gs pos="50000">
                  <a:schemeClr val="bg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63500" dist="25400" dir="5400000" sx="98000" sy="98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r>
              <a:rPr lang="ko-KR" altLang="en-US" sz="1000" b="1" dirty="0" smtClean="0">
                <a:solidFill>
                  <a:srgbClr val="7A6C64"/>
                </a:solidFill>
              </a:rPr>
              <a:t>    화염검사</a:t>
            </a:r>
            <a:endParaRPr lang="en-US" altLang="ko-KR" sz="1000" b="1" dirty="0" smtClean="0">
              <a:solidFill>
                <a:srgbClr val="7A6C64"/>
              </a:solidFill>
            </a:endParaRPr>
          </a:p>
          <a:p>
            <a:endParaRPr lang="en-US" altLang="ko-KR" sz="1000" b="1" dirty="0" smtClean="0">
              <a:solidFill>
                <a:srgbClr val="7A6C64"/>
              </a:solidFill>
            </a:endParaRPr>
          </a:p>
          <a:p>
            <a:r>
              <a:rPr lang="ko-KR" altLang="en-US" sz="1000" b="1" dirty="0" smtClean="0">
                <a:solidFill>
                  <a:srgbClr val="7A6C64"/>
                </a:solidFill>
              </a:rPr>
              <a:t> </a:t>
            </a:r>
            <a:endParaRPr lang="en-US" altLang="ko-KR" sz="1000" b="1" dirty="0" smtClean="0">
              <a:solidFill>
                <a:srgbClr val="7A6C64"/>
              </a:solidFill>
            </a:endParaRPr>
          </a:p>
          <a:p>
            <a:endParaRPr lang="en-US" altLang="ko-KR" sz="1400" dirty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</p:txBody>
      </p:sp>
      <p:sp>
        <p:nvSpPr>
          <p:cNvPr id="63" name="순서도: 대체 처리 62"/>
          <p:cNvSpPr/>
          <p:nvPr/>
        </p:nvSpPr>
        <p:spPr>
          <a:xfrm>
            <a:off x="6465299" y="2476307"/>
            <a:ext cx="262905" cy="242500"/>
          </a:xfrm>
          <a:prstGeom prst="flowChartAlternateProcess">
            <a:avLst/>
          </a:prstGeom>
          <a:gradFill>
            <a:gsLst>
              <a:gs pos="0">
                <a:srgbClr val="FFC000"/>
              </a:gs>
              <a:gs pos="50000">
                <a:srgbClr val="FF0000"/>
              </a:gs>
              <a:gs pos="100000">
                <a:srgbClr val="FF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X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318630" y="2852936"/>
            <a:ext cx="1266333" cy="1080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err="1" smtClean="0">
                <a:solidFill>
                  <a:srgbClr val="7A6C64"/>
                </a:solidFill>
              </a:rPr>
              <a:t>유닛</a:t>
            </a:r>
            <a:r>
              <a:rPr lang="ko-KR" altLang="en-US" sz="700" dirty="0" smtClean="0">
                <a:solidFill>
                  <a:srgbClr val="7A6C64"/>
                </a:solidFill>
              </a:rPr>
              <a:t> 수 </a:t>
            </a:r>
            <a:r>
              <a:rPr lang="en-US" altLang="ko-KR" sz="700" dirty="0" smtClean="0">
                <a:solidFill>
                  <a:srgbClr val="7A6C64"/>
                </a:solidFill>
              </a:rPr>
              <a:t>20</a:t>
            </a:r>
            <a:r>
              <a:rPr lang="en-US" altLang="ko-KR" sz="700" b="1" dirty="0" smtClean="0">
                <a:solidFill>
                  <a:srgbClr val="00B0F0"/>
                </a:solidFill>
              </a:rPr>
              <a:t>+5</a:t>
            </a:r>
          </a:p>
          <a:p>
            <a:r>
              <a:rPr lang="ko-KR" altLang="en-US" sz="700" dirty="0" smtClean="0">
                <a:solidFill>
                  <a:srgbClr val="7A6C64"/>
                </a:solidFill>
              </a:rPr>
              <a:t>체력 </a:t>
            </a:r>
            <a:r>
              <a:rPr lang="en-US" altLang="ko-KR" sz="700" dirty="0" smtClean="0">
                <a:solidFill>
                  <a:srgbClr val="7A6C64"/>
                </a:solidFill>
              </a:rPr>
              <a:t>150</a:t>
            </a:r>
          </a:p>
          <a:p>
            <a:r>
              <a:rPr lang="ko-KR" altLang="en-US" sz="700" dirty="0" smtClean="0">
                <a:solidFill>
                  <a:srgbClr val="7A6C64"/>
                </a:solidFill>
              </a:rPr>
              <a:t>물리공격 </a:t>
            </a:r>
            <a:r>
              <a:rPr lang="en-US" altLang="ko-KR" sz="700" dirty="0" smtClean="0">
                <a:solidFill>
                  <a:srgbClr val="7A6C64"/>
                </a:solidFill>
              </a:rPr>
              <a:t>50</a:t>
            </a:r>
            <a:r>
              <a:rPr lang="en-US" altLang="ko-KR" sz="700" b="1" dirty="0" smtClean="0">
                <a:solidFill>
                  <a:srgbClr val="00B0F0"/>
                </a:solidFill>
              </a:rPr>
              <a:t>+5</a:t>
            </a:r>
          </a:p>
          <a:p>
            <a:r>
              <a:rPr lang="ko-KR" altLang="en-US" sz="700" dirty="0" err="1" smtClean="0">
                <a:solidFill>
                  <a:srgbClr val="7A6C64"/>
                </a:solidFill>
              </a:rPr>
              <a:t>치명률</a:t>
            </a:r>
            <a:r>
              <a:rPr lang="ko-KR" altLang="en-US" sz="700" dirty="0" smtClean="0">
                <a:solidFill>
                  <a:srgbClr val="7A6C64"/>
                </a:solidFill>
              </a:rPr>
              <a:t> </a:t>
            </a:r>
            <a:r>
              <a:rPr lang="en-US" altLang="ko-KR" sz="700" dirty="0" smtClean="0">
                <a:solidFill>
                  <a:srgbClr val="7A6C64"/>
                </a:solidFill>
              </a:rPr>
              <a:t>5</a:t>
            </a:r>
          </a:p>
          <a:p>
            <a:r>
              <a:rPr lang="ko-KR" altLang="en-US" sz="700" dirty="0" smtClean="0">
                <a:solidFill>
                  <a:srgbClr val="7A6C64"/>
                </a:solidFill>
              </a:rPr>
              <a:t>이동거리 </a:t>
            </a:r>
            <a:r>
              <a:rPr lang="en-US" altLang="ko-KR" sz="700" dirty="0" smtClean="0">
                <a:solidFill>
                  <a:srgbClr val="7A6C64"/>
                </a:solidFill>
              </a:rPr>
              <a:t>1</a:t>
            </a:r>
          </a:p>
          <a:p>
            <a:r>
              <a:rPr lang="ko-KR" altLang="en-US" sz="700" dirty="0" smtClean="0">
                <a:solidFill>
                  <a:srgbClr val="7A6C64"/>
                </a:solidFill>
              </a:rPr>
              <a:t>시야 </a:t>
            </a:r>
            <a:r>
              <a:rPr lang="en-US" altLang="ko-KR" sz="700" dirty="0" smtClean="0">
                <a:solidFill>
                  <a:srgbClr val="7A6C64"/>
                </a:solidFill>
              </a:rPr>
              <a:t>3</a:t>
            </a:r>
          </a:p>
          <a:p>
            <a:r>
              <a:rPr lang="ko-KR" altLang="en-US" sz="700" dirty="0" smtClean="0">
                <a:solidFill>
                  <a:srgbClr val="7A6C64"/>
                </a:solidFill>
              </a:rPr>
              <a:t>사거리 </a:t>
            </a:r>
            <a:r>
              <a:rPr lang="en-US" altLang="ko-KR" sz="700" dirty="0" smtClean="0">
                <a:solidFill>
                  <a:srgbClr val="7A6C64"/>
                </a:solidFill>
              </a:rPr>
              <a:t>1</a:t>
            </a:r>
          </a:p>
          <a:p>
            <a:r>
              <a:rPr lang="ko-KR" altLang="en-US" sz="700" dirty="0" smtClean="0">
                <a:solidFill>
                  <a:srgbClr val="7A6C64"/>
                </a:solidFill>
              </a:rPr>
              <a:t>속성치 </a:t>
            </a:r>
            <a:r>
              <a:rPr lang="en-US" altLang="ko-KR" sz="700" dirty="0" smtClean="0">
                <a:solidFill>
                  <a:srgbClr val="7A6C64"/>
                </a:solidFill>
              </a:rPr>
              <a:t>20</a:t>
            </a:r>
          </a:p>
          <a:p>
            <a:r>
              <a:rPr lang="ko-KR" altLang="en-US" sz="700" dirty="0" smtClean="0">
                <a:solidFill>
                  <a:srgbClr val="7A6C64"/>
                </a:solidFill>
              </a:rPr>
              <a:t>충성심 </a:t>
            </a:r>
            <a:r>
              <a:rPr lang="en-US" altLang="ko-KR" sz="700" dirty="0" smtClean="0">
                <a:solidFill>
                  <a:srgbClr val="7A6C64"/>
                </a:solidFill>
              </a:rPr>
              <a:t>5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156176" y="4581591"/>
            <a:ext cx="428787" cy="287569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진화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242543" y="2793155"/>
            <a:ext cx="1609378" cy="21977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r>
              <a:rPr lang="ko-KR" altLang="en-US" sz="800" dirty="0" smtClean="0">
                <a:solidFill>
                  <a:srgbClr val="7A6C64"/>
                </a:solidFill>
              </a:rPr>
              <a:t> </a:t>
            </a:r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</p:txBody>
      </p:sp>
      <p:sp>
        <p:nvSpPr>
          <p:cNvPr id="44" name="순서도: 대체 처리 43"/>
          <p:cNvSpPr/>
          <p:nvPr/>
        </p:nvSpPr>
        <p:spPr>
          <a:xfrm>
            <a:off x="2314550" y="2852936"/>
            <a:ext cx="385242" cy="288032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7A6C64"/>
                </a:solidFill>
              </a:rPr>
              <a:t>◀</a:t>
            </a:r>
            <a:endParaRPr lang="en-US" altLang="ko-KR" sz="1000" dirty="0" smtClean="0">
              <a:solidFill>
                <a:srgbClr val="7A6C64"/>
              </a:solidFill>
            </a:endParaRPr>
          </a:p>
        </p:txBody>
      </p:sp>
      <p:pic>
        <p:nvPicPr>
          <p:cNvPr id="1026" name="Picture 2" descr="C:\work_2015\titan\기획\제안서\unit_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886073"/>
            <a:ext cx="720080" cy="97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" descr="C:\work_2012\smart\project_LOK\ui\icon\skill\skill_blue_0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492896"/>
            <a:ext cx="204333" cy="20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포인트가 6개인 별 103"/>
          <p:cNvSpPr/>
          <p:nvPr/>
        </p:nvSpPr>
        <p:spPr>
          <a:xfrm>
            <a:off x="4067944" y="4625258"/>
            <a:ext cx="172306" cy="191452"/>
          </a:xfrm>
          <a:prstGeom prst="star6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gradFill>
              <a:gsLst>
                <a:gs pos="52000">
                  <a:schemeClr val="tx1">
                    <a:lumMod val="65000"/>
                    <a:lumOff val="35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bg1">
                    <a:lumMod val="65000"/>
                  </a:schemeClr>
                </a:gs>
                <a:gs pos="4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25400" dist="25400" dir="5400000" algn="ctr" rotWithShape="0">
              <a:srgbClr val="000000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순서도: 대체 처리 104"/>
          <p:cNvSpPr/>
          <p:nvPr/>
        </p:nvSpPr>
        <p:spPr>
          <a:xfrm>
            <a:off x="4283709" y="4672694"/>
            <a:ext cx="1405227" cy="144016"/>
          </a:xfrm>
          <a:prstGeom prst="flowChartAlternateProcess">
            <a:avLst/>
          </a:prstGeom>
          <a:gradFill>
            <a:gsLst>
              <a:gs pos="0">
                <a:srgbClr val="FFC000"/>
              </a:gs>
              <a:gs pos="50000">
                <a:srgbClr val="FF0000"/>
              </a:gs>
              <a:gs pos="100000">
                <a:srgbClr val="FF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0/20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7" name="순서도: 대체 처리 106"/>
          <p:cNvSpPr/>
          <p:nvPr/>
        </p:nvSpPr>
        <p:spPr>
          <a:xfrm>
            <a:off x="6159437" y="4231530"/>
            <a:ext cx="428787" cy="287569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승급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8" name="순서도: 대체 처리 107"/>
          <p:cNvSpPr/>
          <p:nvPr/>
        </p:nvSpPr>
        <p:spPr>
          <a:xfrm>
            <a:off x="5763671" y="4625259"/>
            <a:ext cx="216213" cy="231230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</a:rPr>
              <a:t>+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110" name="사각형 설명선 109"/>
          <p:cNvSpPr/>
          <p:nvPr/>
        </p:nvSpPr>
        <p:spPr>
          <a:xfrm>
            <a:off x="107504" y="782893"/>
            <a:ext cx="2304256" cy="1493979"/>
          </a:xfrm>
          <a:prstGeom prst="wedgeRectCallout">
            <a:avLst>
              <a:gd name="adj1" fmla="val 40658"/>
              <a:gd name="adj2" fmla="val 13274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600" dirty="0" smtClean="0">
              <a:solidFill>
                <a:schemeClr val="bg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 smtClean="0">
                <a:solidFill>
                  <a:srgbClr val="FFCC00"/>
                </a:solidFill>
              </a:rPr>
              <a:t>업그레이드 이슈가 발생하면 알림</a:t>
            </a:r>
            <a:endParaRPr lang="en-US" altLang="ko-KR" sz="800" dirty="0" smtClean="0">
              <a:solidFill>
                <a:srgbClr val="FFCC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 smtClean="0">
                <a:solidFill>
                  <a:srgbClr val="FFCC00"/>
                </a:solidFill>
              </a:rPr>
              <a:t>장비 장착을 한눈에 확인할 수 있다</a:t>
            </a:r>
            <a:r>
              <a:rPr lang="en-US" altLang="ko-KR" sz="800" dirty="0" smtClean="0">
                <a:solidFill>
                  <a:srgbClr val="FFCC00"/>
                </a:solidFill>
              </a:rPr>
              <a:t>.</a:t>
            </a:r>
            <a:endParaRPr lang="en-US" altLang="ko-KR" sz="800" dirty="0">
              <a:solidFill>
                <a:srgbClr val="FFCC00"/>
              </a:solidFill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solidFill>
                <a:srgbClr val="FFCC00"/>
              </a:solidFill>
            </a:endParaRPr>
          </a:p>
          <a:p>
            <a:endParaRPr lang="en-US" altLang="ko-KR" sz="1000" dirty="0">
              <a:solidFill>
                <a:srgbClr val="FFCC00"/>
              </a:solidFill>
            </a:endParaRPr>
          </a:p>
          <a:p>
            <a:endParaRPr lang="en-US" altLang="ko-KR" sz="1000" dirty="0" smtClean="0">
              <a:solidFill>
                <a:srgbClr val="FFCC00"/>
              </a:solidFill>
            </a:endParaRPr>
          </a:p>
          <a:p>
            <a:endParaRPr lang="en-US" altLang="ko-KR" sz="1000" dirty="0">
              <a:solidFill>
                <a:srgbClr val="FFCC00"/>
              </a:solidFill>
            </a:endParaRPr>
          </a:p>
          <a:p>
            <a:endParaRPr lang="en-US" altLang="ko-KR" sz="1000" dirty="0" smtClean="0">
              <a:solidFill>
                <a:srgbClr val="FFCC00"/>
              </a:solidFill>
            </a:endParaRPr>
          </a:p>
          <a:p>
            <a:endParaRPr lang="en-US" altLang="ko-KR" sz="1000" dirty="0" smtClean="0">
              <a:solidFill>
                <a:srgbClr val="FFCC00"/>
              </a:solidFill>
            </a:endParaRPr>
          </a:p>
          <a:p>
            <a:endParaRPr lang="en-US" altLang="ko-KR" sz="1000" dirty="0">
              <a:solidFill>
                <a:srgbClr val="FFCC00"/>
              </a:solidFill>
            </a:endParaRPr>
          </a:p>
          <a:p>
            <a:endParaRPr lang="en-US" altLang="ko-KR" sz="1000" dirty="0" smtClean="0">
              <a:solidFill>
                <a:srgbClr val="FFCC00"/>
              </a:solidFill>
            </a:endParaRPr>
          </a:p>
        </p:txBody>
      </p:sp>
      <p:pic>
        <p:nvPicPr>
          <p:cNvPr id="111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14" y="1154877"/>
            <a:ext cx="864095" cy="86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/>
          <p:cNvSpPr txBox="1"/>
          <p:nvPr/>
        </p:nvSpPr>
        <p:spPr>
          <a:xfrm>
            <a:off x="251520" y="1973387"/>
            <a:ext cx="572153" cy="261610"/>
          </a:xfrm>
          <a:prstGeom prst="rect">
            <a:avLst/>
          </a:prstGeom>
          <a:noFill/>
          <a:ln>
            <a:noFill/>
          </a:ln>
          <a:effectLst>
            <a:glow rad="292100">
              <a:schemeClr val="accent4">
                <a:satMod val="175000"/>
                <a:alpha val="40000"/>
              </a:schemeClr>
            </a:glow>
            <a:outerShdw blurRad="38100" dist="50800" dir="4920000" sx="97000" sy="97000" algn="ctr" rotWithShape="0">
              <a:schemeClr val="tx2">
                <a:lumMod val="75000"/>
                <a:alpha val="94000"/>
              </a:schemeClr>
            </a:outerShd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150</a:t>
            </a:r>
            <a:endParaRPr lang="en-US" altLang="ko-KR" sz="1100" b="1" dirty="0">
              <a:solidFill>
                <a:schemeClr val="bg1"/>
              </a:solidFill>
            </a:endParaRPr>
          </a:p>
        </p:txBody>
      </p:sp>
      <p:pic>
        <p:nvPicPr>
          <p:cNvPr id="114" name="Picture 3" descr="C:\work_2012\smart\project_LOK\ui\icon\skill\skill_blue_0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9685"/>
            <a:ext cx="240014" cy="24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3" descr="C:\work_2014\animals\ui\sourec\640_1136_resize\star_disab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28" y="1708895"/>
            <a:ext cx="232780" cy="23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3" descr="C:\work_2014\animals\ui\sourec\640_1136_resize\star_disab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12" y="1708895"/>
            <a:ext cx="232780" cy="23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3" descr="C:\work_2014\animals\ui\sourec\640_1136_resize\star_disab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8895"/>
            <a:ext cx="232780" cy="23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3" descr="C:\work_2014\animals\ui\sourec\640_1136_resize\star_disab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8895"/>
            <a:ext cx="232780" cy="23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2" descr="C:\work_2014\animals\ui\sourec\640_1136_resize\star_succes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30941"/>
            <a:ext cx="210284" cy="21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3" descr="C:\work_2014\animals\ui\sourec\640_1136_resize\star_disab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200" y="2978717"/>
            <a:ext cx="232780" cy="23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3" descr="C:\work_2014\animals\ui\sourec\640_1136_resize\star_disab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156" y="3140968"/>
            <a:ext cx="232780" cy="23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3" descr="C:\work_2014\animals\ui\sourec\640_1136_resize\star_disab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481" y="3284984"/>
            <a:ext cx="232780" cy="23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3" descr="C:\work_2014\animals\ui\sourec\640_1136_resize\star_disab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936" y="3429000"/>
            <a:ext cx="232780" cy="23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2" descr="C:\work_2014\animals\ui\sourec\640_1136_resize\star_succes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573016"/>
            <a:ext cx="210284" cy="21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순서도: 대체 처리 143"/>
          <p:cNvSpPr/>
          <p:nvPr/>
        </p:nvSpPr>
        <p:spPr>
          <a:xfrm>
            <a:off x="4138716" y="4240646"/>
            <a:ext cx="1945452" cy="272059"/>
          </a:xfrm>
          <a:prstGeom prst="flowChartAlternateProcess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5000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승급조건 </a:t>
            </a:r>
            <a:r>
              <a:rPr lang="en-US" altLang="ko-KR" sz="1000" dirty="0" smtClean="0">
                <a:solidFill>
                  <a:schemeClr val="bg1"/>
                </a:solidFill>
              </a:rPr>
              <a:t>(</a:t>
            </a:r>
            <a:r>
              <a:rPr lang="ko-KR" altLang="en-US" sz="1000" dirty="0" smtClean="0">
                <a:solidFill>
                  <a:schemeClr val="bg1"/>
                </a:solidFill>
              </a:rPr>
              <a:t>자동 채워짐</a:t>
            </a:r>
            <a:r>
              <a:rPr lang="en-US" altLang="ko-KR" sz="1000" dirty="0" smtClean="0">
                <a:solidFill>
                  <a:schemeClr val="bg1"/>
                </a:solidFill>
              </a:rPr>
              <a:t>)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4932040" y="2852936"/>
            <a:ext cx="324036" cy="311261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gradFill>
              <a:gsLst>
                <a:gs pos="0">
                  <a:schemeClr val="accent3">
                    <a:lumMod val="75000"/>
                  </a:schemeClr>
                </a:gs>
                <a:gs pos="46000">
                  <a:schemeClr val="accent3">
                    <a:lumMod val="20000"/>
                    <a:lumOff val="80000"/>
                  </a:schemeClr>
                </a:gs>
                <a:gs pos="55000">
                  <a:schemeClr val="accent3">
                    <a:lumMod val="5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outerShdw blurRad="63500" dist="25400" dir="5400000" algn="ctr" rotWithShape="0">
              <a:srgbClr val="000000">
                <a:alpha val="8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4932040" y="3208496"/>
            <a:ext cx="324036" cy="311261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gradFill>
              <a:gsLst>
                <a:gs pos="0">
                  <a:schemeClr val="accent3">
                    <a:lumMod val="75000"/>
                  </a:schemeClr>
                </a:gs>
                <a:gs pos="46000">
                  <a:schemeClr val="accent3">
                    <a:lumMod val="20000"/>
                    <a:lumOff val="80000"/>
                  </a:schemeClr>
                </a:gs>
                <a:gs pos="55000">
                  <a:schemeClr val="accent3">
                    <a:lumMod val="5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outerShdw blurRad="63500" dist="25400" dir="5400000" algn="ctr" rotWithShape="0">
              <a:srgbClr val="000000">
                <a:alpha val="8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4932040" y="3568536"/>
            <a:ext cx="324036" cy="311261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gradFill>
              <a:gsLst>
                <a:gs pos="0">
                  <a:schemeClr val="accent3">
                    <a:lumMod val="75000"/>
                  </a:schemeClr>
                </a:gs>
                <a:gs pos="46000">
                  <a:schemeClr val="accent3">
                    <a:lumMod val="20000"/>
                    <a:lumOff val="80000"/>
                  </a:schemeClr>
                </a:gs>
                <a:gs pos="55000">
                  <a:schemeClr val="accent3">
                    <a:lumMod val="5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outerShdw blurRad="63500" dist="25400" dir="5400000" algn="ctr" rotWithShape="0">
              <a:srgbClr val="000000">
                <a:alpha val="8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work_2014\animals\ui\sourec\icon\icon_boxbreak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645" y="2852936"/>
            <a:ext cx="321431" cy="32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양쪽 모서리가 둥근 사각형 147"/>
          <p:cNvSpPr/>
          <p:nvPr/>
        </p:nvSpPr>
        <p:spPr>
          <a:xfrm>
            <a:off x="2801950" y="2865428"/>
            <a:ext cx="327290" cy="317338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영</a:t>
            </a:r>
            <a:r>
              <a:rPr lang="ko-KR" altLang="en-US" sz="1050" dirty="0"/>
              <a:t>웅</a:t>
            </a:r>
          </a:p>
        </p:txBody>
      </p:sp>
      <p:sp>
        <p:nvSpPr>
          <p:cNvPr id="149" name="양쪽 모서리가 둥근 사각형 148"/>
          <p:cNvSpPr/>
          <p:nvPr/>
        </p:nvSpPr>
        <p:spPr>
          <a:xfrm>
            <a:off x="3129240" y="2865428"/>
            <a:ext cx="311318" cy="31733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용병</a:t>
            </a:r>
            <a:endParaRPr lang="ko-KR" altLang="en-US" sz="1000" dirty="0"/>
          </a:p>
        </p:txBody>
      </p:sp>
      <p:sp>
        <p:nvSpPr>
          <p:cNvPr id="150" name="양쪽 모서리가 둥근 사각형 149"/>
          <p:cNvSpPr/>
          <p:nvPr/>
        </p:nvSpPr>
        <p:spPr>
          <a:xfrm>
            <a:off x="3440558" y="2865428"/>
            <a:ext cx="297496" cy="31733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공성</a:t>
            </a:r>
            <a:endParaRPr lang="ko-KR" altLang="en-US" sz="1000" dirty="0"/>
          </a:p>
        </p:txBody>
      </p:sp>
      <p:sp>
        <p:nvSpPr>
          <p:cNvPr id="151" name="직사각형 150"/>
          <p:cNvSpPr/>
          <p:nvPr/>
        </p:nvSpPr>
        <p:spPr>
          <a:xfrm>
            <a:off x="2267744" y="3208295"/>
            <a:ext cx="1557398" cy="17181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4150">
                  <a:schemeClr val="accent5">
                    <a:lumMod val="20000"/>
                    <a:lumOff val="80000"/>
                  </a:schemeClr>
                </a:gs>
                <a:gs pos="67500">
                  <a:schemeClr val="accent1">
                    <a:lumMod val="20000"/>
                    <a:lumOff val="80000"/>
                  </a:schemeClr>
                </a:gs>
                <a:gs pos="50000">
                  <a:schemeClr val="bg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63500" dist="25400" dir="5400000" sx="98000" sy="98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r>
              <a:rPr lang="ko-KR" altLang="en-US" sz="1000" b="1" dirty="0" smtClean="0">
                <a:solidFill>
                  <a:srgbClr val="7A6C64"/>
                </a:solidFill>
              </a:rPr>
              <a:t>    </a:t>
            </a:r>
            <a:endParaRPr lang="en-US" altLang="ko-KR" sz="1400" dirty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1043608" y="1223271"/>
            <a:ext cx="1296144" cy="728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rgbClr val="7A6C64"/>
                </a:solidFill>
              </a:rPr>
              <a:t>화염검사</a:t>
            </a:r>
            <a:endParaRPr lang="en-US" altLang="ko-KR" sz="1000" b="1" dirty="0">
              <a:solidFill>
                <a:srgbClr val="7A6C64"/>
              </a:solidFill>
            </a:endParaRPr>
          </a:p>
          <a:p>
            <a:endParaRPr lang="en-US" altLang="ko-KR" sz="800" dirty="0" smtClean="0">
              <a:solidFill>
                <a:srgbClr val="7A6C64"/>
              </a:solidFill>
            </a:endParaRPr>
          </a:p>
          <a:p>
            <a:endParaRPr lang="en-US" altLang="ko-KR" sz="800" dirty="0">
              <a:solidFill>
                <a:srgbClr val="7A6C64"/>
              </a:solidFill>
            </a:endParaRPr>
          </a:p>
          <a:p>
            <a:endParaRPr lang="en-US" altLang="ko-KR" sz="800" dirty="0" smtClean="0">
              <a:solidFill>
                <a:srgbClr val="7A6C64"/>
              </a:solidFill>
            </a:endParaRPr>
          </a:p>
          <a:p>
            <a:endParaRPr lang="en-US" altLang="ko-KR" sz="800" dirty="0" smtClean="0">
              <a:solidFill>
                <a:srgbClr val="7A6C64"/>
              </a:solidFill>
            </a:endParaRP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1151620" y="1556792"/>
            <a:ext cx="324036" cy="311261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gradFill>
              <a:gsLst>
                <a:gs pos="0">
                  <a:schemeClr val="accent3">
                    <a:lumMod val="75000"/>
                  </a:schemeClr>
                </a:gs>
                <a:gs pos="46000">
                  <a:schemeClr val="accent3">
                    <a:lumMod val="20000"/>
                    <a:lumOff val="80000"/>
                  </a:schemeClr>
                </a:gs>
                <a:gs pos="55000">
                  <a:schemeClr val="accent3">
                    <a:lumMod val="5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outerShdw blurRad="63500" dist="25400" dir="5400000" algn="ctr" rotWithShape="0">
              <a:srgbClr val="000000">
                <a:alpha val="8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모서리가 둥근 직사각형 157"/>
          <p:cNvSpPr/>
          <p:nvPr/>
        </p:nvSpPr>
        <p:spPr>
          <a:xfrm>
            <a:off x="1529662" y="1556792"/>
            <a:ext cx="324036" cy="311261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gradFill>
              <a:gsLst>
                <a:gs pos="0">
                  <a:schemeClr val="accent3">
                    <a:lumMod val="75000"/>
                  </a:schemeClr>
                </a:gs>
                <a:gs pos="46000">
                  <a:schemeClr val="accent3">
                    <a:lumMod val="20000"/>
                    <a:lumOff val="80000"/>
                  </a:schemeClr>
                </a:gs>
                <a:gs pos="55000">
                  <a:schemeClr val="accent3">
                    <a:lumMod val="5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outerShdw blurRad="63500" dist="25400" dir="5400000" algn="ctr" rotWithShape="0">
              <a:srgbClr val="000000">
                <a:alpha val="8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1911296" y="1559799"/>
            <a:ext cx="324036" cy="311261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gradFill>
              <a:gsLst>
                <a:gs pos="0">
                  <a:schemeClr val="accent3">
                    <a:lumMod val="75000"/>
                  </a:schemeClr>
                </a:gs>
                <a:gs pos="46000">
                  <a:schemeClr val="accent3">
                    <a:lumMod val="20000"/>
                    <a:lumOff val="80000"/>
                  </a:schemeClr>
                </a:gs>
                <a:gs pos="55000">
                  <a:schemeClr val="accent3">
                    <a:lumMod val="5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outerShdw blurRad="63500" dist="25400" dir="5400000" algn="ctr" rotWithShape="0">
              <a:srgbClr val="000000">
                <a:alpha val="8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0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08" y="3239909"/>
            <a:ext cx="549131" cy="54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542" y="3815973"/>
            <a:ext cx="549131" cy="54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07" y="4392037"/>
            <a:ext cx="549131" cy="54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직사각형 163"/>
          <p:cNvSpPr/>
          <p:nvPr/>
        </p:nvSpPr>
        <p:spPr>
          <a:xfrm>
            <a:off x="2842572" y="3276543"/>
            <a:ext cx="982570" cy="5124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rgbClr val="7A6C64"/>
                </a:solidFill>
              </a:rPr>
              <a:t>화염검사</a:t>
            </a:r>
            <a:endParaRPr lang="en-US" altLang="ko-KR" sz="1000" b="1" dirty="0" smtClean="0">
              <a:solidFill>
                <a:srgbClr val="7A6C64"/>
              </a:solidFill>
            </a:endParaRPr>
          </a:p>
          <a:p>
            <a:r>
              <a:rPr lang="ko-KR" altLang="en-US" sz="1000" b="1" dirty="0" smtClean="0">
                <a:solidFill>
                  <a:srgbClr val="7A6C64"/>
                </a:solidFill>
              </a:rPr>
              <a:t>고용가능</a:t>
            </a:r>
            <a:endParaRPr lang="en-US" altLang="ko-KR" sz="1000" b="1" dirty="0">
              <a:solidFill>
                <a:srgbClr val="7A6C64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2843808" y="3852607"/>
            <a:ext cx="982570" cy="5124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rgbClr val="7A6C64"/>
                </a:solidFill>
              </a:rPr>
              <a:t>화염검사</a:t>
            </a:r>
            <a:endParaRPr lang="en-US" altLang="ko-KR" sz="1000" b="1" dirty="0" smtClean="0">
              <a:solidFill>
                <a:srgbClr val="7A6C64"/>
              </a:solidFill>
            </a:endParaRPr>
          </a:p>
          <a:p>
            <a:r>
              <a:rPr lang="ko-KR" altLang="en-US" sz="1000" b="1" dirty="0" smtClean="0">
                <a:solidFill>
                  <a:srgbClr val="7A6C64"/>
                </a:solidFill>
              </a:rPr>
              <a:t>고용가능</a:t>
            </a:r>
            <a:endParaRPr lang="en-US" altLang="ko-KR" sz="1000" b="1" dirty="0">
              <a:solidFill>
                <a:srgbClr val="7A6C64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2843808" y="4428671"/>
            <a:ext cx="982570" cy="5124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smtClean="0">
                <a:solidFill>
                  <a:srgbClr val="7A6C64"/>
                </a:solidFill>
              </a:rPr>
              <a:t>화염검사</a:t>
            </a:r>
            <a:endParaRPr lang="en-US" altLang="ko-KR" sz="1000" b="1" dirty="0" smtClean="0">
              <a:solidFill>
                <a:srgbClr val="7A6C64"/>
              </a:solidFill>
            </a:endParaRPr>
          </a:p>
          <a:p>
            <a:r>
              <a:rPr lang="ko-KR" altLang="en-US" sz="1000" b="1" dirty="0" smtClean="0">
                <a:solidFill>
                  <a:srgbClr val="7A6C64"/>
                </a:solidFill>
              </a:rPr>
              <a:t>고용가능</a:t>
            </a:r>
            <a:endParaRPr lang="en-US" altLang="ko-KR" sz="1000" b="1" dirty="0">
              <a:solidFill>
                <a:srgbClr val="7A6C64"/>
              </a:solidFill>
            </a:endParaRPr>
          </a:p>
        </p:txBody>
      </p:sp>
      <p:sp>
        <p:nvSpPr>
          <p:cNvPr id="167" name="순서도: 대체 처리 166"/>
          <p:cNvSpPr/>
          <p:nvPr/>
        </p:nvSpPr>
        <p:spPr>
          <a:xfrm>
            <a:off x="5763671" y="2484366"/>
            <a:ext cx="643243" cy="287569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그림보기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58" name="십이각형 57"/>
          <p:cNvSpPr/>
          <p:nvPr/>
        </p:nvSpPr>
        <p:spPr>
          <a:xfrm>
            <a:off x="3039230" y="2780928"/>
            <a:ext cx="180020" cy="180020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59" name="십이각형 58"/>
          <p:cNvSpPr/>
          <p:nvPr/>
        </p:nvSpPr>
        <p:spPr>
          <a:xfrm>
            <a:off x="2713800" y="3789040"/>
            <a:ext cx="180020" cy="180020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62" name="직사각형 61"/>
          <p:cNvSpPr/>
          <p:nvPr/>
        </p:nvSpPr>
        <p:spPr>
          <a:xfrm>
            <a:off x="4067943" y="3933056"/>
            <a:ext cx="2517021" cy="293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A6C64"/>
                </a:solidFill>
              </a:rPr>
              <a:t>숲 속성에 강한 검사입니다</a:t>
            </a:r>
            <a:r>
              <a:rPr lang="en-US" altLang="ko-KR" sz="800" dirty="0" smtClean="0">
                <a:solidFill>
                  <a:srgbClr val="7A6C64"/>
                </a:solidFill>
              </a:rPr>
              <a:t>.</a:t>
            </a:r>
          </a:p>
          <a:p>
            <a:pPr algn="ctr"/>
            <a:r>
              <a:rPr lang="ko-KR" altLang="en-US" sz="800" dirty="0" smtClean="0">
                <a:solidFill>
                  <a:srgbClr val="7A6C64"/>
                </a:solidFill>
              </a:rPr>
              <a:t>친구</a:t>
            </a:r>
            <a:r>
              <a:rPr lang="en-US" altLang="ko-KR" sz="800" dirty="0" smtClean="0">
                <a:solidFill>
                  <a:srgbClr val="7A6C64"/>
                </a:solidFill>
              </a:rPr>
              <a:t>/ </a:t>
            </a:r>
            <a:r>
              <a:rPr lang="ko-KR" altLang="en-US" sz="800" dirty="0" smtClean="0">
                <a:solidFill>
                  <a:srgbClr val="7A6C64"/>
                </a:solidFill>
              </a:rPr>
              <a:t>길드에게 지원만 가능합니다</a:t>
            </a:r>
            <a:r>
              <a:rPr lang="en-US" altLang="ko-KR" sz="800" dirty="0" smtClean="0">
                <a:solidFill>
                  <a:srgbClr val="7A6C64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020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542" y="2420888"/>
            <a:ext cx="4561706" cy="25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제목 3"/>
          <p:cNvSpPr txBox="1">
            <a:spLocks/>
          </p:cNvSpPr>
          <p:nvPr/>
        </p:nvSpPr>
        <p:spPr>
          <a:xfrm>
            <a:off x="0" y="0"/>
            <a:ext cx="8856984" cy="332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 smtClean="0"/>
              <a:t>랭킹</a:t>
            </a:r>
            <a:endParaRPr lang="en-US" altLang="ko-KR" sz="1600" dirty="0" smtClean="0"/>
          </a:p>
        </p:txBody>
      </p:sp>
      <p:sp>
        <p:nvSpPr>
          <p:cNvPr id="99" name="직사각형 98"/>
          <p:cNvSpPr/>
          <p:nvPr/>
        </p:nvSpPr>
        <p:spPr>
          <a:xfrm>
            <a:off x="2242543" y="2420889"/>
            <a:ext cx="1609378" cy="353336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b="1" dirty="0" err="1" smtClean="0"/>
              <a:t>노란곰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99999</a:t>
            </a:r>
            <a:r>
              <a:rPr lang="ko-KR" altLang="en-US" sz="800" dirty="0" smtClean="0"/>
              <a:t>점</a:t>
            </a:r>
            <a:endParaRPr lang="en-US" altLang="ko-KR" sz="800" dirty="0" smtClean="0"/>
          </a:p>
          <a:p>
            <a:pPr algn="r"/>
            <a:r>
              <a:rPr lang="ko-KR" altLang="en-US" sz="800" dirty="0" smtClean="0"/>
              <a:t>요새 </a:t>
            </a:r>
            <a:r>
              <a:rPr lang="en-US" altLang="ko-KR" sz="800" dirty="0" smtClean="0"/>
              <a:t>95/100</a:t>
            </a:r>
          </a:p>
          <a:p>
            <a:pPr algn="r"/>
            <a:endParaRPr lang="en-US" altLang="ko-KR" sz="800" dirty="0" smtClean="0"/>
          </a:p>
        </p:txBody>
      </p:sp>
      <p:pic>
        <p:nvPicPr>
          <p:cNvPr id="101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349" y="2420888"/>
            <a:ext cx="373435" cy="37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직사각형 92"/>
          <p:cNvSpPr/>
          <p:nvPr/>
        </p:nvSpPr>
        <p:spPr>
          <a:xfrm>
            <a:off x="3851921" y="2421840"/>
            <a:ext cx="2933418" cy="2562356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3851921" y="2420888"/>
            <a:ext cx="2933418" cy="25633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4150">
                  <a:schemeClr val="accent5">
                    <a:lumMod val="20000"/>
                    <a:lumOff val="80000"/>
                  </a:schemeClr>
                </a:gs>
                <a:gs pos="67500">
                  <a:schemeClr val="accent1">
                    <a:lumMod val="20000"/>
                    <a:lumOff val="80000"/>
                  </a:schemeClr>
                </a:gs>
                <a:gs pos="50000">
                  <a:schemeClr val="bg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63500" dist="25400" dir="5400000" sx="98000" sy="98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r>
              <a:rPr lang="ko-KR" altLang="en-US" sz="1000" b="1" dirty="0" smtClean="0">
                <a:solidFill>
                  <a:srgbClr val="7A6C64"/>
                </a:solidFill>
              </a:rPr>
              <a:t>   </a:t>
            </a:r>
            <a:endParaRPr lang="en-US" altLang="ko-KR" sz="1000" b="1" dirty="0" smtClean="0">
              <a:solidFill>
                <a:srgbClr val="7A6C64"/>
              </a:solidFill>
            </a:endParaRPr>
          </a:p>
          <a:p>
            <a:endParaRPr lang="en-US" altLang="ko-KR" sz="1000" b="1" dirty="0">
              <a:solidFill>
                <a:srgbClr val="7A6C64"/>
              </a:solidFill>
            </a:endParaRPr>
          </a:p>
          <a:p>
            <a:endParaRPr lang="en-US" altLang="ko-KR" sz="1000" b="1" dirty="0" smtClean="0">
              <a:solidFill>
                <a:srgbClr val="7A6C64"/>
              </a:solidFill>
            </a:endParaRPr>
          </a:p>
          <a:p>
            <a:endParaRPr lang="en-US" altLang="ko-KR" sz="1000" b="1" dirty="0">
              <a:solidFill>
                <a:srgbClr val="7A6C64"/>
              </a:solidFill>
            </a:endParaRPr>
          </a:p>
          <a:p>
            <a:endParaRPr lang="en-US" altLang="ko-KR" sz="1000" b="1" dirty="0" smtClean="0">
              <a:solidFill>
                <a:srgbClr val="7A6C64"/>
              </a:solidFill>
            </a:endParaRPr>
          </a:p>
          <a:p>
            <a:endParaRPr lang="en-US" altLang="ko-KR" sz="1000" b="1" dirty="0">
              <a:solidFill>
                <a:srgbClr val="7A6C64"/>
              </a:solidFill>
            </a:endParaRPr>
          </a:p>
          <a:p>
            <a:endParaRPr lang="en-US" altLang="ko-KR" sz="1000" b="1" dirty="0">
              <a:solidFill>
                <a:srgbClr val="7A6C64"/>
              </a:solidFill>
            </a:endParaRPr>
          </a:p>
          <a:p>
            <a:r>
              <a:rPr lang="ko-KR" altLang="en-US" sz="1000" b="1" dirty="0" smtClean="0">
                <a:solidFill>
                  <a:srgbClr val="7A6C64"/>
                </a:solidFill>
              </a:rPr>
              <a:t> </a:t>
            </a:r>
            <a:endParaRPr lang="en-US" altLang="ko-KR" sz="1000" b="1" dirty="0" smtClean="0">
              <a:solidFill>
                <a:srgbClr val="7A6C64"/>
              </a:solidFill>
            </a:endParaRPr>
          </a:p>
          <a:p>
            <a:endParaRPr lang="en-US" altLang="ko-KR" sz="1400" dirty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926745" y="2810234"/>
            <a:ext cx="2765817" cy="20691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4150">
                  <a:schemeClr val="accent5">
                    <a:lumMod val="20000"/>
                    <a:lumOff val="80000"/>
                  </a:schemeClr>
                </a:gs>
                <a:gs pos="67500">
                  <a:schemeClr val="accent1">
                    <a:lumMod val="20000"/>
                    <a:lumOff val="80000"/>
                  </a:schemeClr>
                </a:gs>
                <a:gs pos="50000">
                  <a:schemeClr val="bg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63500" dist="25400" dir="5400000" sx="98000" sy="98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b="1" dirty="0" smtClean="0">
              <a:solidFill>
                <a:srgbClr val="7A6C64"/>
              </a:solidFill>
            </a:endParaRPr>
          </a:p>
          <a:p>
            <a:pPr marL="228600" indent="-228600" algn="ctr">
              <a:buAutoNum type="arabicPlain"/>
            </a:pPr>
            <a:r>
              <a:rPr lang="ko-KR" altLang="en-US" sz="800" b="1" dirty="0" err="1" smtClean="0">
                <a:solidFill>
                  <a:srgbClr val="7A6C64"/>
                </a:solidFill>
              </a:rPr>
              <a:t>홍우예향담</a:t>
            </a:r>
            <a:r>
              <a:rPr lang="ko-KR" altLang="en-US" sz="800" b="1" dirty="0" smtClean="0">
                <a:solidFill>
                  <a:srgbClr val="7A6C64"/>
                </a:solidFill>
              </a:rPr>
              <a:t>    </a:t>
            </a:r>
            <a:r>
              <a:rPr lang="en-US" altLang="ko-KR" sz="800" b="1" dirty="0" smtClean="0">
                <a:solidFill>
                  <a:srgbClr val="7A6C64"/>
                </a:solidFill>
              </a:rPr>
              <a:t>99999999</a:t>
            </a:r>
            <a:r>
              <a:rPr lang="ko-KR" altLang="en-US" sz="800" b="1" dirty="0" smtClean="0">
                <a:solidFill>
                  <a:srgbClr val="7A6C64"/>
                </a:solidFill>
              </a:rPr>
              <a:t>    </a:t>
            </a:r>
            <a:r>
              <a:rPr lang="en-US" altLang="ko-KR" sz="800" b="1" dirty="0" smtClean="0">
                <a:solidFill>
                  <a:srgbClr val="7A6C64"/>
                </a:solidFill>
              </a:rPr>
              <a:t>9999999   9999</a:t>
            </a:r>
          </a:p>
          <a:p>
            <a:pPr marL="228600" indent="-228600" algn="ctr">
              <a:buAutoNum type="arabicPlain"/>
            </a:pPr>
            <a:endParaRPr lang="en-US" altLang="ko-KR" sz="800" b="1" dirty="0" smtClean="0">
              <a:solidFill>
                <a:srgbClr val="7A6C64"/>
              </a:solidFill>
            </a:endParaRPr>
          </a:p>
          <a:p>
            <a:pPr marL="228600" indent="-228600" algn="ctr">
              <a:buAutoNum type="arabicPlain"/>
            </a:pPr>
            <a:r>
              <a:rPr lang="ko-KR" altLang="en-US" sz="800" b="1" dirty="0" smtClean="0">
                <a:solidFill>
                  <a:srgbClr val="7A6C64"/>
                </a:solidFill>
              </a:rPr>
              <a:t>불사조          </a:t>
            </a:r>
            <a:r>
              <a:rPr lang="en-US" altLang="ko-KR" sz="800" b="1" dirty="0" smtClean="0">
                <a:solidFill>
                  <a:srgbClr val="7A6C64"/>
                </a:solidFill>
              </a:rPr>
              <a:t>99999999    9999999   9999</a:t>
            </a:r>
            <a:endParaRPr lang="en-US" altLang="ko-KR" sz="800" b="1" dirty="0">
              <a:solidFill>
                <a:srgbClr val="7A6C64"/>
              </a:solidFill>
            </a:endParaRPr>
          </a:p>
          <a:p>
            <a:pPr marL="228600" indent="-228600" algn="ctr">
              <a:buAutoNum type="arabicPlain"/>
            </a:pPr>
            <a:endParaRPr lang="en-US" altLang="ko-KR" sz="800" b="1" dirty="0" smtClean="0">
              <a:solidFill>
                <a:srgbClr val="7A6C64"/>
              </a:solidFill>
            </a:endParaRPr>
          </a:p>
          <a:p>
            <a:pPr algn="ctr"/>
            <a:endParaRPr lang="en-US" altLang="ko-KR" sz="800" b="1" dirty="0" smtClean="0">
              <a:solidFill>
                <a:srgbClr val="7A6C64"/>
              </a:solidFill>
            </a:endParaRPr>
          </a:p>
          <a:p>
            <a:pPr algn="ctr"/>
            <a:endParaRPr lang="en-US" altLang="ko-KR" sz="800" b="1" dirty="0" smtClean="0">
              <a:solidFill>
                <a:srgbClr val="7A6C64"/>
              </a:solidFill>
            </a:endParaRPr>
          </a:p>
          <a:p>
            <a:pPr algn="ctr"/>
            <a:endParaRPr lang="en-US" altLang="ko-KR" sz="800" b="1" dirty="0">
              <a:solidFill>
                <a:srgbClr val="7A6C64"/>
              </a:solidFill>
            </a:endParaRPr>
          </a:p>
          <a:p>
            <a:pPr algn="ctr"/>
            <a:endParaRPr lang="en-US" altLang="ko-KR" sz="800" b="1" dirty="0" smtClean="0">
              <a:solidFill>
                <a:srgbClr val="7A6C64"/>
              </a:solidFill>
            </a:endParaRPr>
          </a:p>
          <a:p>
            <a:pPr algn="ctr"/>
            <a:endParaRPr lang="en-US" altLang="ko-KR" sz="800" b="1" dirty="0">
              <a:solidFill>
                <a:srgbClr val="7A6C64"/>
              </a:solidFill>
            </a:endParaRPr>
          </a:p>
          <a:p>
            <a:pPr algn="ctr"/>
            <a:endParaRPr lang="en-US" altLang="ko-KR" sz="800" b="1" dirty="0" smtClean="0">
              <a:solidFill>
                <a:srgbClr val="7A6C64"/>
              </a:solidFill>
            </a:endParaRPr>
          </a:p>
          <a:p>
            <a:pPr algn="ctr"/>
            <a:endParaRPr lang="en-US" altLang="ko-KR" sz="800" b="1" dirty="0">
              <a:solidFill>
                <a:srgbClr val="7A6C64"/>
              </a:solidFill>
            </a:endParaRPr>
          </a:p>
          <a:p>
            <a:pPr algn="ctr"/>
            <a:endParaRPr lang="en-US" altLang="ko-KR" sz="800" b="1" dirty="0" smtClean="0">
              <a:solidFill>
                <a:srgbClr val="7A6C64"/>
              </a:solidFill>
            </a:endParaRPr>
          </a:p>
          <a:p>
            <a:pPr algn="ctr"/>
            <a:endParaRPr lang="en-US" altLang="ko-KR" sz="800" b="1" dirty="0">
              <a:solidFill>
                <a:srgbClr val="7A6C64"/>
              </a:solidFill>
            </a:endParaRPr>
          </a:p>
        </p:txBody>
      </p:sp>
      <p:sp>
        <p:nvSpPr>
          <p:cNvPr id="47" name="양쪽 모서리가 둥근 사각형 46"/>
          <p:cNvSpPr/>
          <p:nvPr/>
        </p:nvSpPr>
        <p:spPr>
          <a:xfrm>
            <a:off x="4499993" y="2492896"/>
            <a:ext cx="576063" cy="317338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유저</a:t>
            </a:r>
            <a:endParaRPr lang="ko-KR" altLang="en-US" sz="1050" dirty="0"/>
          </a:p>
        </p:txBody>
      </p:sp>
      <p:sp>
        <p:nvSpPr>
          <p:cNvPr id="48" name="양쪽 모서리가 둥근 사각형 47"/>
          <p:cNvSpPr/>
          <p:nvPr/>
        </p:nvSpPr>
        <p:spPr>
          <a:xfrm>
            <a:off x="3923928" y="2492896"/>
            <a:ext cx="599467" cy="31733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길드</a:t>
            </a:r>
            <a:endParaRPr lang="ko-KR" altLang="en-US" sz="1000" dirty="0"/>
          </a:p>
        </p:txBody>
      </p:sp>
      <p:sp>
        <p:nvSpPr>
          <p:cNvPr id="59" name="양쪽 모서리가 둥근 사각형 58"/>
          <p:cNvSpPr/>
          <p:nvPr/>
        </p:nvSpPr>
        <p:spPr>
          <a:xfrm>
            <a:off x="5076057" y="2492896"/>
            <a:ext cx="576063" cy="317338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공격</a:t>
            </a:r>
            <a:endParaRPr lang="ko-KR" altLang="en-US" sz="1050" dirty="0"/>
          </a:p>
        </p:txBody>
      </p:sp>
      <p:sp>
        <p:nvSpPr>
          <p:cNvPr id="60" name="양쪽 모서리가 둥근 사각형 59"/>
          <p:cNvSpPr/>
          <p:nvPr/>
        </p:nvSpPr>
        <p:spPr>
          <a:xfrm>
            <a:off x="5652120" y="2492896"/>
            <a:ext cx="576063" cy="317338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방</a:t>
            </a:r>
            <a:r>
              <a:rPr lang="ko-KR" altLang="en-US" sz="1050" dirty="0"/>
              <a:t>어</a:t>
            </a:r>
          </a:p>
        </p:txBody>
      </p:sp>
      <p:sp>
        <p:nvSpPr>
          <p:cNvPr id="61" name="양쪽 모서리가 둥근 사각형 60"/>
          <p:cNvSpPr/>
          <p:nvPr/>
        </p:nvSpPr>
        <p:spPr>
          <a:xfrm>
            <a:off x="6156177" y="2492896"/>
            <a:ext cx="576063" cy="317338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도움</a:t>
            </a:r>
            <a:endParaRPr lang="ko-KR" altLang="en-US" sz="1050" dirty="0"/>
          </a:p>
        </p:txBody>
      </p:sp>
      <p:sp>
        <p:nvSpPr>
          <p:cNvPr id="62" name="직사각형 61"/>
          <p:cNvSpPr/>
          <p:nvPr/>
        </p:nvSpPr>
        <p:spPr>
          <a:xfrm>
            <a:off x="3923928" y="2780928"/>
            <a:ext cx="2765817" cy="273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A6C64"/>
                </a:solidFill>
              </a:rPr>
              <a:t>랭킹 </a:t>
            </a:r>
            <a:r>
              <a:rPr lang="en-US" altLang="ko-KR" sz="800" dirty="0" smtClean="0">
                <a:solidFill>
                  <a:srgbClr val="7A6C64"/>
                </a:solidFill>
              </a:rPr>
              <a:t>| </a:t>
            </a:r>
            <a:r>
              <a:rPr lang="ko-KR" altLang="en-US" sz="800" dirty="0" err="1" smtClean="0">
                <a:solidFill>
                  <a:srgbClr val="7A6C64"/>
                </a:solidFill>
              </a:rPr>
              <a:t>길드명</a:t>
            </a:r>
            <a:r>
              <a:rPr lang="ko-KR" altLang="en-US" sz="800" dirty="0" smtClean="0">
                <a:solidFill>
                  <a:srgbClr val="7A6C64"/>
                </a:solidFill>
              </a:rPr>
              <a:t> </a:t>
            </a:r>
            <a:r>
              <a:rPr lang="en-US" altLang="ko-KR" sz="800" dirty="0" smtClean="0">
                <a:solidFill>
                  <a:srgbClr val="7A6C64"/>
                </a:solidFill>
              </a:rPr>
              <a:t>| </a:t>
            </a:r>
            <a:r>
              <a:rPr lang="ko-KR" altLang="en-US" sz="800" dirty="0" smtClean="0">
                <a:solidFill>
                  <a:srgbClr val="7A6C64"/>
                </a:solidFill>
              </a:rPr>
              <a:t>점수 </a:t>
            </a:r>
            <a:r>
              <a:rPr lang="en-US" altLang="ko-KR" sz="800" dirty="0" smtClean="0">
                <a:solidFill>
                  <a:srgbClr val="7A6C64"/>
                </a:solidFill>
              </a:rPr>
              <a:t>| </a:t>
            </a:r>
            <a:r>
              <a:rPr lang="ko-KR" altLang="en-US" sz="800" dirty="0" err="1" smtClean="0">
                <a:solidFill>
                  <a:srgbClr val="7A6C64"/>
                </a:solidFill>
              </a:rPr>
              <a:t>길드원</a:t>
            </a:r>
            <a:r>
              <a:rPr lang="ko-KR" altLang="en-US" sz="800" dirty="0" smtClean="0">
                <a:solidFill>
                  <a:srgbClr val="7A6C64"/>
                </a:solidFill>
              </a:rPr>
              <a:t> 평균점수</a:t>
            </a:r>
            <a:r>
              <a:rPr lang="en-US" altLang="ko-KR" sz="800" dirty="0" smtClean="0">
                <a:solidFill>
                  <a:srgbClr val="7A6C64"/>
                </a:solidFill>
              </a:rPr>
              <a:t>| </a:t>
            </a:r>
            <a:r>
              <a:rPr lang="ko-KR" altLang="en-US" sz="800" dirty="0" smtClean="0">
                <a:solidFill>
                  <a:srgbClr val="7A6C64"/>
                </a:solidFill>
              </a:rPr>
              <a:t>요새 </a:t>
            </a:r>
            <a:r>
              <a:rPr lang="en-US" altLang="ko-KR" sz="800" dirty="0" smtClean="0">
                <a:solidFill>
                  <a:srgbClr val="7A6C64"/>
                </a:solidFill>
              </a:rPr>
              <a:t>………….</a:t>
            </a:r>
          </a:p>
        </p:txBody>
      </p:sp>
      <p:sp>
        <p:nvSpPr>
          <p:cNvPr id="2" name="위쪽 화살표 1"/>
          <p:cNvSpPr/>
          <p:nvPr/>
        </p:nvSpPr>
        <p:spPr>
          <a:xfrm>
            <a:off x="3926745" y="3068960"/>
            <a:ext cx="216024" cy="2233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3</a:t>
            </a:r>
            <a:endParaRPr lang="ko-KR" altLang="en-US" sz="1050" dirty="0"/>
          </a:p>
        </p:txBody>
      </p:sp>
      <p:sp>
        <p:nvSpPr>
          <p:cNvPr id="3" name="아래쪽 화살표 2"/>
          <p:cNvSpPr/>
          <p:nvPr/>
        </p:nvSpPr>
        <p:spPr>
          <a:xfrm>
            <a:off x="3923928" y="3337421"/>
            <a:ext cx="249211" cy="2355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68" name="직사각형 67"/>
          <p:cNvSpPr/>
          <p:nvPr/>
        </p:nvSpPr>
        <p:spPr>
          <a:xfrm>
            <a:off x="2242543" y="2793155"/>
            <a:ext cx="1609378" cy="21977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r>
              <a:rPr lang="ko-KR" altLang="en-US" sz="800" dirty="0" smtClean="0">
                <a:solidFill>
                  <a:srgbClr val="7A6C64"/>
                </a:solidFill>
              </a:rPr>
              <a:t> </a:t>
            </a:r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242542" y="2793155"/>
            <a:ext cx="1321346" cy="2197707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67000"/>
                </a:schemeClr>
              </a:gs>
              <a:gs pos="50000">
                <a:schemeClr val="tx1">
                  <a:lumMod val="95000"/>
                  <a:lumOff val="5000"/>
                  <a:alpha val="52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rgbClr val="7A6C64"/>
              </a:solidFill>
            </a:endParaRPr>
          </a:p>
          <a:p>
            <a:r>
              <a:rPr lang="en-US" altLang="ko-KR" sz="800" dirty="0">
                <a:solidFill>
                  <a:srgbClr val="7A6C64"/>
                </a:solidFill>
              </a:rPr>
              <a:t> </a:t>
            </a:r>
            <a:r>
              <a:rPr lang="en-US" altLang="ko-KR" sz="800" dirty="0" smtClean="0">
                <a:solidFill>
                  <a:srgbClr val="7A6C64"/>
                </a:solidFill>
              </a:rPr>
              <a:t>  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2242543" y="2793155"/>
            <a:ext cx="1609378" cy="21977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r>
              <a:rPr lang="ko-KR" altLang="en-US" sz="800" dirty="0" smtClean="0">
                <a:solidFill>
                  <a:srgbClr val="7A6C64"/>
                </a:solidFill>
              </a:rPr>
              <a:t> </a:t>
            </a:r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</p:txBody>
      </p:sp>
      <p:sp>
        <p:nvSpPr>
          <p:cNvPr id="72" name="순서도: 대체 처리 71"/>
          <p:cNvSpPr/>
          <p:nvPr/>
        </p:nvSpPr>
        <p:spPr>
          <a:xfrm>
            <a:off x="2970154" y="2878492"/>
            <a:ext cx="377710" cy="262476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bg1"/>
                </a:solidFill>
              </a:rPr>
              <a:t>44</a:t>
            </a:r>
          </a:p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대륙</a:t>
            </a:r>
            <a:endParaRPr lang="en-US" altLang="ko-KR" sz="600" dirty="0" smtClean="0">
              <a:solidFill>
                <a:schemeClr val="bg1"/>
              </a:solidFill>
            </a:endParaRPr>
          </a:p>
        </p:txBody>
      </p:sp>
      <p:sp>
        <p:nvSpPr>
          <p:cNvPr id="73" name="순서도: 대체 처리 72"/>
          <p:cNvSpPr/>
          <p:nvPr/>
        </p:nvSpPr>
        <p:spPr>
          <a:xfrm>
            <a:off x="2314550" y="2852936"/>
            <a:ext cx="385242" cy="288032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7A6C64"/>
                </a:solidFill>
              </a:rPr>
              <a:t>◀</a:t>
            </a:r>
            <a:endParaRPr lang="en-US" altLang="ko-KR" sz="1000" dirty="0" smtClean="0">
              <a:solidFill>
                <a:srgbClr val="7A6C64"/>
              </a:solidFill>
            </a:endParaRPr>
          </a:p>
        </p:txBody>
      </p:sp>
      <p:pic>
        <p:nvPicPr>
          <p:cNvPr id="7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069864"/>
            <a:ext cx="1567744" cy="883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순서도: 대체 처리 75"/>
          <p:cNvSpPr/>
          <p:nvPr/>
        </p:nvSpPr>
        <p:spPr>
          <a:xfrm>
            <a:off x="3400573" y="2882625"/>
            <a:ext cx="379339" cy="270417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rgbClr val="7A6C64"/>
                </a:solidFill>
              </a:rPr>
              <a:t>대륙전체</a:t>
            </a:r>
            <a:endParaRPr lang="en-US" altLang="ko-KR" sz="600" dirty="0" smtClean="0">
              <a:solidFill>
                <a:srgbClr val="7A6C64"/>
              </a:solidFill>
            </a:endParaRPr>
          </a:p>
        </p:txBody>
      </p:sp>
      <p:sp>
        <p:nvSpPr>
          <p:cNvPr id="34" name="사각형 설명선 33"/>
          <p:cNvSpPr/>
          <p:nvPr/>
        </p:nvSpPr>
        <p:spPr>
          <a:xfrm>
            <a:off x="1835696" y="836712"/>
            <a:ext cx="1480433" cy="1423025"/>
          </a:xfrm>
          <a:prstGeom prst="wedgeRectCallout">
            <a:avLst>
              <a:gd name="adj1" fmla="val 32983"/>
              <a:gd name="adj2" fmla="val 9028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/>
              </a:solidFill>
            </a:endParaRP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endParaRPr lang="en-US" altLang="ko-KR" sz="1000" dirty="0" smtClean="0">
              <a:solidFill>
                <a:srgbClr val="FFCC00"/>
              </a:solidFill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1962647" y="1412553"/>
            <a:ext cx="377710" cy="262476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bg1"/>
                </a:solidFill>
              </a:rPr>
              <a:t>43</a:t>
            </a:r>
          </a:p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대륙</a:t>
            </a:r>
            <a:endParaRPr lang="en-US" altLang="ko-KR" sz="600" dirty="0" smtClean="0">
              <a:solidFill>
                <a:schemeClr val="bg1"/>
              </a:solidFill>
            </a:endParaRPr>
          </a:p>
        </p:txBody>
      </p:sp>
      <p:sp>
        <p:nvSpPr>
          <p:cNvPr id="36" name="순서도: 대체 처리 35"/>
          <p:cNvSpPr/>
          <p:nvPr/>
        </p:nvSpPr>
        <p:spPr>
          <a:xfrm>
            <a:off x="2826743" y="1412551"/>
            <a:ext cx="377710" cy="262476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bg1"/>
                </a:solidFill>
              </a:rPr>
              <a:t>45</a:t>
            </a:r>
          </a:p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대륙</a:t>
            </a:r>
            <a:endParaRPr lang="en-US" altLang="ko-KR" sz="600" dirty="0" smtClean="0">
              <a:solidFill>
                <a:schemeClr val="bg1"/>
              </a:solidFill>
            </a:endParaRPr>
          </a:p>
        </p:txBody>
      </p:sp>
      <p:sp>
        <p:nvSpPr>
          <p:cNvPr id="37" name="순서도: 대체 처리 36"/>
          <p:cNvSpPr/>
          <p:nvPr/>
        </p:nvSpPr>
        <p:spPr>
          <a:xfrm>
            <a:off x="2392109" y="1056066"/>
            <a:ext cx="377710" cy="262476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bg1"/>
                </a:solidFill>
              </a:rPr>
              <a:t>34</a:t>
            </a:r>
          </a:p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대륙</a:t>
            </a:r>
            <a:endParaRPr lang="en-US" altLang="ko-KR" sz="600" dirty="0" smtClean="0">
              <a:solidFill>
                <a:schemeClr val="bg1"/>
              </a:solidFill>
            </a:endParaRPr>
          </a:p>
        </p:txBody>
      </p:sp>
      <p:sp>
        <p:nvSpPr>
          <p:cNvPr id="38" name="순서도: 대체 처리 37"/>
          <p:cNvSpPr/>
          <p:nvPr/>
        </p:nvSpPr>
        <p:spPr>
          <a:xfrm>
            <a:off x="1962647" y="1056066"/>
            <a:ext cx="377710" cy="262476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bg1"/>
                </a:solidFill>
              </a:rPr>
              <a:t>33</a:t>
            </a:r>
          </a:p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대륙</a:t>
            </a:r>
            <a:endParaRPr lang="en-US" altLang="ko-KR" sz="600" dirty="0" smtClean="0">
              <a:solidFill>
                <a:schemeClr val="bg1"/>
              </a:solidFill>
            </a:endParaRPr>
          </a:p>
        </p:txBody>
      </p:sp>
      <p:sp>
        <p:nvSpPr>
          <p:cNvPr id="39" name="순서도: 대체 처리 38"/>
          <p:cNvSpPr/>
          <p:nvPr/>
        </p:nvSpPr>
        <p:spPr>
          <a:xfrm>
            <a:off x="2826743" y="1056064"/>
            <a:ext cx="377710" cy="262476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bg1"/>
                </a:solidFill>
              </a:rPr>
              <a:t>35</a:t>
            </a:r>
          </a:p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대륙</a:t>
            </a:r>
            <a:endParaRPr lang="en-US" altLang="ko-KR" sz="600" dirty="0" smtClean="0">
              <a:solidFill>
                <a:schemeClr val="bg1"/>
              </a:solidFill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2392109" y="1768459"/>
            <a:ext cx="377710" cy="262476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bg1"/>
                </a:solidFill>
              </a:rPr>
              <a:t>54</a:t>
            </a:r>
          </a:p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대륙</a:t>
            </a:r>
            <a:endParaRPr lang="en-US" altLang="ko-KR" sz="600" dirty="0" smtClean="0">
              <a:solidFill>
                <a:schemeClr val="bg1"/>
              </a:solidFill>
            </a:endParaRPr>
          </a:p>
        </p:txBody>
      </p:sp>
      <p:sp>
        <p:nvSpPr>
          <p:cNvPr id="41" name="순서도: 대체 처리 40"/>
          <p:cNvSpPr/>
          <p:nvPr/>
        </p:nvSpPr>
        <p:spPr>
          <a:xfrm>
            <a:off x="1962647" y="1768459"/>
            <a:ext cx="377710" cy="262476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bg1"/>
                </a:solidFill>
              </a:rPr>
              <a:t>53</a:t>
            </a:r>
          </a:p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대륙</a:t>
            </a:r>
            <a:endParaRPr lang="en-US" altLang="ko-KR" sz="600" dirty="0" smtClean="0">
              <a:solidFill>
                <a:schemeClr val="bg1"/>
              </a:solidFill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2826743" y="1768457"/>
            <a:ext cx="377710" cy="262476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bg1"/>
                </a:solidFill>
              </a:rPr>
              <a:t>55</a:t>
            </a:r>
          </a:p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대륙</a:t>
            </a:r>
            <a:endParaRPr lang="en-US" altLang="ko-KR" sz="600" dirty="0" smtClean="0">
              <a:solidFill>
                <a:schemeClr val="bg1"/>
              </a:solidFill>
            </a:endParaRPr>
          </a:p>
        </p:txBody>
      </p:sp>
      <p:sp>
        <p:nvSpPr>
          <p:cNvPr id="43" name="순서도: 대체 처리 42"/>
          <p:cNvSpPr/>
          <p:nvPr/>
        </p:nvSpPr>
        <p:spPr>
          <a:xfrm>
            <a:off x="2384577" y="1422897"/>
            <a:ext cx="385242" cy="270417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rgbClr val="7A6C64"/>
                </a:solidFill>
              </a:rPr>
              <a:t>44</a:t>
            </a:r>
          </a:p>
          <a:p>
            <a:pPr algn="ctr"/>
            <a:r>
              <a:rPr lang="ko-KR" altLang="en-US" sz="600" dirty="0" smtClean="0">
                <a:solidFill>
                  <a:srgbClr val="7A6C64"/>
                </a:solidFill>
              </a:rPr>
              <a:t>대</a:t>
            </a:r>
            <a:r>
              <a:rPr lang="ko-KR" altLang="en-US" sz="600" dirty="0">
                <a:solidFill>
                  <a:srgbClr val="7A6C64"/>
                </a:solidFill>
              </a:rPr>
              <a:t>륙</a:t>
            </a:r>
            <a:endParaRPr lang="en-US" altLang="ko-KR" sz="600" dirty="0" smtClean="0">
              <a:solidFill>
                <a:srgbClr val="7A6C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05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542" y="2420888"/>
            <a:ext cx="4561706" cy="25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제목 3"/>
          <p:cNvSpPr txBox="1">
            <a:spLocks/>
          </p:cNvSpPr>
          <p:nvPr/>
        </p:nvSpPr>
        <p:spPr>
          <a:xfrm>
            <a:off x="0" y="0"/>
            <a:ext cx="8856984" cy="332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 smtClean="0"/>
              <a:t>길드</a:t>
            </a:r>
            <a:r>
              <a:rPr lang="en-US" altLang="ko-KR" sz="1600" dirty="0" smtClean="0"/>
              <a:t>_</a:t>
            </a:r>
            <a:r>
              <a:rPr lang="ko-KR" altLang="en-US" sz="1600" dirty="0" err="1" smtClean="0"/>
              <a:t>첫페이지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길</a:t>
            </a:r>
            <a:r>
              <a:rPr lang="ko-KR" altLang="en-US" sz="1600" dirty="0" err="1"/>
              <a:t>드</a:t>
            </a:r>
            <a:r>
              <a:rPr lang="ko-KR" altLang="en-US" sz="1600" dirty="0" err="1" smtClean="0"/>
              <a:t>원</a:t>
            </a:r>
            <a:r>
              <a:rPr lang="en-US" altLang="ko-KR" sz="1600" dirty="0" smtClean="0"/>
              <a:t>)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2242543" y="2420889"/>
            <a:ext cx="1609378" cy="353336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b="1" dirty="0" err="1" smtClean="0"/>
              <a:t>노란곰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99999</a:t>
            </a:r>
            <a:r>
              <a:rPr lang="ko-KR" altLang="en-US" sz="800" dirty="0" smtClean="0"/>
              <a:t>점</a:t>
            </a:r>
            <a:endParaRPr lang="en-US" altLang="ko-KR" sz="800" dirty="0" smtClean="0"/>
          </a:p>
          <a:p>
            <a:pPr algn="r"/>
            <a:r>
              <a:rPr lang="en-US" altLang="ko-KR" sz="800" dirty="0" smtClean="0"/>
              <a:t>999 P</a:t>
            </a:r>
          </a:p>
          <a:p>
            <a:pPr algn="r"/>
            <a:r>
              <a:rPr lang="en-US" altLang="ko-KR" sz="800" dirty="0" smtClean="0"/>
              <a:t>9999 GP</a:t>
            </a:r>
            <a:endParaRPr lang="ko-KR" altLang="en-US" sz="800" dirty="0"/>
          </a:p>
        </p:txBody>
      </p:sp>
      <p:pic>
        <p:nvPicPr>
          <p:cNvPr id="101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349" y="2420888"/>
            <a:ext cx="373435" cy="37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직사각형 92"/>
          <p:cNvSpPr/>
          <p:nvPr/>
        </p:nvSpPr>
        <p:spPr>
          <a:xfrm>
            <a:off x="3851921" y="2421840"/>
            <a:ext cx="2933418" cy="2562356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3851921" y="2420888"/>
            <a:ext cx="2933418" cy="25633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4150">
                  <a:schemeClr val="accent5">
                    <a:lumMod val="20000"/>
                    <a:lumOff val="80000"/>
                  </a:schemeClr>
                </a:gs>
                <a:gs pos="67500">
                  <a:schemeClr val="accent1">
                    <a:lumMod val="20000"/>
                    <a:lumOff val="80000"/>
                  </a:schemeClr>
                </a:gs>
                <a:gs pos="50000">
                  <a:schemeClr val="bg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63500" dist="25400" dir="5400000" sx="98000" sy="98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r>
              <a:rPr lang="ko-KR" altLang="en-US" sz="1000" b="1" dirty="0" smtClean="0">
                <a:solidFill>
                  <a:srgbClr val="7A6C64"/>
                </a:solidFill>
              </a:rPr>
              <a:t>   </a:t>
            </a:r>
            <a:endParaRPr lang="en-US" altLang="ko-KR" sz="1000" b="1" dirty="0" smtClean="0">
              <a:solidFill>
                <a:srgbClr val="7A6C64"/>
              </a:solidFill>
            </a:endParaRPr>
          </a:p>
          <a:p>
            <a:endParaRPr lang="en-US" altLang="ko-KR" sz="1000" b="1" dirty="0">
              <a:solidFill>
                <a:srgbClr val="7A6C64"/>
              </a:solidFill>
            </a:endParaRPr>
          </a:p>
          <a:p>
            <a:endParaRPr lang="en-US" altLang="ko-KR" sz="1000" b="1" dirty="0" smtClean="0">
              <a:solidFill>
                <a:srgbClr val="7A6C64"/>
              </a:solidFill>
            </a:endParaRPr>
          </a:p>
          <a:p>
            <a:endParaRPr lang="en-US" altLang="ko-KR" sz="1000" b="1" dirty="0">
              <a:solidFill>
                <a:srgbClr val="7A6C64"/>
              </a:solidFill>
            </a:endParaRPr>
          </a:p>
          <a:p>
            <a:endParaRPr lang="en-US" altLang="ko-KR" sz="1000" b="1" dirty="0" smtClean="0">
              <a:solidFill>
                <a:srgbClr val="7A6C64"/>
              </a:solidFill>
            </a:endParaRPr>
          </a:p>
          <a:p>
            <a:endParaRPr lang="en-US" altLang="ko-KR" sz="1000" b="1" dirty="0">
              <a:solidFill>
                <a:srgbClr val="7A6C64"/>
              </a:solidFill>
            </a:endParaRPr>
          </a:p>
          <a:p>
            <a:endParaRPr lang="en-US" altLang="ko-KR" sz="1000" b="1" dirty="0">
              <a:solidFill>
                <a:srgbClr val="7A6C64"/>
              </a:solidFill>
            </a:endParaRPr>
          </a:p>
          <a:p>
            <a:r>
              <a:rPr lang="ko-KR" altLang="en-US" sz="1000" b="1" dirty="0" smtClean="0">
                <a:solidFill>
                  <a:srgbClr val="7A6C64"/>
                </a:solidFill>
              </a:rPr>
              <a:t> </a:t>
            </a:r>
            <a:endParaRPr lang="en-US" altLang="ko-KR" sz="1000" b="1" dirty="0" smtClean="0">
              <a:solidFill>
                <a:srgbClr val="7A6C64"/>
              </a:solidFill>
            </a:endParaRPr>
          </a:p>
          <a:p>
            <a:endParaRPr lang="en-US" altLang="ko-KR" sz="1400" dirty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242543" y="2793155"/>
            <a:ext cx="1609378" cy="21977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r>
              <a:rPr lang="ko-KR" altLang="en-US" sz="800" dirty="0" smtClean="0">
                <a:solidFill>
                  <a:srgbClr val="7A6C64"/>
                </a:solidFill>
              </a:rPr>
              <a:t> </a:t>
            </a:r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926745" y="2810234"/>
            <a:ext cx="2765817" cy="20691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4150">
                  <a:schemeClr val="accent5">
                    <a:lumMod val="20000"/>
                    <a:lumOff val="80000"/>
                  </a:schemeClr>
                </a:gs>
                <a:gs pos="67500">
                  <a:schemeClr val="accent1">
                    <a:lumMod val="20000"/>
                    <a:lumOff val="80000"/>
                  </a:schemeClr>
                </a:gs>
                <a:gs pos="50000">
                  <a:schemeClr val="bg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63500" dist="25400" dir="5400000" sx="98000" sy="98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>
              <a:solidFill>
                <a:srgbClr val="7A6C64"/>
              </a:solidFill>
            </a:endParaRPr>
          </a:p>
          <a:p>
            <a:pPr algn="ctr"/>
            <a:r>
              <a:rPr lang="ko-KR" altLang="en-US" sz="800" b="1" dirty="0" err="1" smtClean="0">
                <a:solidFill>
                  <a:srgbClr val="7A6C64"/>
                </a:solidFill>
              </a:rPr>
              <a:t>길드</a:t>
            </a:r>
            <a:r>
              <a:rPr lang="ko-KR" altLang="en-US" sz="800" b="1" dirty="0" err="1">
                <a:solidFill>
                  <a:srgbClr val="7A6C64"/>
                </a:solidFill>
              </a:rPr>
              <a:t>장</a:t>
            </a:r>
            <a:r>
              <a:rPr lang="ko-KR" altLang="en-US" sz="800" b="1" dirty="0" smtClean="0">
                <a:solidFill>
                  <a:srgbClr val="7A6C64"/>
                </a:solidFill>
              </a:rPr>
              <a:t> </a:t>
            </a:r>
            <a:r>
              <a:rPr lang="ko-KR" altLang="en-US" sz="800" b="1" dirty="0" err="1" smtClean="0">
                <a:solidFill>
                  <a:srgbClr val="7A6C64"/>
                </a:solidFill>
              </a:rPr>
              <a:t>노란곰</a:t>
            </a:r>
            <a:r>
              <a:rPr lang="ko-KR" altLang="en-US" sz="800" b="1" dirty="0" smtClean="0">
                <a:solidFill>
                  <a:srgbClr val="7A6C64"/>
                </a:solidFill>
              </a:rPr>
              <a:t> </a:t>
            </a:r>
            <a:r>
              <a:rPr lang="en-US" altLang="ko-KR" sz="800" b="1" dirty="0" smtClean="0">
                <a:solidFill>
                  <a:srgbClr val="7A6C64"/>
                </a:solidFill>
              </a:rPr>
              <a:t> </a:t>
            </a:r>
            <a:r>
              <a:rPr lang="ko-KR" altLang="en-US" sz="800" b="1" dirty="0" smtClean="0">
                <a:solidFill>
                  <a:srgbClr val="7A6C64"/>
                </a:solidFill>
              </a:rPr>
              <a:t> </a:t>
            </a:r>
            <a:r>
              <a:rPr lang="en-US" altLang="ko-KR" sz="800" b="1" dirty="0" smtClean="0">
                <a:solidFill>
                  <a:srgbClr val="7A6C64"/>
                </a:solidFill>
              </a:rPr>
              <a:t>9999999    9999   999999P    99</a:t>
            </a:r>
          </a:p>
          <a:p>
            <a:pPr marL="228600" indent="-228600" algn="ctr">
              <a:buAutoNum type="arabicPlain"/>
            </a:pPr>
            <a:endParaRPr lang="en-US" altLang="ko-KR" sz="800" b="1" dirty="0">
              <a:solidFill>
                <a:srgbClr val="7A6C64"/>
              </a:solidFill>
            </a:endParaRPr>
          </a:p>
          <a:p>
            <a:pPr algn="ctr"/>
            <a:r>
              <a:rPr lang="ko-KR" altLang="en-US" sz="800" b="1" dirty="0" smtClean="0">
                <a:solidFill>
                  <a:srgbClr val="7A6C64"/>
                </a:solidFill>
              </a:rPr>
              <a:t>외교</a:t>
            </a:r>
            <a:r>
              <a:rPr lang="ko-KR" altLang="en-US" sz="800" b="1" dirty="0">
                <a:solidFill>
                  <a:srgbClr val="7A6C64"/>
                </a:solidFill>
              </a:rPr>
              <a:t>관</a:t>
            </a:r>
            <a:r>
              <a:rPr lang="ko-KR" altLang="en-US" sz="800" b="1" dirty="0" smtClean="0">
                <a:solidFill>
                  <a:srgbClr val="7A6C64"/>
                </a:solidFill>
              </a:rPr>
              <a:t> </a:t>
            </a:r>
            <a:r>
              <a:rPr lang="ko-KR" altLang="en-US" sz="800" b="1" dirty="0" err="1">
                <a:solidFill>
                  <a:srgbClr val="7A6C64"/>
                </a:solidFill>
              </a:rPr>
              <a:t>노란곰</a:t>
            </a:r>
            <a:r>
              <a:rPr lang="ko-KR" altLang="en-US" sz="800" b="1" dirty="0">
                <a:solidFill>
                  <a:srgbClr val="7A6C64"/>
                </a:solidFill>
              </a:rPr>
              <a:t> </a:t>
            </a:r>
            <a:r>
              <a:rPr lang="en-US" altLang="ko-KR" sz="800" b="1" dirty="0">
                <a:solidFill>
                  <a:srgbClr val="7A6C64"/>
                </a:solidFill>
              </a:rPr>
              <a:t> </a:t>
            </a:r>
            <a:r>
              <a:rPr lang="ko-KR" altLang="en-US" sz="800" b="1" dirty="0">
                <a:solidFill>
                  <a:srgbClr val="7A6C64"/>
                </a:solidFill>
              </a:rPr>
              <a:t> </a:t>
            </a:r>
            <a:r>
              <a:rPr lang="en-US" altLang="ko-KR" sz="800" b="1" dirty="0">
                <a:solidFill>
                  <a:srgbClr val="7A6C64"/>
                </a:solidFill>
              </a:rPr>
              <a:t>9999999    </a:t>
            </a:r>
            <a:r>
              <a:rPr lang="en-US" altLang="ko-KR" sz="800" b="1" dirty="0" smtClean="0">
                <a:solidFill>
                  <a:srgbClr val="7A6C64"/>
                </a:solidFill>
              </a:rPr>
              <a:t>9999   </a:t>
            </a:r>
            <a:r>
              <a:rPr lang="en-US" altLang="ko-KR" sz="800" b="1" dirty="0">
                <a:solidFill>
                  <a:srgbClr val="7A6C64"/>
                </a:solidFill>
              </a:rPr>
              <a:t>999999P    </a:t>
            </a:r>
            <a:r>
              <a:rPr lang="en-US" altLang="ko-KR" sz="800" b="1" dirty="0" smtClean="0">
                <a:solidFill>
                  <a:srgbClr val="7A6C64"/>
                </a:solidFill>
              </a:rPr>
              <a:t>99</a:t>
            </a:r>
            <a:endParaRPr lang="en-US" altLang="ko-KR" sz="800" b="1" dirty="0">
              <a:solidFill>
                <a:srgbClr val="7A6C64"/>
              </a:solidFill>
            </a:endParaRPr>
          </a:p>
          <a:p>
            <a:pPr algn="ctr"/>
            <a:endParaRPr lang="en-US" altLang="ko-KR" sz="800" b="1" dirty="0" smtClean="0">
              <a:solidFill>
                <a:srgbClr val="7A6C64"/>
              </a:solidFill>
            </a:endParaRPr>
          </a:p>
          <a:p>
            <a:pPr algn="ctr"/>
            <a:r>
              <a:rPr lang="ko-KR" altLang="en-US" sz="800" b="1" dirty="0" smtClean="0">
                <a:solidFill>
                  <a:srgbClr val="7A6C64"/>
                </a:solidFill>
              </a:rPr>
              <a:t>중</a:t>
            </a:r>
            <a:r>
              <a:rPr lang="ko-KR" altLang="en-US" sz="800" b="1" dirty="0">
                <a:solidFill>
                  <a:srgbClr val="7A6C64"/>
                </a:solidFill>
              </a:rPr>
              <a:t>대</a:t>
            </a:r>
            <a:r>
              <a:rPr lang="ko-KR" altLang="en-US" sz="800" b="1" dirty="0" smtClean="0">
                <a:solidFill>
                  <a:srgbClr val="7A6C64"/>
                </a:solidFill>
              </a:rPr>
              <a:t>장 </a:t>
            </a:r>
            <a:r>
              <a:rPr lang="ko-KR" altLang="en-US" sz="800" b="1" dirty="0" err="1">
                <a:solidFill>
                  <a:srgbClr val="7A6C64"/>
                </a:solidFill>
              </a:rPr>
              <a:t>노란곰</a:t>
            </a:r>
            <a:r>
              <a:rPr lang="ko-KR" altLang="en-US" sz="800" b="1" dirty="0">
                <a:solidFill>
                  <a:srgbClr val="7A6C64"/>
                </a:solidFill>
              </a:rPr>
              <a:t> </a:t>
            </a:r>
            <a:r>
              <a:rPr lang="en-US" altLang="ko-KR" sz="800" b="1" dirty="0">
                <a:solidFill>
                  <a:srgbClr val="7A6C64"/>
                </a:solidFill>
              </a:rPr>
              <a:t> </a:t>
            </a:r>
            <a:r>
              <a:rPr lang="ko-KR" altLang="en-US" sz="800" b="1" dirty="0">
                <a:solidFill>
                  <a:srgbClr val="7A6C64"/>
                </a:solidFill>
              </a:rPr>
              <a:t> </a:t>
            </a:r>
            <a:r>
              <a:rPr lang="en-US" altLang="ko-KR" sz="800" b="1" dirty="0">
                <a:solidFill>
                  <a:srgbClr val="7A6C64"/>
                </a:solidFill>
              </a:rPr>
              <a:t>9999999    9999  </a:t>
            </a:r>
            <a:r>
              <a:rPr lang="en-US" altLang="ko-KR" sz="800" b="1" dirty="0" smtClean="0">
                <a:solidFill>
                  <a:srgbClr val="7A6C64"/>
                </a:solidFill>
              </a:rPr>
              <a:t> </a:t>
            </a:r>
            <a:r>
              <a:rPr lang="en-US" altLang="ko-KR" sz="800" b="1" dirty="0">
                <a:solidFill>
                  <a:srgbClr val="7A6C64"/>
                </a:solidFill>
              </a:rPr>
              <a:t>999999P    </a:t>
            </a:r>
            <a:r>
              <a:rPr lang="en-US" altLang="ko-KR" sz="800" b="1" dirty="0" smtClean="0">
                <a:solidFill>
                  <a:srgbClr val="7A6C64"/>
                </a:solidFill>
              </a:rPr>
              <a:t>99</a:t>
            </a:r>
            <a:endParaRPr lang="en-US" altLang="ko-KR" sz="800" b="1" dirty="0">
              <a:solidFill>
                <a:srgbClr val="7A6C64"/>
              </a:solidFill>
            </a:endParaRPr>
          </a:p>
          <a:p>
            <a:pPr algn="ctr"/>
            <a:endParaRPr lang="en-US" altLang="ko-KR" sz="800" b="1" dirty="0" smtClean="0">
              <a:solidFill>
                <a:srgbClr val="7A6C64"/>
              </a:solidFill>
            </a:endParaRPr>
          </a:p>
          <a:p>
            <a:pPr algn="ctr"/>
            <a:r>
              <a:rPr lang="ko-KR" altLang="en-US" sz="800" b="1" dirty="0">
                <a:solidFill>
                  <a:srgbClr val="7A6C64"/>
                </a:solidFill>
              </a:rPr>
              <a:t>기사단 </a:t>
            </a:r>
            <a:r>
              <a:rPr lang="ko-KR" altLang="en-US" sz="800" b="1" dirty="0" err="1">
                <a:solidFill>
                  <a:srgbClr val="7A6C64"/>
                </a:solidFill>
              </a:rPr>
              <a:t>노란곰</a:t>
            </a:r>
            <a:r>
              <a:rPr lang="ko-KR" altLang="en-US" sz="800" b="1" dirty="0">
                <a:solidFill>
                  <a:srgbClr val="7A6C64"/>
                </a:solidFill>
              </a:rPr>
              <a:t> </a:t>
            </a:r>
            <a:r>
              <a:rPr lang="en-US" altLang="ko-KR" sz="800" b="1" dirty="0">
                <a:solidFill>
                  <a:srgbClr val="7A6C64"/>
                </a:solidFill>
              </a:rPr>
              <a:t> </a:t>
            </a:r>
            <a:r>
              <a:rPr lang="ko-KR" altLang="en-US" sz="800" b="1" dirty="0">
                <a:solidFill>
                  <a:srgbClr val="7A6C64"/>
                </a:solidFill>
              </a:rPr>
              <a:t> </a:t>
            </a:r>
            <a:r>
              <a:rPr lang="en-US" altLang="ko-KR" sz="800" b="1" dirty="0">
                <a:solidFill>
                  <a:srgbClr val="7A6C64"/>
                </a:solidFill>
              </a:rPr>
              <a:t>9999999    </a:t>
            </a:r>
            <a:r>
              <a:rPr lang="en-US" altLang="ko-KR" sz="800" b="1" dirty="0" smtClean="0">
                <a:solidFill>
                  <a:srgbClr val="7A6C64"/>
                </a:solidFill>
              </a:rPr>
              <a:t>9999   </a:t>
            </a:r>
            <a:r>
              <a:rPr lang="en-US" altLang="ko-KR" sz="800" b="1" dirty="0">
                <a:solidFill>
                  <a:srgbClr val="7A6C64"/>
                </a:solidFill>
              </a:rPr>
              <a:t>999999P    </a:t>
            </a:r>
            <a:r>
              <a:rPr lang="en-US" altLang="ko-KR" sz="800" b="1" dirty="0" smtClean="0">
                <a:solidFill>
                  <a:srgbClr val="7A6C64"/>
                </a:solidFill>
              </a:rPr>
              <a:t>99</a:t>
            </a:r>
            <a:endParaRPr lang="en-US" altLang="ko-KR" sz="800" b="1" dirty="0">
              <a:solidFill>
                <a:srgbClr val="7A6C64"/>
              </a:solidFill>
            </a:endParaRPr>
          </a:p>
          <a:p>
            <a:pPr algn="ctr"/>
            <a:endParaRPr lang="en-US" altLang="ko-KR" sz="800" b="1" dirty="0" smtClean="0">
              <a:solidFill>
                <a:srgbClr val="7A6C64"/>
              </a:solidFill>
            </a:endParaRPr>
          </a:p>
          <a:p>
            <a:pPr algn="ctr"/>
            <a:r>
              <a:rPr lang="ko-KR" altLang="en-US" sz="800" b="1" dirty="0">
                <a:solidFill>
                  <a:srgbClr val="7A6C64"/>
                </a:solidFill>
              </a:rPr>
              <a:t>기사단 </a:t>
            </a:r>
            <a:r>
              <a:rPr lang="ko-KR" altLang="en-US" sz="800" b="1" dirty="0" err="1">
                <a:solidFill>
                  <a:srgbClr val="7A6C64"/>
                </a:solidFill>
              </a:rPr>
              <a:t>노란곰</a:t>
            </a:r>
            <a:r>
              <a:rPr lang="ko-KR" altLang="en-US" sz="800" b="1" dirty="0">
                <a:solidFill>
                  <a:srgbClr val="7A6C64"/>
                </a:solidFill>
              </a:rPr>
              <a:t> </a:t>
            </a:r>
            <a:r>
              <a:rPr lang="en-US" altLang="ko-KR" sz="800" b="1" dirty="0">
                <a:solidFill>
                  <a:srgbClr val="7A6C64"/>
                </a:solidFill>
              </a:rPr>
              <a:t> </a:t>
            </a:r>
            <a:r>
              <a:rPr lang="ko-KR" altLang="en-US" sz="800" b="1" dirty="0">
                <a:solidFill>
                  <a:srgbClr val="7A6C64"/>
                </a:solidFill>
              </a:rPr>
              <a:t> </a:t>
            </a:r>
            <a:r>
              <a:rPr lang="en-US" altLang="ko-KR" sz="800" b="1" dirty="0">
                <a:solidFill>
                  <a:srgbClr val="7A6C64"/>
                </a:solidFill>
              </a:rPr>
              <a:t>9999999    9999 </a:t>
            </a:r>
            <a:r>
              <a:rPr lang="en-US" altLang="ko-KR" sz="800" b="1" dirty="0" smtClean="0">
                <a:solidFill>
                  <a:srgbClr val="7A6C64"/>
                </a:solidFill>
              </a:rPr>
              <a:t>  </a:t>
            </a:r>
            <a:r>
              <a:rPr lang="en-US" altLang="ko-KR" sz="800" b="1" dirty="0">
                <a:solidFill>
                  <a:srgbClr val="7A6C64"/>
                </a:solidFill>
              </a:rPr>
              <a:t>999999P    </a:t>
            </a:r>
            <a:r>
              <a:rPr lang="en-US" altLang="ko-KR" sz="800" b="1" dirty="0" smtClean="0">
                <a:solidFill>
                  <a:srgbClr val="7A6C64"/>
                </a:solidFill>
              </a:rPr>
              <a:t>99</a:t>
            </a:r>
            <a:endParaRPr lang="en-US" altLang="ko-KR" sz="800" b="1" dirty="0">
              <a:solidFill>
                <a:srgbClr val="7A6C64"/>
              </a:solidFill>
            </a:endParaRPr>
          </a:p>
          <a:p>
            <a:pPr algn="ctr"/>
            <a:endParaRPr lang="en-US" altLang="ko-KR" sz="800" b="1" dirty="0" smtClean="0">
              <a:solidFill>
                <a:srgbClr val="7A6C64"/>
              </a:solidFill>
            </a:endParaRPr>
          </a:p>
          <a:p>
            <a:pPr algn="ctr"/>
            <a:r>
              <a:rPr lang="ko-KR" altLang="en-US" sz="800" b="1" dirty="0" smtClean="0">
                <a:solidFill>
                  <a:srgbClr val="7A6C64"/>
                </a:solidFill>
              </a:rPr>
              <a:t>시민    </a:t>
            </a:r>
            <a:r>
              <a:rPr lang="ko-KR" altLang="en-US" sz="800" b="1" dirty="0" err="1">
                <a:solidFill>
                  <a:srgbClr val="7A6C64"/>
                </a:solidFill>
              </a:rPr>
              <a:t>노란곰</a:t>
            </a:r>
            <a:r>
              <a:rPr lang="ko-KR" altLang="en-US" sz="800" b="1" dirty="0">
                <a:solidFill>
                  <a:srgbClr val="7A6C64"/>
                </a:solidFill>
              </a:rPr>
              <a:t> </a:t>
            </a:r>
            <a:r>
              <a:rPr lang="en-US" altLang="ko-KR" sz="800" b="1" dirty="0">
                <a:solidFill>
                  <a:srgbClr val="7A6C64"/>
                </a:solidFill>
              </a:rPr>
              <a:t> </a:t>
            </a:r>
            <a:r>
              <a:rPr lang="ko-KR" altLang="en-US" sz="800" b="1" dirty="0">
                <a:solidFill>
                  <a:srgbClr val="7A6C64"/>
                </a:solidFill>
              </a:rPr>
              <a:t> </a:t>
            </a:r>
            <a:r>
              <a:rPr lang="en-US" altLang="ko-KR" sz="800" b="1" dirty="0">
                <a:solidFill>
                  <a:srgbClr val="7A6C64"/>
                </a:solidFill>
              </a:rPr>
              <a:t>9999999    </a:t>
            </a:r>
            <a:r>
              <a:rPr lang="en-US" altLang="ko-KR" sz="800" b="1" dirty="0" smtClean="0">
                <a:solidFill>
                  <a:srgbClr val="7A6C64"/>
                </a:solidFill>
              </a:rPr>
              <a:t>9999   </a:t>
            </a:r>
            <a:r>
              <a:rPr lang="en-US" altLang="ko-KR" sz="800" b="1" dirty="0">
                <a:solidFill>
                  <a:srgbClr val="7A6C64"/>
                </a:solidFill>
              </a:rPr>
              <a:t>999999P    </a:t>
            </a:r>
            <a:r>
              <a:rPr lang="en-US" altLang="ko-KR" sz="800" b="1" dirty="0" smtClean="0">
                <a:solidFill>
                  <a:srgbClr val="7A6C64"/>
                </a:solidFill>
              </a:rPr>
              <a:t>99</a:t>
            </a:r>
            <a:endParaRPr lang="en-US" altLang="ko-KR" sz="800" b="1" dirty="0">
              <a:solidFill>
                <a:srgbClr val="7A6C64"/>
              </a:solidFill>
            </a:endParaRPr>
          </a:p>
        </p:txBody>
      </p:sp>
      <p:sp>
        <p:nvSpPr>
          <p:cNvPr id="47" name="양쪽 모서리가 둥근 사각형 46"/>
          <p:cNvSpPr/>
          <p:nvPr/>
        </p:nvSpPr>
        <p:spPr>
          <a:xfrm>
            <a:off x="4355976" y="2492896"/>
            <a:ext cx="432047" cy="317338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</a:t>
            </a:r>
            <a:r>
              <a:rPr lang="ko-KR" altLang="en-US" sz="700" dirty="0"/>
              <a:t>드</a:t>
            </a:r>
            <a:r>
              <a:rPr lang="ko-KR" altLang="en-US" sz="700" dirty="0" smtClean="0"/>
              <a:t>전쟁</a:t>
            </a:r>
            <a:endParaRPr lang="ko-KR" altLang="en-US" sz="700" dirty="0"/>
          </a:p>
        </p:txBody>
      </p:sp>
      <p:sp>
        <p:nvSpPr>
          <p:cNvPr id="48" name="양쪽 모서리가 둥근 사각형 47"/>
          <p:cNvSpPr/>
          <p:nvPr/>
        </p:nvSpPr>
        <p:spPr>
          <a:xfrm>
            <a:off x="3923929" y="2492896"/>
            <a:ext cx="432048" cy="31733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/>
              <a:t>길</a:t>
            </a:r>
            <a:r>
              <a:rPr lang="ko-KR" altLang="en-US" sz="700" dirty="0" err="1"/>
              <a:t>드</a:t>
            </a:r>
            <a:r>
              <a:rPr lang="ko-KR" altLang="en-US" sz="700" dirty="0" err="1" smtClean="0"/>
              <a:t>원</a:t>
            </a:r>
            <a:endParaRPr lang="ko-KR" altLang="en-US" sz="700" dirty="0"/>
          </a:p>
        </p:txBody>
      </p:sp>
      <p:sp>
        <p:nvSpPr>
          <p:cNvPr id="59" name="양쪽 모서리가 둥근 사각형 58"/>
          <p:cNvSpPr/>
          <p:nvPr/>
        </p:nvSpPr>
        <p:spPr>
          <a:xfrm>
            <a:off x="4788024" y="2492896"/>
            <a:ext cx="432047" cy="317338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</a:t>
            </a:r>
            <a:r>
              <a:rPr lang="ko-KR" altLang="en-US" sz="700" dirty="0"/>
              <a:t>드</a:t>
            </a:r>
            <a:r>
              <a:rPr lang="ko-KR" altLang="en-US" sz="700" dirty="0" smtClean="0"/>
              <a:t>발전</a:t>
            </a:r>
            <a:endParaRPr lang="ko-KR" altLang="en-US" sz="700" dirty="0"/>
          </a:p>
        </p:txBody>
      </p:sp>
      <p:sp>
        <p:nvSpPr>
          <p:cNvPr id="60" name="양쪽 모서리가 둥근 사각형 59"/>
          <p:cNvSpPr/>
          <p:nvPr/>
        </p:nvSpPr>
        <p:spPr>
          <a:xfrm>
            <a:off x="5220073" y="2492896"/>
            <a:ext cx="432047" cy="317338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보너</a:t>
            </a:r>
            <a:r>
              <a:rPr lang="ko-KR" altLang="en-US" sz="700" dirty="0"/>
              <a:t>스</a:t>
            </a:r>
          </a:p>
        </p:txBody>
      </p:sp>
      <p:sp>
        <p:nvSpPr>
          <p:cNvPr id="61" name="양쪽 모서리가 둥근 사각형 60"/>
          <p:cNvSpPr/>
          <p:nvPr/>
        </p:nvSpPr>
        <p:spPr>
          <a:xfrm>
            <a:off x="6156176" y="2492896"/>
            <a:ext cx="504056" cy="317338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관</a:t>
            </a:r>
            <a:r>
              <a:rPr lang="ko-KR" altLang="en-US" sz="700" dirty="0"/>
              <a:t>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242542" y="2793155"/>
            <a:ext cx="1321346" cy="2197707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67000"/>
                </a:schemeClr>
              </a:gs>
              <a:gs pos="50000">
                <a:schemeClr val="tx1">
                  <a:lumMod val="95000"/>
                  <a:lumOff val="5000"/>
                  <a:alpha val="52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rgbClr val="7A6C64"/>
              </a:solidFill>
            </a:endParaRPr>
          </a:p>
          <a:p>
            <a:r>
              <a:rPr lang="en-US" altLang="ko-KR" sz="800" dirty="0">
                <a:solidFill>
                  <a:srgbClr val="7A6C64"/>
                </a:solidFill>
              </a:rPr>
              <a:t> </a:t>
            </a:r>
            <a:r>
              <a:rPr lang="en-US" altLang="ko-KR" sz="800" dirty="0" smtClean="0">
                <a:solidFill>
                  <a:srgbClr val="7A6C64"/>
                </a:solidFill>
              </a:rPr>
              <a:t>  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242543" y="2793155"/>
            <a:ext cx="1609378" cy="21977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r>
              <a:rPr lang="ko-KR" altLang="en-US" sz="800" dirty="0" smtClean="0">
                <a:solidFill>
                  <a:srgbClr val="7A6C64"/>
                </a:solidFill>
              </a:rPr>
              <a:t> </a:t>
            </a:r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</p:txBody>
      </p:sp>
      <p:sp>
        <p:nvSpPr>
          <p:cNvPr id="43" name="순서도: 대체 처리 42"/>
          <p:cNvSpPr/>
          <p:nvPr/>
        </p:nvSpPr>
        <p:spPr>
          <a:xfrm>
            <a:off x="2314550" y="2852936"/>
            <a:ext cx="385242" cy="288032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7A6C64"/>
                </a:solidFill>
              </a:rPr>
              <a:t>◀</a:t>
            </a:r>
            <a:endParaRPr lang="en-US" altLang="ko-KR" sz="1000" dirty="0" smtClean="0">
              <a:solidFill>
                <a:srgbClr val="7A6C64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771800" y="2852936"/>
            <a:ext cx="1071126" cy="288032"/>
          </a:xfrm>
          <a:prstGeom prst="rect">
            <a:avLst/>
          </a:prstGeom>
          <a:solidFill>
            <a:srgbClr val="8E3C36"/>
          </a:solidFill>
          <a:ln>
            <a:gradFill>
              <a:gsLst>
                <a:gs pos="84159">
                  <a:schemeClr val="accent6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6">
                    <a:lumMod val="75000"/>
                  </a:schemeClr>
                </a:gs>
                <a:gs pos="50000">
                  <a:schemeClr val="accent6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홍우예향담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점수 </a:t>
            </a:r>
            <a:r>
              <a:rPr lang="en-US" altLang="ko-KR" sz="800" dirty="0" smtClean="0"/>
              <a:t>99999999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314550" y="3212976"/>
            <a:ext cx="1473805" cy="1364755"/>
          </a:xfrm>
          <a:prstGeom prst="rect">
            <a:avLst/>
          </a:prstGeom>
          <a:solidFill>
            <a:srgbClr val="BFA08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rgbClr val="7A6C64"/>
                </a:solidFill>
              </a:rPr>
              <a:t>길드장</a:t>
            </a:r>
            <a:r>
              <a:rPr lang="ko-KR" altLang="en-US" sz="800" dirty="0" smtClean="0">
                <a:solidFill>
                  <a:srgbClr val="7A6C64"/>
                </a:solidFill>
              </a:rPr>
              <a:t> </a:t>
            </a:r>
            <a:r>
              <a:rPr lang="en-US" altLang="ko-KR" sz="800" dirty="0" smtClean="0">
                <a:solidFill>
                  <a:srgbClr val="7A6C64"/>
                </a:solidFill>
              </a:rPr>
              <a:t>: </a:t>
            </a:r>
            <a:r>
              <a:rPr lang="ko-KR" altLang="en-US" sz="800" dirty="0" smtClean="0">
                <a:solidFill>
                  <a:srgbClr val="7A6C64"/>
                </a:solidFill>
              </a:rPr>
              <a:t>여왕벌</a:t>
            </a:r>
            <a:endParaRPr lang="en-US" altLang="ko-KR" sz="800" dirty="0" smtClean="0">
              <a:solidFill>
                <a:srgbClr val="7A6C64"/>
              </a:solidFill>
            </a:endParaRPr>
          </a:p>
          <a:p>
            <a:pPr algn="ctr"/>
            <a:r>
              <a:rPr lang="en-US" altLang="ko-KR" sz="800" dirty="0" smtClean="0">
                <a:solidFill>
                  <a:srgbClr val="7A6C64"/>
                </a:solidFill>
              </a:rPr>
              <a:t>68/70</a:t>
            </a:r>
          </a:p>
          <a:p>
            <a:pPr algn="ctr"/>
            <a:endParaRPr lang="en-US" altLang="ko-KR" sz="800" dirty="0">
              <a:solidFill>
                <a:srgbClr val="7A6C64"/>
              </a:solidFill>
            </a:endParaRPr>
          </a:p>
          <a:p>
            <a:pPr algn="ctr"/>
            <a:endParaRPr lang="en-US" altLang="ko-KR" sz="800" dirty="0" smtClean="0">
              <a:solidFill>
                <a:srgbClr val="7A6C64"/>
              </a:solidFill>
            </a:endParaRPr>
          </a:p>
          <a:p>
            <a:pPr algn="ctr"/>
            <a:endParaRPr lang="en-US" altLang="ko-KR" sz="800" dirty="0">
              <a:solidFill>
                <a:srgbClr val="7A6C64"/>
              </a:solidFill>
            </a:endParaRPr>
          </a:p>
          <a:p>
            <a:pPr algn="ctr"/>
            <a:r>
              <a:rPr lang="ko-KR" altLang="en-US" sz="800" dirty="0" smtClean="0">
                <a:solidFill>
                  <a:srgbClr val="7A6C64"/>
                </a:solidFill>
              </a:rPr>
              <a:t>우리길드는 </a:t>
            </a:r>
            <a:r>
              <a:rPr lang="ko-KR" altLang="en-US" sz="800" dirty="0" err="1" smtClean="0">
                <a:solidFill>
                  <a:srgbClr val="7A6C64"/>
                </a:solidFill>
              </a:rPr>
              <a:t>어쩌구</a:t>
            </a:r>
            <a:r>
              <a:rPr lang="ko-KR" altLang="en-US" sz="800" dirty="0" smtClean="0">
                <a:solidFill>
                  <a:srgbClr val="7A6C64"/>
                </a:solidFill>
              </a:rPr>
              <a:t> </a:t>
            </a:r>
            <a:r>
              <a:rPr lang="ko-KR" altLang="en-US" sz="800" dirty="0" err="1" smtClean="0">
                <a:solidFill>
                  <a:srgbClr val="7A6C64"/>
                </a:solidFill>
              </a:rPr>
              <a:t>어쩌구</a:t>
            </a:r>
            <a:endParaRPr lang="en-US" altLang="ko-KR" sz="800" dirty="0" smtClean="0">
              <a:solidFill>
                <a:srgbClr val="7A6C64"/>
              </a:solidFill>
            </a:endParaRPr>
          </a:p>
          <a:p>
            <a:pPr algn="ctr"/>
            <a:endParaRPr lang="en-US" altLang="ko-KR" sz="800" dirty="0">
              <a:solidFill>
                <a:srgbClr val="7A6C64"/>
              </a:solidFill>
            </a:endParaRPr>
          </a:p>
          <a:p>
            <a:pPr algn="ctr"/>
            <a:endParaRPr lang="en-US" altLang="ko-KR" sz="800" dirty="0" smtClean="0">
              <a:solidFill>
                <a:srgbClr val="7A6C64"/>
              </a:solidFill>
            </a:endParaRPr>
          </a:p>
          <a:p>
            <a:pPr algn="ctr"/>
            <a:endParaRPr lang="en-US" altLang="ko-KR" sz="800" dirty="0">
              <a:solidFill>
                <a:srgbClr val="7A6C64"/>
              </a:solidFill>
            </a:endParaRPr>
          </a:p>
          <a:p>
            <a:pPr algn="ctr"/>
            <a:endParaRPr lang="en-US" altLang="ko-KR" sz="800" dirty="0" smtClean="0">
              <a:solidFill>
                <a:srgbClr val="7A6C64"/>
              </a:solidFill>
            </a:endParaRPr>
          </a:p>
        </p:txBody>
      </p:sp>
      <p:sp>
        <p:nvSpPr>
          <p:cNvPr id="31" name="순서도: 대체 처리 30"/>
          <p:cNvSpPr/>
          <p:nvPr/>
        </p:nvSpPr>
        <p:spPr>
          <a:xfrm>
            <a:off x="2596524" y="4681105"/>
            <a:ext cx="832314" cy="198268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FFC000"/>
                </a:solidFill>
              </a:rPr>
              <a:t>공지 수정</a:t>
            </a:r>
            <a:endParaRPr lang="ko-KR" altLang="en-US" sz="800" dirty="0">
              <a:solidFill>
                <a:srgbClr val="FFC000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5652121" y="2492896"/>
            <a:ext cx="432047" cy="317338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/>
              <a:t>메세</a:t>
            </a:r>
            <a:r>
              <a:rPr lang="ko-KR" altLang="en-US" sz="700" dirty="0" err="1"/>
              <a:t>지</a:t>
            </a:r>
            <a:endParaRPr lang="ko-KR" altLang="en-US" sz="700" dirty="0"/>
          </a:p>
        </p:txBody>
      </p:sp>
      <p:sp>
        <p:nvSpPr>
          <p:cNvPr id="26" name="직사각형 25"/>
          <p:cNvSpPr/>
          <p:nvPr/>
        </p:nvSpPr>
        <p:spPr>
          <a:xfrm>
            <a:off x="3923928" y="2780928"/>
            <a:ext cx="2765817" cy="273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A6C64"/>
                </a:solidFill>
              </a:rPr>
              <a:t>직책 </a:t>
            </a:r>
            <a:r>
              <a:rPr lang="en-US" altLang="ko-KR" sz="800" dirty="0" smtClean="0">
                <a:solidFill>
                  <a:srgbClr val="7A6C64"/>
                </a:solidFill>
              </a:rPr>
              <a:t>| </a:t>
            </a:r>
            <a:r>
              <a:rPr lang="ko-KR" altLang="en-US" sz="800" dirty="0" err="1" smtClean="0">
                <a:solidFill>
                  <a:srgbClr val="7A6C64"/>
                </a:solidFill>
              </a:rPr>
              <a:t>길드원</a:t>
            </a:r>
            <a:r>
              <a:rPr lang="ko-KR" altLang="en-US" sz="800" dirty="0" smtClean="0">
                <a:solidFill>
                  <a:srgbClr val="7A6C64"/>
                </a:solidFill>
              </a:rPr>
              <a:t> </a:t>
            </a:r>
            <a:r>
              <a:rPr lang="en-US" altLang="ko-KR" sz="800" dirty="0" smtClean="0">
                <a:solidFill>
                  <a:srgbClr val="7A6C64"/>
                </a:solidFill>
              </a:rPr>
              <a:t>|  </a:t>
            </a:r>
            <a:r>
              <a:rPr lang="ko-KR" altLang="en-US" sz="800" dirty="0" smtClean="0">
                <a:solidFill>
                  <a:srgbClr val="7A6C64"/>
                </a:solidFill>
              </a:rPr>
              <a:t>점수      </a:t>
            </a:r>
            <a:r>
              <a:rPr lang="en-US" altLang="ko-KR" sz="800" dirty="0" smtClean="0">
                <a:solidFill>
                  <a:srgbClr val="7A6C64"/>
                </a:solidFill>
              </a:rPr>
              <a:t>|  </a:t>
            </a:r>
            <a:r>
              <a:rPr lang="ko-KR" altLang="en-US" sz="800" dirty="0" smtClean="0">
                <a:solidFill>
                  <a:srgbClr val="7A6C64"/>
                </a:solidFill>
              </a:rPr>
              <a:t>요새  </a:t>
            </a:r>
            <a:r>
              <a:rPr lang="en-US" altLang="ko-KR" sz="800" dirty="0" smtClean="0">
                <a:solidFill>
                  <a:srgbClr val="7A6C64"/>
                </a:solidFill>
              </a:rPr>
              <a:t>|  </a:t>
            </a:r>
            <a:r>
              <a:rPr lang="ko-KR" altLang="en-US" sz="800" dirty="0" smtClean="0">
                <a:solidFill>
                  <a:srgbClr val="7A6C64"/>
                </a:solidFill>
              </a:rPr>
              <a:t>공헌도</a:t>
            </a:r>
            <a:r>
              <a:rPr lang="en-US" altLang="ko-KR" sz="800" dirty="0">
                <a:solidFill>
                  <a:srgbClr val="7A6C64"/>
                </a:solidFill>
              </a:rPr>
              <a:t> </a:t>
            </a:r>
            <a:r>
              <a:rPr lang="en-US" altLang="ko-KR" sz="800" dirty="0" smtClean="0">
                <a:solidFill>
                  <a:srgbClr val="7A6C64"/>
                </a:solidFill>
              </a:rPr>
              <a:t> |  </a:t>
            </a:r>
            <a:r>
              <a:rPr lang="ko-KR" altLang="en-US" sz="800" dirty="0" smtClean="0">
                <a:solidFill>
                  <a:srgbClr val="7A6C64"/>
                </a:solidFill>
              </a:rPr>
              <a:t>지원</a:t>
            </a:r>
            <a:endParaRPr lang="en-US" altLang="ko-KR" sz="800" dirty="0" smtClean="0">
              <a:solidFill>
                <a:srgbClr val="7A6C64"/>
              </a:solidFill>
            </a:endParaRPr>
          </a:p>
        </p:txBody>
      </p:sp>
      <p:sp>
        <p:nvSpPr>
          <p:cNvPr id="27" name="사각형 설명선 26"/>
          <p:cNvSpPr/>
          <p:nvPr/>
        </p:nvSpPr>
        <p:spPr>
          <a:xfrm>
            <a:off x="7101809" y="332656"/>
            <a:ext cx="2051720" cy="2584934"/>
          </a:xfrm>
          <a:prstGeom prst="wedgeRectCallout">
            <a:avLst>
              <a:gd name="adj1" fmla="val -68160"/>
              <a:gd name="adj2" fmla="val 84579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rgbClr val="FFCC00"/>
                </a:solidFill>
              </a:rPr>
              <a:t>길드장은</a:t>
            </a:r>
            <a:r>
              <a:rPr lang="ko-KR" altLang="en-US" sz="1000" dirty="0" smtClean="0">
                <a:solidFill>
                  <a:srgbClr val="FFCC00"/>
                </a:solidFill>
              </a:rPr>
              <a:t> 관리버튼이 보인다</a:t>
            </a:r>
            <a:r>
              <a:rPr lang="en-US" altLang="ko-KR" sz="1000" dirty="0" smtClean="0">
                <a:solidFill>
                  <a:srgbClr val="FFCC00"/>
                </a:solidFill>
              </a:rPr>
              <a:t>.</a:t>
            </a:r>
          </a:p>
          <a:p>
            <a:pPr algn="ctr"/>
            <a:r>
              <a:rPr lang="ko-KR" altLang="en-US" sz="1000" dirty="0" smtClean="0">
                <a:solidFill>
                  <a:srgbClr val="FFCC00"/>
                </a:solidFill>
              </a:rPr>
              <a:t>클릭하면 관리메뉴</a:t>
            </a:r>
            <a:endParaRPr lang="en-US" altLang="ko-KR" sz="1000" dirty="0" smtClean="0">
              <a:solidFill>
                <a:srgbClr val="FFCC00"/>
              </a:solidFill>
            </a:endParaRPr>
          </a:p>
          <a:p>
            <a:pPr algn="ctr"/>
            <a:endParaRPr lang="en-US" altLang="ko-KR" sz="1000" dirty="0" smtClean="0">
              <a:solidFill>
                <a:srgbClr val="FFCC00"/>
              </a:solidFill>
            </a:endParaRPr>
          </a:p>
          <a:p>
            <a:pPr algn="ctr"/>
            <a:endParaRPr lang="en-US" altLang="ko-KR" sz="1000" dirty="0">
              <a:solidFill>
                <a:srgbClr val="FFCC00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rgbClr val="FFCC00"/>
                </a:solidFill>
              </a:rPr>
              <a:t>시민  기사단  중대장  외교관</a:t>
            </a:r>
            <a:endParaRPr lang="en-US" altLang="ko-KR" sz="1000" dirty="0">
              <a:solidFill>
                <a:srgbClr val="FFCC00"/>
              </a:solidFill>
            </a:endParaRPr>
          </a:p>
          <a:p>
            <a:pPr algn="ctr"/>
            <a:endParaRPr lang="en-US" altLang="ko-KR" sz="1000" dirty="0" smtClean="0">
              <a:solidFill>
                <a:srgbClr val="FFCC00"/>
              </a:solidFill>
            </a:endParaRPr>
          </a:p>
          <a:p>
            <a:pPr algn="ctr"/>
            <a:endParaRPr lang="en-US" altLang="ko-KR" sz="1000" dirty="0" smtClean="0">
              <a:solidFill>
                <a:srgbClr val="FFCC00"/>
              </a:solidFill>
            </a:endParaRPr>
          </a:p>
          <a:p>
            <a:pPr algn="ctr"/>
            <a:endParaRPr lang="en-US" altLang="ko-KR" sz="1000" dirty="0">
              <a:solidFill>
                <a:srgbClr val="FFCC00"/>
              </a:solidFill>
            </a:endParaRPr>
          </a:p>
          <a:p>
            <a:pPr algn="ctr"/>
            <a:endParaRPr lang="en-US" altLang="ko-KR" sz="1000" dirty="0" smtClean="0">
              <a:solidFill>
                <a:srgbClr val="FFCC00"/>
              </a:solidFill>
            </a:endParaRPr>
          </a:p>
          <a:p>
            <a:pPr algn="ctr"/>
            <a:endParaRPr lang="en-US" altLang="ko-KR" sz="1000" dirty="0">
              <a:solidFill>
                <a:srgbClr val="FFCC00"/>
              </a:solidFill>
            </a:endParaRPr>
          </a:p>
          <a:p>
            <a:pPr algn="ctr"/>
            <a:endParaRPr lang="en-US" altLang="ko-KR" sz="1000" dirty="0" smtClean="0">
              <a:solidFill>
                <a:srgbClr val="FFCC00"/>
              </a:solidFill>
            </a:endParaRPr>
          </a:p>
          <a:p>
            <a:pPr algn="ctr"/>
            <a:endParaRPr lang="en-US" altLang="ko-KR" sz="1000" dirty="0">
              <a:solidFill>
                <a:srgbClr val="FFCC00"/>
              </a:solidFill>
            </a:endParaRPr>
          </a:p>
          <a:p>
            <a:pPr algn="ctr"/>
            <a:endParaRPr lang="en-US" altLang="ko-KR" sz="1000" dirty="0" smtClean="0">
              <a:solidFill>
                <a:srgbClr val="FFCC00"/>
              </a:solidFill>
            </a:endParaRPr>
          </a:p>
          <a:p>
            <a:pPr algn="ctr"/>
            <a:endParaRPr lang="en-US" altLang="ko-KR" sz="1000" dirty="0">
              <a:solidFill>
                <a:srgbClr val="FFCC00"/>
              </a:solidFill>
            </a:endParaRPr>
          </a:p>
          <a:p>
            <a:pPr algn="ctr"/>
            <a:endParaRPr lang="en-US" altLang="ko-KR" sz="1000" dirty="0" smtClean="0">
              <a:solidFill>
                <a:srgbClr val="FFCC00"/>
              </a:solidFill>
            </a:endParaRPr>
          </a:p>
          <a:p>
            <a:pPr algn="ctr"/>
            <a:endParaRPr lang="en-US" altLang="ko-KR" sz="1000" dirty="0">
              <a:solidFill>
                <a:srgbClr val="FFCC00"/>
              </a:solidFill>
            </a:endParaRPr>
          </a:p>
        </p:txBody>
      </p:sp>
      <p:sp>
        <p:nvSpPr>
          <p:cNvPr id="29" name="순서도: 대체 처리 28"/>
          <p:cNvSpPr/>
          <p:nvPr/>
        </p:nvSpPr>
        <p:spPr>
          <a:xfrm>
            <a:off x="7706378" y="2524120"/>
            <a:ext cx="832314" cy="287584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rgbClr val="FFC000"/>
                </a:solidFill>
              </a:rPr>
              <a:t>강퇴하기</a:t>
            </a:r>
            <a:endParaRPr lang="ko-KR" altLang="en-US" sz="800" dirty="0">
              <a:solidFill>
                <a:srgbClr val="FFC000"/>
              </a:solidFill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6527077" y="3140968"/>
            <a:ext cx="277171" cy="287584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FFC000"/>
                </a:solidFill>
              </a:rPr>
              <a:t>관리</a:t>
            </a:r>
            <a:endParaRPr lang="ko-KR" altLang="en-US" sz="800" dirty="0">
              <a:solidFill>
                <a:srgbClr val="FFC000"/>
              </a:solidFill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7716978" y="1556792"/>
            <a:ext cx="832314" cy="287584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FFC000"/>
                </a:solidFill>
              </a:rPr>
              <a:t>직책 변경</a:t>
            </a:r>
            <a:endParaRPr lang="ko-KR" altLang="en-US" sz="800" dirty="0">
              <a:solidFill>
                <a:srgbClr val="FFC000"/>
              </a:solidFill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6508168" y="3428552"/>
            <a:ext cx="277171" cy="287584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FFC000"/>
                </a:solidFill>
              </a:rPr>
              <a:t>관리</a:t>
            </a:r>
            <a:endParaRPr lang="ko-KR" altLang="en-US" sz="800" dirty="0">
              <a:solidFill>
                <a:srgbClr val="FFC000"/>
              </a:solidFill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6504497" y="3697291"/>
            <a:ext cx="277171" cy="287584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FFC000"/>
                </a:solidFill>
              </a:rPr>
              <a:t>관리</a:t>
            </a:r>
            <a:endParaRPr lang="ko-KR" altLang="en-US" sz="800" dirty="0">
              <a:solidFill>
                <a:srgbClr val="FFC000"/>
              </a:solidFill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6508703" y="3940217"/>
            <a:ext cx="277171" cy="287584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FFC000"/>
                </a:solidFill>
              </a:rPr>
              <a:t>관리</a:t>
            </a:r>
            <a:endParaRPr lang="ko-KR" altLang="en-US" sz="800" dirty="0">
              <a:solidFill>
                <a:srgbClr val="FFC000"/>
              </a:solidFill>
            </a:endParaRPr>
          </a:p>
        </p:txBody>
      </p:sp>
      <p:sp>
        <p:nvSpPr>
          <p:cNvPr id="63" name="순서도: 대체 처리 62"/>
          <p:cNvSpPr/>
          <p:nvPr/>
        </p:nvSpPr>
        <p:spPr>
          <a:xfrm>
            <a:off x="6504496" y="4149080"/>
            <a:ext cx="277171" cy="287584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FFC000"/>
                </a:solidFill>
              </a:rPr>
              <a:t>관리</a:t>
            </a:r>
            <a:endParaRPr lang="ko-KR" altLang="en-US" sz="800" dirty="0">
              <a:solidFill>
                <a:srgbClr val="FFC000"/>
              </a:solidFill>
            </a:endParaRPr>
          </a:p>
        </p:txBody>
      </p:sp>
      <p:sp>
        <p:nvSpPr>
          <p:cNvPr id="64" name="순서도: 대체 처리 63"/>
          <p:cNvSpPr/>
          <p:nvPr/>
        </p:nvSpPr>
        <p:spPr>
          <a:xfrm>
            <a:off x="6508703" y="4433939"/>
            <a:ext cx="277171" cy="287584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FFC000"/>
                </a:solidFill>
              </a:rPr>
              <a:t>관리</a:t>
            </a:r>
            <a:endParaRPr lang="ko-KR" altLang="en-US" sz="800" dirty="0">
              <a:solidFill>
                <a:srgbClr val="FFC000"/>
              </a:solidFill>
            </a:endParaRPr>
          </a:p>
        </p:txBody>
      </p:sp>
      <p:sp>
        <p:nvSpPr>
          <p:cNvPr id="68" name="순서도: 대체 처리 67"/>
          <p:cNvSpPr/>
          <p:nvPr/>
        </p:nvSpPr>
        <p:spPr>
          <a:xfrm>
            <a:off x="7380312" y="1228126"/>
            <a:ext cx="217164" cy="184650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FFC000"/>
                </a:solidFill>
              </a:rPr>
              <a:t>V</a:t>
            </a:r>
            <a:endParaRPr lang="ko-KR" altLang="en-US" sz="800" b="1" dirty="0">
              <a:solidFill>
                <a:srgbClr val="FFC000"/>
              </a:solidFill>
            </a:endParaRPr>
          </a:p>
        </p:txBody>
      </p:sp>
      <p:sp>
        <p:nvSpPr>
          <p:cNvPr id="69" name="순서도: 대체 처리 68"/>
          <p:cNvSpPr/>
          <p:nvPr/>
        </p:nvSpPr>
        <p:spPr>
          <a:xfrm>
            <a:off x="7812360" y="1229802"/>
            <a:ext cx="217164" cy="184650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FFC000"/>
              </a:solidFill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8244408" y="1228126"/>
            <a:ext cx="217164" cy="184650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FFC000"/>
              </a:solidFill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8639820" y="1229802"/>
            <a:ext cx="217164" cy="184650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FFC000"/>
              </a:solidFill>
            </a:endParaRPr>
          </a:p>
        </p:txBody>
      </p:sp>
      <p:sp>
        <p:nvSpPr>
          <p:cNvPr id="72" name="순서도: 대체 처리 71"/>
          <p:cNvSpPr/>
          <p:nvPr/>
        </p:nvSpPr>
        <p:spPr>
          <a:xfrm>
            <a:off x="7706378" y="1983494"/>
            <a:ext cx="832314" cy="287584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rgbClr val="FFC000"/>
                </a:solidFill>
              </a:rPr>
              <a:t>길드장</a:t>
            </a:r>
            <a:r>
              <a:rPr lang="ko-KR" altLang="en-US" sz="800" dirty="0" smtClean="0">
                <a:solidFill>
                  <a:srgbClr val="FFC000"/>
                </a:solidFill>
              </a:rPr>
              <a:t> 위임</a:t>
            </a:r>
            <a:endParaRPr lang="ko-KR" altLang="en-US" sz="800" dirty="0">
              <a:solidFill>
                <a:srgbClr val="FFC000"/>
              </a:solidFill>
            </a:endParaRPr>
          </a:p>
        </p:txBody>
      </p:sp>
      <p:sp>
        <p:nvSpPr>
          <p:cNvPr id="73" name="타원형 설명선 72"/>
          <p:cNvSpPr/>
          <p:nvPr/>
        </p:nvSpPr>
        <p:spPr>
          <a:xfrm>
            <a:off x="8020394" y="2883712"/>
            <a:ext cx="1036596" cy="329264"/>
          </a:xfrm>
          <a:prstGeom prst="wedgeEllipseCallout">
            <a:avLst>
              <a:gd name="adj1" fmla="val -23769"/>
              <a:gd name="adj2" fmla="val -82032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취소    확인</a:t>
            </a:r>
            <a:endParaRPr lang="en-US" altLang="ko-KR" sz="700" dirty="0" smtClean="0"/>
          </a:p>
        </p:txBody>
      </p:sp>
      <p:sp>
        <p:nvSpPr>
          <p:cNvPr id="74" name="타원형 설명선 73"/>
          <p:cNvSpPr/>
          <p:nvPr/>
        </p:nvSpPr>
        <p:spPr>
          <a:xfrm>
            <a:off x="7999900" y="2278341"/>
            <a:ext cx="1036596" cy="329264"/>
          </a:xfrm>
          <a:prstGeom prst="wedgeEllipseCallout">
            <a:avLst>
              <a:gd name="adj1" fmla="val -23769"/>
              <a:gd name="adj2" fmla="val -82032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취소    확인</a:t>
            </a:r>
            <a:endParaRPr lang="en-US" altLang="ko-KR" sz="700" dirty="0" smtClean="0"/>
          </a:p>
        </p:txBody>
      </p:sp>
      <p:sp>
        <p:nvSpPr>
          <p:cNvPr id="75" name="순서도: 대체 처리 74"/>
          <p:cNvSpPr/>
          <p:nvPr/>
        </p:nvSpPr>
        <p:spPr>
          <a:xfrm>
            <a:off x="2579440" y="4311983"/>
            <a:ext cx="832314" cy="198268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FFC000"/>
                </a:solidFill>
              </a:rPr>
              <a:t>외교 현황</a:t>
            </a:r>
            <a:endParaRPr lang="ko-KR" altLang="en-US" sz="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4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542" y="2420888"/>
            <a:ext cx="4561706" cy="25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제목 3"/>
          <p:cNvSpPr txBox="1">
            <a:spLocks/>
          </p:cNvSpPr>
          <p:nvPr/>
        </p:nvSpPr>
        <p:spPr>
          <a:xfrm>
            <a:off x="0" y="0"/>
            <a:ext cx="8856984" cy="332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 smtClean="0"/>
              <a:t>길드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길드전</a:t>
            </a:r>
            <a:r>
              <a:rPr lang="ko-KR" altLang="en-US" sz="1600" dirty="0"/>
              <a:t>쟁</a:t>
            </a:r>
            <a:endParaRPr lang="en-US" altLang="ko-KR" sz="1600" dirty="0" smtClean="0"/>
          </a:p>
        </p:txBody>
      </p:sp>
      <p:sp>
        <p:nvSpPr>
          <p:cNvPr id="99" name="직사각형 98"/>
          <p:cNvSpPr/>
          <p:nvPr/>
        </p:nvSpPr>
        <p:spPr>
          <a:xfrm>
            <a:off x="2242543" y="2420889"/>
            <a:ext cx="1609378" cy="353336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b="1" dirty="0" err="1"/>
              <a:t>노란곰</a:t>
            </a:r>
            <a:r>
              <a:rPr lang="ko-KR" altLang="en-US" sz="800" dirty="0"/>
              <a:t> </a:t>
            </a:r>
            <a:r>
              <a:rPr lang="en-US" altLang="ko-KR" sz="800" dirty="0"/>
              <a:t>99999</a:t>
            </a:r>
            <a:r>
              <a:rPr lang="ko-KR" altLang="en-US" sz="800" dirty="0"/>
              <a:t>점</a:t>
            </a:r>
            <a:endParaRPr lang="en-US" altLang="ko-KR" sz="800" dirty="0"/>
          </a:p>
          <a:p>
            <a:pPr algn="r"/>
            <a:r>
              <a:rPr lang="en-US" altLang="ko-KR" sz="800" dirty="0"/>
              <a:t>999 P</a:t>
            </a:r>
          </a:p>
          <a:p>
            <a:pPr algn="r"/>
            <a:r>
              <a:rPr lang="en-US" altLang="ko-KR" sz="800" dirty="0"/>
              <a:t>9999 GP</a:t>
            </a:r>
            <a:endParaRPr lang="ko-KR" altLang="en-US" sz="800" dirty="0"/>
          </a:p>
        </p:txBody>
      </p:sp>
      <p:pic>
        <p:nvPicPr>
          <p:cNvPr id="101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349" y="2420888"/>
            <a:ext cx="373435" cy="37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직사각형 92"/>
          <p:cNvSpPr/>
          <p:nvPr/>
        </p:nvSpPr>
        <p:spPr>
          <a:xfrm>
            <a:off x="3851921" y="2421840"/>
            <a:ext cx="2933418" cy="2562356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3851921" y="2420888"/>
            <a:ext cx="2933418" cy="25633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4150">
                  <a:schemeClr val="accent5">
                    <a:lumMod val="20000"/>
                    <a:lumOff val="80000"/>
                  </a:schemeClr>
                </a:gs>
                <a:gs pos="67500">
                  <a:schemeClr val="accent1">
                    <a:lumMod val="20000"/>
                    <a:lumOff val="80000"/>
                  </a:schemeClr>
                </a:gs>
                <a:gs pos="50000">
                  <a:schemeClr val="bg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63500" dist="25400" dir="5400000" sx="98000" sy="98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r>
              <a:rPr lang="ko-KR" altLang="en-US" sz="1000" b="1" dirty="0" smtClean="0">
                <a:solidFill>
                  <a:srgbClr val="7A6C64"/>
                </a:solidFill>
              </a:rPr>
              <a:t>   </a:t>
            </a:r>
            <a:endParaRPr lang="en-US" altLang="ko-KR" sz="1000" b="1" dirty="0" smtClean="0">
              <a:solidFill>
                <a:srgbClr val="7A6C64"/>
              </a:solidFill>
            </a:endParaRPr>
          </a:p>
          <a:p>
            <a:endParaRPr lang="en-US" altLang="ko-KR" sz="1000" b="1" dirty="0">
              <a:solidFill>
                <a:srgbClr val="7A6C64"/>
              </a:solidFill>
            </a:endParaRPr>
          </a:p>
          <a:p>
            <a:endParaRPr lang="en-US" altLang="ko-KR" sz="1000" b="1" dirty="0" smtClean="0">
              <a:solidFill>
                <a:srgbClr val="7A6C64"/>
              </a:solidFill>
            </a:endParaRPr>
          </a:p>
          <a:p>
            <a:endParaRPr lang="en-US" altLang="ko-KR" sz="1000" b="1" dirty="0">
              <a:solidFill>
                <a:srgbClr val="7A6C64"/>
              </a:solidFill>
            </a:endParaRPr>
          </a:p>
          <a:p>
            <a:endParaRPr lang="en-US" altLang="ko-KR" sz="1000" b="1" dirty="0" smtClean="0">
              <a:solidFill>
                <a:srgbClr val="7A6C64"/>
              </a:solidFill>
            </a:endParaRPr>
          </a:p>
          <a:p>
            <a:endParaRPr lang="en-US" altLang="ko-KR" sz="1000" b="1" dirty="0">
              <a:solidFill>
                <a:srgbClr val="7A6C64"/>
              </a:solidFill>
            </a:endParaRPr>
          </a:p>
          <a:p>
            <a:endParaRPr lang="en-US" altLang="ko-KR" sz="1000" b="1" dirty="0">
              <a:solidFill>
                <a:srgbClr val="7A6C64"/>
              </a:solidFill>
            </a:endParaRPr>
          </a:p>
          <a:p>
            <a:r>
              <a:rPr lang="ko-KR" altLang="en-US" sz="1000" b="1" dirty="0" smtClean="0">
                <a:solidFill>
                  <a:srgbClr val="7A6C64"/>
                </a:solidFill>
              </a:rPr>
              <a:t> </a:t>
            </a:r>
            <a:endParaRPr lang="en-US" altLang="ko-KR" sz="1000" b="1" dirty="0" smtClean="0">
              <a:solidFill>
                <a:srgbClr val="7A6C64"/>
              </a:solidFill>
            </a:endParaRPr>
          </a:p>
          <a:p>
            <a:endParaRPr lang="en-US" altLang="ko-KR" sz="1400" dirty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242543" y="2793155"/>
            <a:ext cx="1609378" cy="21977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r>
              <a:rPr lang="ko-KR" altLang="en-US" sz="800" dirty="0" smtClean="0">
                <a:solidFill>
                  <a:srgbClr val="7A6C64"/>
                </a:solidFill>
              </a:rPr>
              <a:t> </a:t>
            </a:r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926745" y="2810234"/>
            <a:ext cx="2765817" cy="20691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4150">
                  <a:schemeClr val="accent5">
                    <a:lumMod val="20000"/>
                    <a:lumOff val="80000"/>
                  </a:schemeClr>
                </a:gs>
                <a:gs pos="67500">
                  <a:schemeClr val="accent1">
                    <a:lumMod val="20000"/>
                    <a:lumOff val="80000"/>
                  </a:schemeClr>
                </a:gs>
                <a:gs pos="50000">
                  <a:schemeClr val="bg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63500" dist="25400" dir="5400000" sx="98000" sy="98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b="1" dirty="0" smtClean="0">
              <a:solidFill>
                <a:srgbClr val="7A6C64"/>
              </a:solidFill>
            </a:endParaRPr>
          </a:p>
        </p:txBody>
      </p:sp>
      <p:sp>
        <p:nvSpPr>
          <p:cNvPr id="47" name="양쪽 모서리가 둥근 사각형 46"/>
          <p:cNvSpPr/>
          <p:nvPr/>
        </p:nvSpPr>
        <p:spPr>
          <a:xfrm>
            <a:off x="3923929" y="2492896"/>
            <a:ext cx="432047" cy="317338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/>
              <a:t>길</a:t>
            </a:r>
            <a:r>
              <a:rPr lang="ko-KR" altLang="en-US" sz="700" dirty="0" err="1"/>
              <a:t>드</a:t>
            </a:r>
            <a:r>
              <a:rPr lang="ko-KR" altLang="en-US" sz="700" dirty="0" err="1" smtClean="0"/>
              <a:t>원</a:t>
            </a:r>
            <a:endParaRPr lang="ko-KR" altLang="en-US" sz="700" dirty="0"/>
          </a:p>
        </p:txBody>
      </p:sp>
      <p:sp>
        <p:nvSpPr>
          <p:cNvPr id="48" name="양쪽 모서리가 둥근 사각형 47"/>
          <p:cNvSpPr/>
          <p:nvPr/>
        </p:nvSpPr>
        <p:spPr>
          <a:xfrm>
            <a:off x="4355977" y="2492896"/>
            <a:ext cx="432047" cy="31733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</a:t>
            </a:r>
            <a:r>
              <a:rPr lang="ko-KR" altLang="en-US" sz="700" dirty="0"/>
              <a:t>드</a:t>
            </a:r>
            <a:r>
              <a:rPr lang="ko-KR" altLang="en-US" sz="700" dirty="0" smtClean="0"/>
              <a:t>전쟁</a:t>
            </a:r>
            <a:endParaRPr lang="ko-KR" altLang="en-US" sz="700" dirty="0"/>
          </a:p>
        </p:txBody>
      </p:sp>
      <p:sp>
        <p:nvSpPr>
          <p:cNvPr id="62" name="직사각형 61"/>
          <p:cNvSpPr/>
          <p:nvPr/>
        </p:nvSpPr>
        <p:spPr>
          <a:xfrm>
            <a:off x="3923928" y="2780928"/>
            <a:ext cx="2765817" cy="273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7A6C64"/>
                </a:solidFill>
              </a:rPr>
              <a:t>1 </a:t>
            </a:r>
            <a:r>
              <a:rPr lang="ko-KR" altLang="en-US" sz="800" dirty="0" smtClean="0">
                <a:solidFill>
                  <a:srgbClr val="7A6C64"/>
                </a:solidFill>
              </a:rPr>
              <a:t>건의 전쟁이 진행 중입니다</a:t>
            </a:r>
            <a:r>
              <a:rPr lang="en-US" altLang="ko-KR" sz="800" dirty="0" smtClean="0">
                <a:solidFill>
                  <a:srgbClr val="7A6C64"/>
                </a:solidFill>
              </a:rPr>
              <a:t>. 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242542" y="2793155"/>
            <a:ext cx="1321346" cy="2197707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67000"/>
                </a:schemeClr>
              </a:gs>
              <a:gs pos="50000">
                <a:schemeClr val="tx1">
                  <a:lumMod val="95000"/>
                  <a:lumOff val="5000"/>
                  <a:alpha val="52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rgbClr val="7A6C64"/>
              </a:solidFill>
            </a:endParaRPr>
          </a:p>
          <a:p>
            <a:r>
              <a:rPr lang="en-US" altLang="ko-KR" sz="800" dirty="0">
                <a:solidFill>
                  <a:srgbClr val="7A6C64"/>
                </a:solidFill>
              </a:rPr>
              <a:t> </a:t>
            </a:r>
            <a:r>
              <a:rPr lang="en-US" altLang="ko-KR" sz="800" dirty="0" smtClean="0">
                <a:solidFill>
                  <a:srgbClr val="7A6C64"/>
                </a:solidFill>
              </a:rPr>
              <a:t>  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242543" y="2793155"/>
            <a:ext cx="1609378" cy="21977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r>
              <a:rPr lang="ko-KR" altLang="en-US" sz="800" dirty="0" smtClean="0">
                <a:solidFill>
                  <a:srgbClr val="7A6C64"/>
                </a:solidFill>
              </a:rPr>
              <a:t> </a:t>
            </a:r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</p:txBody>
      </p:sp>
      <p:sp>
        <p:nvSpPr>
          <p:cNvPr id="43" name="순서도: 대체 처리 42"/>
          <p:cNvSpPr/>
          <p:nvPr/>
        </p:nvSpPr>
        <p:spPr>
          <a:xfrm>
            <a:off x="2314550" y="2852936"/>
            <a:ext cx="385242" cy="288032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7A6C64"/>
                </a:solidFill>
              </a:rPr>
              <a:t>◀</a:t>
            </a:r>
            <a:endParaRPr lang="en-US" altLang="ko-KR" sz="1000" dirty="0" smtClean="0">
              <a:solidFill>
                <a:srgbClr val="7A6C64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771800" y="2852936"/>
            <a:ext cx="1071126" cy="288032"/>
          </a:xfrm>
          <a:prstGeom prst="rect">
            <a:avLst/>
          </a:prstGeom>
          <a:solidFill>
            <a:srgbClr val="8E3C36"/>
          </a:solidFill>
          <a:ln>
            <a:gradFill>
              <a:gsLst>
                <a:gs pos="84159">
                  <a:schemeClr val="accent6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6">
                    <a:lumMod val="75000"/>
                  </a:schemeClr>
                </a:gs>
                <a:gs pos="50000">
                  <a:schemeClr val="accent6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홍우예향담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점수 </a:t>
            </a:r>
            <a:r>
              <a:rPr lang="en-US" altLang="ko-KR" sz="800" dirty="0" smtClean="0"/>
              <a:t>99999999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062996" y="3166555"/>
            <a:ext cx="2525227" cy="838509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/>
              <a:t>공격자 </a:t>
            </a:r>
            <a:r>
              <a:rPr lang="en-US" altLang="ko-KR" sz="600" dirty="0" smtClean="0"/>
              <a:t>: </a:t>
            </a:r>
            <a:r>
              <a:rPr lang="ko-KR" altLang="en-US" sz="600" dirty="0" err="1" smtClean="0"/>
              <a:t>버즐러</a:t>
            </a:r>
            <a:r>
              <a:rPr lang="ko-KR" altLang="en-US" sz="600" dirty="0" smtClean="0"/>
              <a:t>         방어 </a:t>
            </a:r>
            <a:r>
              <a:rPr lang="en-US" altLang="ko-KR" sz="600" dirty="0" smtClean="0"/>
              <a:t>: [</a:t>
            </a:r>
            <a:r>
              <a:rPr lang="ko-KR" altLang="en-US" sz="600" dirty="0" smtClean="0"/>
              <a:t>불사조</a:t>
            </a:r>
            <a:r>
              <a:rPr lang="en-US" altLang="ko-KR" sz="600" dirty="0" smtClean="0"/>
              <a:t>]</a:t>
            </a:r>
            <a:r>
              <a:rPr lang="ko-KR" altLang="en-US" sz="600" dirty="0" smtClean="0"/>
              <a:t>미군                </a:t>
            </a:r>
            <a:r>
              <a:rPr lang="en-US" altLang="ko-KR" sz="600" dirty="0" smtClean="0"/>
              <a:t>1</a:t>
            </a:r>
            <a:r>
              <a:rPr lang="ko-KR" altLang="en-US" sz="600" dirty="0" smtClean="0"/>
              <a:t>월 </a:t>
            </a:r>
            <a:r>
              <a:rPr lang="en-US" altLang="ko-KR" sz="600" dirty="0" smtClean="0"/>
              <a:t>2</a:t>
            </a:r>
            <a:r>
              <a:rPr lang="ko-KR" altLang="en-US" sz="600" dirty="0" smtClean="0"/>
              <a:t>일 </a:t>
            </a:r>
            <a:r>
              <a:rPr lang="en-US" altLang="ko-KR" sz="600" dirty="0" smtClean="0"/>
              <a:t>23</a:t>
            </a:r>
            <a:r>
              <a:rPr lang="ko-KR" altLang="en-US" sz="600" dirty="0" smtClean="0"/>
              <a:t>시 </a:t>
            </a:r>
            <a:endParaRPr lang="en-US" altLang="ko-KR" sz="600" dirty="0" smtClean="0"/>
          </a:p>
          <a:p>
            <a:r>
              <a:rPr lang="ko-KR" altLang="en-US" sz="600" dirty="0" smtClean="0"/>
              <a:t>연합공격 참전 요청</a:t>
            </a:r>
            <a:endParaRPr lang="en-US" altLang="ko-KR" sz="600" dirty="0" smtClean="0"/>
          </a:p>
          <a:p>
            <a:r>
              <a:rPr lang="en-US" altLang="ko-KR" sz="600" dirty="0" smtClean="0"/>
              <a:t>------------------------------------------------------------------------</a:t>
            </a:r>
            <a:endParaRPr lang="en-US" altLang="ko-KR" sz="600" dirty="0"/>
          </a:p>
          <a:p>
            <a:r>
              <a:rPr lang="ko-KR" altLang="en-US" sz="600" dirty="0" err="1" smtClean="0"/>
              <a:t>노스페라투</a:t>
            </a:r>
            <a:r>
              <a:rPr lang="ko-KR" altLang="en-US" sz="600" dirty="0" smtClean="0"/>
              <a:t> 마을 정탐했어요</a:t>
            </a:r>
            <a:r>
              <a:rPr lang="en-US" altLang="ko-KR" sz="600" dirty="0" smtClean="0"/>
              <a:t>.  </a:t>
            </a:r>
            <a:r>
              <a:rPr lang="ko-KR" altLang="en-US" sz="600" dirty="0" smtClean="0"/>
              <a:t>여기로 공격 </a:t>
            </a:r>
            <a:r>
              <a:rPr lang="ko-KR" altLang="en-US" sz="600" dirty="0" err="1" smtClean="0"/>
              <a:t>부탁드립니다</a:t>
            </a:r>
            <a:r>
              <a:rPr lang="en-US" altLang="ko-KR" sz="600" dirty="0" smtClean="0"/>
              <a:t>.</a:t>
            </a:r>
          </a:p>
          <a:p>
            <a:endParaRPr lang="en-US" altLang="ko-KR" sz="600" dirty="0" smtClean="0"/>
          </a:p>
          <a:p>
            <a:endParaRPr lang="en-US" altLang="ko-KR" sz="600" dirty="0"/>
          </a:p>
          <a:p>
            <a:endParaRPr lang="en-US" altLang="ko-KR" sz="600" dirty="0" smtClean="0"/>
          </a:p>
          <a:p>
            <a:endParaRPr lang="en-US" altLang="ko-KR" sz="600" dirty="0" smtClean="0"/>
          </a:p>
        </p:txBody>
      </p:sp>
      <p:sp>
        <p:nvSpPr>
          <p:cNvPr id="25" name="순서도: 대체 처리 24"/>
          <p:cNvSpPr/>
          <p:nvPr/>
        </p:nvSpPr>
        <p:spPr>
          <a:xfrm>
            <a:off x="5580113" y="3645024"/>
            <a:ext cx="432047" cy="295193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FFC000"/>
                </a:solidFill>
              </a:rPr>
              <a:t>적</a:t>
            </a:r>
            <a:r>
              <a:rPr lang="ko-KR" altLang="en-US" sz="800" dirty="0">
                <a:solidFill>
                  <a:srgbClr val="FFC000"/>
                </a:solidFill>
              </a:rPr>
              <a:t>진</a:t>
            </a:r>
            <a:r>
              <a:rPr lang="ko-KR" altLang="en-US" sz="800" dirty="0" smtClean="0">
                <a:solidFill>
                  <a:srgbClr val="FFC000"/>
                </a:solidFill>
              </a:rPr>
              <a:t>보기</a:t>
            </a:r>
            <a:endParaRPr lang="ko-KR" altLang="en-US" sz="800" dirty="0">
              <a:solidFill>
                <a:srgbClr val="FFC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062997" y="4077072"/>
            <a:ext cx="2525227" cy="838509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/>
              <a:t>방</a:t>
            </a:r>
            <a:r>
              <a:rPr lang="ko-KR" altLang="en-US" sz="600" dirty="0"/>
              <a:t>어</a:t>
            </a:r>
            <a:r>
              <a:rPr lang="ko-KR" altLang="en-US" sz="600" dirty="0" smtClean="0"/>
              <a:t>자 </a:t>
            </a:r>
            <a:r>
              <a:rPr lang="en-US" altLang="ko-KR" sz="600" dirty="0" smtClean="0"/>
              <a:t>: </a:t>
            </a:r>
            <a:r>
              <a:rPr lang="ko-KR" altLang="en-US" sz="600" dirty="0" err="1" smtClean="0"/>
              <a:t>버즐러</a:t>
            </a:r>
            <a:r>
              <a:rPr lang="ko-KR" altLang="en-US" sz="600" dirty="0" smtClean="0"/>
              <a:t>       공</a:t>
            </a:r>
            <a:r>
              <a:rPr lang="ko-KR" altLang="en-US" sz="600" dirty="0"/>
              <a:t>격</a:t>
            </a:r>
            <a:r>
              <a:rPr lang="ko-KR" altLang="en-US" sz="600" dirty="0" smtClean="0"/>
              <a:t> </a:t>
            </a:r>
            <a:r>
              <a:rPr lang="en-US" altLang="ko-KR" sz="600" dirty="0" smtClean="0"/>
              <a:t>: [</a:t>
            </a:r>
            <a:r>
              <a:rPr lang="ko-KR" altLang="en-US" sz="600" dirty="0" smtClean="0"/>
              <a:t>불사조</a:t>
            </a:r>
            <a:r>
              <a:rPr lang="en-US" altLang="ko-KR" sz="600" dirty="0" smtClean="0"/>
              <a:t>]</a:t>
            </a:r>
            <a:r>
              <a:rPr lang="ko-KR" altLang="en-US" sz="600" dirty="0" err="1" smtClean="0"/>
              <a:t>부시</a:t>
            </a:r>
            <a:r>
              <a:rPr lang="ko-KR" altLang="en-US" sz="600" dirty="0" err="1"/>
              <a:t>맨</a:t>
            </a:r>
            <a:r>
              <a:rPr lang="ko-KR" altLang="en-US" sz="600" dirty="0" smtClean="0"/>
              <a:t>               </a:t>
            </a:r>
            <a:r>
              <a:rPr lang="en-US" altLang="ko-KR" sz="600" dirty="0" smtClean="0"/>
              <a:t>1</a:t>
            </a:r>
            <a:r>
              <a:rPr lang="ko-KR" altLang="en-US" sz="600" dirty="0" smtClean="0"/>
              <a:t>월 </a:t>
            </a:r>
            <a:r>
              <a:rPr lang="en-US" altLang="ko-KR" sz="600" dirty="0" smtClean="0"/>
              <a:t>2</a:t>
            </a:r>
            <a:r>
              <a:rPr lang="ko-KR" altLang="en-US" sz="600" dirty="0" smtClean="0"/>
              <a:t>일 </a:t>
            </a:r>
            <a:r>
              <a:rPr lang="en-US" altLang="ko-KR" sz="600" dirty="0" smtClean="0"/>
              <a:t>23</a:t>
            </a:r>
            <a:r>
              <a:rPr lang="ko-KR" altLang="en-US" sz="600" dirty="0" smtClean="0"/>
              <a:t>시 </a:t>
            </a:r>
            <a:endParaRPr lang="en-US" altLang="ko-KR" sz="600" dirty="0" smtClean="0"/>
          </a:p>
          <a:p>
            <a:r>
              <a:rPr lang="ko-KR" altLang="en-US" sz="600" dirty="0" smtClean="0"/>
              <a:t>방어지원 요청</a:t>
            </a:r>
            <a:endParaRPr lang="en-US" altLang="ko-KR" sz="600" dirty="0" smtClean="0"/>
          </a:p>
          <a:p>
            <a:r>
              <a:rPr lang="en-US" altLang="ko-KR" sz="600" dirty="0" smtClean="0"/>
              <a:t>------------------------------------------------------------------------</a:t>
            </a:r>
            <a:endParaRPr lang="en-US" altLang="ko-KR" sz="600" dirty="0"/>
          </a:p>
          <a:p>
            <a:r>
              <a:rPr lang="ko-KR" altLang="en-US" sz="600" dirty="0" err="1" smtClean="0"/>
              <a:t>노스페라투</a:t>
            </a:r>
            <a:r>
              <a:rPr lang="ko-KR" altLang="en-US" sz="600" dirty="0" smtClean="0"/>
              <a:t> 마을 공격 결과입니다</a:t>
            </a:r>
            <a:r>
              <a:rPr lang="en-US" altLang="ko-KR" sz="600" dirty="0" smtClean="0"/>
              <a:t>. </a:t>
            </a:r>
          </a:p>
          <a:p>
            <a:endParaRPr lang="en-US" altLang="ko-KR" sz="600" dirty="0" smtClean="0"/>
          </a:p>
          <a:p>
            <a:endParaRPr lang="en-US" altLang="ko-KR" sz="600" dirty="0"/>
          </a:p>
          <a:p>
            <a:endParaRPr lang="en-US" altLang="ko-KR" sz="600" dirty="0" smtClean="0"/>
          </a:p>
          <a:p>
            <a:endParaRPr lang="en-US" altLang="ko-KR" sz="600" dirty="0" smtClean="0"/>
          </a:p>
        </p:txBody>
      </p:sp>
      <p:sp>
        <p:nvSpPr>
          <p:cNvPr id="36" name="순서도: 대체 처리 35"/>
          <p:cNvSpPr/>
          <p:nvPr/>
        </p:nvSpPr>
        <p:spPr>
          <a:xfrm>
            <a:off x="6255353" y="2810234"/>
            <a:ext cx="377710" cy="186718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기록보기</a:t>
            </a:r>
            <a:endParaRPr lang="en-US" altLang="ko-KR" sz="600" dirty="0" smtClean="0">
              <a:solidFill>
                <a:schemeClr val="bg1"/>
              </a:solidFill>
            </a:endParaRPr>
          </a:p>
        </p:txBody>
      </p:sp>
      <p:sp>
        <p:nvSpPr>
          <p:cNvPr id="57" name="사각형 설명선 56"/>
          <p:cNvSpPr/>
          <p:nvPr/>
        </p:nvSpPr>
        <p:spPr>
          <a:xfrm>
            <a:off x="6785339" y="17070"/>
            <a:ext cx="2358661" cy="2575153"/>
          </a:xfrm>
          <a:prstGeom prst="wedgeRectCallout">
            <a:avLst>
              <a:gd name="adj1" fmla="val -58936"/>
              <a:gd name="adj2" fmla="val 52925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/>
              </a:solidFill>
            </a:endParaRP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endParaRPr lang="en-US" altLang="ko-KR" sz="1000" dirty="0" smtClean="0">
              <a:solidFill>
                <a:srgbClr val="FFCC0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804248" y="406164"/>
            <a:ext cx="2304256" cy="1944874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600" dirty="0" smtClean="0"/>
          </a:p>
          <a:p>
            <a:r>
              <a:rPr lang="ko-KR" altLang="en-US" sz="600" dirty="0" smtClean="0"/>
              <a:t>정찰     패배 </a:t>
            </a:r>
            <a:r>
              <a:rPr lang="en-US" altLang="ko-KR" sz="600" dirty="0" smtClean="0"/>
              <a:t>[</a:t>
            </a:r>
            <a:r>
              <a:rPr lang="ko-KR" altLang="en-US" sz="600" dirty="0" smtClean="0"/>
              <a:t>홍우</a:t>
            </a:r>
            <a:r>
              <a:rPr lang="en-US" altLang="ko-KR" sz="600" dirty="0" smtClean="0"/>
              <a:t>] </a:t>
            </a:r>
            <a:r>
              <a:rPr lang="ko-KR" altLang="en-US" sz="600" dirty="0" err="1" smtClean="0"/>
              <a:t>ㅇㅇㅇㅇ</a:t>
            </a:r>
            <a:r>
              <a:rPr lang="ko-KR" altLang="en-US" sz="600" dirty="0" smtClean="0"/>
              <a:t>   승리 </a:t>
            </a:r>
            <a:r>
              <a:rPr lang="en-US" altLang="ko-KR" sz="600" dirty="0" smtClean="0"/>
              <a:t>[KTOP]</a:t>
            </a:r>
            <a:r>
              <a:rPr lang="ko-KR" altLang="en-US" sz="600" dirty="0" err="1" smtClean="0"/>
              <a:t>ㅇㅇㅇ</a:t>
            </a:r>
            <a:r>
              <a:rPr lang="ko-KR" altLang="en-US" sz="600" dirty="0" smtClean="0"/>
              <a:t>   </a:t>
            </a:r>
            <a:r>
              <a:rPr lang="en-US" altLang="ko-KR" sz="600" dirty="0" smtClean="0"/>
              <a:t>2</a:t>
            </a:r>
            <a:r>
              <a:rPr lang="ko-KR" altLang="en-US" sz="600" dirty="0" smtClean="0"/>
              <a:t>시간 전</a:t>
            </a:r>
            <a:endParaRPr lang="en-US" altLang="ko-KR" sz="600" dirty="0" smtClean="0"/>
          </a:p>
          <a:p>
            <a:endParaRPr lang="en-US" altLang="ko-KR" sz="600" dirty="0" smtClean="0"/>
          </a:p>
          <a:p>
            <a:r>
              <a:rPr lang="ko-KR" altLang="en-US" sz="600" dirty="0" smtClean="0"/>
              <a:t>정찰     </a:t>
            </a:r>
            <a:r>
              <a:rPr lang="ko-KR" altLang="en-US" sz="600" dirty="0"/>
              <a:t>패배 </a:t>
            </a:r>
            <a:r>
              <a:rPr lang="en-US" altLang="ko-KR" sz="600" dirty="0"/>
              <a:t>[</a:t>
            </a:r>
            <a:r>
              <a:rPr lang="ko-KR" altLang="en-US" sz="600" dirty="0"/>
              <a:t>홍우</a:t>
            </a:r>
            <a:r>
              <a:rPr lang="en-US" altLang="ko-KR" sz="600" dirty="0"/>
              <a:t>] </a:t>
            </a:r>
            <a:r>
              <a:rPr lang="ko-KR" altLang="en-US" sz="600" dirty="0" err="1"/>
              <a:t>ㅇㅇㅇㅇ</a:t>
            </a:r>
            <a:r>
              <a:rPr lang="ko-KR" altLang="en-US" sz="600" dirty="0"/>
              <a:t>   승리 </a:t>
            </a:r>
            <a:r>
              <a:rPr lang="en-US" altLang="ko-KR" sz="600" dirty="0"/>
              <a:t>[KTOP]</a:t>
            </a:r>
            <a:r>
              <a:rPr lang="ko-KR" altLang="en-US" sz="600" dirty="0" err="1"/>
              <a:t>ㅇㅇㅇ</a:t>
            </a:r>
            <a:r>
              <a:rPr lang="ko-KR" altLang="en-US" sz="600" dirty="0"/>
              <a:t>   </a:t>
            </a:r>
            <a:r>
              <a:rPr lang="en-US" altLang="ko-KR" sz="600" dirty="0"/>
              <a:t>2</a:t>
            </a:r>
            <a:r>
              <a:rPr lang="ko-KR" altLang="en-US" sz="600" dirty="0"/>
              <a:t>시간 전</a:t>
            </a:r>
            <a:endParaRPr lang="en-US" altLang="ko-KR" sz="600" dirty="0"/>
          </a:p>
          <a:p>
            <a:endParaRPr lang="en-US" altLang="ko-KR" sz="600" dirty="0" smtClean="0"/>
          </a:p>
          <a:p>
            <a:r>
              <a:rPr lang="ko-KR" altLang="en-US" sz="600" dirty="0"/>
              <a:t>정찰     패배 </a:t>
            </a:r>
            <a:r>
              <a:rPr lang="en-US" altLang="ko-KR" sz="600" dirty="0"/>
              <a:t>[</a:t>
            </a:r>
            <a:r>
              <a:rPr lang="ko-KR" altLang="en-US" sz="600" dirty="0"/>
              <a:t>홍우</a:t>
            </a:r>
            <a:r>
              <a:rPr lang="en-US" altLang="ko-KR" sz="600" dirty="0"/>
              <a:t>] </a:t>
            </a:r>
            <a:r>
              <a:rPr lang="ko-KR" altLang="en-US" sz="600" dirty="0" err="1"/>
              <a:t>ㅇㅇㅇㅇ</a:t>
            </a:r>
            <a:r>
              <a:rPr lang="ko-KR" altLang="en-US" sz="600" dirty="0"/>
              <a:t>   승리 </a:t>
            </a:r>
            <a:r>
              <a:rPr lang="en-US" altLang="ko-KR" sz="600" dirty="0"/>
              <a:t>[KTOP]</a:t>
            </a:r>
            <a:r>
              <a:rPr lang="ko-KR" altLang="en-US" sz="600" dirty="0" err="1"/>
              <a:t>ㅇㅇㅇ</a:t>
            </a:r>
            <a:r>
              <a:rPr lang="ko-KR" altLang="en-US" sz="600" dirty="0"/>
              <a:t>   </a:t>
            </a:r>
            <a:r>
              <a:rPr lang="en-US" altLang="ko-KR" sz="600" dirty="0"/>
              <a:t>2</a:t>
            </a:r>
            <a:r>
              <a:rPr lang="ko-KR" altLang="en-US" sz="600" dirty="0"/>
              <a:t>시간 전</a:t>
            </a:r>
            <a:endParaRPr lang="en-US" altLang="ko-KR" sz="600" dirty="0"/>
          </a:p>
          <a:p>
            <a:endParaRPr lang="en-US" altLang="ko-KR" sz="600" dirty="0"/>
          </a:p>
          <a:p>
            <a:r>
              <a:rPr lang="ko-KR" altLang="en-US" sz="600" dirty="0"/>
              <a:t>정찰     패배 </a:t>
            </a:r>
            <a:r>
              <a:rPr lang="en-US" altLang="ko-KR" sz="600" dirty="0"/>
              <a:t>[</a:t>
            </a:r>
            <a:r>
              <a:rPr lang="ko-KR" altLang="en-US" sz="600" dirty="0"/>
              <a:t>홍우</a:t>
            </a:r>
            <a:r>
              <a:rPr lang="en-US" altLang="ko-KR" sz="600" dirty="0"/>
              <a:t>] </a:t>
            </a:r>
            <a:r>
              <a:rPr lang="ko-KR" altLang="en-US" sz="600" dirty="0" err="1"/>
              <a:t>ㅇㅇㅇㅇ</a:t>
            </a:r>
            <a:r>
              <a:rPr lang="ko-KR" altLang="en-US" sz="600" dirty="0"/>
              <a:t>   승리 </a:t>
            </a:r>
            <a:r>
              <a:rPr lang="en-US" altLang="ko-KR" sz="600" dirty="0"/>
              <a:t>[KTOP]</a:t>
            </a:r>
            <a:r>
              <a:rPr lang="ko-KR" altLang="en-US" sz="600" dirty="0" err="1"/>
              <a:t>ㅇㅇㅇ</a:t>
            </a:r>
            <a:r>
              <a:rPr lang="ko-KR" altLang="en-US" sz="600" dirty="0"/>
              <a:t>   </a:t>
            </a:r>
            <a:r>
              <a:rPr lang="en-US" altLang="ko-KR" sz="600" dirty="0"/>
              <a:t>2</a:t>
            </a:r>
            <a:r>
              <a:rPr lang="ko-KR" altLang="en-US" sz="600" dirty="0"/>
              <a:t>시간 전</a:t>
            </a:r>
            <a:endParaRPr lang="en-US" altLang="ko-KR" sz="600" dirty="0"/>
          </a:p>
          <a:p>
            <a:endParaRPr lang="en-US" altLang="ko-KR" sz="600" dirty="0"/>
          </a:p>
          <a:p>
            <a:r>
              <a:rPr lang="ko-KR" altLang="en-US" sz="600" dirty="0"/>
              <a:t>정찰     패배 </a:t>
            </a:r>
            <a:r>
              <a:rPr lang="en-US" altLang="ko-KR" sz="600" dirty="0"/>
              <a:t>[</a:t>
            </a:r>
            <a:r>
              <a:rPr lang="ko-KR" altLang="en-US" sz="600" dirty="0"/>
              <a:t>홍우</a:t>
            </a:r>
            <a:r>
              <a:rPr lang="en-US" altLang="ko-KR" sz="600" dirty="0"/>
              <a:t>] </a:t>
            </a:r>
            <a:r>
              <a:rPr lang="ko-KR" altLang="en-US" sz="600" dirty="0" err="1"/>
              <a:t>ㅇㅇㅇㅇ</a:t>
            </a:r>
            <a:r>
              <a:rPr lang="ko-KR" altLang="en-US" sz="600" dirty="0"/>
              <a:t>   승리 </a:t>
            </a:r>
            <a:r>
              <a:rPr lang="en-US" altLang="ko-KR" sz="600" dirty="0"/>
              <a:t>[KTOP]</a:t>
            </a:r>
            <a:r>
              <a:rPr lang="ko-KR" altLang="en-US" sz="600" dirty="0" err="1"/>
              <a:t>ㅇㅇㅇ</a:t>
            </a:r>
            <a:r>
              <a:rPr lang="ko-KR" altLang="en-US" sz="600" dirty="0"/>
              <a:t>   </a:t>
            </a:r>
            <a:r>
              <a:rPr lang="en-US" altLang="ko-KR" sz="600" dirty="0"/>
              <a:t>2</a:t>
            </a:r>
            <a:r>
              <a:rPr lang="ko-KR" altLang="en-US" sz="600" dirty="0"/>
              <a:t>시간 전</a:t>
            </a:r>
            <a:endParaRPr lang="en-US" altLang="ko-KR" sz="600" dirty="0"/>
          </a:p>
          <a:p>
            <a:endParaRPr lang="en-US" altLang="ko-KR" sz="600" dirty="0" smtClean="0"/>
          </a:p>
          <a:p>
            <a:r>
              <a:rPr lang="ko-KR" altLang="en-US" sz="600" dirty="0"/>
              <a:t>정찰     패배 </a:t>
            </a:r>
            <a:r>
              <a:rPr lang="en-US" altLang="ko-KR" sz="600" dirty="0"/>
              <a:t>[</a:t>
            </a:r>
            <a:r>
              <a:rPr lang="ko-KR" altLang="en-US" sz="600" dirty="0"/>
              <a:t>홍우</a:t>
            </a:r>
            <a:r>
              <a:rPr lang="en-US" altLang="ko-KR" sz="600" dirty="0"/>
              <a:t>] </a:t>
            </a:r>
            <a:r>
              <a:rPr lang="ko-KR" altLang="en-US" sz="600" dirty="0" err="1"/>
              <a:t>ㅇㅇㅇㅇ</a:t>
            </a:r>
            <a:r>
              <a:rPr lang="ko-KR" altLang="en-US" sz="600" dirty="0"/>
              <a:t>   승리 </a:t>
            </a:r>
            <a:r>
              <a:rPr lang="en-US" altLang="ko-KR" sz="600" dirty="0"/>
              <a:t>[KTOP]</a:t>
            </a:r>
            <a:r>
              <a:rPr lang="ko-KR" altLang="en-US" sz="600" dirty="0" err="1"/>
              <a:t>ㅇㅇㅇ</a:t>
            </a:r>
            <a:r>
              <a:rPr lang="ko-KR" altLang="en-US" sz="600" dirty="0"/>
              <a:t>   </a:t>
            </a:r>
            <a:r>
              <a:rPr lang="en-US" altLang="ko-KR" sz="600" dirty="0"/>
              <a:t>2</a:t>
            </a:r>
            <a:r>
              <a:rPr lang="ko-KR" altLang="en-US" sz="600" dirty="0"/>
              <a:t>시간 전</a:t>
            </a:r>
            <a:endParaRPr lang="en-US" altLang="ko-KR" sz="600" dirty="0"/>
          </a:p>
          <a:p>
            <a:endParaRPr lang="en-US" altLang="ko-KR" sz="600" dirty="0" smtClean="0"/>
          </a:p>
          <a:p>
            <a:r>
              <a:rPr lang="ko-KR" altLang="en-US" sz="600" dirty="0"/>
              <a:t>정찰     패배 </a:t>
            </a:r>
            <a:r>
              <a:rPr lang="en-US" altLang="ko-KR" sz="600" dirty="0"/>
              <a:t>[</a:t>
            </a:r>
            <a:r>
              <a:rPr lang="ko-KR" altLang="en-US" sz="600" dirty="0"/>
              <a:t>홍우</a:t>
            </a:r>
            <a:r>
              <a:rPr lang="en-US" altLang="ko-KR" sz="600" dirty="0"/>
              <a:t>] </a:t>
            </a:r>
            <a:r>
              <a:rPr lang="ko-KR" altLang="en-US" sz="600" dirty="0" err="1"/>
              <a:t>ㅇㅇㅇㅇ</a:t>
            </a:r>
            <a:r>
              <a:rPr lang="ko-KR" altLang="en-US" sz="600" dirty="0"/>
              <a:t>   승리 </a:t>
            </a:r>
            <a:r>
              <a:rPr lang="en-US" altLang="ko-KR" sz="600" dirty="0"/>
              <a:t>[KTOP]</a:t>
            </a:r>
            <a:r>
              <a:rPr lang="ko-KR" altLang="en-US" sz="600" dirty="0" err="1"/>
              <a:t>ㅇㅇㅇ</a:t>
            </a:r>
            <a:r>
              <a:rPr lang="ko-KR" altLang="en-US" sz="600" dirty="0"/>
              <a:t>   </a:t>
            </a:r>
            <a:r>
              <a:rPr lang="en-US" altLang="ko-KR" sz="600" dirty="0"/>
              <a:t>2</a:t>
            </a:r>
            <a:r>
              <a:rPr lang="ko-KR" altLang="en-US" sz="600" dirty="0"/>
              <a:t>시간 전</a:t>
            </a:r>
            <a:endParaRPr lang="en-US" altLang="ko-KR" sz="600" dirty="0"/>
          </a:p>
          <a:p>
            <a:endParaRPr lang="en-US" altLang="ko-KR" sz="600" dirty="0" smtClean="0"/>
          </a:p>
        </p:txBody>
      </p:sp>
      <p:sp>
        <p:nvSpPr>
          <p:cNvPr id="68" name="직사각형 67"/>
          <p:cNvSpPr/>
          <p:nvPr/>
        </p:nvSpPr>
        <p:spPr>
          <a:xfrm>
            <a:off x="6876254" y="420653"/>
            <a:ext cx="1893278" cy="273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smtClean="0">
                <a:solidFill>
                  <a:srgbClr val="7A6C64"/>
                </a:solidFill>
              </a:rPr>
              <a:t>종류     공격자     방어자    시간</a:t>
            </a:r>
            <a:endParaRPr lang="en-US" altLang="ko-KR" sz="300" dirty="0" smtClean="0">
              <a:solidFill>
                <a:srgbClr val="7A6C64"/>
              </a:solidFill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8837448" y="420653"/>
            <a:ext cx="262905" cy="242500"/>
          </a:xfrm>
          <a:prstGeom prst="flowChartAlternateProcess">
            <a:avLst/>
          </a:prstGeom>
          <a:gradFill>
            <a:gsLst>
              <a:gs pos="0">
                <a:srgbClr val="FFC000"/>
              </a:gs>
              <a:gs pos="50000">
                <a:srgbClr val="FF0000"/>
              </a:gs>
              <a:gs pos="100000">
                <a:srgbClr val="FF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X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71" name="십이각형 70"/>
          <p:cNvSpPr/>
          <p:nvPr/>
        </p:nvSpPr>
        <p:spPr>
          <a:xfrm>
            <a:off x="4635220" y="2438942"/>
            <a:ext cx="180020" cy="180020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72" name="십이각형 71"/>
          <p:cNvSpPr/>
          <p:nvPr/>
        </p:nvSpPr>
        <p:spPr>
          <a:xfrm>
            <a:off x="6476971" y="3140968"/>
            <a:ext cx="180020" cy="180020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73" name="양쪽 모서리가 둥근 사각형 72"/>
          <p:cNvSpPr/>
          <p:nvPr/>
        </p:nvSpPr>
        <p:spPr>
          <a:xfrm>
            <a:off x="4788024" y="2492896"/>
            <a:ext cx="432047" cy="317338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</a:t>
            </a:r>
            <a:r>
              <a:rPr lang="ko-KR" altLang="en-US" sz="700" dirty="0"/>
              <a:t>드</a:t>
            </a:r>
            <a:r>
              <a:rPr lang="ko-KR" altLang="en-US" sz="700" dirty="0" smtClean="0"/>
              <a:t>발전</a:t>
            </a:r>
            <a:endParaRPr lang="ko-KR" altLang="en-US" sz="700" dirty="0"/>
          </a:p>
        </p:txBody>
      </p:sp>
      <p:sp>
        <p:nvSpPr>
          <p:cNvPr id="74" name="양쪽 모서리가 둥근 사각형 73"/>
          <p:cNvSpPr/>
          <p:nvPr/>
        </p:nvSpPr>
        <p:spPr>
          <a:xfrm>
            <a:off x="5220073" y="2492896"/>
            <a:ext cx="432047" cy="317338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보너</a:t>
            </a:r>
            <a:r>
              <a:rPr lang="ko-KR" altLang="en-US" sz="700" dirty="0"/>
              <a:t>스</a:t>
            </a:r>
          </a:p>
        </p:txBody>
      </p:sp>
      <p:sp>
        <p:nvSpPr>
          <p:cNvPr id="75" name="양쪽 모서리가 둥근 사각형 74"/>
          <p:cNvSpPr/>
          <p:nvPr/>
        </p:nvSpPr>
        <p:spPr>
          <a:xfrm>
            <a:off x="6156176" y="2492896"/>
            <a:ext cx="504056" cy="317338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관</a:t>
            </a:r>
            <a:r>
              <a:rPr lang="ko-KR" altLang="en-US" sz="700" dirty="0"/>
              <a:t>리</a:t>
            </a:r>
          </a:p>
        </p:txBody>
      </p:sp>
      <p:sp>
        <p:nvSpPr>
          <p:cNvPr id="76" name="양쪽 모서리가 둥근 사각형 75"/>
          <p:cNvSpPr/>
          <p:nvPr/>
        </p:nvSpPr>
        <p:spPr>
          <a:xfrm>
            <a:off x="5652121" y="2492896"/>
            <a:ext cx="432047" cy="317338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/>
              <a:t>메세</a:t>
            </a:r>
            <a:r>
              <a:rPr lang="ko-KR" altLang="en-US" sz="700" dirty="0" err="1"/>
              <a:t>지</a:t>
            </a:r>
            <a:endParaRPr lang="ko-KR" altLang="en-US" sz="700" dirty="0"/>
          </a:p>
        </p:txBody>
      </p:sp>
      <p:sp>
        <p:nvSpPr>
          <p:cNvPr id="86" name="직사각형 85"/>
          <p:cNvSpPr/>
          <p:nvPr/>
        </p:nvSpPr>
        <p:spPr>
          <a:xfrm>
            <a:off x="4128575" y="3652982"/>
            <a:ext cx="1350389" cy="293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rgbClr val="7A6C64"/>
              </a:solidFill>
            </a:endParaRPr>
          </a:p>
        </p:txBody>
      </p:sp>
      <p:pic>
        <p:nvPicPr>
          <p:cNvPr id="87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567" y="3623329"/>
            <a:ext cx="330900" cy="33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624881"/>
            <a:ext cx="330900" cy="33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순서도: 대체 처리 88"/>
          <p:cNvSpPr/>
          <p:nvPr/>
        </p:nvSpPr>
        <p:spPr>
          <a:xfrm>
            <a:off x="5189792" y="3676398"/>
            <a:ext cx="217164" cy="184650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FFC000"/>
                </a:solidFill>
              </a:rPr>
              <a:t>+</a:t>
            </a:r>
            <a:endParaRPr lang="ko-KR" altLang="en-US" sz="800" b="1" dirty="0">
              <a:solidFill>
                <a:srgbClr val="FFC000"/>
              </a:solidFill>
            </a:endParaRPr>
          </a:p>
        </p:txBody>
      </p:sp>
      <p:pic>
        <p:nvPicPr>
          <p:cNvPr id="91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376" y="3645024"/>
            <a:ext cx="330900" cy="33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645024"/>
            <a:ext cx="330900" cy="33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645024"/>
            <a:ext cx="330900" cy="33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직사각형 94"/>
          <p:cNvSpPr/>
          <p:nvPr/>
        </p:nvSpPr>
        <p:spPr>
          <a:xfrm>
            <a:off x="4115525" y="4589660"/>
            <a:ext cx="1350389" cy="293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rgbClr val="7A6C64"/>
              </a:solidFill>
            </a:endParaRPr>
          </a:p>
        </p:txBody>
      </p:sp>
      <p:pic>
        <p:nvPicPr>
          <p:cNvPr id="96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517" y="4560007"/>
            <a:ext cx="330900" cy="33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926" y="4561559"/>
            <a:ext cx="330900" cy="33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순서도: 대체 처리 97"/>
          <p:cNvSpPr/>
          <p:nvPr/>
        </p:nvSpPr>
        <p:spPr>
          <a:xfrm>
            <a:off x="5176742" y="4613076"/>
            <a:ext cx="217164" cy="184650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FFC000"/>
                </a:solidFill>
              </a:rPr>
              <a:t>+</a:t>
            </a:r>
            <a:endParaRPr lang="ko-KR" altLang="en-US" sz="800" b="1" dirty="0">
              <a:solidFill>
                <a:srgbClr val="FFC000"/>
              </a:solidFill>
            </a:endParaRPr>
          </a:p>
        </p:txBody>
      </p:sp>
      <p:pic>
        <p:nvPicPr>
          <p:cNvPr id="100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326" y="4581702"/>
            <a:ext cx="330900" cy="33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958" y="4581702"/>
            <a:ext cx="330900" cy="33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974" y="4581702"/>
            <a:ext cx="330900" cy="33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직사각형 103"/>
          <p:cNvSpPr/>
          <p:nvPr/>
        </p:nvSpPr>
        <p:spPr>
          <a:xfrm>
            <a:off x="2314550" y="3212976"/>
            <a:ext cx="1473805" cy="1364755"/>
          </a:xfrm>
          <a:prstGeom prst="rect">
            <a:avLst/>
          </a:prstGeom>
          <a:solidFill>
            <a:srgbClr val="BFA08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rgbClr val="7A6C64"/>
                </a:solidFill>
              </a:rPr>
              <a:t>길드장</a:t>
            </a:r>
            <a:r>
              <a:rPr lang="ko-KR" altLang="en-US" sz="800" dirty="0">
                <a:solidFill>
                  <a:srgbClr val="7A6C64"/>
                </a:solidFill>
              </a:rPr>
              <a:t> </a:t>
            </a:r>
            <a:r>
              <a:rPr lang="en-US" altLang="ko-KR" sz="800" dirty="0">
                <a:solidFill>
                  <a:srgbClr val="7A6C64"/>
                </a:solidFill>
              </a:rPr>
              <a:t>: </a:t>
            </a:r>
            <a:r>
              <a:rPr lang="ko-KR" altLang="en-US" sz="800" dirty="0">
                <a:solidFill>
                  <a:srgbClr val="7A6C64"/>
                </a:solidFill>
              </a:rPr>
              <a:t>여왕벌</a:t>
            </a:r>
            <a:endParaRPr lang="en-US" altLang="ko-KR" sz="800" dirty="0">
              <a:solidFill>
                <a:srgbClr val="7A6C64"/>
              </a:solidFill>
            </a:endParaRPr>
          </a:p>
          <a:p>
            <a:pPr algn="ctr"/>
            <a:r>
              <a:rPr lang="en-US" altLang="ko-KR" sz="800" dirty="0">
                <a:solidFill>
                  <a:srgbClr val="7A6C64"/>
                </a:solidFill>
              </a:rPr>
              <a:t>68/70</a:t>
            </a:r>
          </a:p>
          <a:p>
            <a:pPr algn="ctr"/>
            <a:endParaRPr lang="en-US" altLang="ko-KR" sz="800" dirty="0">
              <a:solidFill>
                <a:srgbClr val="7A6C64"/>
              </a:solidFill>
            </a:endParaRPr>
          </a:p>
          <a:p>
            <a:pPr algn="ctr"/>
            <a:endParaRPr lang="en-US" altLang="ko-KR" sz="800" dirty="0">
              <a:solidFill>
                <a:srgbClr val="7A6C64"/>
              </a:solidFill>
            </a:endParaRPr>
          </a:p>
          <a:p>
            <a:pPr algn="ctr"/>
            <a:endParaRPr lang="en-US" altLang="ko-KR" sz="800" dirty="0">
              <a:solidFill>
                <a:srgbClr val="7A6C64"/>
              </a:solidFill>
            </a:endParaRPr>
          </a:p>
          <a:p>
            <a:pPr algn="ctr"/>
            <a:r>
              <a:rPr lang="ko-KR" altLang="en-US" sz="800" dirty="0">
                <a:solidFill>
                  <a:srgbClr val="7A6C64"/>
                </a:solidFill>
              </a:rPr>
              <a:t>우리길드는 </a:t>
            </a:r>
            <a:r>
              <a:rPr lang="ko-KR" altLang="en-US" sz="800" dirty="0" err="1">
                <a:solidFill>
                  <a:srgbClr val="7A6C64"/>
                </a:solidFill>
              </a:rPr>
              <a:t>어쩌구</a:t>
            </a:r>
            <a:r>
              <a:rPr lang="ko-KR" altLang="en-US" sz="800" dirty="0">
                <a:solidFill>
                  <a:srgbClr val="7A6C64"/>
                </a:solidFill>
              </a:rPr>
              <a:t> </a:t>
            </a:r>
            <a:r>
              <a:rPr lang="ko-KR" altLang="en-US" sz="800" dirty="0" err="1">
                <a:solidFill>
                  <a:srgbClr val="7A6C64"/>
                </a:solidFill>
              </a:rPr>
              <a:t>어쩌구</a:t>
            </a:r>
            <a:endParaRPr lang="en-US" altLang="ko-KR" sz="800" dirty="0">
              <a:solidFill>
                <a:srgbClr val="7A6C64"/>
              </a:solidFill>
            </a:endParaRPr>
          </a:p>
          <a:p>
            <a:pPr algn="ctr"/>
            <a:endParaRPr lang="en-US" altLang="ko-KR" sz="800" dirty="0">
              <a:solidFill>
                <a:srgbClr val="7A6C64"/>
              </a:solidFill>
            </a:endParaRPr>
          </a:p>
          <a:p>
            <a:pPr algn="ctr"/>
            <a:endParaRPr lang="en-US" altLang="ko-KR" sz="800" dirty="0">
              <a:solidFill>
                <a:srgbClr val="7A6C64"/>
              </a:solidFill>
            </a:endParaRPr>
          </a:p>
          <a:p>
            <a:pPr algn="ctr"/>
            <a:endParaRPr lang="en-US" altLang="ko-KR" sz="800" dirty="0">
              <a:solidFill>
                <a:srgbClr val="7A6C64"/>
              </a:solidFill>
            </a:endParaRPr>
          </a:p>
          <a:p>
            <a:pPr algn="ctr"/>
            <a:endParaRPr lang="en-US" altLang="ko-KR" sz="800" dirty="0">
              <a:solidFill>
                <a:srgbClr val="7A6C64"/>
              </a:solidFill>
            </a:endParaRPr>
          </a:p>
        </p:txBody>
      </p:sp>
      <p:sp>
        <p:nvSpPr>
          <p:cNvPr id="105" name="순서도: 대체 처리 104"/>
          <p:cNvSpPr/>
          <p:nvPr/>
        </p:nvSpPr>
        <p:spPr>
          <a:xfrm>
            <a:off x="2596524" y="4681105"/>
            <a:ext cx="832314" cy="198268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FFC000"/>
                </a:solidFill>
              </a:rPr>
              <a:t>공지 수정</a:t>
            </a:r>
            <a:endParaRPr lang="ko-KR" altLang="en-US" sz="800" dirty="0">
              <a:solidFill>
                <a:srgbClr val="FFC000"/>
              </a:solidFill>
            </a:endParaRPr>
          </a:p>
        </p:txBody>
      </p:sp>
      <p:sp>
        <p:nvSpPr>
          <p:cNvPr id="106" name="순서도: 대체 처리 105"/>
          <p:cNvSpPr/>
          <p:nvPr/>
        </p:nvSpPr>
        <p:spPr>
          <a:xfrm>
            <a:off x="2579440" y="4311983"/>
            <a:ext cx="832314" cy="198268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FFC000"/>
                </a:solidFill>
              </a:rPr>
              <a:t>외교 현황</a:t>
            </a:r>
            <a:endParaRPr lang="ko-KR" altLang="en-US" sz="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99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542" y="2420888"/>
            <a:ext cx="4561706" cy="25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제목 3"/>
          <p:cNvSpPr txBox="1">
            <a:spLocks/>
          </p:cNvSpPr>
          <p:nvPr/>
        </p:nvSpPr>
        <p:spPr>
          <a:xfrm>
            <a:off x="0" y="0"/>
            <a:ext cx="8856984" cy="332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 smtClean="0"/>
              <a:t>길드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길드발전</a:t>
            </a:r>
            <a:endParaRPr lang="en-US" altLang="ko-KR" sz="1600" dirty="0" smtClean="0"/>
          </a:p>
        </p:txBody>
      </p:sp>
      <p:sp>
        <p:nvSpPr>
          <p:cNvPr id="99" name="직사각형 98"/>
          <p:cNvSpPr/>
          <p:nvPr/>
        </p:nvSpPr>
        <p:spPr>
          <a:xfrm>
            <a:off x="2242543" y="2420889"/>
            <a:ext cx="1609378" cy="353336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b="1" dirty="0" err="1"/>
              <a:t>노란곰</a:t>
            </a:r>
            <a:r>
              <a:rPr lang="ko-KR" altLang="en-US" sz="800" dirty="0"/>
              <a:t> </a:t>
            </a:r>
            <a:r>
              <a:rPr lang="en-US" altLang="ko-KR" sz="800" dirty="0"/>
              <a:t>99999</a:t>
            </a:r>
            <a:r>
              <a:rPr lang="ko-KR" altLang="en-US" sz="800" dirty="0"/>
              <a:t>점</a:t>
            </a:r>
            <a:endParaRPr lang="en-US" altLang="ko-KR" sz="800" dirty="0"/>
          </a:p>
          <a:p>
            <a:pPr algn="r"/>
            <a:r>
              <a:rPr lang="en-US" altLang="ko-KR" sz="800" dirty="0"/>
              <a:t>999 P</a:t>
            </a:r>
          </a:p>
          <a:p>
            <a:pPr algn="r"/>
            <a:r>
              <a:rPr lang="en-US" altLang="ko-KR" sz="800" dirty="0"/>
              <a:t>9999 GP</a:t>
            </a:r>
            <a:endParaRPr lang="ko-KR" altLang="en-US" sz="800" dirty="0"/>
          </a:p>
        </p:txBody>
      </p:sp>
      <p:pic>
        <p:nvPicPr>
          <p:cNvPr id="101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349" y="2420888"/>
            <a:ext cx="373435" cy="37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직사각형 92"/>
          <p:cNvSpPr/>
          <p:nvPr/>
        </p:nvSpPr>
        <p:spPr>
          <a:xfrm>
            <a:off x="3851921" y="2421840"/>
            <a:ext cx="2933418" cy="2562356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3851921" y="2420888"/>
            <a:ext cx="2933418" cy="25633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4150">
                  <a:schemeClr val="accent5">
                    <a:lumMod val="20000"/>
                    <a:lumOff val="80000"/>
                  </a:schemeClr>
                </a:gs>
                <a:gs pos="67500">
                  <a:schemeClr val="accent1">
                    <a:lumMod val="20000"/>
                    <a:lumOff val="80000"/>
                  </a:schemeClr>
                </a:gs>
                <a:gs pos="50000">
                  <a:schemeClr val="bg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63500" dist="25400" dir="5400000" sx="98000" sy="98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r>
              <a:rPr lang="ko-KR" altLang="en-US" sz="1000" b="1" dirty="0" smtClean="0">
                <a:solidFill>
                  <a:srgbClr val="7A6C64"/>
                </a:solidFill>
              </a:rPr>
              <a:t>   </a:t>
            </a:r>
            <a:endParaRPr lang="en-US" altLang="ko-KR" sz="1000" b="1" dirty="0" smtClean="0">
              <a:solidFill>
                <a:srgbClr val="7A6C64"/>
              </a:solidFill>
            </a:endParaRPr>
          </a:p>
          <a:p>
            <a:endParaRPr lang="en-US" altLang="ko-KR" sz="1000" b="1" dirty="0">
              <a:solidFill>
                <a:srgbClr val="7A6C64"/>
              </a:solidFill>
            </a:endParaRPr>
          </a:p>
          <a:p>
            <a:endParaRPr lang="en-US" altLang="ko-KR" sz="1000" b="1" dirty="0" smtClean="0">
              <a:solidFill>
                <a:srgbClr val="7A6C64"/>
              </a:solidFill>
            </a:endParaRPr>
          </a:p>
          <a:p>
            <a:endParaRPr lang="en-US" altLang="ko-KR" sz="1000" b="1" dirty="0">
              <a:solidFill>
                <a:srgbClr val="7A6C64"/>
              </a:solidFill>
            </a:endParaRPr>
          </a:p>
          <a:p>
            <a:endParaRPr lang="en-US" altLang="ko-KR" sz="1000" b="1" dirty="0" smtClean="0">
              <a:solidFill>
                <a:srgbClr val="7A6C64"/>
              </a:solidFill>
            </a:endParaRPr>
          </a:p>
          <a:p>
            <a:endParaRPr lang="en-US" altLang="ko-KR" sz="1000" b="1" dirty="0">
              <a:solidFill>
                <a:srgbClr val="7A6C64"/>
              </a:solidFill>
            </a:endParaRPr>
          </a:p>
          <a:p>
            <a:endParaRPr lang="en-US" altLang="ko-KR" sz="1000" b="1" dirty="0">
              <a:solidFill>
                <a:srgbClr val="7A6C64"/>
              </a:solidFill>
            </a:endParaRPr>
          </a:p>
          <a:p>
            <a:r>
              <a:rPr lang="ko-KR" altLang="en-US" sz="1000" b="1" dirty="0" smtClean="0">
                <a:solidFill>
                  <a:srgbClr val="7A6C64"/>
                </a:solidFill>
              </a:rPr>
              <a:t> </a:t>
            </a:r>
            <a:endParaRPr lang="en-US" altLang="ko-KR" sz="1000" b="1" dirty="0" smtClean="0">
              <a:solidFill>
                <a:srgbClr val="7A6C64"/>
              </a:solidFill>
            </a:endParaRPr>
          </a:p>
          <a:p>
            <a:endParaRPr lang="en-US" altLang="ko-KR" sz="1400" dirty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242543" y="2793155"/>
            <a:ext cx="1609378" cy="21977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r>
              <a:rPr lang="ko-KR" altLang="en-US" sz="800" dirty="0" smtClean="0">
                <a:solidFill>
                  <a:srgbClr val="7A6C64"/>
                </a:solidFill>
              </a:rPr>
              <a:t> </a:t>
            </a:r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926745" y="2810234"/>
            <a:ext cx="2765817" cy="20691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4150">
                  <a:schemeClr val="accent5">
                    <a:lumMod val="20000"/>
                    <a:lumOff val="80000"/>
                  </a:schemeClr>
                </a:gs>
                <a:gs pos="67500">
                  <a:schemeClr val="accent1">
                    <a:lumMod val="20000"/>
                    <a:lumOff val="80000"/>
                  </a:schemeClr>
                </a:gs>
                <a:gs pos="50000">
                  <a:schemeClr val="bg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63500" dist="25400" dir="5400000" sx="98000" sy="98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 smtClean="0">
              <a:solidFill>
                <a:srgbClr val="7A6C64"/>
              </a:solidFill>
            </a:endParaRPr>
          </a:p>
          <a:p>
            <a:pPr algn="ctr"/>
            <a:r>
              <a:rPr lang="ko-KR" altLang="en-US" sz="800" b="1" dirty="0" err="1" smtClean="0">
                <a:solidFill>
                  <a:srgbClr val="7A6C64"/>
                </a:solidFill>
              </a:rPr>
              <a:t>스킬설명ㅅㅅㅅㅅㅅㅅㅅㅅㅅㅅㅅㅅㅅㅅㅅ</a:t>
            </a:r>
            <a:endParaRPr lang="en-US" altLang="ko-KR" sz="800" b="1" dirty="0">
              <a:solidFill>
                <a:srgbClr val="7A6C64"/>
              </a:solidFill>
            </a:endParaRPr>
          </a:p>
          <a:p>
            <a:pPr algn="ctr"/>
            <a:r>
              <a:rPr lang="ko-KR" altLang="en-US" sz="800" b="1" dirty="0" err="1" smtClean="0">
                <a:solidFill>
                  <a:srgbClr val="7A6C64"/>
                </a:solidFill>
              </a:rPr>
              <a:t>스킬설명ㅅㅅㅅㅅㅅㅅㅅㅅㅅㅅㅅㅅㅅㅅㅅ</a:t>
            </a:r>
            <a:endParaRPr lang="en-US" altLang="ko-KR" sz="800" b="1" dirty="0" smtClean="0">
              <a:solidFill>
                <a:srgbClr val="7A6C64"/>
              </a:solidFill>
            </a:endParaRPr>
          </a:p>
          <a:p>
            <a:pPr algn="ctr"/>
            <a:endParaRPr lang="en-US" altLang="ko-KR" sz="800" b="1" dirty="0" smtClean="0">
              <a:solidFill>
                <a:srgbClr val="7A6C64"/>
              </a:solidFill>
            </a:endParaRPr>
          </a:p>
          <a:p>
            <a:pPr algn="ctr"/>
            <a:r>
              <a:rPr lang="ko-KR" altLang="en-US" sz="800" b="1" dirty="0" smtClean="0">
                <a:solidFill>
                  <a:srgbClr val="7A6C64"/>
                </a:solidFill>
              </a:rPr>
              <a:t>현재레벨 </a:t>
            </a:r>
            <a:r>
              <a:rPr lang="en-US" altLang="ko-KR" sz="800" b="1" dirty="0" smtClean="0">
                <a:solidFill>
                  <a:srgbClr val="7A6C64"/>
                </a:solidFill>
              </a:rPr>
              <a:t>:</a:t>
            </a:r>
            <a:r>
              <a:rPr lang="ko-KR" altLang="en-US" sz="800" b="1" dirty="0" smtClean="0">
                <a:solidFill>
                  <a:srgbClr val="7A6C64"/>
                </a:solidFill>
              </a:rPr>
              <a:t> </a:t>
            </a:r>
            <a:r>
              <a:rPr lang="en-US" altLang="ko-KR" sz="800" b="1" dirty="0" smtClean="0">
                <a:solidFill>
                  <a:srgbClr val="7A6C64"/>
                </a:solidFill>
              </a:rPr>
              <a:t>1%  =&gt;  </a:t>
            </a:r>
            <a:r>
              <a:rPr lang="ko-KR" altLang="en-US" sz="800" b="1" dirty="0" smtClean="0">
                <a:solidFill>
                  <a:srgbClr val="7A6C64"/>
                </a:solidFill>
              </a:rPr>
              <a:t>다음레벨 </a:t>
            </a:r>
            <a:r>
              <a:rPr lang="en-US" altLang="ko-KR" sz="800" b="1" dirty="0" smtClean="0">
                <a:solidFill>
                  <a:srgbClr val="7A6C64"/>
                </a:solidFill>
              </a:rPr>
              <a:t>: 2% </a:t>
            </a:r>
          </a:p>
          <a:p>
            <a:pPr algn="ctr"/>
            <a:endParaRPr lang="en-US" altLang="ko-KR" sz="800" b="1" dirty="0">
              <a:solidFill>
                <a:srgbClr val="7A6C64"/>
              </a:solidFill>
            </a:endParaRPr>
          </a:p>
          <a:p>
            <a:pPr algn="ctr"/>
            <a:r>
              <a:rPr lang="ko-KR" altLang="en-US" sz="800" b="1" dirty="0" smtClean="0">
                <a:solidFill>
                  <a:srgbClr val="7A6C64"/>
                </a:solidFill>
              </a:rPr>
              <a:t>기부가능 횟수  </a:t>
            </a:r>
            <a:r>
              <a:rPr lang="en-US" altLang="ko-KR" sz="800" b="1" dirty="0" smtClean="0">
                <a:solidFill>
                  <a:srgbClr val="7A6C64"/>
                </a:solidFill>
              </a:rPr>
              <a:t>5/10  </a:t>
            </a:r>
            <a:r>
              <a:rPr lang="en-US" altLang="ko-KR" sz="800" b="1" dirty="0" smtClean="0">
                <a:solidFill>
                  <a:schemeClr val="bg1"/>
                </a:solidFill>
              </a:rPr>
              <a:t>00:</a:t>
            </a:r>
            <a:r>
              <a:rPr lang="en-US" altLang="ko-KR" sz="8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00</a:t>
            </a:r>
            <a:endParaRPr lang="en-US" altLang="ko-KR" sz="800" b="1" dirty="0" smtClean="0">
              <a:solidFill>
                <a:schemeClr val="bg1"/>
              </a:solidFill>
            </a:endParaRPr>
          </a:p>
          <a:p>
            <a:pPr algn="ctr"/>
            <a:endParaRPr lang="en-US" altLang="ko-KR" sz="800" b="1" dirty="0">
              <a:solidFill>
                <a:srgbClr val="7A6C64"/>
              </a:solidFill>
            </a:endParaRPr>
          </a:p>
          <a:p>
            <a:pPr algn="ctr"/>
            <a:endParaRPr lang="en-US" altLang="ko-KR" sz="800" b="1" dirty="0" smtClean="0">
              <a:solidFill>
                <a:srgbClr val="7A6C64"/>
              </a:solidFill>
            </a:endParaRPr>
          </a:p>
          <a:p>
            <a:pPr algn="ctr"/>
            <a:endParaRPr lang="en-US" altLang="ko-KR" sz="800" b="1" dirty="0">
              <a:solidFill>
                <a:srgbClr val="7A6C64"/>
              </a:solidFill>
            </a:endParaRPr>
          </a:p>
          <a:p>
            <a:pPr algn="ctr"/>
            <a:endParaRPr lang="en-US" altLang="ko-KR" sz="800" b="1" dirty="0" smtClean="0">
              <a:solidFill>
                <a:srgbClr val="7A6C64"/>
              </a:solidFill>
            </a:endParaRPr>
          </a:p>
          <a:p>
            <a:pPr algn="ctr"/>
            <a:endParaRPr lang="en-US" altLang="ko-KR" sz="800" b="1" dirty="0">
              <a:solidFill>
                <a:srgbClr val="7A6C64"/>
              </a:solidFill>
            </a:endParaRPr>
          </a:p>
          <a:p>
            <a:pPr algn="ctr"/>
            <a:endParaRPr lang="en-US" altLang="ko-KR" sz="800" b="1" dirty="0" smtClean="0">
              <a:solidFill>
                <a:srgbClr val="7A6C64"/>
              </a:solidFill>
            </a:endParaRPr>
          </a:p>
          <a:p>
            <a:pPr algn="ctr"/>
            <a:endParaRPr lang="en-US" altLang="ko-KR" sz="800" b="1" dirty="0">
              <a:solidFill>
                <a:srgbClr val="7A6C64"/>
              </a:solidFill>
            </a:endParaRPr>
          </a:p>
        </p:txBody>
      </p:sp>
      <p:sp>
        <p:nvSpPr>
          <p:cNvPr id="47" name="양쪽 모서리가 둥근 사각형 46"/>
          <p:cNvSpPr/>
          <p:nvPr/>
        </p:nvSpPr>
        <p:spPr>
          <a:xfrm>
            <a:off x="4355976" y="2492896"/>
            <a:ext cx="432047" cy="317338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</a:t>
            </a:r>
            <a:r>
              <a:rPr lang="ko-KR" altLang="en-US" sz="700" dirty="0"/>
              <a:t>드</a:t>
            </a:r>
            <a:r>
              <a:rPr lang="ko-KR" altLang="en-US" sz="700" dirty="0" smtClean="0"/>
              <a:t>전쟁</a:t>
            </a:r>
            <a:endParaRPr lang="ko-KR" altLang="en-US" sz="700" dirty="0"/>
          </a:p>
        </p:txBody>
      </p:sp>
      <p:sp>
        <p:nvSpPr>
          <p:cNvPr id="48" name="양쪽 모서리가 둥근 사각형 47"/>
          <p:cNvSpPr/>
          <p:nvPr/>
        </p:nvSpPr>
        <p:spPr>
          <a:xfrm>
            <a:off x="3923929" y="2492896"/>
            <a:ext cx="432048" cy="317338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/>
              <a:t>길</a:t>
            </a:r>
            <a:r>
              <a:rPr lang="ko-KR" altLang="en-US" sz="700" dirty="0" err="1"/>
              <a:t>드</a:t>
            </a:r>
            <a:r>
              <a:rPr lang="ko-KR" altLang="en-US" sz="700" dirty="0" err="1" smtClean="0"/>
              <a:t>원</a:t>
            </a:r>
            <a:endParaRPr lang="ko-KR" altLang="en-US" sz="700" dirty="0"/>
          </a:p>
        </p:txBody>
      </p:sp>
      <p:sp>
        <p:nvSpPr>
          <p:cNvPr id="59" name="양쪽 모서리가 둥근 사각형 58"/>
          <p:cNvSpPr/>
          <p:nvPr/>
        </p:nvSpPr>
        <p:spPr>
          <a:xfrm>
            <a:off x="4788024" y="2492896"/>
            <a:ext cx="432047" cy="31733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</a:t>
            </a:r>
            <a:r>
              <a:rPr lang="ko-KR" altLang="en-US" sz="700" dirty="0"/>
              <a:t>드</a:t>
            </a:r>
            <a:r>
              <a:rPr lang="ko-KR" altLang="en-US" sz="700" dirty="0" smtClean="0"/>
              <a:t>발전</a:t>
            </a:r>
            <a:endParaRPr lang="ko-KR" altLang="en-US" sz="700" dirty="0"/>
          </a:p>
        </p:txBody>
      </p:sp>
      <p:sp>
        <p:nvSpPr>
          <p:cNvPr id="60" name="양쪽 모서리가 둥근 사각형 59"/>
          <p:cNvSpPr/>
          <p:nvPr/>
        </p:nvSpPr>
        <p:spPr>
          <a:xfrm>
            <a:off x="5220073" y="2492896"/>
            <a:ext cx="432047" cy="317338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보너</a:t>
            </a:r>
            <a:r>
              <a:rPr lang="ko-KR" altLang="en-US" sz="700" dirty="0"/>
              <a:t>스</a:t>
            </a:r>
          </a:p>
        </p:txBody>
      </p:sp>
      <p:sp>
        <p:nvSpPr>
          <p:cNvPr id="61" name="양쪽 모서리가 둥근 사각형 60"/>
          <p:cNvSpPr/>
          <p:nvPr/>
        </p:nvSpPr>
        <p:spPr>
          <a:xfrm>
            <a:off x="6156176" y="2492896"/>
            <a:ext cx="504056" cy="317338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관</a:t>
            </a:r>
            <a:r>
              <a:rPr lang="ko-KR" altLang="en-US" sz="700" dirty="0"/>
              <a:t>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242542" y="2793155"/>
            <a:ext cx="1321346" cy="2197707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67000"/>
                </a:schemeClr>
              </a:gs>
              <a:gs pos="50000">
                <a:schemeClr val="tx1">
                  <a:lumMod val="95000"/>
                  <a:lumOff val="5000"/>
                  <a:alpha val="52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rgbClr val="7A6C64"/>
              </a:solidFill>
            </a:endParaRPr>
          </a:p>
          <a:p>
            <a:r>
              <a:rPr lang="en-US" altLang="ko-KR" sz="800" dirty="0">
                <a:solidFill>
                  <a:srgbClr val="7A6C64"/>
                </a:solidFill>
              </a:rPr>
              <a:t> </a:t>
            </a:r>
            <a:r>
              <a:rPr lang="en-US" altLang="ko-KR" sz="800" dirty="0" smtClean="0">
                <a:solidFill>
                  <a:srgbClr val="7A6C64"/>
                </a:solidFill>
              </a:rPr>
              <a:t>  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242543" y="2793155"/>
            <a:ext cx="1609378" cy="21977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r>
              <a:rPr lang="ko-KR" altLang="en-US" sz="800" dirty="0" smtClean="0">
                <a:solidFill>
                  <a:srgbClr val="7A6C64"/>
                </a:solidFill>
              </a:rPr>
              <a:t> </a:t>
            </a:r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5652121" y="2492896"/>
            <a:ext cx="432047" cy="317338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/>
              <a:t>메세</a:t>
            </a:r>
            <a:r>
              <a:rPr lang="ko-KR" altLang="en-US" sz="700" dirty="0" err="1"/>
              <a:t>지</a:t>
            </a:r>
            <a:endParaRPr lang="ko-KR" altLang="en-US" sz="700" dirty="0"/>
          </a:p>
        </p:txBody>
      </p:sp>
      <p:sp>
        <p:nvSpPr>
          <p:cNvPr id="29" name="직사각형 28"/>
          <p:cNvSpPr/>
          <p:nvPr/>
        </p:nvSpPr>
        <p:spPr>
          <a:xfrm>
            <a:off x="3923928" y="2780928"/>
            <a:ext cx="2765817" cy="273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rgbClr val="7A6C64"/>
                </a:solidFill>
              </a:rPr>
              <a:t>스킬이름</a:t>
            </a:r>
            <a:r>
              <a:rPr lang="ko-KR" altLang="en-US" sz="800" dirty="0" smtClean="0">
                <a:solidFill>
                  <a:srgbClr val="7A6C64"/>
                </a:solidFill>
              </a:rPr>
              <a:t> </a:t>
            </a:r>
            <a:r>
              <a:rPr lang="en-US" altLang="ko-KR" sz="800" dirty="0" smtClean="0">
                <a:solidFill>
                  <a:srgbClr val="7A6C64"/>
                </a:solidFill>
              </a:rPr>
              <a:t>LV 999</a:t>
            </a:r>
          </a:p>
        </p:txBody>
      </p:sp>
      <p:sp>
        <p:nvSpPr>
          <p:cNvPr id="32" name="순서도: 대체 처리 31"/>
          <p:cNvSpPr/>
          <p:nvPr/>
        </p:nvSpPr>
        <p:spPr>
          <a:xfrm>
            <a:off x="6255353" y="2810234"/>
            <a:ext cx="377710" cy="186718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정보보기</a:t>
            </a:r>
            <a:endParaRPr lang="en-US" altLang="ko-KR" sz="600" dirty="0" smtClean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917504" y="3892008"/>
            <a:ext cx="2765817" cy="987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 smtClean="0">
              <a:solidFill>
                <a:srgbClr val="7A6C64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242543" y="2793155"/>
            <a:ext cx="1609378" cy="21977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r>
              <a:rPr lang="ko-KR" altLang="en-US" sz="800" dirty="0" smtClean="0">
                <a:solidFill>
                  <a:srgbClr val="7A6C64"/>
                </a:solidFill>
              </a:rPr>
              <a:t> </a:t>
            </a:r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</p:txBody>
      </p:sp>
      <p:sp>
        <p:nvSpPr>
          <p:cNvPr id="36" name="순서도: 대체 처리 35"/>
          <p:cNvSpPr/>
          <p:nvPr/>
        </p:nvSpPr>
        <p:spPr>
          <a:xfrm>
            <a:off x="2314550" y="2852936"/>
            <a:ext cx="385242" cy="288032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7A6C64"/>
                </a:solidFill>
              </a:rPr>
              <a:t>◀</a:t>
            </a:r>
            <a:endParaRPr lang="en-US" altLang="ko-KR" sz="1000" dirty="0" smtClean="0">
              <a:solidFill>
                <a:srgbClr val="7A6C64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2801950" y="2865428"/>
            <a:ext cx="327290" cy="317338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전</a:t>
            </a:r>
            <a:r>
              <a:rPr lang="ko-KR" altLang="en-US" sz="1050" dirty="0"/>
              <a:t>투</a:t>
            </a: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3129240" y="2865428"/>
            <a:ext cx="311318" cy="31733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성</a:t>
            </a:r>
            <a:r>
              <a:rPr lang="ko-KR" altLang="en-US" sz="1000" dirty="0"/>
              <a:t>장</a:t>
            </a:r>
          </a:p>
        </p:txBody>
      </p:sp>
      <p:sp>
        <p:nvSpPr>
          <p:cNvPr id="44" name="양쪽 모서리가 둥근 사각형 43"/>
          <p:cNvSpPr/>
          <p:nvPr/>
        </p:nvSpPr>
        <p:spPr>
          <a:xfrm>
            <a:off x="3440558" y="2865428"/>
            <a:ext cx="297496" cy="31733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보</a:t>
            </a:r>
            <a:r>
              <a:rPr lang="ko-KR" altLang="en-US" sz="1000" dirty="0"/>
              <a:t>조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267744" y="3208295"/>
            <a:ext cx="1557398" cy="17181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4150">
                  <a:schemeClr val="accent5">
                    <a:lumMod val="20000"/>
                    <a:lumOff val="80000"/>
                  </a:schemeClr>
                </a:gs>
                <a:gs pos="67500">
                  <a:schemeClr val="accent1">
                    <a:lumMod val="20000"/>
                    <a:lumOff val="80000"/>
                  </a:schemeClr>
                </a:gs>
                <a:gs pos="50000">
                  <a:schemeClr val="bg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63500" dist="25400" dir="5400000" sx="98000" sy="98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rgbClr val="7A6C64"/>
                </a:solidFill>
              </a:rPr>
              <a:t>달성률</a:t>
            </a:r>
            <a:r>
              <a:rPr lang="ko-KR" altLang="en-US" sz="800" dirty="0" smtClean="0">
                <a:solidFill>
                  <a:srgbClr val="7A6C64"/>
                </a:solidFill>
              </a:rPr>
              <a:t> </a:t>
            </a:r>
            <a:r>
              <a:rPr lang="en-US" altLang="ko-KR" sz="800" dirty="0" smtClean="0">
                <a:solidFill>
                  <a:srgbClr val="7A6C64"/>
                </a:solidFill>
              </a:rPr>
              <a:t>23/100%</a:t>
            </a:r>
          </a:p>
          <a:p>
            <a:pPr algn="ctr"/>
            <a:endParaRPr lang="en-US" altLang="ko-KR" sz="800" dirty="0">
              <a:solidFill>
                <a:srgbClr val="7A6C64"/>
              </a:solidFill>
            </a:endParaRPr>
          </a:p>
          <a:p>
            <a:pPr algn="ctr"/>
            <a:endParaRPr lang="en-US" altLang="ko-KR" sz="800" dirty="0" smtClean="0">
              <a:solidFill>
                <a:srgbClr val="7A6C64"/>
              </a:solidFill>
            </a:endParaRPr>
          </a:p>
          <a:p>
            <a:pPr algn="ctr"/>
            <a:endParaRPr lang="en-US" altLang="ko-KR" sz="800" dirty="0">
              <a:solidFill>
                <a:srgbClr val="7A6C64"/>
              </a:solidFill>
            </a:endParaRPr>
          </a:p>
          <a:p>
            <a:pPr algn="ctr"/>
            <a:endParaRPr lang="en-US" altLang="ko-KR" sz="800" dirty="0" smtClean="0">
              <a:solidFill>
                <a:srgbClr val="7A6C64"/>
              </a:solidFill>
            </a:endParaRPr>
          </a:p>
          <a:p>
            <a:pPr algn="ctr"/>
            <a:endParaRPr lang="en-US" altLang="ko-KR" sz="800" dirty="0">
              <a:solidFill>
                <a:srgbClr val="7A6C64"/>
              </a:solidFill>
            </a:endParaRPr>
          </a:p>
          <a:p>
            <a:pPr algn="ctr"/>
            <a:endParaRPr lang="en-US" altLang="ko-KR" sz="800" dirty="0" smtClean="0">
              <a:solidFill>
                <a:srgbClr val="7A6C64"/>
              </a:solidFill>
            </a:endParaRPr>
          </a:p>
          <a:p>
            <a:pPr algn="ctr"/>
            <a:endParaRPr lang="en-US" altLang="ko-KR" sz="800" dirty="0">
              <a:solidFill>
                <a:srgbClr val="7A6C64"/>
              </a:solidFill>
            </a:endParaRPr>
          </a:p>
          <a:p>
            <a:pPr algn="ctr"/>
            <a:endParaRPr lang="en-US" altLang="ko-KR" sz="800" dirty="0" smtClean="0">
              <a:solidFill>
                <a:srgbClr val="7A6C64"/>
              </a:solidFill>
            </a:endParaRPr>
          </a:p>
          <a:p>
            <a:pPr algn="ctr"/>
            <a:endParaRPr lang="en-US" altLang="ko-KR" sz="800" dirty="0">
              <a:solidFill>
                <a:srgbClr val="7A6C64"/>
              </a:solidFill>
            </a:endParaRPr>
          </a:p>
          <a:p>
            <a:pPr algn="ctr"/>
            <a:endParaRPr lang="en-US" altLang="ko-KR" sz="800" dirty="0" smtClean="0">
              <a:solidFill>
                <a:srgbClr val="7A6C64"/>
              </a:solidFill>
            </a:endParaRPr>
          </a:p>
          <a:p>
            <a:pPr algn="ctr"/>
            <a:endParaRPr lang="en-US" altLang="ko-KR" sz="800" dirty="0">
              <a:solidFill>
                <a:srgbClr val="7A6C64"/>
              </a:solidFill>
            </a:endParaRPr>
          </a:p>
          <a:p>
            <a:pPr algn="ctr"/>
            <a:endParaRPr lang="en-US" altLang="ko-KR" sz="800" dirty="0">
              <a:solidFill>
                <a:srgbClr val="7A6C64"/>
              </a:solidFill>
            </a:endParaRPr>
          </a:p>
        </p:txBody>
      </p:sp>
      <p:sp>
        <p:nvSpPr>
          <p:cNvPr id="56" name="십이각형 55"/>
          <p:cNvSpPr/>
          <p:nvPr/>
        </p:nvSpPr>
        <p:spPr>
          <a:xfrm>
            <a:off x="3039230" y="2780928"/>
            <a:ext cx="180020" cy="180020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2895214" y="3446166"/>
            <a:ext cx="324036" cy="311261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gradFill>
              <a:gsLst>
                <a:gs pos="0">
                  <a:schemeClr val="accent3">
                    <a:lumMod val="75000"/>
                  </a:schemeClr>
                </a:gs>
                <a:gs pos="46000">
                  <a:schemeClr val="accent3">
                    <a:lumMod val="20000"/>
                    <a:lumOff val="80000"/>
                  </a:schemeClr>
                </a:gs>
                <a:gs pos="55000">
                  <a:schemeClr val="accent3">
                    <a:lumMod val="5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outerShdw blurRad="63500" dist="25400" dir="5400000" algn="ctr" rotWithShape="0">
              <a:srgbClr val="000000">
                <a:alpha val="8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 smtClean="0"/>
          </a:p>
          <a:p>
            <a:pPr algn="ctr"/>
            <a:endParaRPr lang="en-US" altLang="ko-KR" sz="700" dirty="0"/>
          </a:p>
          <a:p>
            <a:pPr algn="ctr"/>
            <a:endParaRPr lang="en-US" altLang="ko-KR" sz="700" dirty="0" smtClean="0"/>
          </a:p>
          <a:p>
            <a:pPr algn="ctr"/>
            <a:r>
              <a:rPr lang="en-US" altLang="ko-KR" sz="500" dirty="0" smtClean="0"/>
              <a:t>3/5</a:t>
            </a:r>
            <a:endParaRPr lang="ko-KR" altLang="en-US" sz="500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2877212" y="3950222"/>
            <a:ext cx="324036" cy="311261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gradFill>
              <a:gsLst>
                <a:gs pos="0">
                  <a:schemeClr val="accent3">
                    <a:lumMod val="75000"/>
                  </a:schemeClr>
                </a:gs>
                <a:gs pos="46000">
                  <a:schemeClr val="accent3">
                    <a:lumMod val="20000"/>
                    <a:lumOff val="80000"/>
                  </a:schemeClr>
                </a:gs>
                <a:gs pos="55000">
                  <a:schemeClr val="accent3">
                    <a:lumMod val="5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outerShdw blurRad="63500" dist="25400" dir="5400000" algn="ctr" rotWithShape="0">
              <a:srgbClr val="000000">
                <a:alpha val="8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 smtClean="0"/>
          </a:p>
          <a:p>
            <a:pPr algn="ctr"/>
            <a:endParaRPr lang="en-US" altLang="ko-KR" sz="700" dirty="0"/>
          </a:p>
          <a:p>
            <a:pPr algn="ctr"/>
            <a:endParaRPr lang="en-US" altLang="ko-KR" sz="700" dirty="0" smtClean="0"/>
          </a:p>
          <a:p>
            <a:pPr algn="ctr"/>
            <a:r>
              <a:rPr lang="en-US" altLang="ko-KR" sz="500" dirty="0" smtClean="0"/>
              <a:t>3/5</a:t>
            </a:r>
            <a:endParaRPr lang="ko-KR" altLang="en-US" sz="5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2441066" y="3943579"/>
            <a:ext cx="324036" cy="311261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gradFill>
              <a:gsLst>
                <a:gs pos="0">
                  <a:schemeClr val="accent3">
                    <a:lumMod val="75000"/>
                  </a:schemeClr>
                </a:gs>
                <a:gs pos="46000">
                  <a:schemeClr val="accent3">
                    <a:lumMod val="20000"/>
                    <a:lumOff val="80000"/>
                  </a:schemeClr>
                </a:gs>
                <a:gs pos="55000">
                  <a:schemeClr val="accent3">
                    <a:lumMod val="5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outerShdw blurRad="63500" dist="25400" dir="5400000" algn="ctr" rotWithShape="0">
              <a:srgbClr val="000000">
                <a:alpha val="8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 smtClean="0"/>
          </a:p>
          <a:p>
            <a:pPr algn="ctr"/>
            <a:endParaRPr lang="en-US" altLang="ko-KR" sz="700" dirty="0"/>
          </a:p>
          <a:p>
            <a:pPr algn="ctr"/>
            <a:endParaRPr lang="en-US" altLang="ko-KR" sz="700" dirty="0" smtClean="0"/>
          </a:p>
          <a:p>
            <a:pPr algn="ctr"/>
            <a:r>
              <a:rPr lang="en-US" altLang="ko-KR" sz="500" dirty="0" smtClean="0"/>
              <a:t>3/5</a:t>
            </a:r>
            <a:endParaRPr lang="ko-KR" altLang="en-US" sz="500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3294730" y="3943579"/>
            <a:ext cx="324036" cy="311261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gradFill>
              <a:gsLst>
                <a:gs pos="0">
                  <a:schemeClr val="accent3">
                    <a:lumMod val="75000"/>
                  </a:schemeClr>
                </a:gs>
                <a:gs pos="46000">
                  <a:schemeClr val="accent3">
                    <a:lumMod val="20000"/>
                    <a:lumOff val="80000"/>
                  </a:schemeClr>
                </a:gs>
                <a:gs pos="55000">
                  <a:schemeClr val="accent3">
                    <a:lumMod val="5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outerShdw blurRad="63500" dist="25400" dir="5400000" algn="ctr" rotWithShape="0">
              <a:srgbClr val="000000">
                <a:alpha val="8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 smtClean="0"/>
          </a:p>
          <a:p>
            <a:pPr algn="ctr"/>
            <a:endParaRPr lang="en-US" altLang="ko-KR" sz="700" dirty="0"/>
          </a:p>
          <a:p>
            <a:pPr algn="ctr"/>
            <a:endParaRPr lang="en-US" altLang="ko-KR" sz="700" dirty="0" smtClean="0"/>
          </a:p>
          <a:p>
            <a:pPr algn="ctr"/>
            <a:r>
              <a:rPr lang="en-US" altLang="ko-KR" sz="500" dirty="0" smtClean="0"/>
              <a:t>3/5</a:t>
            </a:r>
            <a:endParaRPr lang="ko-KR" altLang="en-US" sz="500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2867594" y="4413883"/>
            <a:ext cx="324036" cy="311261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gradFill>
              <a:gsLst>
                <a:gs pos="0">
                  <a:schemeClr val="accent3">
                    <a:lumMod val="75000"/>
                  </a:schemeClr>
                </a:gs>
                <a:gs pos="46000">
                  <a:schemeClr val="accent3">
                    <a:lumMod val="20000"/>
                    <a:lumOff val="80000"/>
                  </a:schemeClr>
                </a:gs>
                <a:gs pos="55000">
                  <a:schemeClr val="accent3">
                    <a:lumMod val="5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outerShdw blurRad="63500" dist="25400" dir="5400000" algn="ctr" rotWithShape="0">
              <a:srgbClr val="000000">
                <a:alpha val="8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500" dirty="0" smtClean="0"/>
          </a:p>
          <a:p>
            <a:pPr algn="ctr"/>
            <a:r>
              <a:rPr lang="ko-KR" altLang="en-US" sz="500" dirty="0" smtClean="0"/>
              <a:t>잠김</a:t>
            </a:r>
            <a:endParaRPr lang="en-US" altLang="ko-KR" sz="500" dirty="0" smtClean="0"/>
          </a:p>
          <a:p>
            <a:pPr algn="ctr"/>
            <a:endParaRPr lang="en-US" altLang="ko-KR" sz="500" dirty="0"/>
          </a:p>
          <a:p>
            <a:pPr algn="ctr"/>
            <a:r>
              <a:rPr lang="en-US" altLang="ko-KR" sz="500" dirty="0" smtClean="0"/>
              <a:t>0/5</a:t>
            </a:r>
            <a:endParaRPr lang="ko-KR" altLang="en-US" sz="500" dirty="0"/>
          </a:p>
        </p:txBody>
      </p:sp>
      <p:sp>
        <p:nvSpPr>
          <p:cNvPr id="70" name="순서도: 대체 처리 69"/>
          <p:cNvSpPr/>
          <p:nvPr/>
        </p:nvSpPr>
        <p:spPr>
          <a:xfrm>
            <a:off x="4053186" y="3914594"/>
            <a:ext cx="2494452" cy="234486"/>
          </a:xfrm>
          <a:prstGeom prst="flowChartAlternateProcess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98,000/ 100,000P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5508104" y="4509120"/>
            <a:ext cx="1036140" cy="234487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rgbClr val="7A6C64"/>
                </a:solidFill>
              </a:rPr>
              <a:t>15P</a:t>
            </a:r>
            <a:r>
              <a:rPr lang="ko-KR" altLang="en-US" sz="700" dirty="0" smtClean="0">
                <a:solidFill>
                  <a:srgbClr val="7A6C64"/>
                </a:solidFill>
              </a:rPr>
              <a:t> 구매  </a:t>
            </a:r>
            <a:r>
              <a:rPr lang="en-US" altLang="ko-KR" sz="700" dirty="0" smtClean="0">
                <a:solidFill>
                  <a:srgbClr val="7A6C64"/>
                </a:solidFill>
              </a:rPr>
              <a:t>15GP</a:t>
            </a:r>
            <a:r>
              <a:rPr lang="ko-KR" altLang="en-US" sz="700" dirty="0" smtClean="0">
                <a:solidFill>
                  <a:srgbClr val="7A6C64"/>
                </a:solidFill>
              </a:rPr>
              <a:t>획득</a:t>
            </a:r>
            <a:endParaRPr lang="ko-KR" altLang="en-US" sz="700" dirty="0">
              <a:solidFill>
                <a:srgbClr val="7A6C64"/>
              </a:solidFill>
            </a:endParaRPr>
          </a:p>
        </p:txBody>
      </p:sp>
      <p:sp>
        <p:nvSpPr>
          <p:cNvPr id="72" name="순서도: 대체 처리 71"/>
          <p:cNvSpPr/>
          <p:nvPr/>
        </p:nvSpPr>
        <p:spPr>
          <a:xfrm>
            <a:off x="4139952" y="4509120"/>
            <a:ext cx="1038898" cy="234487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10P</a:t>
            </a:r>
            <a:r>
              <a:rPr lang="ko-KR" altLang="en-US" sz="700" dirty="0" smtClean="0">
                <a:solidFill>
                  <a:schemeClr val="bg1"/>
                </a:solidFill>
              </a:rPr>
              <a:t> 구매  </a:t>
            </a:r>
            <a:r>
              <a:rPr lang="en-US" altLang="ko-KR" sz="700" dirty="0" smtClean="0">
                <a:solidFill>
                  <a:schemeClr val="bg1"/>
                </a:solidFill>
              </a:rPr>
              <a:t>10GP</a:t>
            </a:r>
            <a:r>
              <a:rPr lang="ko-KR" altLang="en-US" sz="700" dirty="0" smtClean="0">
                <a:solidFill>
                  <a:schemeClr val="bg1"/>
                </a:solidFill>
              </a:rPr>
              <a:t>획득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348059" y="4317981"/>
            <a:ext cx="622684" cy="157421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/>
              <a:t>골드 </a:t>
            </a:r>
            <a:r>
              <a:rPr lang="en-US" altLang="ko-KR" sz="600" dirty="0" smtClean="0"/>
              <a:t>99999</a:t>
            </a:r>
          </a:p>
        </p:txBody>
      </p:sp>
      <p:pic>
        <p:nvPicPr>
          <p:cNvPr id="74" name="Picture 3" descr="C:\work_2012\smart\project_LOK\ui\icon\money\money_coin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067" y="4288303"/>
            <a:ext cx="167307" cy="21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직사각형 74"/>
          <p:cNvSpPr/>
          <p:nvPr/>
        </p:nvSpPr>
        <p:spPr>
          <a:xfrm>
            <a:off x="5726206" y="4323728"/>
            <a:ext cx="622684" cy="157421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/>
              <a:t>알</a:t>
            </a:r>
            <a:r>
              <a:rPr lang="ko-KR" altLang="en-US" sz="600" dirty="0"/>
              <a:t>파</a:t>
            </a:r>
            <a:r>
              <a:rPr lang="ko-KR" altLang="en-US" sz="600" dirty="0" smtClean="0"/>
              <a:t> </a:t>
            </a:r>
            <a:r>
              <a:rPr lang="en-US" altLang="ko-KR" sz="600" dirty="0" smtClean="0"/>
              <a:t>99999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3979402" y="3113707"/>
            <a:ext cx="324036" cy="311261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gradFill>
              <a:gsLst>
                <a:gs pos="0">
                  <a:schemeClr val="accent3">
                    <a:lumMod val="75000"/>
                  </a:schemeClr>
                </a:gs>
                <a:gs pos="46000">
                  <a:schemeClr val="accent3">
                    <a:lumMod val="20000"/>
                    <a:lumOff val="80000"/>
                  </a:schemeClr>
                </a:gs>
                <a:gs pos="55000">
                  <a:schemeClr val="accent3">
                    <a:lumMod val="5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outerShdw blurRad="63500" dist="25400" dir="5400000" algn="ctr" rotWithShape="0">
              <a:srgbClr val="000000">
                <a:alpha val="8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 smtClean="0"/>
          </a:p>
          <a:p>
            <a:pPr algn="ctr"/>
            <a:endParaRPr lang="en-US" altLang="ko-KR" sz="700" dirty="0"/>
          </a:p>
          <a:p>
            <a:pPr algn="ctr"/>
            <a:endParaRPr lang="en-US" altLang="ko-KR" sz="700" dirty="0" smtClean="0"/>
          </a:p>
          <a:p>
            <a:pPr algn="ctr"/>
            <a:r>
              <a:rPr lang="en-US" altLang="ko-KR" sz="500" dirty="0" smtClean="0"/>
              <a:t>3/5</a:t>
            </a:r>
            <a:endParaRPr lang="ko-KR" altLang="en-US" sz="500" dirty="0"/>
          </a:p>
        </p:txBody>
      </p:sp>
      <p:sp>
        <p:nvSpPr>
          <p:cNvPr id="78" name="순서도: 대체 처리 77"/>
          <p:cNvSpPr/>
          <p:nvPr/>
        </p:nvSpPr>
        <p:spPr>
          <a:xfrm>
            <a:off x="6012160" y="3684687"/>
            <a:ext cx="158169" cy="176361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</a:rPr>
              <a:t>+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79" name="사각형 설명선 78"/>
          <p:cNvSpPr/>
          <p:nvPr/>
        </p:nvSpPr>
        <p:spPr>
          <a:xfrm>
            <a:off x="6876256" y="3789040"/>
            <a:ext cx="2267743" cy="1152128"/>
          </a:xfrm>
          <a:prstGeom prst="wedgeRectCallout">
            <a:avLst>
              <a:gd name="adj1" fmla="val -61327"/>
              <a:gd name="adj2" fmla="val 1819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가끔 </a:t>
            </a:r>
            <a:r>
              <a:rPr lang="en-US" altLang="ko-KR" sz="1000" dirty="0" smtClean="0">
                <a:solidFill>
                  <a:schemeClr val="bg1"/>
                </a:solidFill>
              </a:rPr>
              <a:t>X2, X3, X5, X10 </a:t>
            </a:r>
            <a:r>
              <a:rPr lang="ko-KR" altLang="en-US" sz="1000" dirty="0" smtClean="0">
                <a:solidFill>
                  <a:schemeClr val="bg1"/>
                </a:solidFill>
              </a:rPr>
              <a:t>이벤트가 발생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FFCC00"/>
                </a:solidFill>
              </a:rPr>
              <a:t>GP</a:t>
            </a:r>
            <a:r>
              <a:rPr lang="ko-KR" altLang="en-US" sz="1000" dirty="0" smtClean="0">
                <a:solidFill>
                  <a:srgbClr val="FFCC00"/>
                </a:solidFill>
              </a:rPr>
              <a:t>를 더 준다</a:t>
            </a:r>
            <a:r>
              <a:rPr lang="en-US" altLang="ko-KR" sz="1000" dirty="0" smtClean="0">
                <a:solidFill>
                  <a:srgbClr val="FFCC00"/>
                </a:solidFill>
              </a:rPr>
              <a:t>. </a:t>
            </a:r>
          </a:p>
          <a:p>
            <a:pPr algn="ctr"/>
            <a:endParaRPr lang="en-US" altLang="ko-KR" sz="1000" dirty="0">
              <a:solidFill>
                <a:srgbClr val="FFCC00"/>
              </a:solidFill>
            </a:endParaRPr>
          </a:p>
          <a:p>
            <a:pPr algn="ctr"/>
            <a:r>
              <a:rPr lang="ko-KR" altLang="en-US" sz="1000" dirty="0" err="1" smtClean="0">
                <a:solidFill>
                  <a:srgbClr val="FFCC00"/>
                </a:solidFill>
              </a:rPr>
              <a:t>알파석</a:t>
            </a:r>
            <a:r>
              <a:rPr lang="ko-KR" altLang="en-US" sz="1000" dirty="0" smtClean="0">
                <a:solidFill>
                  <a:srgbClr val="FFCC00"/>
                </a:solidFill>
              </a:rPr>
              <a:t> </a:t>
            </a:r>
            <a:r>
              <a:rPr lang="ko-KR" altLang="en-US" sz="1000" dirty="0" err="1" smtClean="0">
                <a:solidFill>
                  <a:srgbClr val="FFCC00"/>
                </a:solidFill>
              </a:rPr>
              <a:t>으로</a:t>
            </a:r>
            <a:r>
              <a:rPr lang="ko-KR" altLang="en-US" sz="1000" dirty="0" smtClean="0">
                <a:solidFill>
                  <a:srgbClr val="FFCC00"/>
                </a:solidFill>
              </a:rPr>
              <a:t> 구매하면 확률이 눈에 띄게 증가함</a:t>
            </a:r>
            <a:endParaRPr lang="en-US" altLang="ko-KR" sz="1000" dirty="0" smtClean="0">
              <a:solidFill>
                <a:srgbClr val="FFCC00"/>
              </a:solidFill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6286039" y="4317981"/>
            <a:ext cx="158169" cy="176361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</a:rPr>
              <a:t>+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4891658" y="4304788"/>
            <a:ext cx="158169" cy="176361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</a:rPr>
              <a:t>+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82" name="사각형 설명선 81"/>
          <p:cNvSpPr/>
          <p:nvPr/>
        </p:nvSpPr>
        <p:spPr>
          <a:xfrm>
            <a:off x="3725507" y="5445224"/>
            <a:ext cx="3222757" cy="1368152"/>
          </a:xfrm>
          <a:prstGeom prst="wedgeRectCallout">
            <a:avLst>
              <a:gd name="adj1" fmla="val -15231"/>
              <a:gd name="adj2" fmla="val -8750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rgbClr val="FFCC00"/>
                </a:solidFill>
              </a:rPr>
              <a:t>스킬이</a:t>
            </a:r>
            <a:r>
              <a:rPr lang="ko-KR" altLang="en-US" sz="1000" dirty="0" smtClean="0">
                <a:solidFill>
                  <a:srgbClr val="FFCC00"/>
                </a:solidFill>
              </a:rPr>
              <a:t> 아직 잠겨 있을 때</a:t>
            </a:r>
            <a:endParaRPr lang="en-US" altLang="ko-KR" sz="1000" dirty="0" smtClean="0">
              <a:solidFill>
                <a:srgbClr val="FFCC00"/>
              </a:solidFill>
            </a:endParaRPr>
          </a:p>
          <a:p>
            <a:pPr algn="ctr"/>
            <a:endParaRPr lang="en-US" altLang="ko-KR" sz="1000" dirty="0">
              <a:solidFill>
                <a:srgbClr val="FFCC00"/>
              </a:solidFill>
            </a:endParaRPr>
          </a:p>
          <a:p>
            <a:pPr algn="ctr"/>
            <a:endParaRPr lang="en-US" altLang="ko-KR" sz="1000" dirty="0" smtClean="0">
              <a:solidFill>
                <a:srgbClr val="FFCC00"/>
              </a:solidFill>
            </a:endParaRPr>
          </a:p>
          <a:p>
            <a:pPr algn="ctr"/>
            <a:endParaRPr lang="en-US" altLang="ko-KR" sz="1000" dirty="0">
              <a:solidFill>
                <a:srgbClr val="FFCC00"/>
              </a:solidFill>
            </a:endParaRPr>
          </a:p>
          <a:p>
            <a:pPr algn="ctr"/>
            <a:endParaRPr lang="en-US" altLang="ko-KR" sz="1000" dirty="0" smtClean="0">
              <a:solidFill>
                <a:srgbClr val="FFCC00"/>
              </a:solidFill>
            </a:endParaRPr>
          </a:p>
          <a:p>
            <a:pPr algn="ctr"/>
            <a:endParaRPr lang="en-US" altLang="ko-KR" sz="1000" dirty="0">
              <a:solidFill>
                <a:srgbClr val="FFCC00"/>
              </a:solidFill>
            </a:endParaRPr>
          </a:p>
          <a:p>
            <a:pPr algn="ctr"/>
            <a:endParaRPr lang="en-US" altLang="ko-KR" sz="1000" dirty="0" smtClean="0">
              <a:solidFill>
                <a:srgbClr val="FFCC00"/>
              </a:solidFill>
            </a:endParaRPr>
          </a:p>
          <a:p>
            <a:pPr algn="ctr"/>
            <a:endParaRPr lang="en-US" altLang="ko-KR" sz="1000" dirty="0" smtClean="0">
              <a:solidFill>
                <a:srgbClr val="FFCC00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917503" y="5754004"/>
            <a:ext cx="2765817" cy="987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A6C64"/>
                </a:solidFill>
              </a:rPr>
              <a:t>다음 조건을 만족해야 합니다</a:t>
            </a:r>
            <a:r>
              <a:rPr lang="en-US" altLang="ko-KR" sz="800" dirty="0" smtClean="0">
                <a:solidFill>
                  <a:srgbClr val="7A6C64"/>
                </a:solidFill>
              </a:rPr>
              <a:t>.</a:t>
            </a:r>
          </a:p>
          <a:p>
            <a:pPr algn="ctr"/>
            <a:endParaRPr lang="en-US" altLang="ko-KR" sz="800" dirty="0">
              <a:solidFill>
                <a:srgbClr val="7A6C64"/>
              </a:solidFill>
            </a:endParaRPr>
          </a:p>
          <a:p>
            <a:pPr algn="ctr"/>
            <a:endParaRPr lang="en-US" altLang="ko-KR" sz="800" dirty="0" smtClean="0">
              <a:solidFill>
                <a:srgbClr val="7A6C64"/>
              </a:solidFill>
            </a:endParaRPr>
          </a:p>
          <a:p>
            <a:pPr algn="ctr"/>
            <a:endParaRPr lang="en-US" altLang="ko-KR" sz="800" dirty="0" smtClean="0">
              <a:solidFill>
                <a:srgbClr val="7A6C64"/>
              </a:solidFill>
            </a:endParaRPr>
          </a:p>
          <a:p>
            <a:pPr algn="ctr"/>
            <a:endParaRPr lang="en-US" altLang="ko-KR" sz="800" dirty="0">
              <a:solidFill>
                <a:srgbClr val="7A6C64"/>
              </a:solidFill>
            </a:endParaRPr>
          </a:p>
          <a:p>
            <a:pPr algn="ctr"/>
            <a:endParaRPr lang="en-US" altLang="ko-KR" sz="800" dirty="0" smtClean="0">
              <a:solidFill>
                <a:srgbClr val="7A6C64"/>
              </a:solidFill>
            </a:endParaRPr>
          </a:p>
          <a:p>
            <a:pPr algn="ctr"/>
            <a:endParaRPr lang="en-US" altLang="ko-KR" sz="800" dirty="0" smtClean="0">
              <a:solidFill>
                <a:srgbClr val="7A6C64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5112060" y="6092055"/>
            <a:ext cx="324036" cy="311261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gradFill>
              <a:gsLst>
                <a:gs pos="0">
                  <a:schemeClr val="accent3">
                    <a:lumMod val="75000"/>
                  </a:schemeClr>
                </a:gs>
                <a:gs pos="46000">
                  <a:schemeClr val="accent3">
                    <a:lumMod val="20000"/>
                    <a:lumOff val="80000"/>
                  </a:schemeClr>
                </a:gs>
                <a:gs pos="55000">
                  <a:schemeClr val="accent3">
                    <a:lumMod val="5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outerShdw blurRad="63500" dist="25400" dir="5400000" algn="ctr" rotWithShape="0">
              <a:srgbClr val="000000">
                <a:alpha val="8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 smtClean="0"/>
          </a:p>
          <a:p>
            <a:pPr algn="ctr"/>
            <a:endParaRPr lang="en-US" altLang="ko-KR" sz="700" dirty="0"/>
          </a:p>
          <a:p>
            <a:pPr algn="ctr"/>
            <a:endParaRPr lang="en-US" altLang="ko-KR" sz="700" dirty="0" smtClean="0"/>
          </a:p>
          <a:p>
            <a:pPr algn="ctr"/>
            <a:r>
              <a:rPr lang="en-US" altLang="ko-KR" sz="500" dirty="0" smtClean="0"/>
              <a:t>3/5</a:t>
            </a:r>
            <a:endParaRPr lang="ko-KR" altLang="en-US" sz="500" dirty="0"/>
          </a:p>
        </p:txBody>
      </p:sp>
    </p:spTree>
    <p:extLst>
      <p:ext uri="{BB962C8B-B14F-4D97-AF65-F5344CB8AC3E}">
        <p14:creationId xmlns:p14="http://schemas.microsoft.com/office/powerpoint/2010/main" val="376491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542" y="2420888"/>
            <a:ext cx="4561706" cy="25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제목 3"/>
          <p:cNvSpPr txBox="1">
            <a:spLocks/>
          </p:cNvSpPr>
          <p:nvPr/>
        </p:nvSpPr>
        <p:spPr>
          <a:xfrm>
            <a:off x="0" y="0"/>
            <a:ext cx="8856984" cy="332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 smtClean="0"/>
              <a:t>길드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길드보너스</a:t>
            </a:r>
            <a:endParaRPr lang="en-US" altLang="ko-KR" sz="1600" dirty="0" smtClean="0"/>
          </a:p>
        </p:txBody>
      </p:sp>
      <p:sp>
        <p:nvSpPr>
          <p:cNvPr id="99" name="직사각형 98"/>
          <p:cNvSpPr/>
          <p:nvPr/>
        </p:nvSpPr>
        <p:spPr>
          <a:xfrm>
            <a:off x="2242543" y="2420889"/>
            <a:ext cx="1609378" cy="353336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b="1" dirty="0" err="1"/>
              <a:t>노란곰</a:t>
            </a:r>
            <a:r>
              <a:rPr lang="ko-KR" altLang="en-US" sz="800" dirty="0"/>
              <a:t> </a:t>
            </a:r>
            <a:r>
              <a:rPr lang="en-US" altLang="ko-KR" sz="800" dirty="0"/>
              <a:t>99999</a:t>
            </a:r>
            <a:r>
              <a:rPr lang="ko-KR" altLang="en-US" sz="800" dirty="0"/>
              <a:t>점</a:t>
            </a:r>
            <a:endParaRPr lang="en-US" altLang="ko-KR" sz="800" dirty="0"/>
          </a:p>
          <a:p>
            <a:pPr algn="r"/>
            <a:r>
              <a:rPr lang="en-US" altLang="ko-KR" sz="800" dirty="0"/>
              <a:t>999 P</a:t>
            </a:r>
          </a:p>
          <a:p>
            <a:pPr algn="r"/>
            <a:r>
              <a:rPr lang="en-US" altLang="ko-KR" sz="800" dirty="0"/>
              <a:t>9999 GP</a:t>
            </a:r>
            <a:endParaRPr lang="ko-KR" altLang="en-US" sz="800" dirty="0"/>
          </a:p>
        </p:txBody>
      </p:sp>
      <p:pic>
        <p:nvPicPr>
          <p:cNvPr id="101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349" y="2420888"/>
            <a:ext cx="373435" cy="37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직사각형 92"/>
          <p:cNvSpPr/>
          <p:nvPr/>
        </p:nvSpPr>
        <p:spPr>
          <a:xfrm>
            <a:off x="3851921" y="2421840"/>
            <a:ext cx="2933418" cy="2562356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3851921" y="2420888"/>
            <a:ext cx="2933418" cy="25633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4150">
                  <a:schemeClr val="accent5">
                    <a:lumMod val="20000"/>
                    <a:lumOff val="80000"/>
                  </a:schemeClr>
                </a:gs>
                <a:gs pos="67500">
                  <a:schemeClr val="accent1">
                    <a:lumMod val="20000"/>
                    <a:lumOff val="80000"/>
                  </a:schemeClr>
                </a:gs>
                <a:gs pos="50000">
                  <a:schemeClr val="bg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63500" dist="25400" dir="5400000" sx="98000" sy="98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r>
              <a:rPr lang="ko-KR" altLang="en-US" sz="1000" b="1" dirty="0" smtClean="0">
                <a:solidFill>
                  <a:srgbClr val="7A6C64"/>
                </a:solidFill>
              </a:rPr>
              <a:t>   </a:t>
            </a:r>
            <a:endParaRPr lang="en-US" altLang="ko-KR" sz="1000" b="1" dirty="0" smtClean="0">
              <a:solidFill>
                <a:srgbClr val="7A6C64"/>
              </a:solidFill>
            </a:endParaRPr>
          </a:p>
          <a:p>
            <a:endParaRPr lang="en-US" altLang="ko-KR" sz="1000" b="1" dirty="0">
              <a:solidFill>
                <a:srgbClr val="7A6C64"/>
              </a:solidFill>
            </a:endParaRPr>
          </a:p>
          <a:p>
            <a:endParaRPr lang="en-US" altLang="ko-KR" sz="1000" b="1" dirty="0" smtClean="0">
              <a:solidFill>
                <a:srgbClr val="7A6C64"/>
              </a:solidFill>
            </a:endParaRPr>
          </a:p>
          <a:p>
            <a:endParaRPr lang="en-US" altLang="ko-KR" sz="1000" b="1" dirty="0">
              <a:solidFill>
                <a:srgbClr val="7A6C64"/>
              </a:solidFill>
            </a:endParaRPr>
          </a:p>
          <a:p>
            <a:endParaRPr lang="en-US" altLang="ko-KR" sz="1000" b="1" dirty="0" smtClean="0">
              <a:solidFill>
                <a:srgbClr val="7A6C64"/>
              </a:solidFill>
            </a:endParaRPr>
          </a:p>
          <a:p>
            <a:endParaRPr lang="en-US" altLang="ko-KR" sz="1000" b="1" dirty="0">
              <a:solidFill>
                <a:srgbClr val="7A6C64"/>
              </a:solidFill>
            </a:endParaRPr>
          </a:p>
          <a:p>
            <a:endParaRPr lang="en-US" altLang="ko-KR" sz="1000" b="1" dirty="0">
              <a:solidFill>
                <a:srgbClr val="7A6C64"/>
              </a:solidFill>
            </a:endParaRPr>
          </a:p>
          <a:p>
            <a:r>
              <a:rPr lang="ko-KR" altLang="en-US" sz="1000" b="1" dirty="0" smtClean="0">
                <a:solidFill>
                  <a:srgbClr val="7A6C64"/>
                </a:solidFill>
              </a:rPr>
              <a:t> </a:t>
            </a:r>
            <a:endParaRPr lang="en-US" altLang="ko-KR" sz="1000" b="1" dirty="0" smtClean="0">
              <a:solidFill>
                <a:srgbClr val="7A6C64"/>
              </a:solidFill>
            </a:endParaRPr>
          </a:p>
          <a:p>
            <a:endParaRPr lang="en-US" altLang="ko-KR" sz="1400" dirty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242543" y="2793155"/>
            <a:ext cx="1609378" cy="21977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r>
              <a:rPr lang="ko-KR" altLang="en-US" sz="800" dirty="0" smtClean="0">
                <a:solidFill>
                  <a:srgbClr val="7A6C64"/>
                </a:solidFill>
              </a:rPr>
              <a:t> </a:t>
            </a:r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926745" y="2810234"/>
            <a:ext cx="2765817" cy="20691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4150">
                  <a:schemeClr val="accent5">
                    <a:lumMod val="20000"/>
                    <a:lumOff val="80000"/>
                  </a:schemeClr>
                </a:gs>
                <a:gs pos="67500">
                  <a:schemeClr val="accent1">
                    <a:lumMod val="20000"/>
                    <a:lumOff val="80000"/>
                  </a:schemeClr>
                </a:gs>
                <a:gs pos="50000">
                  <a:schemeClr val="bg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63500" dist="25400" dir="5400000" sx="98000" sy="98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 smtClean="0">
              <a:solidFill>
                <a:srgbClr val="7A6C64"/>
              </a:solidFill>
            </a:endParaRPr>
          </a:p>
          <a:p>
            <a:pPr algn="ctr"/>
            <a:endParaRPr lang="en-US" altLang="ko-KR" sz="800" b="1" dirty="0" smtClean="0">
              <a:solidFill>
                <a:srgbClr val="7A6C64"/>
              </a:solidFill>
            </a:endParaRPr>
          </a:p>
          <a:p>
            <a:pPr algn="ctr"/>
            <a:endParaRPr lang="en-US" altLang="ko-KR" sz="800" b="1" dirty="0">
              <a:solidFill>
                <a:srgbClr val="7A6C64"/>
              </a:solidFill>
            </a:endParaRPr>
          </a:p>
          <a:p>
            <a:pPr algn="ctr"/>
            <a:endParaRPr lang="en-US" altLang="ko-KR" sz="800" b="1" dirty="0" smtClean="0">
              <a:solidFill>
                <a:srgbClr val="7A6C64"/>
              </a:solidFill>
            </a:endParaRPr>
          </a:p>
          <a:p>
            <a:pPr algn="ctr"/>
            <a:endParaRPr lang="en-US" altLang="ko-KR" sz="800" b="1" dirty="0">
              <a:solidFill>
                <a:srgbClr val="7A6C64"/>
              </a:solidFill>
            </a:endParaRPr>
          </a:p>
          <a:p>
            <a:pPr algn="ctr"/>
            <a:endParaRPr lang="en-US" altLang="ko-KR" sz="800" b="1" dirty="0" smtClean="0">
              <a:solidFill>
                <a:srgbClr val="7A6C64"/>
              </a:solidFill>
            </a:endParaRPr>
          </a:p>
          <a:p>
            <a:pPr algn="ctr"/>
            <a:endParaRPr lang="en-US" altLang="ko-KR" sz="800" b="1" dirty="0" smtClean="0">
              <a:solidFill>
                <a:srgbClr val="7A6C64"/>
              </a:solidFill>
            </a:endParaRPr>
          </a:p>
          <a:p>
            <a:pPr algn="ctr"/>
            <a:endParaRPr lang="en-US" altLang="ko-KR" sz="800" b="1" dirty="0">
              <a:solidFill>
                <a:srgbClr val="7A6C64"/>
              </a:solidFill>
            </a:endParaRPr>
          </a:p>
        </p:txBody>
      </p:sp>
      <p:sp>
        <p:nvSpPr>
          <p:cNvPr id="47" name="양쪽 모서리가 둥근 사각형 46"/>
          <p:cNvSpPr/>
          <p:nvPr/>
        </p:nvSpPr>
        <p:spPr>
          <a:xfrm>
            <a:off x="4355976" y="2492896"/>
            <a:ext cx="432047" cy="317338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</a:t>
            </a:r>
            <a:r>
              <a:rPr lang="ko-KR" altLang="en-US" sz="700" dirty="0"/>
              <a:t>드</a:t>
            </a:r>
            <a:r>
              <a:rPr lang="ko-KR" altLang="en-US" sz="700" dirty="0" smtClean="0"/>
              <a:t>전쟁</a:t>
            </a:r>
            <a:endParaRPr lang="ko-KR" altLang="en-US" sz="700" dirty="0"/>
          </a:p>
        </p:txBody>
      </p:sp>
      <p:sp>
        <p:nvSpPr>
          <p:cNvPr id="48" name="양쪽 모서리가 둥근 사각형 47"/>
          <p:cNvSpPr/>
          <p:nvPr/>
        </p:nvSpPr>
        <p:spPr>
          <a:xfrm>
            <a:off x="3923929" y="2492896"/>
            <a:ext cx="432048" cy="317338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/>
              <a:t>길</a:t>
            </a:r>
            <a:r>
              <a:rPr lang="ko-KR" altLang="en-US" sz="700" dirty="0" err="1"/>
              <a:t>드</a:t>
            </a:r>
            <a:r>
              <a:rPr lang="ko-KR" altLang="en-US" sz="700" dirty="0" err="1" smtClean="0"/>
              <a:t>원</a:t>
            </a:r>
            <a:endParaRPr lang="ko-KR" altLang="en-US" sz="700" dirty="0"/>
          </a:p>
        </p:txBody>
      </p:sp>
      <p:sp>
        <p:nvSpPr>
          <p:cNvPr id="59" name="양쪽 모서리가 둥근 사각형 58"/>
          <p:cNvSpPr/>
          <p:nvPr/>
        </p:nvSpPr>
        <p:spPr>
          <a:xfrm>
            <a:off x="4788024" y="2492896"/>
            <a:ext cx="432047" cy="317338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</a:t>
            </a:r>
            <a:r>
              <a:rPr lang="ko-KR" altLang="en-US" sz="700" dirty="0"/>
              <a:t>드</a:t>
            </a:r>
            <a:r>
              <a:rPr lang="ko-KR" altLang="en-US" sz="700" dirty="0" smtClean="0"/>
              <a:t>발전</a:t>
            </a:r>
            <a:endParaRPr lang="ko-KR" altLang="en-US" sz="700" dirty="0"/>
          </a:p>
        </p:txBody>
      </p:sp>
      <p:sp>
        <p:nvSpPr>
          <p:cNvPr id="60" name="양쪽 모서리가 둥근 사각형 59"/>
          <p:cNvSpPr/>
          <p:nvPr/>
        </p:nvSpPr>
        <p:spPr>
          <a:xfrm>
            <a:off x="5220073" y="2492896"/>
            <a:ext cx="432047" cy="31733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보너</a:t>
            </a:r>
            <a:r>
              <a:rPr lang="ko-KR" altLang="en-US" sz="700" dirty="0"/>
              <a:t>스</a:t>
            </a:r>
          </a:p>
        </p:txBody>
      </p:sp>
      <p:sp>
        <p:nvSpPr>
          <p:cNvPr id="61" name="양쪽 모서리가 둥근 사각형 60"/>
          <p:cNvSpPr/>
          <p:nvPr/>
        </p:nvSpPr>
        <p:spPr>
          <a:xfrm>
            <a:off x="6156176" y="2492896"/>
            <a:ext cx="504056" cy="317338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관</a:t>
            </a:r>
            <a:r>
              <a:rPr lang="ko-KR" altLang="en-US" sz="700" dirty="0"/>
              <a:t>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242542" y="2793155"/>
            <a:ext cx="1321346" cy="2197707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67000"/>
                </a:schemeClr>
              </a:gs>
              <a:gs pos="50000">
                <a:schemeClr val="tx1">
                  <a:lumMod val="95000"/>
                  <a:lumOff val="5000"/>
                  <a:alpha val="52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rgbClr val="7A6C64"/>
              </a:solidFill>
            </a:endParaRPr>
          </a:p>
          <a:p>
            <a:r>
              <a:rPr lang="en-US" altLang="ko-KR" sz="800" dirty="0">
                <a:solidFill>
                  <a:srgbClr val="7A6C64"/>
                </a:solidFill>
              </a:rPr>
              <a:t> </a:t>
            </a:r>
            <a:r>
              <a:rPr lang="en-US" altLang="ko-KR" sz="800" dirty="0" smtClean="0">
                <a:solidFill>
                  <a:srgbClr val="7A6C64"/>
                </a:solidFill>
              </a:rPr>
              <a:t>  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242543" y="2793155"/>
            <a:ext cx="1609378" cy="21977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r>
              <a:rPr lang="ko-KR" altLang="en-US" sz="800" dirty="0" smtClean="0">
                <a:solidFill>
                  <a:srgbClr val="7A6C64"/>
                </a:solidFill>
              </a:rPr>
              <a:t> </a:t>
            </a:r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5652121" y="2492896"/>
            <a:ext cx="432047" cy="317338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/>
              <a:t>메세</a:t>
            </a:r>
            <a:r>
              <a:rPr lang="ko-KR" altLang="en-US" sz="700" dirty="0" err="1"/>
              <a:t>지</a:t>
            </a:r>
            <a:endParaRPr lang="ko-KR" altLang="en-US" sz="700" dirty="0"/>
          </a:p>
        </p:txBody>
      </p:sp>
      <p:sp>
        <p:nvSpPr>
          <p:cNvPr id="29" name="직사각형 28"/>
          <p:cNvSpPr/>
          <p:nvPr/>
        </p:nvSpPr>
        <p:spPr>
          <a:xfrm>
            <a:off x="3923928" y="2780928"/>
            <a:ext cx="2765817" cy="273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A6C64"/>
                </a:solidFill>
              </a:rPr>
              <a:t>출석보너스          활동보너</a:t>
            </a:r>
            <a:r>
              <a:rPr lang="ko-KR" altLang="en-US" sz="800" dirty="0">
                <a:solidFill>
                  <a:srgbClr val="7A6C64"/>
                </a:solidFill>
              </a:rPr>
              <a:t>스</a:t>
            </a:r>
            <a:r>
              <a:rPr lang="ko-KR" altLang="en-US" sz="800" dirty="0" smtClean="0">
                <a:solidFill>
                  <a:srgbClr val="7A6C64"/>
                </a:solidFill>
              </a:rPr>
              <a:t>         공헌보너스</a:t>
            </a:r>
            <a:endParaRPr lang="en-US" altLang="ko-KR" sz="800" dirty="0" smtClean="0">
              <a:solidFill>
                <a:srgbClr val="7A6C64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242543" y="2793155"/>
            <a:ext cx="1609378" cy="21977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r>
              <a:rPr lang="ko-KR" altLang="en-US" sz="800" dirty="0" smtClean="0">
                <a:solidFill>
                  <a:srgbClr val="7A6C64"/>
                </a:solidFill>
              </a:rPr>
              <a:t> </a:t>
            </a:r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</p:txBody>
      </p:sp>
      <p:sp>
        <p:nvSpPr>
          <p:cNvPr id="36" name="순서도: 대체 처리 35"/>
          <p:cNvSpPr/>
          <p:nvPr/>
        </p:nvSpPr>
        <p:spPr>
          <a:xfrm>
            <a:off x="2314550" y="2852936"/>
            <a:ext cx="385242" cy="288032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7A6C64"/>
                </a:solidFill>
              </a:rPr>
              <a:t>◀</a:t>
            </a:r>
            <a:endParaRPr lang="en-US" altLang="ko-KR" sz="1000" dirty="0" smtClean="0">
              <a:solidFill>
                <a:srgbClr val="7A6C64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267744" y="3208295"/>
            <a:ext cx="1557398" cy="17181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4150">
                  <a:schemeClr val="accent5">
                    <a:lumMod val="20000"/>
                    <a:lumOff val="80000"/>
                  </a:schemeClr>
                </a:gs>
                <a:gs pos="67500">
                  <a:schemeClr val="accent1">
                    <a:lumMod val="20000"/>
                    <a:lumOff val="80000"/>
                  </a:schemeClr>
                </a:gs>
                <a:gs pos="50000">
                  <a:schemeClr val="bg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63500" dist="25400" dir="5400000" sx="98000" sy="98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rgbClr val="7A6C64"/>
                </a:solidFill>
              </a:rPr>
              <a:t>달성률</a:t>
            </a:r>
            <a:r>
              <a:rPr lang="ko-KR" altLang="en-US" sz="800" dirty="0" smtClean="0">
                <a:solidFill>
                  <a:srgbClr val="7A6C64"/>
                </a:solidFill>
              </a:rPr>
              <a:t> </a:t>
            </a:r>
            <a:r>
              <a:rPr lang="en-US" altLang="ko-KR" sz="800" dirty="0" smtClean="0">
                <a:solidFill>
                  <a:srgbClr val="7A6C64"/>
                </a:solidFill>
              </a:rPr>
              <a:t>23/100%</a:t>
            </a:r>
          </a:p>
          <a:p>
            <a:pPr algn="ctr"/>
            <a:endParaRPr lang="en-US" altLang="ko-KR" sz="800" dirty="0">
              <a:solidFill>
                <a:srgbClr val="7A6C64"/>
              </a:solidFill>
            </a:endParaRPr>
          </a:p>
          <a:p>
            <a:pPr algn="ctr"/>
            <a:endParaRPr lang="en-US" altLang="ko-KR" sz="800" dirty="0" smtClean="0">
              <a:solidFill>
                <a:srgbClr val="7A6C64"/>
              </a:solidFill>
            </a:endParaRPr>
          </a:p>
          <a:p>
            <a:pPr algn="ctr"/>
            <a:endParaRPr lang="en-US" altLang="ko-KR" sz="800" dirty="0">
              <a:solidFill>
                <a:srgbClr val="7A6C64"/>
              </a:solidFill>
            </a:endParaRPr>
          </a:p>
          <a:p>
            <a:pPr algn="ctr"/>
            <a:endParaRPr lang="en-US" altLang="ko-KR" sz="800" dirty="0" smtClean="0">
              <a:solidFill>
                <a:srgbClr val="7A6C64"/>
              </a:solidFill>
            </a:endParaRPr>
          </a:p>
          <a:p>
            <a:pPr algn="ctr"/>
            <a:endParaRPr lang="en-US" altLang="ko-KR" sz="800" dirty="0">
              <a:solidFill>
                <a:srgbClr val="7A6C64"/>
              </a:solidFill>
            </a:endParaRPr>
          </a:p>
          <a:p>
            <a:pPr algn="ctr"/>
            <a:endParaRPr lang="en-US" altLang="ko-KR" sz="800" dirty="0" smtClean="0">
              <a:solidFill>
                <a:srgbClr val="7A6C64"/>
              </a:solidFill>
            </a:endParaRPr>
          </a:p>
          <a:p>
            <a:pPr algn="ctr"/>
            <a:endParaRPr lang="en-US" altLang="ko-KR" sz="800" dirty="0">
              <a:solidFill>
                <a:srgbClr val="7A6C64"/>
              </a:solidFill>
            </a:endParaRPr>
          </a:p>
          <a:p>
            <a:pPr algn="ctr"/>
            <a:endParaRPr lang="en-US" altLang="ko-KR" sz="800" dirty="0" smtClean="0">
              <a:solidFill>
                <a:srgbClr val="7A6C64"/>
              </a:solidFill>
            </a:endParaRPr>
          </a:p>
          <a:p>
            <a:pPr algn="ctr"/>
            <a:endParaRPr lang="en-US" altLang="ko-KR" sz="800" dirty="0">
              <a:solidFill>
                <a:srgbClr val="7A6C64"/>
              </a:solidFill>
            </a:endParaRPr>
          </a:p>
          <a:p>
            <a:pPr algn="ctr"/>
            <a:endParaRPr lang="en-US" altLang="ko-KR" sz="800" dirty="0" smtClean="0">
              <a:solidFill>
                <a:srgbClr val="7A6C64"/>
              </a:solidFill>
            </a:endParaRPr>
          </a:p>
          <a:p>
            <a:pPr algn="ctr"/>
            <a:endParaRPr lang="en-US" altLang="ko-KR" sz="800" dirty="0">
              <a:solidFill>
                <a:srgbClr val="7A6C64"/>
              </a:solidFill>
            </a:endParaRPr>
          </a:p>
          <a:p>
            <a:pPr algn="ctr"/>
            <a:endParaRPr lang="en-US" altLang="ko-KR" sz="800" dirty="0">
              <a:solidFill>
                <a:srgbClr val="7A6C64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995936" y="3159478"/>
            <a:ext cx="864096" cy="16376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A6C64"/>
                </a:solidFill>
              </a:rPr>
              <a:t>출석 </a:t>
            </a:r>
            <a:r>
              <a:rPr lang="en-US" altLang="ko-KR" sz="800" dirty="0" smtClean="0">
                <a:solidFill>
                  <a:srgbClr val="7A6C64"/>
                </a:solidFill>
              </a:rPr>
              <a:t>33/60</a:t>
            </a:r>
          </a:p>
          <a:p>
            <a:pPr algn="ctr"/>
            <a:endParaRPr lang="en-US" altLang="ko-KR" sz="800" dirty="0" smtClean="0">
              <a:solidFill>
                <a:srgbClr val="7A6C64"/>
              </a:solidFill>
            </a:endParaRPr>
          </a:p>
          <a:p>
            <a:pPr algn="ctr"/>
            <a:endParaRPr lang="en-US" altLang="ko-KR" sz="800" dirty="0">
              <a:solidFill>
                <a:srgbClr val="7A6C64"/>
              </a:solidFill>
            </a:endParaRPr>
          </a:p>
          <a:p>
            <a:pPr algn="ctr"/>
            <a:endParaRPr lang="en-US" altLang="ko-KR" sz="800" dirty="0" smtClean="0">
              <a:solidFill>
                <a:srgbClr val="7A6C64"/>
              </a:solidFill>
            </a:endParaRPr>
          </a:p>
          <a:p>
            <a:pPr algn="ctr"/>
            <a:endParaRPr lang="en-US" altLang="ko-KR" sz="800" dirty="0">
              <a:solidFill>
                <a:srgbClr val="7A6C64"/>
              </a:solidFill>
            </a:endParaRPr>
          </a:p>
          <a:p>
            <a:pPr algn="ctr"/>
            <a:endParaRPr lang="en-US" altLang="ko-KR" sz="800" dirty="0" smtClean="0">
              <a:solidFill>
                <a:srgbClr val="7A6C64"/>
              </a:solidFill>
            </a:endParaRPr>
          </a:p>
          <a:p>
            <a:pPr algn="ctr"/>
            <a:endParaRPr lang="en-US" altLang="ko-KR" sz="800" dirty="0">
              <a:solidFill>
                <a:srgbClr val="7A6C64"/>
              </a:solidFill>
            </a:endParaRPr>
          </a:p>
          <a:p>
            <a:pPr algn="ctr"/>
            <a:endParaRPr lang="en-US" altLang="ko-KR" sz="800" dirty="0" smtClean="0">
              <a:solidFill>
                <a:srgbClr val="7A6C64"/>
              </a:solidFill>
            </a:endParaRPr>
          </a:p>
          <a:p>
            <a:pPr algn="ctr"/>
            <a:endParaRPr lang="en-US" altLang="ko-KR" sz="800" dirty="0">
              <a:solidFill>
                <a:srgbClr val="7A6C64"/>
              </a:solidFill>
            </a:endParaRPr>
          </a:p>
          <a:p>
            <a:pPr algn="ctr"/>
            <a:endParaRPr lang="en-US" altLang="ko-KR" sz="800" dirty="0" smtClean="0">
              <a:solidFill>
                <a:srgbClr val="7A6C64"/>
              </a:solidFill>
            </a:endParaRPr>
          </a:p>
          <a:p>
            <a:pPr algn="ctr"/>
            <a:endParaRPr lang="en-US" altLang="ko-KR" sz="800" dirty="0">
              <a:solidFill>
                <a:srgbClr val="7A6C64"/>
              </a:solidFill>
            </a:endParaRPr>
          </a:p>
          <a:p>
            <a:pPr algn="ctr"/>
            <a:endParaRPr lang="en-US" altLang="ko-KR" sz="800" dirty="0" smtClean="0">
              <a:solidFill>
                <a:srgbClr val="7A6C64"/>
              </a:solidFill>
            </a:endParaRPr>
          </a:p>
          <a:p>
            <a:pPr algn="ctr"/>
            <a:endParaRPr lang="en-US" altLang="ko-KR" sz="800" dirty="0" smtClean="0">
              <a:solidFill>
                <a:srgbClr val="7A6C64"/>
              </a:solidFill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4237833" y="3569727"/>
            <a:ext cx="377710" cy="186718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r>
              <a:rPr lang="ko-KR" altLang="en-US" sz="600" dirty="0">
                <a:solidFill>
                  <a:schemeClr val="bg1"/>
                </a:solidFill>
              </a:rPr>
              <a:t>명</a:t>
            </a:r>
            <a:endParaRPr lang="en-US" altLang="ko-KR" sz="600" dirty="0" smtClean="0">
              <a:solidFill>
                <a:schemeClr val="bg1"/>
              </a:solidFill>
            </a:endParaRPr>
          </a:p>
        </p:txBody>
      </p:sp>
      <p:sp>
        <p:nvSpPr>
          <p:cNvPr id="55" name="십이각형 54"/>
          <p:cNvSpPr/>
          <p:nvPr/>
        </p:nvSpPr>
        <p:spPr>
          <a:xfrm>
            <a:off x="5562110" y="2438942"/>
            <a:ext cx="180020" cy="180020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57" name="순서도: 대체 처리 56"/>
          <p:cNvSpPr/>
          <p:nvPr/>
        </p:nvSpPr>
        <p:spPr>
          <a:xfrm>
            <a:off x="4239637" y="3849804"/>
            <a:ext cx="377710" cy="186718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bg1"/>
                </a:solidFill>
              </a:rPr>
              <a:t>10</a:t>
            </a:r>
            <a:r>
              <a:rPr lang="ko-KR" altLang="en-US" sz="600" dirty="0" smtClean="0">
                <a:solidFill>
                  <a:schemeClr val="bg1"/>
                </a:solidFill>
              </a:rPr>
              <a:t>명</a:t>
            </a:r>
            <a:endParaRPr lang="en-US" altLang="ko-KR" sz="600" dirty="0" smtClean="0">
              <a:solidFill>
                <a:schemeClr val="bg1"/>
              </a:solidFill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4237833" y="4122244"/>
            <a:ext cx="377710" cy="186718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bg1"/>
                </a:solidFill>
              </a:rPr>
              <a:t>30</a:t>
            </a:r>
            <a:r>
              <a:rPr lang="ko-KR" altLang="en-US" sz="600" dirty="0" smtClean="0">
                <a:solidFill>
                  <a:schemeClr val="bg1"/>
                </a:solidFill>
              </a:rPr>
              <a:t>명</a:t>
            </a:r>
            <a:endParaRPr lang="en-US" altLang="ko-KR" sz="600" dirty="0" smtClean="0">
              <a:solidFill>
                <a:schemeClr val="bg1"/>
              </a:solidFill>
            </a:endParaRPr>
          </a:p>
        </p:txBody>
      </p:sp>
      <p:sp>
        <p:nvSpPr>
          <p:cNvPr id="62" name="순서도: 대체 처리 61"/>
          <p:cNvSpPr/>
          <p:nvPr/>
        </p:nvSpPr>
        <p:spPr>
          <a:xfrm>
            <a:off x="4239637" y="4394323"/>
            <a:ext cx="377710" cy="186718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bg1"/>
                </a:solidFill>
              </a:rPr>
              <a:t>60</a:t>
            </a:r>
            <a:r>
              <a:rPr lang="ko-KR" altLang="en-US" sz="600" dirty="0" smtClean="0">
                <a:solidFill>
                  <a:schemeClr val="bg1"/>
                </a:solidFill>
              </a:rPr>
              <a:t>명</a:t>
            </a:r>
            <a:endParaRPr lang="en-US" altLang="ko-KR" sz="600" dirty="0" smtClean="0">
              <a:solidFill>
                <a:schemeClr val="bg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86582" y="3159478"/>
            <a:ext cx="864096" cy="16376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7A6C64"/>
                </a:solidFill>
              </a:rPr>
              <a:t>1233</a:t>
            </a:r>
          </a:p>
          <a:p>
            <a:pPr algn="ctr"/>
            <a:r>
              <a:rPr lang="en-US" altLang="ko-KR" sz="800" dirty="0" smtClean="0">
                <a:solidFill>
                  <a:srgbClr val="7A6C64"/>
                </a:solidFill>
              </a:rPr>
              <a:t>2</a:t>
            </a:r>
            <a:r>
              <a:rPr lang="ko-KR" altLang="en-US" sz="800" dirty="0" smtClean="0">
                <a:solidFill>
                  <a:srgbClr val="7A6C64"/>
                </a:solidFill>
              </a:rPr>
              <a:t>시간 후 갱신</a:t>
            </a:r>
            <a:endParaRPr lang="en-US" altLang="ko-KR" sz="800" dirty="0">
              <a:solidFill>
                <a:srgbClr val="7A6C64"/>
              </a:solidFill>
            </a:endParaRPr>
          </a:p>
          <a:p>
            <a:pPr algn="ctr"/>
            <a:endParaRPr lang="en-US" altLang="ko-KR" sz="800" dirty="0" smtClean="0">
              <a:solidFill>
                <a:srgbClr val="7A6C64"/>
              </a:solidFill>
            </a:endParaRPr>
          </a:p>
          <a:p>
            <a:pPr algn="ctr"/>
            <a:endParaRPr lang="en-US" altLang="ko-KR" sz="800" dirty="0" smtClean="0">
              <a:solidFill>
                <a:srgbClr val="7A6C64"/>
              </a:solidFill>
            </a:endParaRPr>
          </a:p>
          <a:p>
            <a:pPr algn="ctr"/>
            <a:endParaRPr lang="en-US" altLang="ko-KR" sz="800" dirty="0">
              <a:solidFill>
                <a:srgbClr val="7A6C64"/>
              </a:solidFill>
            </a:endParaRPr>
          </a:p>
          <a:p>
            <a:pPr algn="ctr"/>
            <a:endParaRPr lang="en-US" altLang="ko-KR" sz="800" dirty="0" smtClean="0">
              <a:solidFill>
                <a:srgbClr val="7A6C64"/>
              </a:solidFill>
            </a:endParaRPr>
          </a:p>
          <a:p>
            <a:pPr algn="ctr"/>
            <a:endParaRPr lang="en-US" altLang="ko-KR" sz="800" dirty="0">
              <a:solidFill>
                <a:srgbClr val="7A6C64"/>
              </a:solidFill>
            </a:endParaRPr>
          </a:p>
          <a:p>
            <a:pPr algn="ctr"/>
            <a:endParaRPr lang="en-US" altLang="ko-KR" sz="800" dirty="0" smtClean="0">
              <a:solidFill>
                <a:srgbClr val="7A6C64"/>
              </a:solidFill>
            </a:endParaRPr>
          </a:p>
          <a:p>
            <a:pPr algn="ctr"/>
            <a:endParaRPr lang="en-US" altLang="ko-KR" sz="800" dirty="0">
              <a:solidFill>
                <a:srgbClr val="7A6C64"/>
              </a:solidFill>
            </a:endParaRPr>
          </a:p>
          <a:p>
            <a:pPr algn="ctr"/>
            <a:endParaRPr lang="en-US" altLang="ko-KR" sz="800" dirty="0" smtClean="0">
              <a:solidFill>
                <a:srgbClr val="7A6C64"/>
              </a:solidFill>
            </a:endParaRPr>
          </a:p>
          <a:p>
            <a:pPr algn="ctr"/>
            <a:endParaRPr lang="en-US" altLang="ko-KR" sz="800" dirty="0">
              <a:solidFill>
                <a:srgbClr val="7A6C64"/>
              </a:solidFill>
            </a:endParaRPr>
          </a:p>
          <a:p>
            <a:pPr algn="ctr"/>
            <a:endParaRPr lang="en-US" altLang="ko-KR" sz="800" dirty="0" smtClean="0">
              <a:solidFill>
                <a:srgbClr val="7A6C64"/>
              </a:solidFill>
            </a:endParaRPr>
          </a:p>
          <a:p>
            <a:pPr algn="ctr"/>
            <a:endParaRPr lang="en-US" altLang="ko-KR" sz="800" dirty="0" smtClean="0">
              <a:solidFill>
                <a:srgbClr val="7A6C64"/>
              </a:solidFill>
            </a:endParaRPr>
          </a:p>
        </p:txBody>
      </p:sp>
      <p:sp>
        <p:nvSpPr>
          <p:cNvPr id="67" name="순서도: 대체 처리 66"/>
          <p:cNvSpPr/>
          <p:nvPr/>
        </p:nvSpPr>
        <p:spPr>
          <a:xfrm>
            <a:off x="5128479" y="3569727"/>
            <a:ext cx="377710" cy="186718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받</a:t>
            </a:r>
            <a:r>
              <a:rPr lang="ko-KR" altLang="en-US" sz="600" dirty="0">
                <a:solidFill>
                  <a:schemeClr val="bg1"/>
                </a:solidFill>
              </a:rPr>
              <a:t>음</a:t>
            </a:r>
            <a:endParaRPr lang="en-US" altLang="ko-KR" sz="600" dirty="0" smtClean="0">
              <a:solidFill>
                <a:schemeClr val="bg1"/>
              </a:solidFill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5130283" y="3849804"/>
            <a:ext cx="377710" cy="186718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5128479" y="4122244"/>
            <a:ext cx="377710" cy="186718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130283" y="4394323"/>
            <a:ext cx="377710" cy="186718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bg1"/>
                </a:solidFill>
              </a:rPr>
              <a:t>200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5773953" y="3159565"/>
            <a:ext cx="864096" cy="16376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A6C64"/>
                </a:solidFill>
              </a:rPr>
              <a:t> </a:t>
            </a:r>
            <a:r>
              <a:rPr lang="en-US" altLang="ko-KR" sz="800" dirty="0" smtClean="0">
                <a:solidFill>
                  <a:srgbClr val="7A6C64"/>
                </a:solidFill>
              </a:rPr>
              <a:t>999999</a:t>
            </a:r>
          </a:p>
          <a:p>
            <a:pPr algn="ctr"/>
            <a:r>
              <a:rPr lang="en-US" altLang="ko-KR" sz="800" dirty="0" smtClean="0">
                <a:solidFill>
                  <a:srgbClr val="7A6C64"/>
                </a:solidFill>
              </a:rPr>
              <a:t>2</a:t>
            </a:r>
            <a:r>
              <a:rPr lang="ko-KR" altLang="en-US" sz="800" dirty="0" smtClean="0">
                <a:solidFill>
                  <a:srgbClr val="7A6C64"/>
                </a:solidFill>
              </a:rPr>
              <a:t>시간 후 갱신</a:t>
            </a:r>
            <a:endParaRPr lang="en-US" altLang="ko-KR" sz="800" dirty="0">
              <a:solidFill>
                <a:srgbClr val="7A6C64"/>
              </a:solidFill>
            </a:endParaRPr>
          </a:p>
          <a:p>
            <a:pPr algn="ctr"/>
            <a:endParaRPr lang="en-US" altLang="ko-KR" sz="800" dirty="0" smtClean="0">
              <a:solidFill>
                <a:srgbClr val="7A6C64"/>
              </a:solidFill>
            </a:endParaRPr>
          </a:p>
          <a:p>
            <a:pPr algn="ctr"/>
            <a:endParaRPr lang="en-US" altLang="ko-KR" sz="800" dirty="0" smtClean="0">
              <a:solidFill>
                <a:srgbClr val="7A6C64"/>
              </a:solidFill>
            </a:endParaRPr>
          </a:p>
          <a:p>
            <a:pPr algn="ctr"/>
            <a:endParaRPr lang="en-US" altLang="ko-KR" sz="800" dirty="0">
              <a:solidFill>
                <a:srgbClr val="7A6C64"/>
              </a:solidFill>
            </a:endParaRPr>
          </a:p>
          <a:p>
            <a:pPr algn="ctr"/>
            <a:endParaRPr lang="en-US" altLang="ko-KR" sz="800" dirty="0" smtClean="0">
              <a:solidFill>
                <a:srgbClr val="7A6C64"/>
              </a:solidFill>
            </a:endParaRPr>
          </a:p>
          <a:p>
            <a:pPr algn="ctr"/>
            <a:endParaRPr lang="en-US" altLang="ko-KR" sz="800" dirty="0">
              <a:solidFill>
                <a:srgbClr val="7A6C64"/>
              </a:solidFill>
            </a:endParaRPr>
          </a:p>
          <a:p>
            <a:pPr algn="ctr"/>
            <a:endParaRPr lang="en-US" altLang="ko-KR" sz="800" dirty="0" smtClean="0">
              <a:solidFill>
                <a:srgbClr val="7A6C64"/>
              </a:solidFill>
            </a:endParaRPr>
          </a:p>
          <a:p>
            <a:pPr algn="ctr"/>
            <a:endParaRPr lang="en-US" altLang="ko-KR" sz="800" dirty="0">
              <a:solidFill>
                <a:srgbClr val="7A6C64"/>
              </a:solidFill>
            </a:endParaRPr>
          </a:p>
          <a:p>
            <a:pPr algn="ctr"/>
            <a:endParaRPr lang="en-US" altLang="ko-KR" sz="800" dirty="0" smtClean="0">
              <a:solidFill>
                <a:srgbClr val="7A6C64"/>
              </a:solidFill>
            </a:endParaRPr>
          </a:p>
          <a:p>
            <a:pPr algn="ctr"/>
            <a:endParaRPr lang="en-US" altLang="ko-KR" sz="800" dirty="0">
              <a:solidFill>
                <a:srgbClr val="7A6C64"/>
              </a:solidFill>
            </a:endParaRPr>
          </a:p>
          <a:p>
            <a:pPr algn="ctr"/>
            <a:endParaRPr lang="en-US" altLang="ko-KR" sz="800" dirty="0" smtClean="0">
              <a:solidFill>
                <a:srgbClr val="7A6C64"/>
              </a:solidFill>
            </a:endParaRPr>
          </a:p>
          <a:p>
            <a:pPr algn="ctr"/>
            <a:endParaRPr lang="en-US" altLang="ko-KR" sz="800" dirty="0" smtClean="0">
              <a:solidFill>
                <a:srgbClr val="7A6C64"/>
              </a:solidFill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6015850" y="3569814"/>
            <a:ext cx="377710" cy="186718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6017654" y="3849891"/>
            <a:ext cx="377710" cy="186718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bg1"/>
                </a:solidFill>
              </a:rPr>
              <a:t>200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6015850" y="4122331"/>
            <a:ext cx="377710" cy="186718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bg1"/>
                </a:solidFill>
              </a:rPr>
              <a:t>300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6017654" y="4394410"/>
            <a:ext cx="377710" cy="186718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bg1"/>
                </a:solidFill>
              </a:rPr>
              <a:t>400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2418280" y="4581128"/>
            <a:ext cx="1319773" cy="262476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길드상점 </a:t>
            </a:r>
            <a:r>
              <a:rPr lang="ko-KR" altLang="en-US" sz="600" dirty="0" err="1" smtClean="0">
                <a:solidFill>
                  <a:schemeClr val="bg1"/>
                </a:solidFill>
              </a:rPr>
              <a:t>바로가기</a:t>
            </a:r>
            <a:r>
              <a:rPr lang="ko-KR" altLang="en-US" sz="600" dirty="0" smtClean="0">
                <a:solidFill>
                  <a:schemeClr val="bg1"/>
                </a:solidFill>
              </a:rPr>
              <a:t> </a:t>
            </a:r>
            <a:endParaRPr lang="en-US" altLang="ko-KR" sz="600" dirty="0" smtClean="0">
              <a:solidFill>
                <a:schemeClr val="bg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2915816" y="3683633"/>
            <a:ext cx="324036" cy="311261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gradFill>
              <a:gsLst>
                <a:gs pos="0">
                  <a:schemeClr val="accent3">
                    <a:lumMod val="75000"/>
                  </a:schemeClr>
                </a:gs>
                <a:gs pos="46000">
                  <a:schemeClr val="accent3">
                    <a:lumMod val="20000"/>
                    <a:lumOff val="80000"/>
                  </a:schemeClr>
                </a:gs>
                <a:gs pos="55000">
                  <a:schemeClr val="accent3">
                    <a:lumMod val="5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outerShdw blurRad="63500" dist="25400" dir="5400000" algn="ctr" rotWithShape="0">
              <a:srgbClr val="000000">
                <a:alpha val="8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7" name="Picture 3" descr="C:\work_2014\animals\ui\sourec\icon\icon_boxbrea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421" y="3683633"/>
            <a:ext cx="321431" cy="32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순서도: 대체 처리 97"/>
          <p:cNvSpPr/>
          <p:nvPr/>
        </p:nvSpPr>
        <p:spPr>
          <a:xfrm>
            <a:off x="2561066" y="4098359"/>
            <a:ext cx="1036140" cy="234487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rgbClr val="7A6C64"/>
                </a:solidFill>
              </a:rPr>
              <a:t>완료보</a:t>
            </a:r>
            <a:r>
              <a:rPr lang="ko-KR" altLang="en-US" sz="700" dirty="0">
                <a:solidFill>
                  <a:srgbClr val="7A6C64"/>
                </a:solidFill>
              </a:rPr>
              <a:t>상</a:t>
            </a:r>
          </a:p>
        </p:txBody>
      </p:sp>
      <p:sp>
        <p:nvSpPr>
          <p:cNvPr id="100" name="십이각형 99"/>
          <p:cNvSpPr/>
          <p:nvPr/>
        </p:nvSpPr>
        <p:spPr>
          <a:xfrm>
            <a:off x="4523395" y="3486506"/>
            <a:ext cx="180020" cy="180020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02" name="십이각형 101"/>
          <p:cNvSpPr/>
          <p:nvPr/>
        </p:nvSpPr>
        <p:spPr>
          <a:xfrm>
            <a:off x="4532902" y="3832565"/>
            <a:ext cx="180020" cy="180020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03" name="십이각형 102"/>
          <p:cNvSpPr/>
          <p:nvPr/>
        </p:nvSpPr>
        <p:spPr>
          <a:xfrm>
            <a:off x="5417983" y="3813530"/>
            <a:ext cx="180020" cy="180020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3294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542" y="2420888"/>
            <a:ext cx="4561706" cy="25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제목 3"/>
          <p:cNvSpPr txBox="1">
            <a:spLocks/>
          </p:cNvSpPr>
          <p:nvPr/>
        </p:nvSpPr>
        <p:spPr>
          <a:xfrm>
            <a:off x="0" y="0"/>
            <a:ext cx="8856984" cy="332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 smtClean="0"/>
              <a:t>길드</a:t>
            </a:r>
            <a:r>
              <a:rPr lang="en-US" altLang="ko-KR" sz="1600" dirty="0" smtClean="0"/>
              <a:t>_</a:t>
            </a:r>
            <a:r>
              <a:rPr lang="ko-KR" altLang="en-US" sz="1600" dirty="0" err="1" smtClean="0"/>
              <a:t>길드메세지</a:t>
            </a:r>
            <a:endParaRPr lang="en-US" altLang="ko-KR" sz="1600" dirty="0" smtClean="0"/>
          </a:p>
        </p:txBody>
      </p:sp>
      <p:sp>
        <p:nvSpPr>
          <p:cNvPr id="99" name="직사각형 98"/>
          <p:cNvSpPr/>
          <p:nvPr/>
        </p:nvSpPr>
        <p:spPr>
          <a:xfrm>
            <a:off x="2242543" y="2420889"/>
            <a:ext cx="1609378" cy="353336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b="1" dirty="0" err="1"/>
              <a:t>노란곰</a:t>
            </a:r>
            <a:r>
              <a:rPr lang="ko-KR" altLang="en-US" sz="800" dirty="0"/>
              <a:t> </a:t>
            </a:r>
            <a:r>
              <a:rPr lang="en-US" altLang="ko-KR" sz="800" dirty="0"/>
              <a:t>99999</a:t>
            </a:r>
            <a:r>
              <a:rPr lang="ko-KR" altLang="en-US" sz="800" dirty="0"/>
              <a:t>점</a:t>
            </a:r>
            <a:endParaRPr lang="en-US" altLang="ko-KR" sz="800" dirty="0"/>
          </a:p>
          <a:p>
            <a:pPr algn="r"/>
            <a:r>
              <a:rPr lang="en-US" altLang="ko-KR" sz="800" dirty="0"/>
              <a:t>999 P</a:t>
            </a:r>
          </a:p>
          <a:p>
            <a:pPr algn="r"/>
            <a:r>
              <a:rPr lang="en-US" altLang="ko-KR" sz="800" dirty="0"/>
              <a:t>9999 GP</a:t>
            </a:r>
            <a:endParaRPr lang="ko-KR" altLang="en-US" sz="800" dirty="0"/>
          </a:p>
        </p:txBody>
      </p:sp>
      <p:pic>
        <p:nvPicPr>
          <p:cNvPr id="101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349" y="2420888"/>
            <a:ext cx="373435" cy="37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직사각형 92"/>
          <p:cNvSpPr/>
          <p:nvPr/>
        </p:nvSpPr>
        <p:spPr>
          <a:xfrm>
            <a:off x="3851921" y="2421840"/>
            <a:ext cx="2933418" cy="2562356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3851921" y="2420888"/>
            <a:ext cx="2933418" cy="25633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4150">
                  <a:schemeClr val="accent5">
                    <a:lumMod val="20000"/>
                    <a:lumOff val="80000"/>
                  </a:schemeClr>
                </a:gs>
                <a:gs pos="67500">
                  <a:schemeClr val="accent1">
                    <a:lumMod val="20000"/>
                    <a:lumOff val="80000"/>
                  </a:schemeClr>
                </a:gs>
                <a:gs pos="50000">
                  <a:schemeClr val="bg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63500" dist="25400" dir="5400000" sx="98000" sy="98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r>
              <a:rPr lang="ko-KR" altLang="en-US" sz="1000" b="1" dirty="0" smtClean="0">
                <a:solidFill>
                  <a:srgbClr val="7A6C64"/>
                </a:solidFill>
              </a:rPr>
              <a:t>   </a:t>
            </a:r>
            <a:endParaRPr lang="en-US" altLang="ko-KR" sz="1000" b="1" dirty="0" smtClean="0">
              <a:solidFill>
                <a:srgbClr val="7A6C64"/>
              </a:solidFill>
            </a:endParaRPr>
          </a:p>
          <a:p>
            <a:endParaRPr lang="en-US" altLang="ko-KR" sz="1000" b="1" dirty="0">
              <a:solidFill>
                <a:srgbClr val="7A6C64"/>
              </a:solidFill>
            </a:endParaRPr>
          </a:p>
          <a:p>
            <a:endParaRPr lang="en-US" altLang="ko-KR" sz="1000" b="1" dirty="0" smtClean="0">
              <a:solidFill>
                <a:srgbClr val="7A6C64"/>
              </a:solidFill>
            </a:endParaRPr>
          </a:p>
          <a:p>
            <a:endParaRPr lang="en-US" altLang="ko-KR" sz="1000" b="1" dirty="0">
              <a:solidFill>
                <a:srgbClr val="7A6C64"/>
              </a:solidFill>
            </a:endParaRPr>
          </a:p>
          <a:p>
            <a:endParaRPr lang="en-US" altLang="ko-KR" sz="1000" b="1" dirty="0" smtClean="0">
              <a:solidFill>
                <a:srgbClr val="7A6C64"/>
              </a:solidFill>
            </a:endParaRPr>
          </a:p>
          <a:p>
            <a:endParaRPr lang="en-US" altLang="ko-KR" sz="1000" b="1" dirty="0">
              <a:solidFill>
                <a:srgbClr val="7A6C64"/>
              </a:solidFill>
            </a:endParaRPr>
          </a:p>
          <a:p>
            <a:endParaRPr lang="en-US" altLang="ko-KR" sz="1000" b="1" dirty="0">
              <a:solidFill>
                <a:srgbClr val="7A6C64"/>
              </a:solidFill>
            </a:endParaRPr>
          </a:p>
          <a:p>
            <a:r>
              <a:rPr lang="ko-KR" altLang="en-US" sz="1000" b="1" dirty="0" smtClean="0">
                <a:solidFill>
                  <a:srgbClr val="7A6C64"/>
                </a:solidFill>
              </a:rPr>
              <a:t> </a:t>
            </a:r>
            <a:endParaRPr lang="en-US" altLang="ko-KR" sz="1000" b="1" dirty="0" smtClean="0">
              <a:solidFill>
                <a:srgbClr val="7A6C64"/>
              </a:solidFill>
            </a:endParaRPr>
          </a:p>
          <a:p>
            <a:endParaRPr lang="en-US" altLang="ko-KR" sz="1400" dirty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242543" y="2793155"/>
            <a:ext cx="1609378" cy="21977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r>
              <a:rPr lang="ko-KR" altLang="en-US" sz="800" dirty="0" smtClean="0">
                <a:solidFill>
                  <a:srgbClr val="7A6C64"/>
                </a:solidFill>
              </a:rPr>
              <a:t> </a:t>
            </a:r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926745" y="2810234"/>
            <a:ext cx="2765817" cy="20691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4150">
                  <a:schemeClr val="accent5">
                    <a:lumMod val="20000"/>
                    <a:lumOff val="80000"/>
                  </a:schemeClr>
                </a:gs>
                <a:gs pos="67500">
                  <a:schemeClr val="accent1">
                    <a:lumMod val="20000"/>
                    <a:lumOff val="80000"/>
                  </a:schemeClr>
                </a:gs>
                <a:gs pos="50000">
                  <a:schemeClr val="bg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63500" dist="25400" dir="5400000" sx="98000" sy="98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b="1" dirty="0" smtClean="0">
              <a:solidFill>
                <a:srgbClr val="7A6C64"/>
              </a:solidFill>
            </a:endParaRPr>
          </a:p>
        </p:txBody>
      </p:sp>
      <p:sp>
        <p:nvSpPr>
          <p:cNvPr id="47" name="양쪽 모서리가 둥근 사각형 46"/>
          <p:cNvSpPr/>
          <p:nvPr/>
        </p:nvSpPr>
        <p:spPr>
          <a:xfrm>
            <a:off x="3923929" y="2492896"/>
            <a:ext cx="432047" cy="317338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/>
              <a:t>길</a:t>
            </a:r>
            <a:r>
              <a:rPr lang="ko-KR" altLang="en-US" sz="700" dirty="0" err="1"/>
              <a:t>드</a:t>
            </a:r>
            <a:r>
              <a:rPr lang="ko-KR" altLang="en-US" sz="700" dirty="0" err="1" smtClean="0"/>
              <a:t>원</a:t>
            </a:r>
            <a:endParaRPr lang="ko-KR" altLang="en-US" sz="700" dirty="0"/>
          </a:p>
        </p:txBody>
      </p:sp>
      <p:sp>
        <p:nvSpPr>
          <p:cNvPr id="48" name="양쪽 모서리가 둥근 사각형 47"/>
          <p:cNvSpPr/>
          <p:nvPr/>
        </p:nvSpPr>
        <p:spPr>
          <a:xfrm>
            <a:off x="4355977" y="2492896"/>
            <a:ext cx="432047" cy="317338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</a:t>
            </a:r>
            <a:r>
              <a:rPr lang="ko-KR" altLang="en-US" sz="700" dirty="0"/>
              <a:t>드</a:t>
            </a:r>
            <a:r>
              <a:rPr lang="ko-KR" altLang="en-US" sz="700" dirty="0" smtClean="0"/>
              <a:t>전쟁</a:t>
            </a:r>
            <a:endParaRPr lang="ko-KR" altLang="en-US" sz="700" dirty="0"/>
          </a:p>
        </p:txBody>
      </p:sp>
      <p:sp>
        <p:nvSpPr>
          <p:cNvPr id="38" name="직사각형 37"/>
          <p:cNvSpPr/>
          <p:nvPr/>
        </p:nvSpPr>
        <p:spPr>
          <a:xfrm>
            <a:off x="2242542" y="2793155"/>
            <a:ext cx="1321346" cy="2197707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67000"/>
                </a:schemeClr>
              </a:gs>
              <a:gs pos="50000">
                <a:schemeClr val="tx1">
                  <a:lumMod val="95000"/>
                  <a:lumOff val="5000"/>
                  <a:alpha val="52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rgbClr val="7A6C64"/>
              </a:solidFill>
            </a:endParaRPr>
          </a:p>
          <a:p>
            <a:r>
              <a:rPr lang="en-US" altLang="ko-KR" sz="800" dirty="0">
                <a:solidFill>
                  <a:srgbClr val="7A6C64"/>
                </a:solidFill>
              </a:rPr>
              <a:t> </a:t>
            </a:r>
            <a:r>
              <a:rPr lang="en-US" altLang="ko-KR" sz="800" dirty="0" smtClean="0">
                <a:solidFill>
                  <a:srgbClr val="7A6C64"/>
                </a:solidFill>
              </a:rPr>
              <a:t>  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242543" y="2793155"/>
            <a:ext cx="1609378" cy="21977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r>
              <a:rPr lang="ko-KR" altLang="en-US" sz="800" dirty="0" smtClean="0">
                <a:solidFill>
                  <a:srgbClr val="7A6C64"/>
                </a:solidFill>
              </a:rPr>
              <a:t> </a:t>
            </a:r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</p:txBody>
      </p:sp>
      <p:sp>
        <p:nvSpPr>
          <p:cNvPr id="43" name="순서도: 대체 처리 42"/>
          <p:cNvSpPr/>
          <p:nvPr/>
        </p:nvSpPr>
        <p:spPr>
          <a:xfrm>
            <a:off x="2314550" y="2852936"/>
            <a:ext cx="385242" cy="288032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7A6C64"/>
                </a:solidFill>
              </a:rPr>
              <a:t>◀</a:t>
            </a:r>
            <a:endParaRPr lang="en-US" altLang="ko-KR" sz="1000" dirty="0" smtClean="0">
              <a:solidFill>
                <a:srgbClr val="7A6C64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771800" y="2852936"/>
            <a:ext cx="1071126" cy="288032"/>
          </a:xfrm>
          <a:prstGeom prst="rect">
            <a:avLst/>
          </a:prstGeom>
          <a:solidFill>
            <a:srgbClr val="8E3C36"/>
          </a:solidFill>
          <a:ln>
            <a:gradFill>
              <a:gsLst>
                <a:gs pos="84159">
                  <a:schemeClr val="accent6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6">
                    <a:lumMod val="75000"/>
                  </a:schemeClr>
                </a:gs>
                <a:gs pos="50000">
                  <a:schemeClr val="accent6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홍우예향담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점수 </a:t>
            </a:r>
            <a:r>
              <a:rPr lang="en-US" altLang="ko-KR" sz="800" dirty="0" smtClean="0"/>
              <a:t>99999999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062996" y="3166555"/>
            <a:ext cx="2525227" cy="838509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/>
              <a:t>작성자 </a:t>
            </a:r>
            <a:r>
              <a:rPr lang="en-US" altLang="ko-KR" sz="600" dirty="0" smtClean="0"/>
              <a:t>: </a:t>
            </a:r>
            <a:r>
              <a:rPr lang="ko-KR" altLang="en-US" sz="600" dirty="0" err="1" smtClean="0"/>
              <a:t>버즐러</a:t>
            </a:r>
            <a:r>
              <a:rPr lang="ko-KR" altLang="en-US" sz="600" dirty="0" smtClean="0"/>
              <a:t>      </a:t>
            </a:r>
            <a:r>
              <a:rPr lang="ko-KR" altLang="en-US" sz="600" dirty="0"/>
              <a:t> </a:t>
            </a:r>
            <a:r>
              <a:rPr lang="ko-KR" altLang="en-US" sz="600" dirty="0" smtClean="0"/>
              <a:t>                                          </a:t>
            </a:r>
            <a:r>
              <a:rPr lang="en-US" altLang="ko-KR" sz="600" dirty="0" smtClean="0"/>
              <a:t>1</a:t>
            </a:r>
            <a:r>
              <a:rPr lang="ko-KR" altLang="en-US" sz="600" dirty="0" smtClean="0"/>
              <a:t>월 </a:t>
            </a:r>
            <a:r>
              <a:rPr lang="en-US" altLang="ko-KR" sz="600" dirty="0" smtClean="0"/>
              <a:t>2</a:t>
            </a:r>
            <a:r>
              <a:rPr lang="ko-KR" altLang="en-US" sz="600" dirty="0" smtClean="0"/>
              <a:t>일 </a:t>
            </a:r>
            <a:r>
              <a:rPr lang="en-US" altLang="ko-KR" sz="600" dirty="0" smtClean="0"/>
              <a:t>23</a:t>
            </a:r>
            <a:r>
              <a:rPr lang="ko-KR" altLang="en-US" sz="600" dirty="0" smtClean="0"/>
              <a:t>시 </a:t>
            </a:r>
            <a:endParaRPr lang="en-US" altLang="ko-KR" sz="600" dirty="0" smtClean="0"/>
          </a:p>
          <a:p>
            <a:r>
              <a:rPr lang="ko-KR" altLang="en-US" sz="600" dirty="0" err="1" smtClean="0"/>
              <a:t>정찰당했어요</a:t>
            </a:r>
            <a:endParaRPr lang="en-US" altLang="ko-KR" sz="600" dirty="0" smtClean="0"/>
          </a:p>
          <a:p>
            <a:r>
              <a:rPr lang="en-US" altLang="ko-KR" sz="600" dirty="0" smtClean="0"/>
              <a:t>------------------------------------------------------------------------</a:t>
            </a:r>
            <a:endParaRPr lang="en-US" altLang="ko-KR" sz="600" dirty="0"/>
          </a:p>
          <a:p>
            <a:r>
              <a:rPr lang="ko-KR" altLang="en-US" sz="600" dirty="0" err="1" smtClean="0"/>
              <a:t>정찰당했는데</a:t>
            </a:r>
            <a:r>
              <a:rPr lang="ko-KR" altLang="en-US" sz="600" dirty="0" smtClean="0"/>
              <a:t> </a:t>
            </a:r>
            <a:r>
              <a:rPr lang="ko-KR" altLang="en-US" sz="600" dirty="0" err="1" smtClean="0"/>
              <a:t>어쩌면좋음</a:t>
            </a:r>
            <a:r>
              <a:rPr lang="en-US" altLang="ko-KR" sz="600" dirty="0" smtClean="0"/>
              <a:t>?</a:t>
            </a:r>
          </a:p>
          <a:p>
            <a:endParaRPr lang="en-US" altLang="ko-KR" sz="600" dirty="0" smtClean="0"/>
          </a:p>
          <a:p>
            <a:endParaRPr lang="en-US" altLang="ko-KR" sz="600" dirty="0"/>
          </a:p>
          <a:p>
            <a:endParaRPr lang="en-US" altLang="ko-KR" sz="600" dirty="0" smtClean="0"/>
          </a:p>
          <a:p>
            <a:endParaRPr lang="en-US" altLang="ko-KR" sz="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4062997" y="4077072"/>
            <a:ext cx="2525227" cy="838509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/>
              <a:t>작성자 </a:t>
            </a:r>
            <a:r>
              <a:rPr lang="en-US" altLang="ko-KR" sz="600" dirty="0" smtClean="0"/>
              <a:t>: </a:t>
            </a:r>
            <a:r>
              <a:rPr lang="ko-KR" altLang="en-US" sz="600" dirty="0" err="1" smtClean="0"/>
              <a:t>버즐러</a:t>
            </a:r>
            <a:r>
              <a:rPr lang="ko-KR" altLang="en-US" sz="600" dirty="0" smtClean="0"/>
              <a:t>                                                  </a:t>
            </a:r>
            <a:r>
              <a:rPr lang="en-US" altLang="ko-KR" sz="600" dirty="0" smtClean="0"/>
              <a:t>1</a:t>
            </a:r>
            <a:r>
              <a:rPr lang="ko-KR" altLang="en-US" sz="600" dirty="0" smtClean="0"/>
              <a:t>월 </a:t>
            </a:r>
            <a:r>
              <a:rPr lang="en-US" altLang="ko-KR" sz="600" dirty="0" smtClean="0"/>
              <a:t>2</a:t>
            </a:r>
            <a:r>
              <a:rPr lang="ko-KR" altLang="en-US" sz="600" dirty="0" smtClean="0"/>
              <a:t>일 </a:t>
            </a:r>
            <a:r>
              <a:rPr lang="en-US" altLang="ko-KR" sz="600" dirty="0" smtClean="0"/>
              <a:t>23</a:t>
            </a:r>
            <a:r>
              <a:rPr lang="ko-KR" altLang="en-US" sz="600" dirty="0" smtClean="0"/>
              <a:t>시 </a:t>
            </a:r>
            <a:endParaRPr lang="en-US" altLang="ko-KR" sz="600" dirty="0"/>
          </a:p>
          <a:p>
            <a:r>
              <a:rPr lang="ko-KR" altLang="en-US" sz="600" dirty="0" smtClean="0"/>
              <a:t>불사조길드랑 동맹 맺을까요</a:t>
            </a:r>
            <a:r>
              <a:rPr lang="en-US" altLang="ko-KR" sz="600" dirty="0" smtClean="0"/>
              <a:t>?</a:t>
            </a:r>
          </a:p>
          <a:p>
            <a:r>
              <a:rPr lang="en-US" altLang="ko-KR" sz="600" dirty="0" smtClean="0"/>
              <a:t>------------------------------------------------------------------------</a:t>
            </a:r>
            <a:endParaRPr lang="en-US" altLang="ko-KR" sz="600" dirty="0"/>
          </a:p>
          <a:p>
            <a:r>
              <a:rPr lang="ko-KR" altLang="en-US" sz="600" dirty="0" smtClean="0"/>
              <a:t>다들 어떻게 생각함</a:t>
            </a:r>
            <a:r>
              <a:rPr lang="en-US" altLang="ko-KR" sz="600" dirty="0" smtClean="0"/>
              <a:t>?</a:t>
            </a:r>
          </a:p>
          <a:p>
            <a:endParaRPr lang="en-US" altLang="ko-KR" sz="600" dirty="0"/>
          </a:p>
          <a:p>
            <a:endParaRPr lang="en-US" altLang="ko-KR" sz="600" dirty="0"/>
          </a:p>
          <a:p>
            <a:endParaRPr lang="en-US" altLang="ko-KR" sz="600" dirty="0" smtClean="0"/>
          </a:p>
          <a:p>
            <a:endParaRPr lang="en-US" altLang="ko-KR" sz="600" dirty="0" smtClean="0"/>
          </a:p>
        </p:txBody>
      </p:sp>
      <p:sp>
        <p:nvSpPr>
          <p:cNvPr id="35" name="사각형 설명선 34"/>
          <p:cNvSpPr/>
          <p:nvPr/>
        </p:nvSpPr>
        <p:spPr>
          <a:xfrm>
            <a:off x="6785339" y="4310231"/>
            <a:ext cx="2358661" cy="2575153"/>
          </a:xfrm>
          <a:prstGeom prst="wedgeRectCallout">
            <a:avLst>
              <a:gd name="adj1" fmla="val -57733"/>
              <a:gd name="adj2" fmla="val -3378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/>
              </a:solidFill>
            </a:endParaRP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endParaRPr lang="en-US" altLang="ko-KR" sz="1000" dirty="0" smtClean="0">
              <a:solidFill>
                <a:srgbClr val="FFCC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804248" y="4699325"/>
            <a:ext cx="2304256" cy="1944874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600" dirty="0" smtClean="0"/>
          </a:p>
        </p:txBody>
      </p:sp>
      <p:sp>
        <p:nvSpPr>
          <p:cNvPr id="44" name="타원형 설명선 43"/>
          <p:cNvSpPr/>
          <p:nvPr/>
        </p:nvSpPr>
        <p:spPr>
          <a:xfrm>
            <a:off x="7064935" y="4813296"/>
            <a:ext cx="1251480" cy="390744"/>
          </a:xfrm>
          <a:prstGeom prst="wedgeEllipseCallout">
            <a:avLst>
              <a:gd name="adj1" fmla="val -68135"/>
              <a:gd name="adj2" fmla="val -5698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/>
              <a:t>감자 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 넘나 좋은 것</a:t>
            </a:r>
            <a:endParaRPr lang="en-US" altLang="ko-KR" sz="700" dirty="0" smtClean="0"/>
          </a:p>
        </p:txBody>
      </p:sp>
      <p:sp>
        <p:nvSpPr>
          <p:cNvPr id="49" name="타원형 설명선 48"/>
          <p:cNvSpPr/>
          <p:nvPr/>
        </p:nvSpPr>
        <p:spPr>
          <a:xfrm>
            <a:off x="7064935" y="5281018"/>
            <a:ext cx="1251480" cy="390744"/>
          </a:xfrm>
          <a:prstGeom prst="wedgeEllipseCallout">
            <a:avLst>
              <a:gd name="adj1" fmla="val -68135"/>
              <a:gd name="adj2" fmla="val -5698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/>
              <a:t>감자 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ㅇㅇ</a:t>
            </a:r>
            <a:endParaRPr lang="en-US" altLang="ko-KR" sz="700" dirty="0" smtClean="0"/>
          </a:p>
        </p:txBody>
      </p:sp>
      <p:sp>
        <p:nvSpPr>
          <p:cNvPr id="50" name="타원형 설명선 49"/>
          <p:cNvSpPr/>
          <p:nvPr/>
        </p:nvSpPr>
        <p:spPr>
          <a:xfrm>
            <a:off x="7596335" y="5749399"/>
            <a:ext cx="1251480" cy="390744"/>
          </a:xfrm>
          <a:prstGeom prst="wedgeEllipseCallout">
            <a:avLst>
              <a:gd name="adj1" fmla="val 66806"/>
              <a:gd name="adj2" fmla="val 4843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err="1" smtClean="0"/>
              <a:t>노란곰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 음</a:t>
            </a:r>
            <a:r>
              <a:rPr lang="en-US" altLang="ko-KR" sz="700" dirty="0" smtClean="0"/>
              <a:t>…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876254" y="6284159"/>
            <a:ext cx="2102989" cy="273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7A6C64"/>
                </a:solidFill>
              </a:rPr>
              <a:t>요기 좀 위험</a:t>
            </a:r>
            <a:r>
              <a:rPr lang="en-US" altLang="ko-KR" sz="1100" b="1" dirty="0" smtClean="0">
                <a:solidFill>
                  <a:srgbClr val="7A6C64"/>
                </a:solidFill>
              </a:rPr>
              <a:t>..</a:t>
            </a:r>
            <a:endParaRPr lang="en-US" altLang="ko-KR" sz="800" dirty="0" smtClean="0">
              <a:solidFill>
                <a:srgbClr val="7A6C64"/>
              </a:solidFill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8532438" y="6284159"/>
            <a:ext cx="567915" cy="287569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FFC000"/>
                </a:solidFill>
              </a:rPr>
              <a:t>전송</a:t>
            </a:r>
            <a:endParaRPr lang="ko-KR" altLang="en-US" sz="800" dirty="0">
              <a:solidFill>
                <a:srgbClr val="FFC000"/>
              </a:solidFill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8837448" y="4713814"/>
            <a:ext cx="262905" cy="242500"/>
          </a:xfrm>
          <a:prstGeom prst="flowChartAlternateProcess">
            <a:avLst/>
          </a:prstGeom>
          <a:gradFill>
            <a:gsLst>
              <a:gs pos="0">
                <a:srgbClr val="FFC000"/>
              </a:gs>
              <a:gs pos="50000">
                <a:srgbClr val="FF0000"/>
              </a:gs>
              <a:gs pos="100000">
                <a:srgbClr val="FF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X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72" name="십이각형 71"/>
          <p:cNvSpPr/>
          <p:nvPr/>
        </p:nvSpPr>
        <p:spPr>
          <a:xfrm>
            <a:off x="6476971" y="3140968"/>
            <a:ext cx="180020" cy="180020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73" name="양쪽 모서리가 둥근 사각형 72"/>
          <p:cNvSpPr/>
          <p:nvPr/>
        </p:nvSpPr>
        <p:spPr>
          <a:xfrm>
            <a:off x="4788024" y="2492896"/>
            <a:ext cx="432047" cy="317338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</a:t>
            </a:r>
            <a:r>
              <a:rPr lang="ko-KR" altLang="en-US" sz="700" dirty="0"/>
              <a:t>드</a:t>
            </a:r>
            <a:r>
              <a:rPr lang="ko-KR" altLang="en-US" sz="700" dirty="0" smtClean="0"/>
              <a:t>발전</a:t>
            </a:r>
            <a:endParaRPr lang="ko-KR" altLang="en-US" sz="700" dirty="0"/>
          </a:p>
        </p:txBody>
      </p:sp>
      <p:sp>
        <p:nvSpPr>
          <p:cNvPr id="74" name="양쪽 모서리가 둥근 사각형 73"/>
          <p:cNvSpPr/>
          <p:nvPr/>
        </p:nvSpPr>
        <p:spPr>
          <a:xfrm>
            <a:off x="5220073" y="2492896"/>
            <a:ext cx="432047" cy="317338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보너</a:t>
            </a:r>
            <a:r>
              <a:rPr lang="ko-KR" altLang="en-US" sz="700" dirty="0"/>
              <a:t>스</a:t>
            </a:r>
          </a:p>
        </p:txBody>
      </p:sp>
      <p:sp>
        <p:nvSpPr>
          <p:cNvPr id="75" name="양쪽 모서리가 둥근 사각형 74"/>
          <p:cNvSpPr/>
          <p:nvPr/>
        </p:nvSpPr>
        <p:spPr>
          <a:xfrm>
            <a:off x="6156176" y="2492896"/>
            <a:ext cx="504056" cy="317338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관</a:t>
            </a:r>
            <a:r>
              <a:rPr lang="ko-KR" altLang="en-US" sz="700" dirty="0"/>
              <a:t>리</a:t>
            </a:r>
          </a:p>
        </p:txBody>
      </p:sp>
      <p:sp>
        <p:nvSpPr>
          <p:cNvPr id="76" name="양쪽 모서리가 둥근 사각형 75"/>
          <p:cNvSpPr/>
          <p:nvPr/>
        </p:nvSpPr>
        <p:spPr>
          <a:xfrm>
            <a:off x="5652121" y="2492896"/>
            <a:ext cx="432047" cy="31733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/>
              <a:t>메세</a:t>
            </a:r>
            <a:r>
              <a:rPr lang="ko-KR" altLang="en-US" sz="700" dirty="0" err="1"/>
              <a:t>지</a:t>
            </a:r>
            <a:endParaRPr lang="ko-KR" altLang="en-US" sz="700" dirty="0"/>
          </a:p>
        </p:txBody>
      </p:sp>
      <p:sp>
        <p:nvSpPr>
          <p:cNvPr id="59" name="직사각형 58"/>
          <p:cNvSpPr/>
          <p:nvPr/>
        </p:nvSpPr>
        <p:spPr>
          <a:xfrm>
            <a:off x="3923928" y="2780928"/>
            <a:ext cx="2765817" cy="273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A6C64"/>
                </a:solidFill>
              </a:rPr>
              <a:t>새 메시지가 </a:t>
            </a:r>
            <a:r>
              <a:rPr lang="en-US" altLang="ko-KR" sz="800" dirty="0" smtClean="0">
                <a:solidFill>
                  <a:srgbClr val="7A6C64"/>
                </a:solidFill>
              </a:rPr>
              <a:t>1</a:t>
            </a:r>
            <a:r>
              <a:rPr lang="ko-KR" altLang="en-US" sz="800" dirty="0" smtClean="0">
                <a:solidFill>
                  <a:srgbClr val="7A6C64"/>
                </a:solidFill>
              </a:rPr>
              <a:t>건 있습니다</a:t>
            </a:r>
            <a:r>
              <a:rPr lang="en-US" altLang="ko-KR" sz="800" dirty="0" smtClean="0">
                <a:solidFill>
                  <a:srgbClr val="7A6C64"/>
                </a:solidFill>
              </a:rPr>
              <a:t>.</a:t>
            </a:r>
          </a:p>
        </p:txBody>
      </p:sp>
      <p:sp>
        <p:nvSpPr>
          <p:cNvPr id="61" name="십이각형 60"/>
          <p:cNvSpPr/>
          <p:nvPr/>
        </p:nvSpPr>
        <p:spPr>
          <a:xfrm>
            <a:off x="5976156" y="2438303"/>
            <a:ext cx="180020" cy="180020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64" name="순서도: 대체 처리 63"/>
          <p:cNvSpPr/>
          <p:nvPr/>
        </p:nvSpPr>
        <p:spPr>
          <a:xfrm>
            <a:off x="6255353" y="2810234"/>
            <a:ext cx="377710" cy="186718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글쓰기</a:t>
            </a:r>
            <a:endParaRPr lang="en-US" altLang="ko-KR" sz="600" dirty="0" smtClean="0">
              <a:solidFill>
                <a:schemeClr val="bg1"/>
              </a:solidFill>
            </a:endParaRPr>
          </a:p>
        </p:txBody>
      </p:sp>
      <p:sp>
        <p:nvSpPr>
          <p:cNvPr id="65" name="순서도: 대체 처리 64"/>
          <p:cNvSpPr/>
          <p:nvPr/>
        </p:nvSpPr>
        <p:spPr>
          <a:xfrm>
            <a:off x="6084168" y="3645024"/>
            <a:ext cx="432048" cy="287569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rgbClr val="FFC000"/>
                </a:solidFill>
              </a:rPr>
              <a:t>덧글</a:t>
            </a:r>
            <a:r>
              <a:rPr lang="en-US" altLang="ko-KR" sz="800" dirty="0" smtClean="0">
                <a:solidFill>
                  <a:srgbClr val="FFC000"/>
                </a:solidFill>
              </a:rPr>
              <a:t>(15)</a:t>
            </a:r>
            <a:endParaRPr lang="ko-KR" altLang="en-US" sz="800" dirty="0">
              <a:solidFill>
                <a:srgbClr val="FFC000"/>
              </a:solidFill>
            </a:endParaRPr>
          </a:p>
        </p:txBody>
      </p:sp>
      <p:sp>
        <p:nvSpPr>
          <p:cNvPr id="66" name="순서도: 대체 처리 65"/>
          <p:cNvSpPr/>
          <p:nvPr/>
        </p:nvSpPr>
        <p:spPr>
          <a:xfrm>
            <a:off x="6084168" y="4555541"/>
            <a:ext cx="432048" cy="287569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rgbClr val="FFC000"/>
                </a:solidFill>
              </a:rPr>
              <a:t>덧글</a:t>
            </a:r>
            <a:r>
              <a:rPr lang="en-US" altLang="ko-KR" sz="800" dirty="0" smtClean="0">
                <a:solidFill>
                  <a:srgbClr val="FFC000"/>
                </a:solidFill>
              </a:rPr>
              <a:t>(1)</a:t>
            </a:r>
            <a:endParaRPr lang="ko-KR" altLang="en-US" sz="800" dirty="0">
              <a:solidFill>
                <a:srgbClr val="FFC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314550" y="3212976"/>
            <a:ext cx="1473805" cy="1364755"/>
          </a:xfrm>
          <a:prstGeom prst="rect">
            <a:avLst/>
          </a:prstGeom>
          <a:solidFill>
            <a:srgbClr val="BFA08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rgbClr val="7A6C64"/>
                </a:solidFill>
              </a:rPr>
              <a:t>길드장</a:t>
            </a:r>
            <a:r>
              <a:rPr lang="ko-KR" altLang="en-US" sz="800" dirty="0">
                <a:solidFill>
                  <a:srgbClr val="7A6C64"/>
                </a:solidFill>
              </a:rPr>
              <a:t> </a:t>
            </a:r>
            <a:r>
              <a:rPr lang="en-US" altLang="ko-KR" sz="800" dirty="0">
                <a:solidFill>
                  <a:srgbClr val="7A6C64"/>
                </a:solidFill>
              </a:rPr>
              <a:t>: </a:t>
            </a:r>
            <a:r>
              <a:rPr lang="ko-KR" altLang="en-US" sz="800" dirty="0">
                <a:solidFill>
                  <a:srgbClr val="7A6C64"/>
                </a:solidFill>
              </a:rPr>
              <a:t>여왕벌</a:t>
            </a:r>
            <a:endParaRPr lang="en-US" altLang="ko-KR" sz="800" dirty="0">
              <a:solidFill>
                <a:srgbClr val="7A6C64"/>
              </a:solidFill>
            </a:endParaRPr>
          </a:p>
          <a:p>
            <a:pPr algn="ctr"/>
            <a:r>
              <a:rPr lang="en-US" altLang="ko-KR" sz="800" dirty="0">
                <a:solidFill>
                  <a:srgbClr val="7A6C64"/>
                </a:solidFill>
              </a:rPr>
              <a:t>68/70</a:t>
            </a:r>
          </a:p>
          <a:p>
            <a:pPr algn="ctr"/>
            <a:endParaRPr lang="en-US" altLang="ko-KR" sz="800" dirty="0">
              <a:solidFill>
                <a:srgbClr val="7A6C64"/>
              </a:solidFill>
            </a:endParaRPr>
          </a:p>
          <a:p>
            <a:pPr algn="ctr"/>
            <a:endParaRPr lang="en-US" altLang="ko-KR" sz="800" dirty="0">
              <a:solidFill>
                <a:srgbClr val="7A6C64"/>
              </a:solidFill>
            </a:endParaRPr>
          </a:p>
          <a:p>
            <a:pPr algn="ctr"/>
            <a:endParaRPr lang="en-US" altLang="ko-KR" sz="800" dirty="0">
              <a:solidFill>
                <a:srgbClr val="7A6C64"/>
              </a:solidFill>
            </a:endParaRPr>
          </a:p>
          <a:p>
            <a:pPr algn="ctr"/>
            <a:r>
              <a:rPr lang="ko-KR" altLang="en-US" sz="800" dirty="0">
                <a:solidFill>
                  <a:srgbClr val="7A6C64"/>
                </a:solidFill>
              </a:rPr>
              <a:t>우리길드는 </a:t>
            </a:r>
            <a:r>
              <a:rPr lang="ko-KR" altLang="en-US" sz="800" dirty="0" err="1">
                <a:solidFill>
                  <a:srgbClr val="7A6C64"/>
                </a:solidFill>
              </a:rPr>
              <a:t>어쩌구</a:t>
            </a:r>
            <a:r>
              <a:rPr lang="ko-KR" altLang="en-US" sz="800" dirty="0">
                <a:solidFill>
                  <a:srgbClr val="7A6C64"/>
                </a:solidFill>
              </a:rPr>
              <a:t> </a:t>
            </a:r>
            <a:r>
              <a:rPr lang="ko-KR" altLang="en-US" sz="800" dirty="0" err="1">
                <a:solidFill>
                  <a:srgbClr val="7A6C64"/>
                </a:solidFill>
              </a:rPr>
              <a:t>어쩌구</a:t>
            </a:r>
            <a:endParaRPr lang="en-US" altLang="ko-KR" sz="800" dirty="0">
              <a:solidFill>
                <a:srgbClr val="7A6C64"/>
              </a:solidFill>
            </a:endParaRPr>
          </a:p>
          <a:p>
            <a:pPr algn="ctr"/>
            <a:endParaRPr lang="en-US" altLang="ko-KR" sz="800" dirty="0">
              <a:solidFill>
                <a:srgbClr val="7A6C64"/>
              </a:solidFill>
            </a:endParaRPr>
          </a:p>
          <a:p>
            <a:pPr algn="ctr"/>
            <a:endParaRPr lang="en-US" altLang="ko-KR" sz="800" dirty="0">
              <a:solidFill>
                <a:srgbClr val="7A6C64"/>
              </a:solidFill>
            </a:endParaRPr>
          </a:p>
          <a:p>
            <a:pPr algn="ctr"/>
            <a:endParaRPr lang="en-US" altLang="ko-KR" sz="800" dirty="0">
              <a:solidFill>
                <a:srgbClr val="7A6C64"/>
              </a:solidFill>
            </a:endParaRPr>
          </a:p>
          <a:p>
            <a:pPr algn="ctr"/>
            <a:endParaRPr lang="en-US" altLang="ko-KR" sz="800" dirty="0">
              <a:solidFill>
                <a:srgbClr val="7A6C64"/>
              </a:solidFill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2596524" y="4681105"/>
            <a:ext cx="832314" cy="198268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FFC000"/>
                </a:solidFill>
              </a:rPr>
              <a:t>공지 수정</a:t>
            </a:r>
            <a:endParaRPr lang="ko-KR" altLang="en-US" sz="800" dirty="0">
              <a:solidFill>
                <a:srgbClr val="FFC000"/>
              </a:solidFill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2579440" y="4311983"/>
            <a:ext cx="832314" cy="198268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FFC000"/>
                </a:solidFill>
              </a:rPr>
              <a:t>외교 현황</a:t>
            </a:r>
            <a:endParaRPr lang="ko-KR" altLang="en-US" sz="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26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542" y="2420888"/>
            <a:ext cx="4561706" cy="25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제목 3"/>
          <p:cNvSpPr txBox="1">
            <a:spLocks/>
          </p:cNvSpPr>
          <p:nvPr/>
        </p:nvSpPr>
        <p:spPr>
          <a:xfrm>
            <a:off x="0" y="0"/>
            <a:ext cx="8856984" cy="332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 smtClean="0"/>
              <a:t>길드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관리 </a:t>
            </a:r>
            <a:endParaRPr lang="en-US" altLang="ko-KR" sz="1600" dirty="0" smtClean="0"/>
          </a:p>
        </p:txBody>
      </p:sp>
      <p:sp>
        <p:nvSpPr>
          <p:cNvPr id="99" name="직사각형 98"/>
          <p:cNvSpPr/>
          <p:nvPr/>
        </p:nvSpPr>
        <p:spPr>
          <a:xfrm>
            <a:off x="2242543" y="2420889"/>
            <a:ext cx="1609378" cy="353336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b="1" dirty="0" err="1" smtClean="0"/>
              <a:t>노란곰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99999</a:t>
            </a:r>
            <a:r>
              <a:rPr lang="ko-KR" altLang="en-US" sz="800" dirty="0" smtClean="0"/>
              <a:t>점</a:t>
            </a:r>
            <a:endParaRPr lang="en-US" altLang="ko-KR" sz="800" dirty="0" smtClean="0"/>
          </a:p>
          <a:p>
            <a:pPr algn="r"/>
            <a:r>
              <a:rPr lang="en-US" altLang="ko-KR" sz="800" dirty="0" smtClean="0"/>
              <a:t>999 P</a:t>
            </a:r>
          </a:p>
          <a:p>
            <a:pPr algn="r"/>
            <a:r>
              <a:rPr lang="en-US" altLang="ko-KR" sz="800" dirty="0" smtClean="0"/>
              <a:t>9999 GP</a:t>
            </a:r>
            <a:endParaRPr lang="ko-KR" altLang="en-US" sz="800" dirty="0"/>
          </a:p>
        </p:txBody>
      </p:sp>
      <p:pic>
        <p:nvPicPr>
          <p:cNvPr id="101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349" y="2420888"/>
            <a:ext cx="373435" cy="37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직사각형 92"/>
          <p:cNvSpPr/>
          <p:nvPr/>
        </p:nvSpPr>
        <p:spPr>
          <a:xfrm>
            <a:off x="3851921" y="2421840"/>
            <a:ext cx="2933418" cy="2562356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3851921" y="2420888"/>
            <a:ext cx="2933418" cy="25633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4150">
                  <a:schemeClr val="accent5">
                    <a:lumMod val="20000"/>
                    <a:lumOff val="80000"/>
                  </a:schemeClr>
                </a:gs>
                <a:gs pos="67500">
                  <a:schemeClr val="accent1">
                    <a:lumMod val="20000"/>
                    <a:lumOff val="80000"/>
                  </a:schemeClr>
                </a:gs>
                <a:gs pos="50000">
                  <a:schemeClr val="bg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63500" dist="25400" dir="5400000" sx="98000" sy="98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r>
              <a:rPr lang="ko-KR" altLang="en-US" sz="1000" b="1" dirty="0" smtClean="0">
                <a:solidFill>
                  <a:srgbClr val="7A6C64"/>
                </a:solidFill>
              </a:rPr>
              <a:t>   </a:t>
            </a:r>
            <a:endParaRPr lang="en-US" altLang="ko-KR" sz="1000" b="1" dirty="0" smtClean="0">
              <a:solidFill>
                <a:srgbClr val="7A6C64"/>
              </a:solidFill>
            </a:endParaRPr>
          </a:p>
          <a:p>
            <a:endParaRPr lang="en-US" altLang="ko-KR" sz="1000" b="1" dirty="0">
              <a:solidFill>
                <a:srgbClr val="7A6C64"/>
              </a:solidFill>
            </a:endParaRPr>
          </a:p>
          <a:p>
            <a:endParaRPr lang="en-US" altLang="ko-KR" sz="1000" b="1" dirty="0" smtClean="0">
              <a:solidFill>
                <a:srgbClr val="7A6C64"/>
              </a:solidFill>
            </a:endParaRPr>
          </a:p>
          <a:p>
            <a:endParaRPr lang="en-US" altLang="ko-KR" sz="1000" b="1" dirty="0">
              <a:solidFill>
                <a:srgbClr val="7A6C64"/>
              </a:solidFill>
            </a:endParaRPr>
          </a:p>
          <a:p>
            <a:endParaRPr lang="en-US" altLang="ko-KR" sz="1000" b="1" dirty="0" smtClean="0">
              <a:solidFill>
                <a:srgbClr val="7A6C64"/>
              </a:solidFill>
            </a:endParaRPr>
          </a:p>
          <a:p>
            <a:endParaRPr lang="en-US" altLang="ko-KR" sz="1000" b="1" dirty="0">
              <a:solidFill>
                <a:srgbClr val="7A6C64"/>
              </a:solidFill>
            </a:endParaRPr>
          </a:p>
          <a:p>
            <a:endParaRPr lang="en-US" altLang="ko-KR" sz="1000" b="1" dirty="0">
              <a:solidFill>
                <a:srgbClr val="7A6C64"/>
              </a:solidFill>
            </a:endParaRPr>
          </a:p>
          <a:p>
            <a:r>
              <a:rPr lang="ko-KR" altLang="en-US" sz="1000" b="1" dirty="0" smtClean="0">
                <a:solidFill>
                  <a:srgbClr val="7A6C64"/>
                </a:solidFill>
              </a:rPr>
              <a:t> </a:t>
            </a:r>
            <a:endParaRPr lang="en-US" altLang="ko-KR" sz="1000" b="1" dirty="0" smtClean="0">
              <a:solidFill>
                <a:srgbClr val="7A6C64"/>
              </a:solidFill>
            </a:endParaRPr>
          </a:p>
          <a:p>
            <a:endParaRPr lang="en-US" altLang="ko-KR" sz="1400" dirty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242543" y="2793155"/>
            <a:ext cx="1609378" cy="21977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r>
              <a:rPr lang="ko-KR" altLang="en-US" sz="800" dirty="0" smtClean="0">
                <a:solidFill>
                  <a:srgbClr val="7A6C64"/>
                </a:solidFill>
              </a:rPr>
              <a:t> </a:t>
            </a:r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926745" y="2810234"/>
            <a:ext cx="2765817" cy="20691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4150">
                  <a:schemeClr val="accent5">
                    <a:lumMod val="20000"/>
                    <a:lumOff val="80000"/>
                  </a:schemeClr>
                </a:gs>
                <a:gs pos="67500">
                  <a:schemeClr val="accent1">
                    <a:lumMod val="20000"/>
                    <a:lumOff val="80000"/>
                  </a:schemeClr>
                </a:gs>
                <a:gs pos="50000">
                  <a:schemeClr val="bg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63500" dist="25400" dir="5400000" sx="98000" sy="98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b="1" dirty="0" smtClean="0">
              <a:solidFill>
                <a:srgbClr val="7A6C64"/>
              </a:solidFill>
            </a:endParaRPr>
          </a:p>
          <a:p>
            <a:pPr algn="ctr"/>
            <a:endParaRPr lang="en-US" altLang="ko-KR" sz="700" b="1" dirty="0">
              <a:solidFill>
                <a:srgbClr val="7A6C64"/>
              </a:solidFill>
            </a:endParaRPr>
          </a:p>
          <a:p>
            <a:pPr algn="ctr"/>
            <a:endParaRPr lang="en-US" altLang="ko-KR" sz="700" b="1" dirty="0" smtClean="0">
              <a:solidFill>
                <a:srgbClr val="7A6C64"/>
              </a:solidFill>
            </a:endParaRPr>
          </a:p>
          <a:p>
            <a:pPr algn="ctr"/>
            <a:endParaRPr lang="en-US" altLang="ko-KR" sz="700" b="1" dirty="0">
              <a:solidFill>
                <a:srgbClr val="7A6C64"/>
              </a:solidFill>
            </a:endParaRPr>
          </a:p>
          <a:p>
            <a:pPr algn="ctr"/>
            <a:endParaRPr lang="en-US" altLang="ko-KR" sz="700" b="1" dirty="0" smtClean="0">
              <a:solidFill>
                <a:srgbClr val="7A6C64"/>
              </a:solidFill>
            </a:endParaRPr>
          </a:p>
          <a:p>
            <a:pPr algn="ctr"/>
            <a:endParaRPr lang="en-US" altLang="ko-KR" sz="700" b="1" dirty="0">
              <a:solidFill>
                <a:srgbClr val="7A6C64"/>
              </a:solidFill>
            </a:endParaRPr>
          </a:p>
          <a:p>
            <a:pPr algn="ctr"/>
            <a:endParaRPr lang="en-US" altLang="ko-KR" sz="700" b="1" dirty="0" smtClean="0">
              <a:solidFill>
                <a:srgbClr val="7A6C64"/>
              </a:solidFill>
            </a:endParaRPr>
          </a:p>
          <a:p>
            <a:pPr algn="ctr"/>
            <a:endParaRPr lang="en-US" altLang="ko-KR" sz="700" b="1" dirty="0" smtClean="0">
              <a:solidFill>
                <a:srgbClr val="7A6C64"/>
              </a:solidFill>
            </a:endParaRPr>
          </a:p>
          <a:p>
            <a:pPr algn="ctr"/>
            <a:endParaRPr lang="en-US" altLang="ko-KR" sz="700" b="1" dirty="0">
              <a:solidFill>
                <a:srgbClr val="7A6C64"/>
              </a:solidFill>
            </a:endParaRPr>
          </a:p>
          <a:p>
            <a:pPr algn="ctr"/>
            <a:endParaRPr lang="en-US" altLang="ko-KR" sz="700" b="1" dirty="0" smtClean="0">
              <a:solidFill>
                <a:srgbClr val="7A6C64"/>
              </a:solidFill>
            </a:endParaRPr>
          </a:p>
          <a:p>
            <a:pPr algn="ctr"/>
            <a:r>
              <a:rPr lang="ko-KR" altLang="en-US" sz="700" b="1" dirty="0" smtClean="0">
                <a:solidFill>
                  <a:srgbClr val="7A6C64"/>
                </a:solidFill>
              </a:rPr>
              <a:t>우리길드는 </a:t>
            </a:r>
            <a:r>
              <a:rPr lang="ko-KR" altLang="en-US" sz="700" b="1" dirty="0" err="1" smtClean="0">
                <a:solidFill>
                  <a:srgbClr val="7A6C64"/>
                </a:solidFill>
              </a:rPr>
              <a:t>어쩌구</a:t>
            </a:r>
            <a:r>
              <a:rPr lang="ko-KR" altLang="en-US" sz="700" b="1" dirty="0" smtClean="0">
                <a:solidFill>
                  <a:srgbClr val="7A6C64"/>
                </a:solidFill>
              </a:rPr>
              <a:t> </a:t>
            </a:r>
            <a:r>
              <a:rPr lang="ko-KR" altLang="en-US" sz="700" b="1" dirty="0" err="1" smtClean="0">
                <a:solidFill>
                  <a:srgbClr val="7A6C64"/>
                </a:solidFill>
              </a:rPr>
              <a:t>어쩌구</a:t>
            </a:r>
            <a:endParaRPr lang="en-US" altLang="ko-KR" sz="700" b="1" dirty="0">
              <a:solidFill>
                <a:srgbClr val="7A6C64"/>
              </a:solidFill>
            </a:endParaRPr>
          </a:p>
        </p:txBody>
      </p:sp>
      <p:sp>
        <p:nvSpPr>
          <p:cNvPr id="47" name="양쪽 모서리가 둥근 사각형 46"/>
          <p:cNvSpPr/>
          <p:nvPr/>
        </p:nvSpPr>
        <p:spPr>
          <a:xfrm>
            <a:off x="4355976" y="2492896"/>
            <a:ext cx="432047" cy="317338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</a:t>
            </a:r>
            <a:r>
              <a:rPr lang="ko-KR" altLang="en-US" sz="700" dirty="0"/>
              <a:t>드</a:t>
            </a:r>
            <a:r>
              <a:rPr lang="ko-KR" altLang="en-US" sz="700" dirty="0" smtClean="0"/>
              <a:t>전쟁</a:t>
            </a:r>
            <a:endParaRPr lang="ko-KR" altLang="en-US" sz="700" dirty="0"/>
          </a:p>
        </p:txBody>
      </p:sp>
      <p:sp>
        <p:nvSpPr>
          <p:cNvPr id="48" name="양쪽 모서리가 둥근 사각형 47"/>
          <p:cNvSpPr/>
          <p:nvPr/>
        </p:nvSpPr>
        <p:spPr>
          <a:xfrm>
            <a:off x="3923929" y="2492896"/>
            <a:ext cx="432048" cy="317338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/>
              <a:t>길</a:t>
            </a:r>
            <a:r>
              <a:rPr lang="ko-KR" altLang="en-US" sz="700" dirty="0" err="1"/>
              <a:t>드</a:t>
            </a:r>
            <a:r>
              <a:rPr lang="ko-KR" altLang="en-US" sz="700" dirty="0" err="1" smtClean="0"/>
              <a:t>원</a:t>
            </a:r>
            <a:endParaRPr lang="ko-KR" altLang="en-US" sz="700" dirty="0"/>
          </a:p>
        </p:txBody>
      </p:sp>
      <p:sp>
        <p:nvSpPr>
          <p:cNvPr id="59" name="양쪽 모서리가 둥근 사각형 58"/>
          <p:cNvSpPr/>
          <p:nvPr/>
        </p:nvSpPr>
        <p:spPr>
          <a:xfrm>
            <a:off x="4788024" y="2492896"/>
            <a:ext cx="432047" cy="317338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길</a:t>
            </a:r>
            <a:r>
              <a:rPr lang="ko-KR" altLang="en-US" sz="700" dirty="0"/>
              <a:t>드</a:t>
            </a:r>
            <a:r>
              <a:rPr lang="ko-KR" altLang="en-US" sz="700" dirty="0" smtClean="0"/>
              <a:t>발전</a:t>
            </a:r>
            <a:endParaRPr lang="ko-KR" altLang="en-US" sz="700" dirty="0"/>
          </a:p>
        </p:txBody>
      </p:sp>
      <p:sp>
        <p:nvSpPr>
          <p:cNvPr id="60" name="양쪽 모서리가 둥근 사각형 59"/>
          <p:cNvSpPr/>
          <p:nvPr/>
        </p:nvSpPr>
        <p:spPr>
          <a:xfrm>
            <a:off x="5220073" y="2492896"/>
            <a:ext cx="432047" cy="317338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보너</a:t>
            </a:r>
            <a:r>
              <a:rPr lang="ko-KR" altLang="en-US" sz="700" dirty="0"/>
              <a:t>스</a:t>
            </a:r>
          </a:p>
        </p:txBody>
      </p:sp>
      <p:sp>
        <p:nvSpPr>
          <p:cNvPr id="61" name="양쪽 모서리가 둥근 사각형 60"/>
          <p:cNvSpPr/>
          <p:nvPr/>
        </p:nvSpPr>
        <p:spPr>
          <a:xfrm>
            <a:off x="6156176" y="2492896"/>
            <a:ext cx="504056" cy="31733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관</a:t>
            </a:r>
            <a:r>
              <a:rPr lang="ko-KR" altLang="en-US" sz="700" dirty="0"/>
              <a:t>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242542" y="2793155"/>
            <a:ext cx="1321346" cy="2197707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67000"/>
                </a:schemeClr>
              </a:gs>
              <a:gs pos="50000">
                <a:schemeClr val="tx1">
                  <a:lumMod val="95000"/>
                  <a:lumOff val="5000"/>
                  <a:alpha val="52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rgbClr val="7A6C64"/>
              </a:solidFill>
            </a:endParaRPr>
          </a:p>
          <a:p>
            <a:r>
              <a:rPr lang="en-US" altLang="ko-KR" sz="800" dirty="0">
                <a:solidFill>
                  <a:srgbClr val="7A6C64"/>
                </a:solidFill>
              </a:rPr>
              <a:t> </a:t>
            </a:r>
            <a:r>
              <a:rPr lang="en-US" altLang="ko-KR" sz="800" dirty="0" smtClean="0">
                <a:solidFill>
                  <a:srgbClr val="7A6C64"/>
                </a:solidFill>
              </a:rPr>
              <a:t>  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242543" y="2793155"/>
            <a:ext cx="1609378" cy="21977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r>
              <a:rPr lang="ko-KR" altLang="en-US" sz="800" dirty="0" smtClean="0">
                <a:solidFill>
                  <a:srgbClr val="7A6C64"/>
                </a:solidFill>
              </a:rPr>
              <a:t> </a:t>
            </a:r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  <a:p>
            <a:pPr algn="r"/>
            <a:endParaRPr lang="en-US" altLang="ko-KR" sz="800" dirty="0">
              <a:solidFill>
                <a:srgbClr val="7A6C64"/>
              </a:solidFill>
            </a:endParaRPr>
          </a:p>
          <a:p>
            <a:pPr algn="r"/>
            <a:endParaRPr lang="en-US" altLang="ko-KR" sz="800" dirty="0" smtClean="0">
              <a:solidFill>
                <a:srgbClr val="7A6C64"/>
              </a:solidFill>
            </a:endParaRPr>
          </a:p>
        </p:txBody>
      </p:sp>
      <p:sp>
        <p:nvSpPr>
          <p:cNvPr id="43" name="순서도: 대체 처리 42"/>
          <p:cNvSpPr/>
          <p:nvPr/>
        </p:nvSpPr>
        <p:spPr>
          <a:xfrm>
            <a:off x="2314550" y="2852936"/>
            <a:ext cx="385242" cy="288032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7A6C64"/>
                </a:solidFill>
              </a:rPr>
              <a:t>◀</a:t>
            </a:r>
            <a:endParaRPr lang="en-US" altLang="ko-KR" sz="1000" dirty="0" smtClean="0">
              <a:solidFill>
                <a:srgbClr val="7A6C64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771800" y="2852936"/>
            <a:ext cx="1071126" cy="288032"/>
          </a:xfrm>
          <a:prstGeom prst="rect">
            <a:avLst/>
          </a:prstGeom>
          <a:solidFill>
            <a:srgbClr val="8E3C36"/>
          </a:solidFill>
          <a:ln>
            <a:gradFill>
              <a:gsLst>
                <a:gs pos="84159">
                  <a:schemeClr val="accent6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6">
                    <a:lumMod val="75000"/>
                  </a:schemeClr>
                </a:gs>
                <a:gs pos="50000">
                  <a:schemeClr val="accent6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홍우예향담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점수 </a:t>
            </a:r>
            <a:r>
              <a:rPr lang="en-US" altLang="ko-KR" sz="800" dirty="0" smtClean="0"/>
              <a:t>99999999</a:t>
            </a: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5652121" y="2492896"/>
            <a:ext cx="432047" cy="317338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/>
              <a:t>메세</a:t>
            </a:r>
            <a:r>
              <a:rPr lang="ko-KR" altLang="en-US" sz="700" dirty="0" err="1"/>
              <a:t>지</a:t>
            </a:r>
            <a:endParaRPr lang="ko-KR" altLang="en-US" sz="700" dirty="0"/>
          </a:p>
        </p:txBody>
      </p:sp>
      <p:sp>
        <p:nvSpPr>
          <p:cNvPr id="26" name="직사각형 25"/>
          <p:cNvSpPr/>
          <p:nvPr/>
        </p:nvSpPr>
        <p:spPr>
          <a:xfrm>
            <a:off x="3923928" y="2780928"/>
            <a:ext cx="2765817" cy="273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7A6C64"/>
                </a:solidFill>
              </a:rPr>
              <a:t>[</a:t>
            </a:r>
            <a:r>
              <a:rPr lang="ko-KR" altLang="en-US" sz="800" dirty="0" smtClean="0">
                <a:solidFill>
                  <a:srgbClr val="7A6C64"/>
                </a:solidFill>
              </a:rPr>
              <a:t>홍우</a:t>
            </a:r>
            <a:r>
              <a:rPr lang="en-US" altLang="ko-KR" sz="800" dirty="0" smtClean="0">
                <a:solidFill>
                  <a:srgbClr val="7A6C64"/>
                </a:solidFill>
              </a:rPr>
              <a:t>] </a:t>
            </a:r>
            <a:r>
              <a:rPr lang="ko-KR" altLang="en-US" sz="800" dirty="0" err="1" smtClean="0">
                <a:solidFill>
                  <a:srgbClr val="7A6C64"/>
                </a:solidFill>
              </a:rPr>
              <a:t>홍우예향담</a:t>
            </a:r>
            <a:r>
              <a:rPr lang="ko-KR" altLang="en-US" sz="800" dirty="0" smtClean="0">
                <a:solidFill>
                  <a:srgbClr val="7A6C64"/>
                </a:solidFill>
              </a:rPr>
              <a:t>  </a:t>
            </a:r>
            <a:r>
              <a:rPr lang="ko-KR" altLang="en-US" sz="800" dirty="0" err="1" smtClean="0">
                <a:solidFill>
                  <a:srgbClr val="7A6C64"/>
                </a:solidFill>
              </a:rPr>
              <a:t>길드장</a:t>
            </a:r>
            <a:r>
              <a:rPr lang="ko-KR" altLang="en-US" sz="800" dirty="0" smtClean="0">
                <a:solidFill>
                  <a:srgbClr val="7A6C64"/>
                </a:solidFill>
              </a:rPr>
              <a:t> </a:t>
            </a:r>
            <a:r>
              <a:rPr lang="en-US" altLang="ko-KR" sz="800" dirty="0" smtClean="0">
                <a:solidFill>
                  <a:srgbClr val="7A6C64"/>
                </a:solidFill>
              </a:rPr>
              <a:t>: </a:t>
            </a:r>
            <a:r>
              <a:rPr lang="ko-KR" altLang="en-US" sz="800" dirty="0" smtClean="0">
                <a:solidFill>
                  <a:srgbClr val="7A6C64"/>
                </a:solidFill>
              </a:rPr>
              <a:t>여왕벌 </a:t>
            </a:r>
            <a:r>
              <a:rPr lang="en-US" altLang="ko-KR" sz="800" dirty="0" smtClean="0">
                <a:solidFill>
                  <a:srgbClr val="7A6C64"/>
                </a:solidFill>
              </a:rPr>
              <a:t>68/70 999999</a:t>
            </a:r>
            <a:r>
              <a:rPr lang="ko-KR" altLang="en-US" sz="800" dirty="0" smtClean="0">
                <a:solidFill>
                  <a:srgbClr val="7A6C64"/>
                </a:solidFill>
              </a:rPr>
              <a:t>점</a:t>
            </a:r>
            <a:endParaRPr lang="en-US" altLang="ko-KR" sz="800" dirty="0" smtClean="0">
              <a:solidFill>
                <a:srgbClr val="7A6C64"/>
              </a:solidFill>
            </a:endParaRPr>
          </a:p>
        </p:txBody>
      </p:sp>
      <p:sp>
        <p:nvSpPr>
          <p:cNvPr id="51" name="순서도: 대체 처리 50"/>
          <p:cNvSpPr/>
          <p:nvPr/>
        </p:nvSpPr>
        <p:spPr>
          <a:xfrm>
            <a:off x="2561066" y="4418649"/>
            <a:ext cx="1036140" cy="234487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rgbClr val="7A6C64"/>
                </a:solidFill>
              </a:rPr>
              <a:t>길드탈</a:t>
            </a:r>
            <a:r>
              <a:rPr lang="ko-KR" altLang="en-US" sz="700" dirty="0">
                <a:solidFill>
                  <a:srgbClr val="7A6C64"/>
                </a:solidFill>
              </a:rPr>
              <a:t>퇴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561066" y="3933056"/>
            <a:ext cx="1036140" cy="234487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rgbClr val="7A6C64"/>
                </a:solidFill>
              </a:rPr>
              <a:t>공헌랭킹</a:t>
            </a:r>
            <a:endParaRPr lang="ko-KR" altLang="en-US" sz="700" dirty="0">
              <a:solidFill>
                <a:srgbClr val="7A6C64"/>
              </a:solidFill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2561066" y="3429000"/>
            <a:ext cx="1036140" cy="234487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rgbClr val="7A6C64"/>
                </a:solidFill>
              </a:rPr>
              <a:t>다른 길드 보기</a:t>
            </a:r>
            <a:endParaRPr lang="ko-KR" altLang="en-US" sz="700" dirty="0">
              <a:solidFill>
                <a:srgbClr val="7A6C64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987493" y="3140968"/>
            <a:ext cx="2600731" cy="999321"/>
          </a:xfrm>
          <a:prstGeom prst="rect">
            <a:avLst/>
          </a:prstGeom>
          <a:solidFill>
            <a:srgbClr val="BFA08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A6C64"/>
                </a:solidFill>
              </a:rPr>
              <a:t>동맹 목록 </a:t>
            </a:r>
            <a:r>
              <a:rPr lang="en-US" altLang="ko-KR" sz="800" dirty="0" smtClean="0">
                <a:solidFill>
                  <a:srgbClr val="7A6C64"/>
                </a:solidFill>
              </a:rPr>
              <a:t>(3/5)</a:t>
            </a:r>
          </a:p>
          <a:p>
            <a:pPr algn="ctr"/>
            <a:r>
              <a:rPr lang="ko-KR" altLang="en-US" sz="800" dirty="0" err="1" smtClean="0">
                <a:solidFill>
                  <a:srgbClr val="7A6C64"/>
                </a:solidFill>
              </a:rPr>
              <a:t>ㅇㅇㅇ</a:t>
            </a:r>
            <a:r>
              <a:rPr lang="ko-KR" altLang="en-US" sz="800" dirty="0" smtClean="0">
                <a:solidFill>
                  <a:srgbClr val="7A6C64"/>
                </a:solidFill>
              </a:rPr>
              <a:t> </a:t>
            </a:r>
            <a:r>
              <a:rPr lang="ko-KR" altLang="en-US" sz="800" dirty="0" err="1" smtClean="0">
                <a:solidFill>
                  <a:srgbClr val="7A6C64"/>
                </a:solidFill>
              </a:rPr>
              <a:t>ㅇㅇㅇ</a:t>
            </a:r>
            <a:r>
              <a:rPr lang="ko-KR" altLang="en-US" sz="800" dirty="0" smtClean="0">
                <a:solidFill>
                  <a:srgbClr val="7A6C64"/>
                </a:solidFill>
              </a:rPr>
              <a:t> </a:t>
            </a:r>
            <a:r>
              <a:rPr lang="ko-KR" altLang="en-US" sz="800" dirty="0" err="1" smtClean="0">
                <a:solidFill>
                  <a:srgbClr val="7A6C64"/>
                </a:solidFill>
              </a:rPr>
              <a:t>ㅇㅇㅇ</a:t>
            </a:r>
            <a:r>
              <a:rPr lang="ko-KR" altLang="en-US" sz="800" dirty="0" smtClean="0">
                <a:solidFill>
                  <a:srgbClr val="7A6C64"/>
                </a:solidFill>
              </a:rPr>
              <a:t> </a:t>
            </a:r>
            <a:r>
              <a:rPr lang="ko-KR" altLang="en-US" sz="800" dirty="0" err="1" smtClean="0">
                <a:solidFill>
                  <a:srgbClr val="7A6C64"/>
                </a:solidFill>
              </a:rPr>
              <a:t>ㅇㅇㅇ</a:t>
            </a:r>
            <a:r>
              <a:rPr lang="ko-KR" altLang="en-US" sz="800" dirty="0" smtClean="0">
                <a:solidFill>
                  <a:srgbClr val="7A6C64"/>
                </a:solidFill>
              </a:rPr>
              <a:t> </a:t>
            </a:r>
            <a:endParaRPr lang="en-US" altLang="ko-KR" sz="800" dirty="0" smtClean="0">
              <a:solidFill>
                <a:srgbClr val="7A6C64"/>
              </a:solidFill>
            </a:endParaRPr>
          </a:p>
          <a:p>
            <a:pPr algn="ctr"/>
            <a:r>
              <a:rPr lang="ko-KR" altLang="en-US" sz="800" dirty="0" smtClean="0">
                <a:solidFill>
                  <a:srgbClr val="7A6C64"/>
                </a:solidFill>
              </a:rPr>
              <a:t>상호 불가침 </a:t>
            </a:r>
            <a:r>
              <a:rPr lang="en-US" altLang="ko-KR" sz="800" dirty="0" smtClean="0">
                <a:solidFill>
                  <a:srgbClr val="7A6C64"/>
                </a:solidFill>
              </a:rPr>
              <a:t>(3/5)</a:t>
            </a:r>
          </a:p>
          <a:p>
            <a:pPr algn="ctr"/>
            <a:r>
              <a:rPr lang="ko-KR" altLang="en-US" sz="800" dirty="0" err="1" smtClean="0">
                <a:solidFill>
                  <a:srgbClr val="7A6C64"/>
                </a:solidFill>
              </a:rPr>
              <a:t>ㅇㅇㅇ</a:t>
            </a:r>
            <a:r>
              <a:rPr lang="ko-KR" altLang="en-US" sz="800" dirty="0" smtClean="0">
                <a:solidFill>
                  <a:srgbClr val="7A6C64"/>
                </a:solidFill>
              </a:rPr>
              <a:t> </a:t>
            </a:r>
            <a:r>
              <a:rPr lang="ko-KR" altLang="en-US" sz="800" dirty="0" err="1" smtClean="0">
                <a:solidFill>
                  <a:srgbClr val="7A6C64"/>
                </a:solidFill>
              </a:rPr>
              <a:t>ㅇㅇㅇ</a:t>
            </a:r>
            <a:r>
              <a:rPr lang="ko-KR" altLang="en-US" sz="800" dirty="0" smtClean="0">
                <a:solidFill>
                  <a:srgbClr val="7A6C64"/>
                </a:solidFill>
              </a:rPr>
              <a:t> </a:t>
            </a:r>
            <a:r>
              <a:rPr lang="ko-KR" altLang="en-US" sz="800" dirty="0" err="1" smtClean="0">
                <a:solidFill>
                  <a:srgbClr val="7A6C64"/>
                </a:solidFill>
              </a:rPr>
              <a:t>ㅇㅇㅇ</a:t>
            </a:r>
            <a:r>
              <a:rPr lang="ko-KR" altLang="en-US" sz="800" dirty="0" smtClean="0">
                <a:solidFill>
                  <a:srgbClr val="7A6C64"/>
                </a:solidFill>
              </a:rPr>
              <a:t> </a:t>
            </a:r>
            <a:r>
              <a:rPr lang="ko-KR" altLang="en-US" sz="800" dirty="0" err="1" smtClean="0">
                <a:solidFill>
                  <a:srgbClr val="7A6C64"/>
                </a:solidFill>
              </a:rPr>
              <a:t>ㅇㅇㅇ</a:t>
            </a:r>
            <a:r>
              <a:rPr lang="ko-KR" altLang="en-US" sz="800" dirty="0" smtClean="0">
                <a:solidFill>
                  <a:srgbClr val="7A6C64"/>
                </a:solidFill>
              </a:rPr>
              <a:t> </a:t>
            </a:r>
            <a:endParaRPr lang="en-US" altLang="ko-KR" sz="800" dirty="0" smtClean="0">
              <a:solidFill>
                <a:srgbClr val="7A6C64"/>
              </a:solidFill>
            </a:endParaRPr>
          </a:p>
          <a:p>
            <a:pPr algn="ctr"/>
            <a:r>
              <a:rPr lang="ko-KR" altLang="en-US" sz="800" dirty="0" smtClean="0">
                <a:solidFill>
                  <a:srgbClr val="7A6C64"/>
                </a:solidFill>
              </a:rPr>
              <a:t>전쟁</a:t>
            </a:r>
            <a:endParaRPr lang="en-US" altLang="ko-KR" sz="800" dirty="0" smtClean="0">
              <a:solidFill>
                <a:srgbClr val="7A6C64"/>
              </a:solidFill>
            </a:endParaRPr>
          </a:p>
          <a:p>
            <a:pPr algn="ctr"/>
            <a:r>
              <a:rPr lang="ko-KR" altLang="en-US" sz="800" dirty="0" err="1" smtClean="0">
                <a:solidFill>
                  <a:srgbClr val="7A6C64"/>
                </a:solidFill>
              </a:rPr>
              <a:t>ㅇㅇㅇ</a:t>
            </a:r>
            <a:r>
              <a:rPr lang="ko-KR" altLang="en-US" sz="800" dirty="0" smtClean="0">
                <a:solidFill>
                  <a:srgbClr val="7A6C64"/>
                </a:solidFill>
              </a:rPr>
              <a:t> </a:t>
            </a:r>
            <a:r>
              <a:rPr lang="ko-KR" altLang="en-US" sz="800" dirty="0" err="1" smtClean="0">
                <a:solidFill>
                  <a:srgbClr val="7A6C64"/>
                </a:solidFill>
              </a:rPr>
              <a:t>ㅇㅇㅇ</a:t>
            </a:r>
            <a:r>
              <a:rPr lang="ko-KR" altLang="en-US" sz="800" dirty="0" smtClean="0">
                <a:solidFill>
                  <a:srgbClr val="7A6C64"/>
                </a:solidFill>
              </a:rPr>
              <a:t> </a:t>
            </a:r>
            <a:r>
              <a:rPr lang="ko-KR" altLang="en-US" sz="800" dirty="0" err="1" smtClean="0">
                <a:solidFill>
                  <a:srgbClr val="7A6C64"/>
                </a:solidFill>
              </a:rPr>
              <a:t>ㅇㅇㅇ</a:t>
            </a:r>
            <a:r>
              <a:rPr lang="ko-KR" altLang="en-US" sz="800" dirty="0" smtClean="0">
                <a:solidFill>
                  <a:srgbClr val="7A6C64"/>
                </a:solidFill>
              </a:rPr>
              <a:t> </a:t>
            </a:r>
            <a:r>
              <a:rPr lang="ko-KR" altLang="en-US" sz="800" dirty="0" err="1" smtClean="0">
                <a:solidFill>
                  <a:srgbClr val="7A6C64"/>
                </a:solidFill>
              </a:rPr>
              <a:t>ㅇㅇㅇ</a:t>
            </a:r>
            <a:r>
              <a:rPr lang="ko-KR" altLang="en-US" sz="800" dirty="0" smtClean="0">
                <a:solidFill>
                  <a:srgbClr val="7A6C64"/>
                </a:solidFill>
              </a:rPr>
              <a:t> </a:t>
            </a:r>
            <a:endParaRPr lang="en-US" altLang="ko-KR" sz="800" dirty="0" smtClean="0">
              <a:solidFill>
                <a:srgbClr val="7A6C64"/>
              </a:solidFill>
            </a:endParaRPr>
          </a:p>
        </p:txBody>
      </p:sp>
      <p:sp>
        <p:nvSpPr>
          <p:cNvPr id="65" name="순서도: 대체 처리 64"/>
          <p:cNvSpPr/>
          <p:nvPr/>
        </p:nvSpPr>
        <p:spPr>
          <a:xfrm>
            <a:off x="3996443" y="4537493"/>
            <a:ext cx="791579" cy="287569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rgbClr val="FFC000"/>
                </a:solidFill>
              </a:rPr>
              <a:t>길드메세지</a:t>
            </a:r>
            <a:endParaRPr lang="ko-KR" altLang="en-US" sz="800" dirty="0">
              <a:solidFill>
                <a:srgbClr val="FFC000"/>
              </a:solidFill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4892068" y="4531755"/>
            <a:ext cx="791579" cy="287569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rgbClr val="FFC000"/>
                </a:solidFill>
              </a:rPr>
              <a:t>길드장</a:t>
            </a:r>
            <a:r>
              <a:rPr lang="ko-KR" altLang="en-US" sz="800" dirty="0" smtClean="0">
                <a:solidFill>
                  <a:srgbClr val="FFC000"/>
                </a:solidFill>
              </a:rPr>
              <a:t> 연락</a:t>
            </a:r>
            <a:endParaRPr lang="ko-KR" altLang="en-US" sz="800" dirty="0">
              <a:solidFill>
                <a:srgbClr val="FFC000"/>
              </a:solidFill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5760386" y="4537493"/>
            <a:ext cx="791579" cy="287569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rgbClr val="FFC000"/>
                </a:solidFill>
              </a:rPr>
              <a:t>길드원</a:t>
            </a:r>
            <a:r>
              <a:rPr lang="ko-KR" altLang="en-US" sz="800" dirty="0" smtClean="0">
                <a:solidFill>
                  <a:srgbClr val="FFC000"/>
                </a:solidFill>
              </a:rPr>
              <a:t> 목록</a:t>
            </a:r>
            <a:endParaRPr lang="ko-KR" altLang="en-US" sz="800" dirty="0">
              <a:solidFill>
                <a:srgbClr val="FFC000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248369" y="-9472"/>
            <a:ext cx="2933418" cy="23583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4150">
                  <a:schemeClr val="accent5">
                    <a:lumMod val="20000"/>
                    <a:lumOff val="80000"/>
                  </a:schemeClr>
                </a:gs>
                <a:gs pos="67500">
                  <a:schemeClr val="accent1">
                    <a:lumMod val="20000"/>
                    <a:lumOff val="80000"/>
                  </a:schemeClr>
                </a:gs>
                <a:gs pos="50000">
                  <a:schemeClr val="bg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63500" dist="25400" dir="5400000" sx="98000" sy="98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r>
              <a:rPr lang="ko-KR" altLang="en-US" sz="1000" b="1" dirty="0" smtClean="0">
                <a:solidFill>
                  <a:srgbClr val="7A6C64"/>
                </a:solidFill>
              </a:rPr>
              <a:t>   </a:t>
            </a:r>
            <a:endParaRPr lang="en-US" altLang="ko-KR" sz="1000" b="1" dirty="0" smtClean="0">
              <a:solidFill>
                <a:srgbClr val="7A6C64"/>
              </a:solidFill>
            </a:endParaRPr>
          </a:p>
          <a:p>
            <a:endParaRPr lang="en-US" altLang="ko-KR" sz="1000" b="1" dirty="0">
              <a:solidFill>
                <a:srgbClr val="7A6C64"/>
              </a:solidFill>
            </a:endParaRPr>
          </a:p>
          <a:p>
            <a:r>
              <a:rPr lang="ko-KR" altLang="en-US" sz="1000" b="1" dirty="0" smtClean="0">
                <a:solidFill>
                  <a:srgbClr val="7A6C64"/>
                </a:solidFill>
              </a:rPr>
              <a:t>공헌랭킹</a:t>
            </a:r>
            <a:endParaRPr lang="en-US" altLang="ko-KR" sz="1000" b="1" dirty="0" smtClean="0">
              <a:solidFill>
                <a:srgbClr val="7A6C64"/>
              </a:solidFill>
            </a:endParaRPr>
          </a:p>
          <a:p>
            <a:endParaRPr lang="en-US" altLang="ko-KR" sz="1000" b="1" dirty="0">
              <a:solidFill>
                <a:srgbClr val="7A6C64"/>
              </a:solidFill>
            </a:endParaRPr>
          </a:p>
          <a:p>
            <a:endParaRPr lang="en-US" altLang="ko-KR" sz="1000" b="1" dirty="0">
              <a:solidFill>
                <a:srgbClr val="7A6C64"/>
              </a:solidFill>
            </a:endParaRPr>
          </a:p>
          <a:p>
            <a:r>
              <a:rPr lang="ko-KR" altLang="en-US" sz="1000" b="1" dirty="0" smtClean="0">
                <a:solidFill>
                  <a:srgbClr val="7A6C64"/>
                </a:solidFill>
              </a:rPr>
              <a:t> </a:t>
            </a:r>
            <a:endParaRPr lang="en-US" altLang="ko-KR" sz="1000" b="1" dirty="0" smtClean="0">
              <a:solidFill>
                <a:srgbClr val="7A6C64"/>
              </a:solidFill>
            </a:endParaRPr>
          </a:p>
          <a:p>
            <a:endParaRPr lang="en-US" altLang="ko-KR" sz="1400" dirty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323193" y="379875"/>
            <a:ext cx="2765817" cy="18249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4150">
                  <a:schemeClr val="accent5">
                    <a:lumMod val="20000"/>
                    <a:lumOff val="80000"/>
                  </a:schemeClr>
                </a:gs>
                <a:gs pos="67500">
                  <a:schemeClr val="accent1">
                    <a:lumMod val="20000"/>
                    <a:lumOff val="80000"/>
                  </a:schemeClr>
                </a:gs>
                <a:gs pos="50000">
                  <a:schemeClr val="bg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63500" dist="25400" dir="5400000" sx="98000" sy="98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rgbClr val="7A6C64"/>
              </a:solidFill>
            </a:endParaRPr>
          </a:p>
          <a:p>
            <a:pPr algn="ctr"/>
            <a:endParaRPr lang="en-US" altLang="ko-KR" sz="1000" b="1" dirty="0">
              <a:solidFill>
                <a:srgbClr val="7A6C64"/>
              </a:solidFill>
            </a:endParaRPr>
          </a:p>
          <a:p>
            <a:pPr algn="ctr"/>
            <a:r>
              <a:rPr lang="ko-KR" altLang="en-US" sz="800" b="1" dirty="0" err="1" smtClean="0">
                <a:solidFill>
                  <a:srgbClr val="7A6C64"/>
                </a:solidFill>
              </a:rPr>
              <a:t>길드</a:t>
            </a:r>
            <a:r>
              <a:rPr lang="ko-KR" altLang="en-US" sz="800" b="1" dirty="0" err="1">
                <a:solidFill>
                  <a:srgbClr val="7A6C64"/>
                </a:solidFill>
              </a:rPr>
              <a:t>장</a:t>
            </a:r>
            <a:r>
              <a:rPr lang="ko-KR" altLang="en-US" sz="800" b="1" dirty="0" smtClean="0">
                <a:solidFill>
                  <a:srgbClr val="7A6C64"/>
                </a:solidFill>
              </a:rPr>
              <a:t> </a:t>
            </a:r>
            <a:r>
              <a:rPr lang="ko-KR" altLang="en-US" sz="800" b="1" dirty="0" err="1" smtClean="0">
                <a:solidFill>
                  <a:srgbClr val="7A6C64"/>
                </a:solidFill>
              </a:rPr>
              <a:t>노란곰</a:t>
            </a:r>
            <a:r>
              <a:rPr lang="ko-KR" altLang="en-US" sz="800" b="1" dirty="0" smtClean="0">
                <a:solidFill>
                  <a:srgbClr val="7A6C64"/>
                </a:solidFill>
              </a:rPr>
              <a:t> </a:t>
            </a:r>
            <a:r>
              <a:rPr lang="en-US" altLang="ko-KR" sz="800" b="1" dirty="0" smtClean="0">
                <a:solidFill>
                  <a:srgbClr val="7A6C64"/>
                </a:solidFill>
              </a:rPr>
              <a:t> </a:t>
            </a:r>
            <a:r>
              <a:rPr lang="ko-KR" altLang="en-US" sz="800" b="1" dirty="0" smtClean="0">
                <a:solidFill>
                  <a:srgbClr val="7A6C64"/>
                </a:solidFill>
              </a:rPr>
              <a:t> </a:t>
            </a:r>
            <a:r>
              <a:rPr lang="en-US" altLang="ko-KR" sz="800" b="1" dirty="0" smtClean="0">
                <a:solidFill>
                  <a:srgbClr val="7A6C64"/>
                </a:solidFill>
              </a:rPr>
              <a:t>9999999    9999</a:t>
            </a:r>
          </a:p>
          <a:p>
            <a:pPr algn="ctr"/>
            <a:endParaRPr lang="en-US" altLang="ko-KR" sz="800" b="1" dirty="0">
              <a:solidFill>
                <a:srgbClr val="7A6C64"/>
              </a:solidFill>
            </a:endParaRPr>
          </a:p>
          <a:p>
            <a:pPr algn="ctr"/>
            <a:r>
              <a:rPr lang="ko-KR" altLang="en-US" sz="800" b="1" dirty="0" smtClean="0">
                <a:solidFill>
                  <a:srgbClr val="7A6C64"/>
                </a:solidFill>
              </a:rPr>
              <a:t>외교</a:t>
            </a:r>
            <a:r>
              <a:rPr lang="ko-KR" altLang="en-US" sz="800" b="1" dirty="0">
                <a:solidFill>
                  <a:srgbClr val="7A6C64"/>
                </a:solidFill>
              </a:rPr>
              <a:t>관</a:t>
            </a:r>
            <a:r>
              <a:rPr lang="ko-KR" altLang="en-US" sz="800" b="1" dirty="0" smtClean="0">
                <a:solidFill>
                  <a:srgbClr val="7A6C64"/>
                </a:solidFill>
              </a:rPr>
              <a:t> </a:t>
            </a:r>
            <a:r>
              <a:rPr lang="ko-KR" altLang="en-US" sz="800" b="1" dirty="0" err="1">
                <a:solidFill>
                  <a:srgbClr val="7A6C64"/>
                </a:solidFill>
              </a:rPr>
              <a:t>노란곰</a:t>
            </a:r>
            <a:r>
              <a:rPr lang="ko-KR" altLang="en-US" sz="800" b="1" dirty="0">
                <a:solidFill>
                  <a:srgbClr val="7A6C64"/>
                </a:solidFill>
              </a:rPr>
              <a:t> </a:t>
            </a:r>
            <a:r>
              <a:rPr lang="en-US" altLang="ko-KR" sz="800" b="1" dirty="0">
                <a:solidFill>
                  <a:srgbClr val="7A6C64"/>
                </a:solidFill>
              </a:rPr>
              <a:t> </a:t>
            </a:r>
            <a:r>
              <a:rPr lang="ko-KR" altLang="en-US" sz="800" b="1" dirty="0">
                <a:solidFill>
                  <a:srgbClr val="7A6C64"/>
                </a:solidFill>
              </a:rPr>
              <a:t> </a:t>
            </a:r>
            <a:r>
              <a:rPr lang="en-US" altLang="ko-KR" sz="800" b="1" dirty="0">
                <a:solidFill>
                  <a:srgbClr val="7A6C64"/>
                </a:solidFill>
              </a:rPr>
              <a:t>9999999    </a:t>
            </a:r>
            <a:r>
              <a:rPr lang="en-US" altLang="ko-KR" sz="800" b="1" dirty="0" smtClean="0">
                <a:solidFill>
                  <a:srgbClr val="7A6C64"/>
                </a:solidFill>
              </a:rPr>
              <a:t>9999</a:t>
            </a:r>
            <a:endParaRPr lang="en-US" altLang="ko-KR" sz="800" b="1" dirty="0">
              <a:solidFill>
                <a:srgbClr val="7A6C64"/>
              </a:solidFill>
            </a:endParaRPr>
          </a:p>
          <a:p>
            <a:pPr algn="ctr"/>
            <a:endParaRPr lang="en-US" altLang="ko-KR" sz="800" b="1" dirty="0" smtClean="0">
              <a:solidFill>
                <a:srgbClr val="7A6C64"/>
              </a:solidFill>
            </a:endParaRPr>
          </a:p>
          <a:p>
            <a:pPr algn="ctr"/>
            <a:r>
              <a:rPr lang="ko-KR" altLang="en-US" sz="800" b="1" dirty="0" smtClean="0">
                <a:solidFill>
                  <a:srgbClr val="7A6C64"/>
                </a:solidFill>
              </a:rPr>
              <a:t>중</a:t>
            </a:r>
            <a:r>
              <a:rPr lang="ko-KR" altLang="en-US" sz="800" b="1" dirty="0">
                <a:solidFill>
                  <a:srgbClr val="7A6C64"/>
                </a:solidFill>
              </a:rPr>
              <a:t>대</a:t>
            </a:r>
            <a:r>
              <a:rPr lang="ko-KR" altLang="en-US" sz="800" b="1" dirty="0" smtClean="0">
                <a:solidFill>
                  <a:srgbClr val="7A6C64"/>
                </a:solidFill>
              </a:rPr>
              <a:t>장 </a:t>
            </a:r>
            <a:r>
              <a:rPr lang="ko-KR" altLang="en-US" sz="800" b="1" dirty="0" err="1">
                <a:solidFill>
                  <a:srgbClr val="7A6C64"/>
                </a:solidFill>
              </a:rPr>
              <a:t>노란곰</a:t>
            </a:r>
            <a:r>
              <a:rPr lang="ko-KR" altLang="en-US" sz="800" b="1" dirty="0">
                <a:solidFill>
                  <a:srgbClr val="7A6C64"/>
                </a:solidFill>
              </a:rPr>
              <a:t> </a:t>
            </a:r>
            <a:r>
              <a:rPr lang="en-US" altLang="ko-KR" sz="800" b="1" dirty="0">
                <a:solidFill>
                  <a:srgbClr val="7A6C64"/>
                </a:solidFill>
              </a:rPr>
              <a:t> </a:t>
            </a:r>
            <a:r>
              <a:rPr lang="ko-KR" altLang="en-US" sz="800" b="1" dirty="0">
                <a:solidFill>
                  <a:srgbClr val="7A6C64"/>
                </a:solidFill>
              </a:rPr>
              <a:t> </a:t>
            </a:r>
            <a:r>
              <a:rPr lang="en-US" altLang="ko-KR" sz="800" b="1" dirty="0">
                <a:solidFill>
                  <a:srgbClr val="7A6C64"/>
                </a:solidFill>
              </a:rPr>
              <a:t>9999999    </a:t>
            </a:r>
            <a:r>
              <a:rPr lang="en-US" altLang="ko-KR" sz="800" b="1" dirty="0" smtClean="0">
                <a:solidFill>
                  <a:srgbClr val="7A6C64"/>
                </a:solidFill>
              </a:rPr>
              <a:t>9999</a:t>
            </a:r>
          </a:p>
          <a:p>
            <a:pPr algn="ctr"/>
            <a:endParaRPr lang="en-US" altLang="ko-KR" sz="800" b="1" dirty="0" smtClean="0">
              <a:solidFill>
                <a:srgbClr val="7A6C64"/>
              </a:solidFill>
            </a:endParaRPr>
          </a:p>
          <a:p>
            <a:pPr algn="ctr"/>
            <a:r>
              <a:rPr lang="ko-KR" altLang="en-US" sz="800" b="1" dirty="0">
                <a:solidFill>
                  <a:srgbClr val="7A6C64"/>
                </a:solidFill>
              </a:rPr>
              <a:t>기사단 </a:t>
            </a:r>
            <a:r>
              <a:rPr lang="ko-KR" altLang="en-US" sz="800" b="1" dirty="0" err="1">
                <a:solidFill>
                  <a:srgbClr val="7A6C64"/>
                </a:solidFill>
              </a:rPr>
              <a:t>노란곰</a:t>
            </a:r>
            <a:r>
              <a:rPr lang="ko-KR" altLang="en-US" sz="800" b="1" dirty="0">
                <a:solidFill>
                  <a:srgbClr val="7A6C64"/>
                </a:solidFill>
              </a:rPr>
              <a:t> </a:t>
            </a:r>
            <a:r>
              <a:rPr lang="en-US" altLang="ko-KR" sz="800" b="1" dirty="0">
                <a:solidFill>
                  <a:srgbClr val="7A6C64"/>
                </a:solidFill>
              </a:rPr>
              <a:t> </a:t>
            </a:r>
            <a:r>
              <a:rPr lang="ko-KR" altLang="en-US" sz="800" b="1" dirty="0">
                <a:solidFill>
                  <a:srgbClr val="7A6C64"/>
                </a:solidFill>
              </a:rPr>
              <a:t> </a:t>
            </a:r>
            <a:r>
              <a:rPr lang="en-US" altLang="ko-KR" sz="800" b="1" dirty="0">
                <a:solidFill>
                  <a:srgbClr val="7A6C64"/>
                </a:solidFill>
              </a:rPr>
              <a:t>9999999    </a:t>
            </a:r>
            <a:r>
              <a:rPr lang="en-US" altLang="ko-KR" sz="800" b="1" dirty="0" smtClean="0">
                <a:solidFill>
                  <a:srgbClr val="7A6C64"/>
                </a:solidFill>
              </a:rPr>
              <a:t>9999</a:t>
            </a:r>
            <a:endParaRPr lang="en-US" altLang="ko-KR" sz="800" b="1" dirty="0">
              <a:solidFill>
                <a:srgbClr val="7A6C64"/>
              </a:solidFill>
            </a:endParaRPr>
          </a:p>
          <a:p>
            <a:pPr algn="ctr"/>
            <a:endParaRPr lang="en-US" altLang="ko-KR" sz="800" b="1" dirty="0" smtClean="0">
              <a:solidFill>
                <a:srgbClr val="7A6C64"/>
              </a:solidFill>
            </a:endParaRPr>
          </a:p>
          <a:p>
            <a:pPr algn="ctr"/>
            <a:r>
              <a:rPr lang="ko-KR" altLang="en-US" sz="800" b="1" dirty="0">
                <a:solidFill>
                  <a:srgbClr val="7A6C64"/>
                </a:solidFill>
              </a:rPr>
              <a:t>기사단 </a:t>
            </a:r>
            <a:r>
              <a:rPr lang="ko-KR" altLang="en-US" sz="800" b="1" dirty="0" err="1">
                <a:solidFill>
                  <a:srgbClr val="7A6C64"/>
                </a:solidFill>
              </a:rPr>
              <a:t>노란곰</a:t>
            </a:r>
            <a:r>
              <a:rPr lang="ko-KR" altLang="en-US" sz="800" b="1" dirty="0">
                <a:solidFill>
                  <a:srgbClr val="7A6C64"/>
                </a:solidFill>
              </a:rPr>
              <a:t> </a:t>
            </a:r>
            <a:r>
              <a:rPr lang="en-US" altLang="ko-KR" sz="800" b="1" dirty="0">
                <a:solidFill>
                  <a:srgbClr val="7A6C64"/>
                </a:solidFill>
              </a:rPr>
              <a:t> </a:t>
            </a:r>
            <a:r>
              <a:rPr lang="ko-KR" altLang="en-US" sz="800" b="1" dirty="0">
                <a:solidFill>
                  <a:srgbClr val="7A6C64"/>
                </a:solidFill>
              </a:rPr>
              <a:t> </a:t>
            </a:r>
            <a:r>
              <a:rPr lang="en-US" altLang="ko-KR" sz="800" b="1" dirty="0">
                <a:solidFill>
                  <a:srgbClr val="7A6C64"/>
                </a:solidFill>
              </a:rPr>
              <a:t>9999999    </a:t>
            </a:r>
            <a:r>
              <a:rPr lang="en-US" altLang="ko-KR" sz="800" b="1" dirty="0" smtClean="0">
                <a:solidFill>
                  <a:srgbClr val="7A6C64"/>
                </a:solidFill>
              </a:rPr>
              <a:t>9999</a:t>
            </a:r>
          </a:p>
          <a:p>
            <a:pPr algn="ctr"/>
            <a:endParaRPr lang="en-US" altLang="ko-KR" sz="800" b="1" dirty="0" smtClean="0">
              <a:solidFill>
                <a:srgbClr val="7A6C64"/>
              </a:solidFill>
            </a:endParaRPr>
          </a:p>
          <a:p>
            <a:pPr algn="ctr"/>
            <a:r>
              <a:rPr lang="ko-KR" altLang="en-US" sz="800" b="1" dirty="0" smtClean="0">
                <a:solidFill>
                  <a:srgbClr val="7A6C64"/>
                </a:solidFill>
              </a:rPr>
              <a:t>시민    </a:t>
            </a:r>
            <a:r>
              <a:rPr lang="ko-KR" altLang="en-US" sz="800" b="1" dirty="0" err="1">
                <a:solidFill>
                  <a:srgbClr val="7A6C64"/>
                </a:solidFill>
              </a:rPr>
              <a:t>노란곰</a:t>
            </a:r>
            <a:r>
              <a:rPr lang="ko-KR" altLang="en-US" sz="800" b="1" dirty="0">
                <a:solidFill>
                  <a:srgbClr val="7A6C64"/>
                </a:solidFill>
              </a:rPr>
              <a:t> </a:t>
            </a:r>
            <a:r>
              <a:rPr lang="en-US" altLang="ko-KR" sz="800" b="1" dirty="0">
                <a:solidFill>
                  <a:srgbClr val="7A6C64"/>
                </a:solidFill>
              </a:rPr>
              <a:t> </a:t>
            </a:r>
            <a:r>
              <a:rPr lang="ko-KR" altLang="en-US" sz="800" b="1" dirty="0">
                <a:solidFill>
                  <a:srgbClr val="7A6C64"/>
                </a:solidFill>
              </a:rPr>
              <a:t> </a:t>
            </a:r>
            <a:r>
              <a:rPr lang="en-US" altLang="ko-KR" sz="800" b="1" dirty="0">
                <a:solidFill>
                  <a:srgbClr val="7A6C64"/>
                </a:solidFill>
              </a:rPr>
              <a:t>9999999    </a:t>
            </a:r>
            <a:r>
              <a:rPr lang="en-US" altLang="ko-KR" sz="800" b="1" dirty="0" smtClean="0">
                <a:solidFill>
                  <a:srgbClr val="7A6C64"/>
                </a:solidFill>
              </a:rPr>
              <a:t>9999</a:t>
            </a:r>
            <a:endParaRPr lang="en-US" altLang="ko-KR" sz="800" b="1" dirty="0">
              <a:solidFill>
                <a:srgbClr val="7A6C64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320376" y="350568"/>
            <a:ext cx="2765817" cy="273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A6C64"/>
                </a:solidFill>
              </a:rPr>
              <a:t>일간</a:t>
            </a:r>
            <a:r>
              <a:rPr lang="en-US" altLang="ko-KR" sz="800" dirty="0">
                <a:solidFill>
                  <a:srgbClr val="7A6C64"/>
                </a:solidFill>
              </a:rPr>
              <a:t> </a:t>
            </a:r>
            <a:r>
              <a:rPr lang="en-US" altLang="ko-KR" sz="800" dirty="0" smtClean="0">
                <a:solidFill>
                  <a:srgbClr val="7A6C64"/>
                </a:solidFill>
              </a:rPr>
              <a:t>      |        </a:t>
            </a:r>
            <a:r>
              <a:rPr lang="ko-KR" altLang="en-US" sz="800" dirty="0" smtClean="0">
                <a:solidFill>
                  <a:srgbClr val="7A6C64"/>
                </a:solidFill>
              </a:rPr>
              <a:t>주간        </a:t>
            </a:r>
            <a:r>
              <a:rPr lang="en-US" altLang="ko-KR" sz="800" dirty="0" smtClean="0">
                <a:solidFill>
                  <a:srgbClr val="7A6C64"/>
                </a:solidFill>
              </a:rPr>
              <a:t>|        </a:t>
            </a:r>
            <a:r>
              <a:rPr lang="ko-KR" altLang="en-US" sz="800" dirty="0" smtClean="0">
                <a:solidFill>
                  <a:srgbClr val="7A6C64"/>
                </a:solidFill>
              </a:rPr>
              <a:t>누적</a:t>
            </a:r>
            <a:endParaRPr lang="en-US" altLang="ko-KR" sz="800" dirty="0" smtClean="0">
              <a:solidFill>
                <a:srgbClr val="7A6C64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320376" y="581300"/>
            <a:ext cx="2765817" cy="201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A6C64"/>
                </a:solidFill>
              </a:rPr>
              <a:t>직책   아이디    공헌포인트</a:t>
            </a:r>
            <a:r>
              <a:rPr lang="en-US" altLang="ko-KR" sz="800" dirty="0" smtClean="0">
                <a:solidFill>
                  <a:srgbClr val="7A6C64"/>
                </a:solidFill>
              </a:rPr>
              <a:t>(P)  </a:t>
            </a:r>
            <a:r>
              <a:rPr lang="ko-KR" altLang="en-US" sz="800" dirty="0" smtClean="0">
                <a:solidFill>
                  <a:srgbClr val="7A6C64"/>
                </a:solidFill>
              </a:rPr>
              <a:t>길드포인트</a:t>
            </a:r>
            <a:r>
              <a:rPr lang="en-US" altLang="ko-KR" sz="800" dirty="0" smtClean="0">
                <a:solidFill>
                  <a:srgbClr val="7A6C64"/>
                </a:solidFill>
              </a:rPr>
              <a:t>(GP)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8861747" y="45947"/>
            <a:ext cx="262905" cy="242500"/>
          </a:xfrm>
          <a:prstGeom prst="flowChartAlternateProcess">
            <a:avLst/>
          </a:prstGeom>
          <a:gradFill>
            <a:gsLst>
              <a:gs pos="0">
                <a:srgbClr val="FFC000"/>
              </a:gs>
              <a:gs pos="50000">
                <a:srgbClr val="FF0000"/>
              </a:gs>
              <a:gs pos="100000">
                <a:srgbClr val="FF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X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150750" y="10384"/>
            <a:ext cx="2933418" cy="23583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4150">
                  <a:schemeClr val="accent5">
                    <a:lumMod val="20000"/>
                    <a:lumOff val="80000"/>
                  </a:schemeClr>
                </a:gs>
                <a:gs pos="67500">
                  <a:schemeClr val="accent1">
                    <a:lumMod val="20000"/>
                    <a:lumOff val="80000"/>
                  </a:schemeClr>
                </a:gs>
                <a:gs pos="50000">
                  <a:schemeClr val="bg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63500" dist="25400" dir="5400000" sx="98000" sy="98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r>
              <a:rPr lang="ko-KR" altLang="en-US" sz="1000" b="1" dirty="0" smtClean="0">
                <a:solidFill>
                  <a:srgbClr val="7A6C64"/>
                </a:solidFill>
              </a:rPr>
              <a:t>   </a:t>
            </a:r>
            <a:endParaRPr lang="en-US" altLang="ko-KR" sz="1000" b="1" dirty="0" smtClean="0">
              <a:solidFill>
                <a:srgbClr val="7A6C64"/>
              </a:solidFill>
            </a:endParaRPr>
          </a:p>
          <a:p>
            <a:endParaRPr lang="en-US" altLang="ko-KR" sz="1000" b="1" dirty="0">
              <a:solidFill>
                <a:srgbClr val="7A6C64"/>
              </a:solidFill>
            </a:endParaRPr>
          </a:p>
          <a:p>
            <a:r>
              <a:rPr lang="ko-KR" altLang="en-US" sz="1000" b="1" dirty="0" smtClean="0">
                <a:solidFill>
                  <a:srgbClr val="7A6C64"/>
                </a:solidFill>
              </a:rPr>
              <a:t>다른 길드 보기</a:t>
            </a:r>
            <a:endParaRPr lang="en-US" altLang="ko-KR" sz="1000" b="1" dirty="0" smtClean="0">
              <a:solidFill>
                <a:srgbClr val="7A6C64"/>
              </a:solidFill>
            </a:endParaRPr>
          </a:p>
          <a:p>
            <a:endParaRPr lang="en-US" altLang="ko-KR" sz="1000" b="1" dirty="0">
              <a:solidFill>
                <a:srgbClr val="7A6C64"/>
              </a:solidFill>
            </a:endParaRPr>
          </a:p>
          <a:p>
            <a:endParaRPr lang="en-US" altLang="ko-KR" sz="1000" b="1" dirty="0">
              <a:solidFill>
                <a:srgbClr val="7A6C64"/>
              </a:solidFill>
            </a:endParaRPr>
          </a:p>
          <a:p>
            <a:r>
              <a:rPr lang="ko-KR" altLang="en-US" sz="1000" b="1" dirty="0" smtClean="0">
                <a:solidFill>
                  <a:srgbClr val="7A6C64"/>
                </a:solidFill>
              </a:rPr>
              <a:t> </a:t>
            </a:r>
            <a:endParaRPr lang="en-US" altLang="ko-KR" sz="1000" b="1" dirty="0" smtClean="0">
              <a:solidFill>
                <a:srgbClr val="7A6C64"/>
              </a:solidFill>
            </a:endParaRPr>
          </a:p>
          <a:p>
            <a:endParaRPr lang="en-US" altLang="ko-KR" sz="1400" dirty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225574" y="399731"/>
            <a:ext cx="2765817" cy="18249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4150">
                  <a:schemeClr val="accent5">
                    <a:lumMod val="20000"/>
                    <a:lumOff val="80000"/>
                  </a:schemeClr>
                </a:gs>
                <a:gs pos="67500">
                  <a:schemeClr val="accent1">
                    <a:lumMod val="20000"/>
                    <a:lumOff val="80000"/>
                  </a:schemeClr>
                </a:gs>
                <a:gs pos="50000">
                  <a:schemeClr val="bg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63500" dist="25400" dir="5400000" sx="98000" sy="98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rgbClr val="7A6C64"/>
              </a:solidFill>
            </a:endParaRPr>
          </a:p>
          <a:p>
            <a:pPr algn="ctr"/>
            <a:endParaRPr lang="en-US" altLang="ko-KR" sz="1000" b="1" dirty="0">
              <a:solidFill>
                <a:srgbClr val="7A6C64"/>
              </a:solidFill>
            </a:endParaRPr>
          </a:p>
          <a:p>
            <a:pPr algn="ctr"/>
            <a:r>
              <a:rPr lang="en-US" altLang="ko-KR" sz="800" b="1" dirty="0" smtClean="0">
                <a:solidFill>
                  <a:srgbClr val="7A6C64"/>
                </a:solidFill>
              </a:rPr>
              <a:t>[KRA]</a:t>
            </a:r>
            <a:r>
              <a:rPr lang="ko-KR" altLang="en-US" sz="800" b="1" dirty="0" smtClean="0">
                <a:solidFill>
                  <a:srgbClr val="7A6C64"/>
                </a:solidFill>
              </a:rPr>
              <a:t> </a:t>
            </a:r>
            <a:r>
              <a:rPr lang="en-US" altLang="ko-KR" sz="800" b="1" dirty="0" smtClean="0">
                <a:solidFill>
                  <a:srgbClr val="7A6C64"/>
                </a:solidFill>
              </a:rPr>
              <a:t>KOREAGLORY</a:t>
            </a:r>
            <a:r>
              <a:rPr lang="ko-KR" altLang="en-US" sz="800" b="1" dirty="0" smtClean="0">
                <a:solidFill>
                  <a:srgbClr val="7A6C64"/>
                </a:solidFill>
              </a:rPr>
              <a:t> </a:t>
            </a:r>
            <a:r>
              <a:rPr lang="en-US" altLang="ko-KR" sz="800" b="1" dirty="0" smtClean="0">
                <a:solidFill>
                  <a:srgbClr val="7A6C64"/>
                </a:solidFill>
              </a:rPr>
              <a:t> </a:t>
            </a:r>
            <a:r>
              <a:rPr lang="ko-KR" altLang="en-US" sz="800" b="1" dirty="0" smtClean="0">
                <a:solidFill>
                  <a:srgbClr val="7A6C64"/>
                </a:solidFill>
              </a:rPr>
              <a:t> </a:t>
            </a:r>
            <a:r>
              <a:rPr lang="en-US" altLang="ko-KR" sz="800" b="1" dirty="0" smtClean="0">
                <a:solidFill>
                  <a:srgbClr val="7A6C64"/>
                </a:solidFill>
              </a:rPr>
              <a:t>9999999  </a:t>
            </a:r>
            <a:r>
              <a:rPr lang="ko-KR" altLang="en-US" sz="800" b="1" dirty="0" smtClean="0">
                <a:solidFill>
                  <a:srgbClr val="7A6C64"/>
                </a:solidFill>
              </a:rPr>
              <a:t>여왕벌</a:t>
            </a:r>
            <a:r>
              <a:rPr lang="en-US" altLang="ko-KR" sz="800" b="1" dirty="0" smtClean="0">
                <a:solidFill>
                  <a:srgbClr val="7A6C64"/>
                </a:solidFill>
              </a:rPr>
              <a:t>  99/99</a:t>
            </a:r>
          </a:p>
          <a:p>
            <a:pPr algn="ctr"/>
            <a:endParaRPr lang="en-US" altLang="ko-KR" sz="800" b="1" dirty="0">
              <a:solidFill>
                <a:srgbClr val="7A6C64"/>
              </a:solidFill>
            </a:endParaRPr>
          </a:p>
          <a:p>
            <a:pPr algn="ctr"/>
            <a:r>
              <a:rPr lang="en-US" altLang="ko-KR" sz="800" b="1" dirty="0">
                <a:solidFill>
                  <a:srgbClr val="7A6C64"/>
                </a:solidFill>
              </a:rPr>
              <a:t>[KRA]</a:t>
            </a:r>
            <a:r>
              <a:rPr lang="ko-KR" altLang="en-US" sz="800" b="1" dirty="0">
                <a:solidFill>
                  <a:srgbClr val="7A6C64"/>
                </a:solidFill>
              </a:rPr>
              <a:t> </a:t>
            </a:r>
            <a:r>
              <a:rPr lang="en-US" altLang="ko-KR" sz="800" b="1" dirty="0">
                <a:solidFill>
                  <a:srgbClr val="7A6C64"/>
                </a:solidFill>
              </a:rPr>
              <a:t>KOREAGLORY</a:t>
            </a:r>
            <a:r>
              <a:rPr lang="ko-KR" altLang="en-US" sz="800" b="1" dirty="0">
                <a:solidFill>
                  <a:srgbClr val="7A6C64"/>
                </a:solidFill>
              </a:rPr>
              <a:t> </a:t>
            </a:r>
            <a:r>
              <a:rPr lang="en-US" altLang="ko-KR" sz="800" b="1" dirty="0">
                <a:solidFill>
                  <a:srgbClr val="7A6C64"/>
                </a:solidFill>
              </a:rPr>
              <a:t> </a:t>
            </a:r>
            <a:r>
              <a:rPr lang="ko-KR" altLang="en-US" sz="800" b="1" dirty="0">
                <a:solidFill>
                  <a:srgbClr val="7A6C64"/>
                </a:solidFill>
              </a:rPr>
              <a:t> </a:t>
            </a:r>
            <a:r>
              <a:rPr lang="en-US" altLang="ko-KR" sz="800" b="1" dirty="0">
                <a:solidFill>
                  <a:srgbClr val="7A6C64"/>
                </a:solidFill>
              </a:rPr>
              <a:t>9999999  </a:t>
            </a:r>
            <a:r>
              <a:rPr lang="ko-KR" altLang="en-US" sz="800" b="1" dirty="0" smtClean="0">
                <a:solidFill>
                  <a:srgbClr val="7A6C64"/>
                </a:solidFill>
              </a:rPr>
              <a:t>여왕벌</a:t>
            </a:r>
            <a:r>
              <a:rPr lang="en-US" altLang="ko-KR" sz="800" b="1" dirty="0" smtClean="0">
                <a:solidFill>
                  <a:srgbClr val="7A6C64"/>
                </a:solidFill>
              </a:rPr>
              <a:t>  99/99</a:t>
            </a:r>
            <a:endParaRPr lang="en-US" altLang="ko-KR" sz="800" b="1" dirty="0">
              <a:solidFill>
                <a:srgbClr val="7A6C64"/>
              </a:solidFill>
            </a:endParaRPr>
          </a:p>
          <a:p>
            <a:pPr algn="ctr"/>
            <a:endParaRPr lang="en-US" altLang="ko-KR" sz="800" b="1" dirty="0" smtClean="0">
              <a:solidFill>
                <a:srgbClr val="7A6C64"/>
              </a:solidFill>
            </a:endParaRPr>
          </a:p>
          <a:p>
            <a:pPr algn="ctr"/>
            <a:r>
              <a:rPr lang="en-US" altLang="ko-KR" sz="800" b="1" dirty="0">
                <a:solidFill>
                  <a:srgbClr val="7A6C64"/>
                </a:solidFill>
              </a:rPr>
              <a:t>[KRA]</a:t>
            </a:r>
            <a:r>
              <a:rPr lang="ko-KR" altLang="en-US" sz="800" b="1" dirty="0">
                <a:solidFill>
                  <a:srgbClr val="7A6C64"/>
                </a:solidFill>
              </a:rPr>
              <a:t> </a:t>
            </a:r>
            <a:r>
              <a:rPr lang="en-US" altLang="ko-KR" sz="800" b="1" dirty="0">
                <a:solidFill>
                  <a:srgbClr val="7A6C64"/>
                </a:solidFill>
              </a:rPr>
              <a:t>KOREAGLORY</a:t>
            </a:r>
            <a:r>
              <a:rPr lang="ko-KR" altLang="en-US" sz="800" b="1" dirty="0">
                <a:solidFill>
                  <a:srgbClr val="7A6C64"/>
                </a:solidFill>
              </a:rPr>
              <a:t> </a:t>
            </a:r>
            <a:r>
              <a:rPr lang="en-US" altLang="ko-KR" sz="800" b="1" dirty="0">
                <a:solidFill>
                  <a:srgbClr val="7A6C64"/>
                </a:solidFill>
              </a:rPr>
              <a:t> </a:t>
            </a:r>
            <a:r>
              <a:rPr lang="ko-KR" altLang="en-US" sz="800" b="1" dirty="0">
                <a:solidFill>
                  <a:srgbClr val="7A6C64"/>
                </a:solidFill>
              </a:rPr>
              <a:t> </a:t>
            </a:r>
            <a:r>
              <a:rPr lang="en-US" altLang="ko-KR" sz="800" b="1" dirty="0">
                <a:solidFill>
                  <a:srgbClr val="7A6C64"/>
                </a:solidFill>
              </a:rPr>
              <a:t>9999999  </a:t>
            </a:r>
            <a:r>
              <a:rPr lang="ko-KR" altLang="en-US" sz="800" b="1" dirty="0" smtClean="0">
                <a:solidFill>
                  <a:srgbClr val="7A6C64"/>
                </a:solidFill>
              </a:rPr>
              <a:t>여왕벌</a:t>
            </a:r>
            <a:r>
              <a:rPr lang="en-US" altLang="ko-KR" sz="800" b="1" dirty="0" smtClean="0">
                <a:solidFill>
                  <a:srgbClr val="7A6C64"/>
                </a:solidFill>
              </a:rPr>
              <a:t>  99/99</a:t>
            </a:r>
            <a:endParaRPr lang="en-US" altLang="ko-KR" sz="800" b="1" dirty="0">
              <a:solidFill>
                <a:srgbClr val="7A6C64"/>
              </a:solidFill>
            </a:endParaRPr>
          </a:p>
          <a:p>
            <a:pPr algn="ctr"/>
            <a:endParaRPr lang="en-US" altLang="ko-KR" sz="800" b="1" dirty="0" smtClean="0">
              <a:solidFill>
                <a:srgbClr val="7A6C64"/>
              </a:solidFill>
            </a:endParaRPr>
          </a:p>
          <a:p>
            <a:pPr algn="ctr"/>
            <a:r>
              <a:rPr lang="en-US" altLang="ko-KR" sz="800" b="1" dirty="0">
                <a:solidFill>
                  <a:srgbClr val="7A6C64"/>
                </a:solidFill>
              </a:rPr>
              <a:t>[KRA]</a:t>
            </a:r>
            <a:r>
              <a:rPr lang="ko-KR" altLang="en-US" sz="800" b="1" dirty="0">
                <a:solidFill>
                  <a:srgbClr val="7A6C64"/>
                </a:solidFill>
              </a:rPr>
              <a:t> </a:t>
            </a:r>
            <a:r>
              <a:rPr lang="en-US" altLang="ko-KR" sz="800" b="1" dirty="0">
                <a:solidFill>
                  <a:srgbClr val="7A6C64"/>
                </a:solidFill>
              </a:rPr>
              <a:t>KOREAGLORY</a:t>
            </a:r>
            <a:r>
              <a:rPr lang="ko-KR" altLang="en-US" sz="800" b="1" dirty="0">
                <a:solidFill>
                  <a:srgbClr val="7A6C64"/>
                </a:solidFill>
              </a:rPr>
              <a:t> </a:t>
            </a:r>
            <a:r>
              <a:rPr lang="en-US" altLang="ko-KR" sz="800" b="1" dirty="0">
                <a:solidFill>
                  <a:srgbClr val="7A6C64"/>
                </a:solidFill>
              </a:rPr>
              <a:t> </a:t>
            </a:r>
            <a:r>
              <a:rPr lang="ko-KR" altLang="en-US" sz="800" b="1" dirty="0">
                <a:solidFill>
                  <a:srgbClr val="7A6C64"/>
                </a:solidFill>
              </a:rPr>
              <a:t> </a:t>
            </a:r>
            <a:r>
              <a:rPr lang="en-US" altLang="ko-KR" sz="800" b="1" dirty="0">
                <a:solidFill>
                  <a:srgbClr val="7A6C64"/>
                </a:solidFill>
              </a:rPr>
              <a:t>9999999  </a:t>
            </a:r>
            <a:r>
              <a:rPr lang="ko-KR" altLang="en-US" sz="800" b="1" dirty="0" smtClean="0">
                <a:solidFill>
                  <a:srgbClr val="7A6C64"/>
                </a:solidFill>
              </a:rPr>
              <a:t>여왕벌</a:t>
            </a:r>
            <a:r>
              <a:rPr lang="en-US" altLang="ko-KR" sz="800" b="1" dirty="0" smtClean="0">
                <a:solidFill>
                  <a:srgbClr val="7A6C64"/>
                </a:solidFill>
              </a:rPr>
              <a:t>  99/99</a:t>
            </a:r>
            <a:endParaRPr lang="en-US" altLang="ko-KR" sz="800" b="1" dirty="0">
              <a:solidFill>
                <a:srgbClr val="7A6C64"/>
              </a:solidFill>
            </a:endParaRPr>
          </a:p>
          <a:p>
            <a:pPr algn="ctr"/>
            <a:endParaRPr lang="en-US" altLang="ko-KR" sz="800" b="1" dirty="0" smtClean="0">
              <a:solidFill>
                <a:srgbClr val="7A6C64"/>
              </a:solidFill>
            </a:endParaRPr>
          </a:p>
          <a:p>
            <a:pPr algn="ctr"/>
            <a:r>
              <a:rPr lang="en-US" altLang="ko-KR" sz="800" b="1" dirty="0">
                <a:solidFill>
                  <a:srgbClr val="7A6C64"/>
                </a:solidFill>
              </a:rPr>
              <a:t>[KRA]</a:t>
            </a:r>
            <a:r>
              <a:rPr lang="ko-KR" altLang="en-US" sz="800" b="1" dirty="0">
                <a:solidFill>
                  <a:srgbClr val="7A6C64"/>
                </a:solidFill>
              </a:rPr>
              <a:t> </a:t>
            </a:r>
            <a:r>
              <a:rPr lang="en-US" altLang="ko-KR" sz="800" b="1" dirty="0">
                <a:solidFill>
                  <a:srgbClr val="7A6C64"/>
                </a:solidFill>
              </a:rPr>
              <a:t>KOREAGLORY</a:t>
            </a:r>
            <a:r>
              <a:rPr lang="ko-KR" altLang="en-US" sz="800" b="1" dirty="0">
                <a:solidFill>
                  <a:srgbClr val="7A6C64"/>
                </a:solidFill>
              </a:rPr>
              <a:t> </a:t>
            </a:r>
            <a:r>
              <a:rPr lang="en-US" altLang="ko-KR" sz="800" b="1" dirty="0">
                <a:solidFill>
                  <a:srgbClr val="7A6C64"/>
                </a:solidFill>
              </a:rPr>
              <a:t> </a:t>
            </a:r>
            <a:r>
              <a:rPr lang="ko-KR" altLang="en-US" sz="800" b="1" dirty="0">
                <a:solidFill>
                  <a:srgbClr val="7A6C64"/>
                </a:solidFill>
              </a:rPr>
              <a:t> </a:t>
            </a:r>
            <a:r>
              <a:rPr lang="en-US" altLang="ko-KR" sz="800" b="1" dirty="0">
                <a:solidFill>
                  <a:srgbClr val="7A6C64"/>
                </a:solidFill>
              </a:rPr>
              <a:t>9999999  </a:t>
            </a:r>
            <a:r>
              <a:rPr lang="ko-KR" altLang="en-US" sz="800" b="1" dirty="0" smtClean="0">
                <a:solidFill>
                  <a:srgbClr val="7A6C64"/>
                </a:solidFill>
              </a:rPr>
              <a:t>여왕벌</a:t>
            </a:r>
            <a:r>
              <a:rPr lang="en-US" altLang="ko-KR" sz="800" b="1" dirty="0" smtClean="0">
                <a:solidFill>
                  <a:srgbClr val="7A6C64"/>
                </a:solidFill>
              </a:rPr>
              <a:t>  99/99</a:t>
            </a:r>
            <a:endParaRPr lang="en-US" altLang="ko-KR" sz="800" b="1" dirty="0">
              <a:solidFill>
                <a:srgbClr val="7A6C64"/>
              </a:solidFill>
            </a:endParaRPr>
          </a:p>
          <a:p>
            <a:pPr algn="ctr"/>
            <a:endParaRPr lang="en-US" altLang="ko-KR" sz="800" b="1" dirty="0" smtClean="0">
              <a:solidFill>
                <a:srgbClr val="7A6C64"/>
              </a:solidFill>
            </a:endParaRPr>
          </a:p>
          <a:p>
            <a:pPr algn="ctr"/>
            <a:r>
              <a:rPr lang="en-US" altLang="ko-KR" sz="800" b="1" dirty="0">
                <a:solidFill>
                  <a:srgbClr val="7A6C64"/>
                </a:solidFill>
              </a:rPr>
              <a:t>[KRA]</a:t>
            </a:r>
            <a:r>
              <a:rPr lang="ko-KR" altLang="en-US" sz="800" b="1" dirty="0">
                <a:solidFill>
                  <a:srgbClr val="7A6C64"/>
                </a:solidFill>
              </a:rPr>
              <a:t> </a:t>
            </a:r>
            <a:r>
              <a:rPr lang="en-US" altLang="ko-KR" sz="800" b="1" dirty="0">
                <a:solidFill>
                  <a:srgbClr val="7A6C64"/>
                </a:solidFill>
              </a:rPr>
              <a:t>KOREAGLORY</a:t>
            </a:r>
            <a:r>
              <a:rPr lang="ko-KR" altLang="en-US" sz="800" b="1" dirty="0">
                <a:solidFill>
                  <a:srgbClr val="7A6C64"/>
                </a:solidFill>
              </a:rPr>
              <a:t> </a:t>
            </a:r>
            <a:r>
              <a:rPr lang="en-US" altLang="ko-KR" sz="800" b="1" dirty="0">
                <a:solidFill>
                  <a:srgbClr val="7A6C64"/>
                </a:solidFill>
              </a:rPr>
              <a:t> </a:t>
            </a:r>
            <a:r>
              <a:rPr lang="ko-KR" altLang="en-US" sz="800" b="1" dirty="0">
                <a:solidFill>
                  <a:srgbClr val="7A6C64"/>
                </a:solidFill>
              </a:rPr>
              <a:t> </a:t>
            </a:r>
            <a:r>
              <a:rPr lang="en-US" altLang="ko-KR" sz="800" b="1" dirty="0">
                <a:solidFill>
                  <a:srgbClr val="7A6C64"/>
                </a:solidFill>
              </a:rPr>
              <a:t>9999999  </a:t>
            </a:r>
            <a:r>
              <a:rPr lang="ko-KR" altLang="en-US" sz="800" b="1" dirty="0" smtClean="0">
                <a:solidFill>
                  <a:srgbClr val="7A6C64"/>
                </a:solidFill>
              </a:rPr>
              <a:t>여왕벌</a:t>
            </a:r>
            <a:r>
              <a:rPr lang="en-US" altLang="ko-KR" sz="800" b="1" dirty="0" smtClean="0">
                <a:solidFill>
                  <a:srgbClr val="7A6C64"/>
                </a:solidFill>
              </a:rPr>
              <a:t>  99/99</a:t>
            </a:r>
            <a:endParaRPr lang="en-US" altLang="ko-KR" sz="800" b="1" dirty="0">
              <a:solidFill>
                <a:srgbClr val="7A6C64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222758" y="370424"/>
            <a:ext cx="2095872" cy="273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rgbClr val="7A6C64"/>
                </a:solidFill>
              </a:rPr>
              <a:t>검색어</a:t>
            </a:r>
            <a:r>
              <a:rPr lang="ko-KR" altLang="en-US" sz="800" dirty="0" smtClean="0">
                <a:solidFill>
                  <a:srgbClr val="7A6C64"/>
                </a:solidFill>
              </a:rPr>
              <a:t> 입력 </a:t>
            </a:r>
            <a:endParaRPr lang="en-US" altLang="ko-KR" sz="800" dirty="0" smtClean="0">
              <a:solidFill>
                <a:srgbClr val="7A6C64"/>
              </a:solidFill>
            </a:endParaRPr>
          </a:p>
        </p:txBody>
      </p:sp>
      <p:sp>
        <p:nvSpPr>
          <p:cNvPr id="87" name="순서도: 대체 처리 86"/>
          <p:cNvSpPr/>
          <p:nvPr/>
        </p:nvSpPr>
        <p:spPr>
          <a:xfrm>
            <a:off x="5764128" y="65803"/>
            <a:ext cx="262905" cy="242500"/>
          </a:xfrm>
          <a:prstGeom prst="flowChartAlternateProcess">
            <a:avLst/>
          </a:prstGeom>
          <a:gradFill>
            <a:gsLst>
              <a:gs pos="0">
                <a:srgbClr val="FFC000"/>
              </a:gs>
              <a:gs pos="50000">
                <a:srgbClr val="FF0000"/>
              </a:gs>
              <a:gs pos="100000">
                <a:srgbClr val="FF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X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5459670" y="405081"/>
            <a:ext cx="377710" cy="186718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검색</a:t>
            </a:r>
            <a:endParaRPr lang="en-US" altLang="ko-KR" sz="600" dirty="0" smtClean="0">
              <a:solidFill>
                <a:schemeClr val="bg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225574" y="588308"/>
            <a:ext cx="2765817" cy="201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A6C64"/>
                </a:solidFill>
              </a:rPr>
              <a:t>   </a:t>
            </a:r>
            <a:r>
              <a:rPr lang="ko-KR" altLang="en-US" sz="800" dirty="0" err="1" smtClean="0">
                <a:solidFill>
                  <a:srgbClr val="7A6C64"/>
                </a:solidFill>
              </a:rPr>
              <a:t>길드명</a:t>
            </a:r>
            <a:r>
              <a:rPr lang="ko-KR" altLang="en-US" sz="800" dirty="0" smtClean="0">
                <a:solidFill>
                  <a:srgbClr val="7A6C64"/>
                </a:solidFill>
              </a:rPr>
              <a:t>            점수</a:t>
            </a:r>
            <a:r>
              <a:rPr lang="en-US" altLang="ko-KR" sz="800" dirty="0" smtClean="0">
                <a:solidFill>
                  <a:srgbClr val="7A6C64"/>
                </a:solidFill>
              </a:rPr>
              <a:t>     </a:t>
            </a:r>
            <a:r>
              <a:rPr lang="ko-KR" altLang="en-US" sz="800" dirty="0" err="1" smtClean="0">
                <a:solidFill>
                  <a:srgbClr val="7A6C64"/>
                </a:solidFill>
              </a:rPr>
              <a:t>길드장</a:t>
            </a:r>
            <a:r>
              <a:rPr lang="ko-KR" altLang="en-US" sz="800" dirty="0" smtClean="0">
                <a:solidFill>
                  <a:srgbClr val="7A6C64"/>
                </a:solidFill>
              </a:rPr>
              <a:t>      인구</a:t>
            </a:r>
            <a:endParaRPr lang="en-US" altLang="ko-KR" sz="800" dirty="0" smtClean="0">
              <a:solidFill>
                <a:srgbClr val="7A6C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20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542" y="2420888"/>
            <a:ext cx="4561706" cy="25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제목 3"/>
          <p:cNvSpPr txBox="1">
            <a:spLocks/>
          </p:cNvSpPr>
          <p:nvPr/>
        </p:nvSpPr>
        <p:spPr>
          <a:xfrm>
            <a:off x="0" y="0"/>
            <a:ext cx="8856984" cy="332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 smtClean="0"/>
              <a:t>상점</a:t>
            </a:r>
            <a:r>
              <a:rPr lang="en-US" altLang="ko-KR" sz="1600" dirty="0" smtClean="0"/>
              <a:t>_(</a:t>
            </a:r>
            <a:r>
              <a:rPr lang="ko-KR" altLang="en-US" sz="1600" dirty="0" smtClean="0"/>
              <a:t>일반상점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이벤트상점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연맹상점</a:t>
            </a:r>
            <a:r>
              <a:rPr lang="en-US" altLang="ko-KR" sz="1600" dirty="0" smtClean="0"/>
              <a:t>)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3851921" y="2421840"/>
            <a:ext cx="2933418" cy="2562356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43" name="순서도: 대체 처리 42"/>
          <p:cNvSpPr/>
          <p:nvPr/>
        </p:nvSpPr>
        <p:spPr>
          <a:xfrm>
            <a:off x="2314550" y="2852936"/>
            <a:ext cx="385242" cy="288032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7A6C64"/>
                </a:solidFill>
              </a:rPr>
              <a:t>◀</a:t>
            </a:r>
            <a:endParaRPr lang="en-US" altLang="ko-KR" sz="1000" dirty="0" smtClean="0">
              <a:solidFill>
                <a:srgbClr val="7A6C64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242543" y="2421839"/>
            <a:ext cx="4542795" cy="371315"/>
          </a:xfrm>
          <a:prstGeom prst="rect">
            <a:avLst/>
          </a:prstGeom>
          <a:solidFill>
            <a:srgbClr val="8E3C36"/>
          </a:solidFill>
          <a:ln>
            <a:gradFill>
              <a:gsLst>
                <a:gs pos="84159">
                  <a:schemeClr val="accent6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6">
                    <a:lumMod val="75000"/>
                  </a:schemeClr>
                </a:gs>
                <a:gs pos="50000">
                  <a:schemeClr val="accent6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/>
              <a:t>에</a:t>
            </a:r>
            <a:r>
              <a:rPr lang="ko-KR" altLang="en-US" sz="1100" b="1" dirty="0" err="1"/>
              <a:t>이</a:t>
            </a:r>
            <a:r>
              <a:rPr lang="ko-KR" altLang="en-US" sz="1100" b="1" dirty="0" err="1" smtClean="0"/>
              <a:t>플의</a:t>
            </a:r>
            <a:r>
              <a:rPr lang="ko-KR" altLang="en-US" sz="1100" b="1" dirty="0" smtClean="0"/>
              <a:t> 상점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</p:txBody>
      </p:sp>
      <p:pic>
        <p:nvPicPr>
          <p:cNvPr id="1027" name="Picture 3" descr="C:\work_2012\smart\project_RPG\일러스트\최종모음_2차\1024_라이벌_re1\000_hunter_maya_b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235" y="2780928"/>
            <a:ext cx="2593741" cy="363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3851921" y="2810234"/>
            <a:ext cx="2933417" cy="21739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4150">
                  <a:schemeClr val="accent5">
                    <a:lumMod val="20000"/>
                    <a:lumOff val="80000"/>
                  </a:schemeClr>
                </a:gs>
                <a:gs pos="67500">
                  <a:schemeClr val="accent1">
                    <a:lumMod val="20000"/>
                    <a:lumOff val="80000"/>
                  </a:schemeClr>
                </a:gs>
                <a:gs pos="50000">
                  <a:schemeClr val="bg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63500" dist="25400" dir="5400000" sx="98000" sy="98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err="1" smtClean="0">
                <a:solidFill>
                  <a:srgbClr val="7A6C64"/>
                </a:solidFill>
              </a:rPr>
              <a:t>리플래쉬</a:t>
            </a:r>
            <a:r>
              <a:rPr lang="ko-KR" altLang="en-US" sz="1000" b="1" dirty="0" smtClean="0">
                <a:solidFill>
                  <a:srgbClr val="7A6C64"/>
                </a:solidFill>
              </a:rPr>
              <a:t> </a:t>
            </a:r>
            <a:r>
              <a:rPr lang="en-US" altLang="ko-KR" sz="1000" b="1" dirty="0" smtClean="0">
                <a:solidFill>
                  <a:srgbClr val="7A6C64"/>
                </a:solidFill>
              </a:rPr>
              <a:t>: 6</a:t>
            </a:r>
            <a:r>
              <a:rPr lang="ko-KR" altLang="en-US" sz="1000" b="1" dirty="0" smtClean="0">
                <a:solidFill>
                  <a:srgbClr val="7A6C64"/>
                </a:solidFill>
              </a:rPr>
              <a:t>시간 남음</a:t>
            </a:r>
            <a:endParaRPr lang="en-US" altLang="ko-KR" sz="1000" b="1" dirty="0" smtClean="0">
              <a:solidFill>
                <a:srgbClr val="7A6C64"/>
              </a:solidFill>
            </a:endParaRPr>
          </a:p>
          <a:p>
            <a:endParaRPr lang="en-US" altLang="ko-KR" sz="1000" b="1" dirty="0">
              <a:solidFill>
                <a:srgbClr val="7A6C64"/>
              </a:solidFill>
            </a:endParaRPr>
          </a:p>
          <a:p>
            <a:endParaRPr lang="en-US" altLang="ko-KR" sz="1000" b="1" dirty="0" smtClean="0">
              <a:solidFill>
                <a:srgbClr val="7A6C64"/>
              </a:solidFill>
            </a:endParaRPr>
          </a:p>
          <a:p>
            <a:endParaRPr lang="en-US" altLang="ko-KR" sz="1000" b="1" dirty="0">
              <a:solidFill>
                <a:srgbClr val="7A6C64"/>
              </a:solidFill>
            </a:endParaRPr>
          </a:p>
          <a:p>
            <a:endParaRPr lang="en-US" altLang="ko-KR" sz="1000" b="1" dirty="0" smtClean="0">
              <a:solidFill>
                <a:srgbClr val="7A6C64"/>
              </a:solidFill>
            </a:endParaRPr>
          </a:p>
          <a:p>
            <a:endParaRPr lang="en-US" altLang="ko-KR" sz="1000" b="1" dirty="0">
              <a:solidFill>
                <a:srgbClr val="7A6C64"/>
              </a:solidFill>
            </a:endParaRPr>
          </a:p>
          <a:p>
            <a:endParaRPr lang="en-US" altLang="ko-KR" sz="1000" b="1" dirty="0" smtClean="0">
              <a:solidFill>
                <a:srgbClr val="7A6C64"/>
              </a:solidFill>
            </a:endParaRPr>
          </a:p>
          <a:p>
            <a:endParaRPr lang="en-US" altLang="ko-KR" sz="1000" b="1" dirty="0">
              <a:solidFill>
                <a:srgbClr val="7A6C64"/>
              </a:solidFill>
            </a:endParaRPr>
          </a:p>
          <a:p>
            <a:endParaRPr lang="en-US" altLang="ko-KR" sz="1000" b="1" dirty="0" smtClean="0">
              <a:solidFill>
                <a:srgbClr val="7A6C64"/>
              </a:solidFill>
            </a:endParaRPr>
          </a:p>
          <a:p>
            <a:endParaRPr lang="en-US" altLang="ko-KR" sz="1000" b="1" dirty="0">
              <a:solidFill>
                <a:srgbClr val="7A6C64"/>
              </a:solidFill>
            </a:endParaRPr>
          </a:p>
          <a:p>
            <a:endParaRPr lang="en-US" altLang="ko-KR" sz="1000" b="1" dirty="0" smtClean="0">
              <a:solidFill>
                <a:srgbClr val="7A6C64"/>
              </a:solidFill>
            </a:endParaRPr>
          </a:p>
          <a:p>
            <a:endParaRPr lang="en-US" altLang="ko-KR" sz="1000" b="1" dirty="0">
              <a:solidFill>
                <a:srgbClr val="7A6C64"/>
              </a:solidFill>
            </a:endParaRPr>
          </a:p>
          <a:p>
            <a:endParaRPr lang="en-US" altLang="ko-KR" sz="1000" b="1" dirty="0" smtClean="0">
              <a:solidFill>
                <a:srgbClr val="7A6C64"/>
              </a:solidFill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5957725" y="2852936"/>
            <a:ext cx="630499" cy="202629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갱신하기</a:t>
            </a:r>
            <a:endParaRPr lang="en-US" altLang="ko-KR" sz="700" dirty="0" smtClean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995936" y="3159478"/>
            <a:ext cx="864096" cy="7325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rgbClr val="7A6C64"/>
                </a:solidFill>
              </a:rPr>
              <a:t>아이탬이름</a:t>
            </a:r>
            <a:endParaRPr lang="en-US" altLang="ko-KR" sz="1000" dirty="0" smtClean="0">
              <a:solidFill>
                <a:srgbClr val="7A6C64"/>
              </a:solidFill>
            </a:endParaRPr>
          </a:p>
          <a:p>
            <a:pPr algn="ctr"/>
            <a:endParaRPr lang="en-US" altLang="ko-KR" sz="1000" dirty="0">
              <a:solidFill>
                <a:srgbClr val="7A6C64"/>
              </a:solidFill>
            </a:endParaRPr>
          </a:p>
          <a:p>
            <a:pPr algn="ctr"/>
            <a:endParaRPr lang="en-US" altLang="ko-KR" sz="1000" dirty="0" smtClean="0">
              <a:solidFill>
                <a:srgbClr val="7A6C64"/>
              </a:solidFill>
            </a:endParaRPr>
          </a:p>
          <a:p>
            <a:pPr algn="ctr"/>
            <a:endParaRPr lang="en-US" altLang="ko-KR" sz="1000" dirty="0" smtClean="0">
              <a:solidFill>
                <a:srgbClr val="7A6C64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116642" y="3679394"/>
            <a:ext cx="622684" cy="157421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/>
              <a:t>골드 </a:t>
            </a:r>
            <a:r>
              <a:rPr lang="en-US" altLang="ko-KR" sz="600" dirty="0" smtClean="0"/>
              <a:t>99999</a:t>
            </a:r>
          </a:p>
        </p:txBody>
      </p:sp>
      <p:pic>
        <p:nvPicPr>
          <p:cNvPr id="37" name="Picture 3" descr="C:\work_2012\smart\project_LOK\ui\icon\money\money_coin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650" y="3649716"/>
            <a:ext cx="167307" cy="21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6037548" y="2523489"/>
            <a:ext cx="622684" cy="157421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/>
              <a:t>골드 </a:t>
            </a:r>
            <a:r>
              <a:rPr lang="en-US" altLang="ko-KR" sz="600" dirty="0" smtClean="0"/>
              <a:t>99999</a:t>
            </a:r>
          </a:p>
        </p:txBody>
      </p:sp>
      <p:pic>
        <p:nvPicPr>
          <p:cNvPr id="49" name="Picture 3" descr="C:\work_2012\smart\project_LOK\ui\icon\money\money_coin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556" y="2493811"/>
            <a:ext cx="167307" cy="21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" descr="C:\work_2014\animals\ui\sourec\icon\icon_boxbrea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303" y="3328285"/>
            <a:ext cx="321431" cy="32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순서도: 대체 처리 16"/>
          <p:cNvSpPr/>
          <p:nvPr/>
        </p:nvSpPr>
        <p:spPr>
          <a:xfrm>
            <a:off x="3772814" y="3501008"/>
            <a:ext cx="223122" cy="515213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7A6C64"/>
                </a:solidFill>
              </a:rPr>
              <a:t>◀</a:t>
            </a:r>
            <a:endParaRPr lang="en-US" altLang="ko-KR" sz="1000" dirty="0" smtClean="0">
              <a:solidFill>
                <a:srgbClr val="7A6C64"/>
              </a:solidFill>
            </a:endParaRPr>
          </a:p>
        </p:txBody>
      </p:sp>
      <p:sp>
        <p:nvSpPr>
          <p:cNvPr id="18" name="순서도: 대체 처리 17"/>
          <p:cNvSpPr/>
          <p:nvPr/>
        </p:nvSpPr>
        <p:spPr>
          <a:xfrm>
            <a:off x="6581126" y="3501008"/>
            <a:ext cx="223122" cy="515213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7A6C64"/>
                </a:solidFill>
              </a:rPr>
              <a:t>▶</a:t>
            </a:r>
            <a:endParaRPr lang="en-US" altLang="ko-KR" sz="1000" dirty="0" smtClean="0">
              <a:solidFill>
                <a:srgbClr val="7A6C64"/>
              </a:solidFill>
            </a:endParaRPr>
          </a:p>
        </p:txBody>
      </p:sp>
      <p:sp>
        <p:nvSpPr>
          <p:cNvPr id="20" name="순서도: 대체 처리 19"/>
          <p:cNvSpPr/>
          <p:nvPr/>
        </p:nvSpPr>
        <p:spPr>
          <a:xfrm>
            <a:off x="6544244" y="2500385"/>
            <a:ext cx="158169" cy="176361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</a:rPr>
              <a:t>+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364088" y="2511836"/>
            <a:ext cx="504565" cy="159088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/>
              <a:t>알파</a:t>
            </a:r>
            <a:r>
              <a:rPr lang="en-US" altLang="ko-KR" sz="600" dirty="0" smtClean="0"/>
              <a:t>999999</a:t>
            </a:r>
            <a:endParaRPr lang="ko-KR" altLang="en-US" sz="600" dirty="0"/>
          </a:p>
        </p:txBody>
      </p:sp>
      <p:sp>
        <p:nvSpPr>
          <p:cNvPr id="22" name="순서도: 대체 처리 21"/>
          <p:cNvSpPr/>
          <p:nvPr/>
        </p:nvSpPr>
        <p:spPr>
          <a:xfrm>
            <a:off x="5781984" y="2492896"/>
            <a:ext cx="158169" cy="176361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</a:rPr>
              <a:t>+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48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542" y="2420888"/>
            <a:ext cx="4561706" cy="25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제목 3"/>
          <p:cNvSpPr txBox="1">
            <a:spLocks/>
          </p:cNvSpPr>
          <p:nvPr/>
        </p:nvSpPr>
        <p:spPr>
          <a:xfrm>
            <a:off x="0" y="0"/>
            <a:ext cx="8856984" cy="332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 smtClean="0"/>
              <a:t>행운상점</a:t>
            </a:r>
            <a:endParaRPr lang="en-US" altLang="ko-KR" sz="1600" dirty="0" smtClean="0"/>
          </a:p>
        </p:txBody>
      </p:sp>
      <p:sp>
        <p:nvSpPr>
          <p:cNvPr id="93" name="직사각형 92"/>
          <p:cNvSpPr/>
          <p:nvPr/>
        </p:nvSpPr>
        <p:spPr>
          <a:xfrm>
            <a:off x="3851921" y="2421840"/>
            <a:ext cx="2933418" cy="2562356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43" name="순서도: 대체 처리 42"/>
          <p:cNvSpPr/>
          <p:nvPr/>
        </p:nvSpPr>
        <p:spPr>
          <a:xfrm>
            <a:off x="2314550" y="2852936"/>
            <a:ext cx="385242" cy="288032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7A6C64"/>
                </a:solidFill>
              </a:rPr>
              <a:t>◀</a:t>
            </a:r>
            <a:endParaRPr lang="en-US" altLang="ko-KR" sz="1000" dirty="0" smtClean="0">
              <a:solidFill>
                <a:srgbClr val="7A6C64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242543" y="2421839"/>
            <a:ext cx="4542795" cy="371315"/>
          </a:xfrm>
          <a:prstGeom prst="rect">
            <a:avLst/>
          </a:prstGeom>
          <a:solidFill>
            <a:srgbClr val="8E3C36"/>
          </a:solidFill>
          <a:ln>
            <a:gradFill>
              <a:gsLst>
                <a:gs pos="84159">
                  <a:schemeClr val="accent6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6">
                    <a:lumMod val="75000"/>
                  </a:schemeClr>
                </a:gs>
                <a:gs pos="50000">
                  <a:schemeClr val="accent6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행운상점</a:t>
            </a:r>
            <a:endParaRPr lang="en-US" altLang="ko-KR" sz="1400" b="1" dirty="0" smtClean="0"/>
          </a:p>
        </p:txBody>
      </p:sp>
      <p:pic>
        <p:nvPicPr>
          <p:cNvPr id="1027" name="Picture 3" descr="C:\work_2012\smart\project_RPG\일러스트\최종모음_2차\1024_라이벌_re1\000_hunter_maya_b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235" y="2780928"/>
            <a:ext cx="2593741" cy="363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5364088" y="2511836"/>
            <a:ext cx="504565" cy="159088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/>
              <a:t>알파</a:t>
            </a:r>
            <a:r>
              <a:rPr lang="en-US" altLang="ko-KR" sz="600" dirty="0" smtClean="0"/>
              <a:t>999999</a:t>
            </a:r>
            <a:endParaRPr lang="ko-KR" altLang="en-US" sz="600" dirty="0"/>
          </a:p>
        </p:txBody>
      </p:sp>
      <p:sp>
        <p:nvSpPr>
          <p:cNvPr id="32" name="순서도: 대체 처리 31"/>
          <p:cNvSpPr/>
          <p:nvPr/>
        </p:nvSpPr>
        <p:spPr>
          <a:xfrm>
            <a:off x="5781984" y="2492896"/>
            <a:ext cx="158169" cy="176361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</a:rPr>
              <a:t>+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51921" y="2810234"/>
            <a:ext cx="2933417" cy="21739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4150">
                  <a:schemeClr val="accent5">
                    <a:lumMod val="20000"/>
                    <a:lumOff val="80000"/>
                  </a:schemeClr>
                </a:gs>
                <a:gs pos="67500">
                  <a:schemeClr val="accent1">
                    <a:lumMod val="20000"/>
                    <a:lumOff val="80000"/>
                  </a:schemeClr>
                </a:gs>
                <a:gs pos="50000">
                  <a:schemeClr val="bg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63500" dist="25400" dir="5400000" sx="98000" sy="98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b="1" dirty="0" smtClean="0">
              <a:solidFill>
                <a:srgbClr val="7A6C64"/>
              </a:solidFill>
            </a:endParaRPr>
          </a:p>
          <a:p>
            <a:endParaRPr lang="en-US" altLang="ko-KR" sz="1000" b="1" dirty="0">
              <a:solidFill>
                <a:srgbClr val="7A6C64"/>
              </a:solidFill>
            </a:endParaRPr>
          </a:p>
          <a:p>
            <a:endParaRPr lang="en-US" altLang="ko-KR" sz="1000" b="1" dirty="0" smtClean="0">
              <a:solidFill>
                <a:srgbClr val="7A6C64"/>
              </a:solidFill>
            </a:endParaRPr>
          </a:p>
          <a:p>
            <a:endParaRPr lang="en-US" altLang="ko-KR" sz="1000" b="1" dirty="0">
              <a:solidFill>
                <a:srgbClr val="7A6C64"/>
              </a:solidFill>
            </a:endParaRPr>
          </a:p>
          <a:p>
            <a:endParaRPr lang="en-US" altLang="ko-KR" sz="1000" b="1" dirty="0" smtClean="0">
              <a:solidFill>
                <a:srgbClr val="7A6C64"/>
              </a:solidFill>
            </a:endParaRPr>
          </a:p>
          <a:p>
            <a:endParaRPr lang="en-US" altLang="ko-KR" sz="1000" b="1" dirty="0">
              <a:solidFill>
                <a:srgbClr val="7A6C64"/>
              </a:solidFill>
            </a:endParaRPr>
          </a:p>
          <a:p>
            <a:endParaRPr lang="en-US" altLang="ko-KR" sz="1000" b="1" dirty="0" smtClean="0">
              <a:solidFill>
                <a:srgbClr val="7A6C64"/>
              </a:solidFill>
            </a:endParaRPr>
          </a:p>
          <a:p>
            <a:endParaRPr lang="en-US" altLang="ko-KR" sz="1000" b="1" dirty="0">
              <a:solidFill>
                <a:srgbClr val="7A6C64"/>
              </a:solidFill>
            </a:endParaRPr>
          </a:p>
          <a:p>
            <a:endParaRPr lang="en-US" altLang="ko-KR" sz="1000" b="1" dirty="0" smtClean="0">
              <a:solidFill>
                <a:srgbClr val="7A6C64"/>
              </a:solidFill>
            </a:endParaRPr>
          </a:p>
          <a:p>
            <a:endParaRPr lang="en-US" altLang="ko-KR" sz="1000" b="1" dirty="0">
              <a:solidFill>
                <a:srgbClr val="7A6C64"/>
              </a:solidFill>
            </a:endParaRPr>
          </a:p>
          <a:p>
            <a:endParaRPr lang="en-US" altLang="ko-KR" sz="1000" b="1" dirty="0" smtClean="0">
              <a:solidFill>
                <a:srgbClr val="7A6C64"/>
              </a:solidFill>
            </a:endParaRPr>
          </a:p>
          <a:p>
            <a:endParaRPr lang="en-US" altLang="ko-KR" sz="1000" b="1" dirty="0">
              <a:solidFill>
                <a:srgbClr val="7A6C64"/>
              </a:solidFill>
            </a:endParaRPr>
          </a:p>
          <a:p>
            <a:endParaRPr lang="en-US" altLang="ko-KR" sz="1000" b="1" dirty="0" smtClean="0">
              <a:solidFill>
                <a:srgbClr val="7A6C64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037548" y="2523489"/>
            <a:ext cx="622684" cy="157421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/>
              <a:t>골드 </a:t>
            </a:r>
            <a:r>
              <a:rPr lang="en-US" altLang="ko-KR" sz="600" dirty="0" smtClean="0"/>
              <a:t>99999</a:t>
            </a:r>
          </a:p>
        </p:txBody>
      </p:sp>
      <p:pic>
        <p:nvPicPr>
          <p:cNvPr id="49" name="Picture 3" descr="C:\work_2012\smart\project_LOK\ui\icon\money\money_coin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556" y="2493811"/>
            <a:ext cx="167307" cy="21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3995936" y="2924944"/>
            <a:ext cx="1322694" cy="194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7A6C64"/>
                </a:solidFill>
              </a:rPr>
              <a:t>용병의 상자</a:t>
            </a:r>
            <a:endParaRPr lang="en-US" altLang="ko-KR" sz="1000" dirty="0" smtClean="0">
              <a:solidFill>
                <a:srgbClr val="7A6C64"/>
              </a:solidFill>
            </a:endParaRPr>
          </a:p>
          <a:p>
            <a:pPr algn="ctr"/>
            <a:endParaRPr lang="en-US" altLang="ko-KR" sz="1000" dirty="0" smtClean="0">
              <a:solidFill>
                <a:srgbClr val="7A6C64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rgbClr val="7A6C64"/>
                </a:solidFill>
              </a:rPr>
              <a:t>일반 또는 희귀  </a:t>
            </a:r>
            <a:endParaRPr lang="en-US" altLang="ko-KR" sz="1000" dirty="0">
              <a:solidFill>
                <a:srgbClr val="7A6C64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rgbClr val="7A6C64"/>
                </a:solidFill>
              </a:rPr>
              <a:t>남은 시간 </a:t>
            </a:r>
            <a:r>
              <a:rPr lang="en-US" altLang="ko-KR" sz="1000" dirty="0" smtClean="0">
                <a:solidFill>
                  <a:srgbClr val="7A6C64"/>
                </a:solidFill>
              </a:rPr>
              <a:t>: 5</a:t>
            </a:r>
            <a:r>
              <a:rPr lang="ko-KR" altLang="en-US" sz="1000" dirty="0" smtClean="0">
                <a:solidFill>
                  <a:srgbClr val="7A6C64"/>
                </a:solidFill>
              </a:rPr>
              <a:t>분</a:t>
            </a:r>
            <a:endParaRPr lang="en-US" altLang="ko-KR" sz="1000" dirty="0" smtClean="0">
              <a:solidFill>
                <a:srgbClr val="7A6C64"/>
              </a:solidFill>
            </a:endParaRPr>
          </a:p>
          <a:p>
            <a:pPr algn="ctr"/>
            <a:endParaRPr lang="en-US" altLang="ko-KR" sz="1000" dirty="0">
              <a:solidFill>
                <a:srgbClr val="7A6C64"/>
              </a:solidFill>
            </a:endParaRPr>
          </a:p>
          <a:p>
            <a:pPr algn="ctr"/>
            <a:endParaRPr lang="en-US" altLang="ko-KR" sz="1000" dirty="0" smtClean="0">
              <a:solidFill>
                <a:srgbClr val="7A6C64"/>
              </a:solidFill>
            </a:endParaRPr>
          </a:p>
          <a:p>
            <a:pPr algn="ctr"/>
            <a:endParaRPr lang="en-US" altLang="ko-KR" sz="1000" dirty="0">
              <a:solidFill>
                <a:srgbClr val="7A6C64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rgbClr val="7A6C64"/>
                </a:solidFill>
              </a:rPr>
              <a:t>희귀 포함 </a:t>
            </a:r>
            <a:r>
              <a:rPr lang="en-US" altLang="ko-KR" sz="1000" dirty="0" smtClean="0">
                <a:solidFill>
                  <a:srgbClr val="7A6C64"/>
                </a:solidFill>
              </a:rPr>
              <a:t>10</a:t>
            </a:r>
            <a:r>
              <a:rPr lang="ko-KR" altLang="en-US" sz="1000" dirty="0" err="1" smtClean="0">
                <a:solidFill>
                  <a:srgbClr val="7A6C64"/>
                </a:solidFill>
              </a:rPr>
              <a:t>개지급</a:t>
            </a:r>
            <a:endParaRPr lang="en-US" altLang="ko-KR" sz="1000" dirty="0" smtClean="0">
              <a:solidFill>
                <a:srgbClr val="7A6C64"/>
              </a:solidFill>
            </a:endParaRPr>
          </a:p>
          <a:p>
            <a:pPr algn="ctr"/>
            <a:endParaRPr lang="en-US" altLang="ko-KR" sz="1000" dirty="0">
              <a:solidFill>
                <a:srgbClr val="7A6C64"/>
              </a:solidFill>
            </a:endParaRPr>
          </a:p>
          <a:p>
            <a:pPr algn="ctr"/>
            <a:endParaRPr lang="en-US" altLang="ko-KR" sz="1000" dirty="0">
              <a:solidFill>
                <a:srgbClr val="7A6C64"/>
              </a:solidFill>
            </a:endParaRPr>
          </a:p>
          <a:p>
            <a:pPr algn="ctr"/>
            <a:endParaRPr lang="en-US" altLang="ko-KR" sz="1000" dirty="0" smtClean="0">
              <a:solidFill>
                <a:srgbClr val="7A6C64"/>
              </a:solidFill>
            </a:endParaRPr>
          </a:p>
          <a:p>
            <a:pPr algn="ctr"/>
            <a:endParaRPr lang="en-US" altLang="ko-KR" sz="1000" dirty="0" smtClean="0">
              <a:solidFill>
                <a:srgbClr val="7A6C64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364088" y="2924944"/>
            <a:ext cx="1322694" cy="194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7A6C64"/>
                </a:solidFill>
              </a:rPr>
              <a:t>기</a:t>
            </a:r>
            <a:r>
              <a:rPr lang="ko-KR" altLang="en-US" sz="1000" dirty="0">
                <a:solidFill>
                  <a:srgbClr val="7A6C64"/>
                </a:solidFill>
              </a:rPr>
              <a:t>사</a:t>
            </a:r>
            <a:r>
              <a:rPr lang="ko-KR" altLang="en-US" sz="1000" dirty="0" smtClean="0">
                <a:solidFill>
                  <a:srgbClr val="7A6C64"/>
                </a:solidFill>
              </a:rPr>
              <a:t>의 상자</a:t>
            </a:r>
            <a:endParaRPr lang="en-US" altLang="ko-KR" sz="1000" dirty="0" smtClean="0">
              <a:solidFill>
                <a:srgbClr val="7A6C64"/>
              </a:solidFill>
            </a:endParaRPr>
          </a:p>
          <a:p>
            <a:pPr algn="ctr"/>
            <a:endParaRPr lang="en-US" altLang="ko-KR" sz="1000" dirty="0" smtClean="0">
              <a:solidFill>
                <a:srgbClr val="7A6C64"/>
              </a:solidFill>
            </a:endParaRPr>
          </a:p>
          <a:p>
            <a:pPr algn="ctr"/>
            <a:endParaRPr lang="en-US" altLang="ko-KR" sz="1000" dirty="0">
              <a:solidFill>
                <a:srgbClr val="7A6C64"/>
              </a:solidFill>
            </a:endParaRPr>
          </a:p>
          <a:p>
            <a:pPr algn="ctr"/>
            <a:endParaRPr lang="en-US" altLang="ko-KR" sz="1000" dirty="0" smtClean="0">
              <a:solidFill>
                <a:srgbClr val="7A6C64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rgbClr val="7A6C64"/>
                </a:solidFill>
              </a:rPr>
              <a:t>희귀 또는 영웅지급</a:t>
            </a:r>
            <a:endParaRPr lang="en-US" altLang="ko-KR" sz="1000" dirty="0" smtClean="0">
              <a:solidFill>
                <a:srgbClr val="7A6C64"/>
              </a:solidFill>
            </a:endParaRPr>
          </a:p>
          <a:p>
            <a:pPr algn="ctr"/>
            <a:endParaRPr lang="en-US" altLang="ko-KR" sz="1000" dirty="0" smtClean="0">
              <a:solidFill>
                <a:srgbClr val="7A6C64"/>
              </a:solidFill>
            </a:endParaRPr>
          </a:p>
          <a:p>
            <a:pPr algn="ctr"/>
            <a:endParaRPr lang="en-US" altLang="ko-KR" sz="1000" dirty="0">
              <a:solidFill>
                <a:srgbClr val="7A6C64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rgbClr val="7A6C64"/>
                </a:solidFill>
              </a:rPr>
              <a:t>남은 시간 </a:t>
            </a:r>
            <a:r>
              <a:rPr lang="en-US" altLang="ko-KR" sz="1000" dirty="0" smtClean="0">
                <a:solidFill>
                  <a:srgbClr val="7A6C64"/>
                </a:solidFill>
              </a:rPr>
              <a:t>:</a:t>
            </a:r>
            <a:r>
              <a:rPr lang="ko-KR" altLang="en-US" sz="1000" dirty="0" smtClean="0">
                <a:solidFill>
                  <a:srgbClr val="7A6C64"/>
                </a:solidFill>
              </a:rPr>
              <a:t> </a:t>
            </a:r>
            <a:r>
              <a:rPr lang="en-US" altLang="ko-KR" sz="1000" dirty="0" smtClean="0">
                <a:solidFill>
                  <a:srgbClr val="7A6C64"/>
                </a:solidFill>
              </a:rPr>
              <a:t>10</a:t>
            </a:r>
            <a:r>
              <a:rPr lang="ko-KR" altLang="en-US" sz="1000" dirty="0" smtClean="0">
                <a:solidFill>
                  <a:srgbClr val="7A6C64"/>
                </a:solidFill>
              </a:rPr>
              <a:t>분</a:t>
            </a:r>
            <a:endParaRPr lang="en-US" altLang="ko-KR" sz="1000" dirty="0" smtClean="0">
              <a:solidFill>
                <a:srgbClr val="7A6C64"/>
              </a:solidFill>
            </a:endParaRPr>
          </a:p>
          <a:p>
            <a:pPr algn="ctr"/>
            <a:endParaRPr lang="en-US" altLang="ko-KR" sz="1000" dirty="0" smtClean="0">
              <a:solidFill>
                <a:srgbClr val="7A6C64"/>
              </a:solidFill>
            </a:endParaRPr>
          </a:p>
          <a:p>
            <a:pPr algn="ctr"/>
            <a:endParaRPr lang="en-US" altLang="ko-KR" sz="1000" dirty="0">
              <a:solidFill>
                <a:srgbClr val="7A6C64"/>
              </a:solidFill>
            </a:endParaRPr>
          </a:p>
          <a:p>
            <a:pPr algn="ctr"/>
            <a:endParaRPr lang="en-US" altLang="ko-KR" sz="1000" dirty="0" smtClean="0">
              <a:solidFill>
                <a:srgbClr val="7A6C64"/>
              </a:solidFill>
            </a:endParaRPr>
          </a:p>
          <a:p>
            <a:pPr algn="ctr"/>
            <a:endParaRPr lang="en-US" altLang="ko-KR" sz="1000" dirty="0" smtClean="0">
              <a:solidFill>
                <a:srgbClr val="7A6C64"/>
              </a:solidFill>
            </a:endParaRPr>
          </a:p>
        </p:txBody>
      </p:sp>
      <p:sp>
        <p:nvSpPr>
          <p:cNvPr id="22" name="순서도: 대체 처리 21"/>
          <p:cNvSpPr/>
          <p:nvPr/>
        </p:nvSpPr>
        <p:spPr>
          <a:xfrm>
            <a:off x="5508104" y="4509120"/>
            <a:ext cx="1036140" cy="234487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rgbClr val="7A6C64"/>
                </a:solidFill>
              </a:rPr>
              <a:t>10</a:t>
            </a:r>
            <a:r>
              <a:rPr lang="ko-KR" altLang="en-US" sz="700" dirty="0" smtClean="0">
                <a:solidFill>
                  <a:srgbClr val="7A6C64"/>
                </a:solidFill>
              </a:rPr>
              <a:t>연속 구매</a:t>
            </a:r>
            <a:endParaRPr lang="ko-KR" altLang="en-US" sz="700" dirty="0">
              <a:solidFill>
                <a:srgbClr val="7A6C64"/>
              </a:solidFill>
            </a:endParaRPr>
          </a:p>
        </p:txBody>
      </p:sp>
      <p:sp>
        <p:nvSpPr>
          <p:cNvPr id="23" name="순서도: 대체 처리 22"/>
          <p:cNvSpPr/>
          <p:nvPr/>
        </p:nvSpPr>
        <p:spPr>
          <a:xfrm>
            <a:off x="4139952" y="4509120"/>
            <a:ext cx="1038898" cy="234487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10</a:t>
            </a:r>
            <a:r>
              <a:rPr lang="ko-KR" altLang="en-US" sz="700" dirty="0" smtClean="0">
                <a:solidFill>
                  <a:schemeClr val="bg1"/>
                </a:solidFill>
              </a:rPr>
              <a:t>개 구매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4" name="순서도: 대체 처리 23"/>
          <p:cNvSpPr/>
          <p:nvPr/>
        </p:nvSpPr>
        <p:spPr>
          <a:xfrm>
            <a:off x="4139952" y="3626561"/>
            <a:ext cx="1038898" cy="234487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1</a:t>
            </a:r>
            <a:r>
              <a:rPr lang="ko-KR" altLang="en-US" sz="700" dirty="0" smtClean="0">
                <a:solidFill>
                  <a:schemeClr val="bg1"/>
                </a:solidFill>
              </a:rPr>
              <a:t>개 무료 구매</a:t>
            </a:r>
            <a:r>
              <a:rPr lang="en-US" altLang="ko-KR" sz="700" dirty="0" smtClean="0">
                <a:solidFill>
                  <a:schemeClr val="bg1"/>
                </a:solidFill>
              </a:rPr>
              <a:t>(1/5)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5" name="십이각형 24"/>
          <p:cNvSpPr/>
          <p:nvPr/>
        </p:nvSpPr>
        <p:spPr>
          <a:xfrm>
            <a:off x="5066601" y="3564003"/>
            <a:ext cx="180020" cy="180020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6" name="직사각형 25"/>
          <p:cNvSpPr/>
          <p:nvPr/>
        </p:nvSpPr>
        <p:spPr>
          <a:xfrm>
            <a:off x="4348059" y="4317981"/>
            <a:ext cx="622684" cy="157421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/>
              <a:t>골드 </a:t>
            </a:r>
            <a:r>
              <a:rPr lang="en-US" altLang="ko-KR" sz="600" dirty="0" smtClean="0"/>
              <a:t>99999</a:t>
            </a:r>
          </a:p>
        </p:txBody>
      </p:sp>
      <p:pic>
        <p:nvPicPr>
          <p:cNvPr id="27" name="Picture 3" descr="C:\work_2012\smart\project_LOK\ui\icon\money\money_coin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067" y="4288303"/>
            <a:ext cx="167307" cy="21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5726206" y="4323728"/>
            <a:ext cx="622684" cy="157421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/>
              <a:t>골드 </a:t>
            </a:r>
            <a:r>
              <a:rPr lang="en-US" altLang="ko-KR" sz="600" dirty="0" smtClean="0"/>
              <a:t>99999</a:t>
            </a:r>
          </a:p>
        </p:txBody>
      </p:sp>
      <p:pic>
        <p:nvPicPr>
          <p:cNvPr id="29" name="Picture 3" descr="C:\work_2012\smart\project_LOK\ui\icon\money\money_coin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214" y="4294050"/>
            <a:ext cx="167307" cy="21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순서도: 대체 처리 29"/>
          <p:cNvSpPr/>
          <p:nvPr/>
        </p:nvSpPr>
        <p:spPr>
          <a:xfrm>
            <a:off x="3772814" y="3501008"/>
            <a:ext cx="223122" cy="515213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7A6C64"/>
                </a:solidFill>
              </a:rPr>
              <a:t>◀</a:t>
            </a:r>
            <a:endParaRPr lang="en-US" altLang="ko-KR" sz="1000" dirty="0" smtClean="0">
              <a:solidFill>
                <a:srgbClr val="7A6C64"/>
              </a:solidFill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6581126" y="3501008"/>
            <a:ext cx="223122" cy="515213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7A6C64"/>
                </a:solidFill>
              </a:rPr>
              <a:t>▶</a:t>
            </a:r>
            <a:endParaRPr lang="en-US" altLang="ko-KR" sz="1000" dirty="0" smtClean="0">
              <a:solidFill>
                <a:srgbClr val="7A6C64"/>
              </a:solidFill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6544244" y="2500385"/>
            <a:ext cx="158169" cy="176361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</a:rPr>
              <a:t>+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82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542" y="2420888"/>
            <a:ext cx="4561706" cy="25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542" y="2420888"/>
            <a:ext cx="4562041" cy="25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제목 3"/>
          <p:cNvSpPr txBox="1">
            <a:spLocks/>
          </p:cNvSpPr>
          <p:nvPr/>
        </p:nvSpPr>
        <p:spPr>
          <a:xfrm>
            <a:off x="0" y="0"/>
            <a:ext cx="8856984" cy="332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 smtClean="0"/>
              <a:t>로비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첫 접속 시</a:t>
            </a:r>
            <a:endParaRPr lang="en-US" altLang="ko-KR" sz="1600" dirty="0" smtClean="0"/>
          </a:p>
        </p:txBody>
      </p:sp>
      <p:sp>
        <p:nvSpPr>
          <p:cNvPr id="53" name="직사각형 52"/>
          <p:cNvSpPr/>
          <p:nvPr/>
        </p:nvSpPr>
        <p:spPr>
          <a:xfrm>
            <a:off x="2291147" y="2492896"/>
            <a:ext cx="1056717" cy="236146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 smtClean="0"/>
              <a:t>노란곰</a:t>
            </a:r>
            <a:endParaRPr lang="en-US" altLang="ko-KR" sz="800" dirty="0" smtClean="0"/>
          </a:p>
          <a:p>
            <a:pPr algn="r"/>
            <a:r>
              <a:rPr lang="ko-KR" altLang="en-US" sz="800" dirty="0" err="1" smtClean="0"/>
              <a:t>홍우예향</a:t>
            </a:r>
            <a:r>
              <a:rPr lang="ko-KR" altLang="en-US" sz="800" dirty="0" err="1"/>
              <a:t>담</a:t>
            </a:r>
            <a:endParaRPr lang="ko-KR" altLang="en-US" sz="800" dirty="0"/>
          </a:p>
        </p:txBody>
      </p:sp>
      <p:pic>
        <p:nvPicPr>
          <p:cNvPr id="54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349" y="2420888"/>
            <a:ext cx="373435" cy="37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십이각형 70"/>
          <p:cNvSpPr/>
          <p:nvPr/>
        </p:nvSpPr>
        <p:spPr>
          <a:xfrm>
            <a:off x="3185846" y="3749264"/>
            <a:ext cx="90010" cy="111784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72" name="십이각형 71"/>
          <p:cNvSpPr/>
          <p:nvPr/>
        </p:nvSpPr>
        <p:spPr>
          <a:xfrm>
            <a:off x="2897814" y="3245208"/>
            <a:ext cx="90010" cy="111784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73" name="십이각형 72"/>
          <p:cNvSpPr/>
          <p:nvPr/>
        </p:nvSpPr>
        <p:spPr>
          <a:xfrm>
            <a:off x="3473878" y="3933056"/>
            <a:ext cx="90010" cy="111784"/>
          </a:xfrm>
          <a:prstGeom prst="dodecagon">
            <a:avLst/>
          </a:prstGeom>
          <a:gradFill>
            <a:gsLst>
              <a:gs pos="0">
                <a:srgbClr val="FFFF00"/>
              </a:gs>
              <a:gs pos="56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pic>
        <p:nvPicPr>
          <p:cNvPr id="45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492" y="3524600"/>
            <a:ext cx="186718" cy="18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3" descr="C:\work_2012\smart\project_RPG\일러스트\최종모음_2차\1024_라이벌_re1\000_hunter_maya_b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793" y="2780928"/>
            <a:ext cx="2593741" cy="363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직사각형 88"/>
          <p:cNvSpPr/>
          <p:nvPr/>
        </p:nvSpPr>
        <p:spPr>
          <a:xfrm>
            <a:off x="0" y="4994849"/>
            <a:ext cx="9144000" cy="18631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4150">
                  <a:schemeClr val="accent5">
                    <a:lumMod val="20000"/>
                    <a:lumOff val="80000"/>
                  </a:schemeClr>
                </a:gs>
                <a:gs pos="67500">
                  <a:schemeClr val="accent1">
                    <a:lumMod val="20000"/>
                    <a:lumOff val="80000"/>
                  </a:schemeClr>
                </a:gs>
                <a:gs pos="50000">
                  <a:schemeClr val="bg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63500" dist="25400" dir="5400000" sx="98000" sy="98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b="1" dirty="0" smtClean="0">
              <a:solidFill>
                <a:srgbClr val="7A6C64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3851921" y="2421840"/>
            <a:ext cx="2933418" cy="2562356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03" name="직사각형 102"/>
          <p:cNvSpPr/>
          <p:nvPr/>
        </p:nvSpPr>
        <p:spPr>
          <a:xfrm>
            <a:off x="3851921" y="2420888"/>
            <a:ext cx="2933418" cy="25633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4150">
                  <a:schemeClr val="accent5">
                    <a:lumMod val="20000"/>
                    <a:lumOff val="80000"/>
                  </a:schemeClr>
                </a:gs>
                <a:gs pos="67500">
                  <a:schemeClr val="accent1">
                    <a:lumMod val="20000"/>
                    <a:lumOff val="80000"/>
                  </a:schemeClr>
                </a:gs>
                <a:gs pos="50000">
                  <a:schemeClr val="bg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63500" dist="25400" dir="5400000" sx="98000" sy="98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r>
              <a:rPr lang="ko-KR" altLang="en-US" sz="1000" b="1" dirty="0" smtClean="0">
                <a:solidFill>
                  <a:srgbClr val="7A6C64"/>
                </a:solidFill>
              </a:rPr>
              <a:t>    </a:t>
            </a:r>
            <a:endParaRPr lang="en-US" altLang="ko-KR" sz="1000" b="1" dirty="0" smtClean="0">
              <a:solidFill>
                <a:srgbClr val="7A6C64"/>
              </a:solidFill>
            </a:endParaRPr>
          </a:p>
          <a:p>
            <a:endParaRPr lang="en-US" altLang="ko-KR" sz="1000" b="1" dirty="0" smtClean="0">
              <a:solidFill>
                <a:srgbClr val="7A6C64"/>
              </a:solidFill>
            </a:endParaRPr>
          </a:p>
          <a:p>
            <a:r>
              <a:rPr lang="ko-KR" altLang="en-US" sz="1000" b="1" dirty="0" smtClean="0">
                <a:solidFill>
                  <a:srgbClr val="7A6C64"/>
                </a:solidFill>
              </a:rPr>
              <a:t> </a:t>
            </a:r>
            <a:endParaRPr lang="en-US" altLang="ko-KR" sz="1000" b="1" dirty="0" smtClean="0">
              <a:solidFill>
                <a:srgbClr val="7A6C64"/>
              </a:solidFill>
            </a:endParaRPr>
          </a:p>
          <a:p>
            <a:endParaRPr lang="en-US" altLang="ko-KR" sz="1400" dirty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938833" y="2852936"/>
            <a:ext cx="2793407" cy="1395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700" dirty="0" smtClean="0">
              <a:solidFill>
                <a:srgbClr val="7A6C64"/>
              </a:solidFill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3995936" y="2952215"/>
            <a:ext cx="324036" cy="311261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gradFill>
              <a:gsLst>
                <a:gs pos="0">
                  <a:schemeClr val="accent3">
                    <a:lumMod val="75000"/>
                  </a:schemeClr>
                </a:gs>
                <a:gs pos="46000">
                  <a:schemeClr val="accent3">
                    <a:lumMod val="20000"/>
                    <a:lumOff val="80000"/>
                  </a:schemeClr>
                </a:gs>
                <a:gs pos="55000">
                  <a:schemeClr val="accent3">
                    <a:lumMod val="5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outerShdw blurRad="63500" dist="25400" dir="5400000" algn="ctr" rotWithShape="0">
              <a:srgbClr val="000000">
                <a:alpha val="8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4372269" y="2952214"/>
            <a:ext cx="324036" cy="311261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gradFill>
              <a:gsLst>
                <a:gs pos="0">
                  <a:schemeClr val="accent3">
                    <a:lumMod val="75000"/>
                  </a:schemeClr>
                </a:gs>
                <a:gs pos="46000">
                  <a:schemeClr val="accent3">
                    <a:lumMod val="20000"/>
                    <a:lumOff val="80000"/>
                  </a:schemeClr>
                </a:gs>
                <a:gs pos="55000">
                  <a:schemeClr val="accent3">
                    <a:lumMod val="5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outerShdw blurRad="63500" dist="25400" dir="5400000" algn="ctr" rotWithShape="0">
              <a:srgbClr val="000000">
                <a:alpha val="8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4768081" y="2962385"/>
            <a:ext cx="324036" cy="311261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gradFill>
              <a:gsLst>
                <a:gs pos="0">
                  <a:schemeClr val="accent3">
                    <a:lumMod val="75000"/>
                  </a:schemeClr>
                </a:gs>
                <a:gs pos="46000">
                  <a:schemeClr val="accent3">
                    <a:lumMod val="20000"/>
                    <a:lumOff val="80000"/>
                  </a:schemeClr>
                </a:gs>
                <a:gs pos="55000">
                  <a:schemeClr val="accent3">
                    <a:lumMod val="5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outerShdw blurRad="63500" dist="25400" dir="5400000" algn="ctr" rotWithShape="0">
              <a:srgbClr val="000000">
                <a:alpha val="8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2" name="Picture 3" descr="C:\work_2014\animals\ui\sourec\icon\icon_boxbreak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541" y="2952215"/>
            <a:ext cx="321431" cy="32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직사각형 133"/>
          <p:cNvSpPr/>
          <p:nvPr/>
        </p:nvSpPr>
        <p:spPr>
          <a:xfrm>
            <a:off x="3938833" y="4267800"/>
            <a:ext cx="2793407" cy="293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A6C64"/>
                </a:solidFill>
              </a:rPr>
              <a:t>신규유저 대상으로 진행됩니다</a:t>
            </a:r>
            <a:r>
              <a:rPr lang="en-US" altLang="ko-KR" sz="800" dirty="0" smtClean="0">
                <a:solidFill>
                  <a:srgbClr val="7A6C64"/>
                </a:solidFill>
              </a:rPr>
              <a:t>. </a:t>
            </a:r>
            <a:r>
              <a:rPr lang="ko-KR" altLang="en-US" sz="800" dirty="0" smtClean="0">
                <a:solidFill>
                  <a:srgbClr val="7A6C64"/>
                </a:solidFill>
              </a:rPr>
              <a:t>설명 적는 곳</a:t>
            </a:r>
            <a:endParaRPr lang="en-US" altLang="ko-KR" sz="800" dirty="0" smtClean="0">
              <a:solidFill>
                <a:srgbClr val="7A6C64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3851921" y="2421839"/>
            <a:ext cx="2952662" cy="371315"/>
          </a:xfrm>
          <a:prstGeom prst="rect">
            <a:avLst/>
          </a:prstGeom>
          <a:solidFill>
            <a:srgbClr val="8E3C36"/>
          </a:solidFill>
          <a:ln>
            <a:gradFill>
              <a:gsLst>
                <a:gs pos="84159">
                  <a:schemeClr val="accent6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6">
                    <a:lumMod val="75000"/>
                  </a:schemeClr>
                </a:gs>
                <a:gs pos="50000">
                  <a:schemeClr val="accent6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신규유저 출석이벤트 </a:t>
            </a:r>
            <a:endParaRPr lang="en-US" altLang="ko-KR" sz="800" dirty="0" smtClean="0"/>
          </a:p>
        </p:txBody>
      </p:sp>
      <p:sp>
        <p:nvSpPr>
          <p:cNvPr id="136" name="순서도: 대체 처리 135"/>
          <p:cNvSpPr/>
          <p:nvPr/>
        </p:nvSpPr>
        <p:spPr>
          <a:xfrm>
            <a:off x="6469335" y="2473138"/>
            <a:ext cx="262905" cy="242500"/>
          </a:xfrm>
          <a:prstGeom prst="flowChartAlternateProcess">
            <a:avLst/>
          </a:prstGeom>
          <a:gradFill>
            <a:gsLst>
              <a:gs pos="0">
                <a:srgbClr val="FFC000"/>
              </a:gs>
              <a:gs pos="50000">
                <a:srgbClr val="FF0000"/>
              </a:gs>
              <a:gs pos="100000">
                <a:srgbClr val="FF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X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5162534" y="2957300"/>
            <a:ext cx="324036" cy="311261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gradFill>
              <a:gsLst>
                <a:gs pos="0">
                  <a:schemeClr val="accent3">
                    <a:lumMod val="75000"/>
                  </a:schemeClr>
                </a:gs>
                <a:gs pos="46000">
                  <a:schemeClr val="accent3">
                    <a:lumMod val="20000"/>
                    <a:lumOff val="80000"/>
                  </a:schemeClr>
                </a:gs>
                <a:gs pos="55000">
                  <a:schemeClr val="accent3">
                    <a:lumMod val="5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outerShdw blurRad="63500" dist="25400" dir="5400000" algn="ctr" rotWithShape="0">
              <a:srgbClr val="000000">
                <a:alpha val="8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5538867" y="2957299"/>
            <a:ext cx="324036" cy="311261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gradFill>
              <a:gsLst>
                <a:gs pos="0">
                  <a:schemeClr val="accent3">
                    <a:lumMod val="75000"/>
                  </a:schemeClr>
                </a:gs>
                <a:gs pos="46000">
                  <a:schemeClr val="accent3">
                    <a:lumMod val="20000"/>
                    <a:lumOff val="80000"/>
                  </a:schemeClr>
                </a:gs>
                <a:gs pos="55000">
                  <a:schemeClr val="accent3">
                    <a:lumMod val="5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outerShdw blurRad="63500" dist="25400" dir="5400000" algn="ctr" rotWithShape="0">
              <a:srgbClr val="000000">
                <a:alpha val="8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5934679" y="2967470"/>
            <a:ext cx="324036" cy="311261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gradFill>
              <a:gsLst>
                <a:gs pos="0">
                  <a:schemeClr val="accent3">
                    <a:lumMod val="75000"/>
                  </a:schemeClr>
                </a:gs>
                <a:gs pos="46000">
                  <a:schemeClr val="accent3">
                    <a:lumMod val="20000"/>
                    <a:lumOff val="80000"/>
                  </a:schemeClr>
                </a:gs>
                <a:gs pos="55000">
                  <a:schemeClr val="accent3">
                    <a:lumMod val="5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outerShdw blurRad="63500" dist="25400" dir="5400000" algn="ctr" rotWithShape="0">
              <a:srgbClr val="000000">
                <a:alpha val="8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0" name="Picture 3" descr="C:\work_2014\animals\ui\sourec\icon\icon_boxbreak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139" y="2957300"/>
            <a:ext cx="321431" cy="32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모서리가 둥근 직사각형 140"/>
          <p:cNvSpPr/>
          <p:nvPr/>
        </p:nvSpPr>
        <p:spPr>
          <a:xfrm>
            <a:off x="6319100" y="2980215"/>
            <a:ext cx="324036" cy="311261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gradFill>
              <a:gsLst>
                <a:gs pos="0">
                  <a:schemeClr val="accent3">
                    <a:lumMod val="75000"/>
                  </a:schemeClr>
                </a:gs>
                <a:gs pos="46000">
                  <a:schemeClr val="accent3">
                    <a:lumMod val="20000"/>
                    <a:lumOff val="80000"/>
                  </a:schemeClr>
                </a:gs>
                <a:gs pos="55000">
                  <a:schemeClr val="accent3">
                    <a:lumMod val="5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outerShdw blurRad="63500" dist="25400" dir="5400000" algn="ctr" rotWithShape="0">
              <a:srgbClr val="000000">
                <a:alpha val="8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4003882" y="3380926"/>
            <a:ext cx="324036" cy="311261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gradFill>
              <a:gsLst>
                <a:gs pos="0">
                  <a:schemeClr val="accent3">
                    <a:lumMod val="75000"/>
                  </a:schemeClr>
                </a:gs>
                <a:gs pos="46000">
                  <a:schemeClr val="accent3">
                    <a:lumMod val="20000"/>
                    <a:lumOff val="80000"/>
                  </a:schemeClr>
                </a:gs>
                <a:gs pos="55000">
                  <a:schemeClr val="accent3">
                    <a:lumMod val="5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outerShdw blurRad="63500" dist="25400" dir="5400000" algn="ctr" rotWithShape="0">
              <a:srgbClr val="000000">
                <a:alpha val="8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4380215" y="3380925"/>
            <a:ext cx="324036" cy="311261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gradFill>
              <a:gsLst>
                <a:gs pos="0">
                  <a:schemeClr val="accent3">
                    <a:lumMod val="75000"/>
                  </a:schemeClr>
                </a:gs>
                <a:gs pos="46000">
                  <a:schemeClr val="accent3">
                    <a:lumMod val="20000"/>
                    <a:lumOff val="80000"/>
                  </a:schemeClr>
                </a:gs>
                <a:gs pos="55000">
                  <a:schemeClr val="accent3">
                    <a:lumMod val="5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outerShdw blurRad="63500" dist="25400" dir="5400000" algn="ctr" rotWithShape="0">
              <a:srgbClr val="000000">
                <a:alpha val="8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4776027" y="3391096"/>
            <a:ext cx="324036" cy="311261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gradFill>
              <a:gsLst>
                <a:gs pos="0">
                  <a:schemeClr val="accent3">
                    <a:lumMod val="75000"/>
                  </a:schemeClr>
                </a:gs>
                <a:gs pos="46000">
                  <a:schemeClr val="accent3">
                    <a:lumMod val="20000"/>
                    <a:lumOff val="80000"/>
                  </a:schemeClr>
                </a:gs>
                <a:gs pos="55000">
                  <a:schemeClr val="accent3">
                    <a:lumMod val="5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outerShdw blurRad="63500" dist="25400" dir="5400000" algn="ctr" rotWithShape="0">
              <a:srgbClr val="000000">
                <a:alpha val="8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5" name="Picture 3" descr="C:\work_2014\animals\ui\sourec\icon\icon_boxbreak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487" y="3380926"/>
            <a:ext cx="321431" cy="32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모서리가 둥근 직사각형 145"/>
          <p:cNvSpPr/>
          <p:nvPr/>
        </p:nvSpPr>
        <p:spPr>
          <a:xfrm>
            <a:off x="5170480" y="3386011"/>
            <a:ext cx="324036" cy="311261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gradFill>
              <a:gsLst>
                <a:gs pos="0">
                  <a:schemeClr val="accent3">
                    <a:lumMod val="75000"/>
                  </a:schemeClr>
                </a:gs>
                <a:gs pos="46000">
                  <a:schemeClr val="accent3">
                    <a:lumMod val="20000"/>
                    <a:lumOff val="80000"/>
                  </a:schemeClr>
                </a:gs>
                <a:gs pos="55000">
                  <a:schemeClr val="accent3">
                    <a:lumMod val="5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outerShdw blurRad="63500" dist="25400" dir="5400000" algn="ctr" rotWithShape="0">
              <a:srgbClr val="000000">
                <a:alpha val="8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5546813" y="3386010"/>
            <a:ext cx="324036" cy="311261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gradFill>
              <a:gsLst>
                <a:gs pos="0">
                  <a:schemeClr val="accent3">
                    <a:lumMod val="75000"/>
                  </a:schemeClr>
                </a:gs>
                <a:gs pos="46000">
                  <a:schemeClr val="accent3">
                    <a:lumMod val="20000"/>
                    <a:lumOff val="80000"/>
                  </a:schemeClr>
                </a:gs>
                <a:gs pos="55000">
                  <a:schemeClr val="accent3">
                    <a:lumMod val="5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outerShdw blurRad="63500" dist="25400" dir="5400000" algn="ctr" rotWithShape="0">
              <a:srgbClr val="000000">
                <a:alpha val="8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5942625" y="3396181"/>
            <a:ext cx="324036" cy="311261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gradFill>
              <a:gsLst>
                <a:gs pos="0">
                  <a:schemeClr val="accent3">
                    <a:lumMod val="75000"/>
                  </a:schemeClr>
                </a:gs>
                <a:gs pos="46000">
                  <a:schemeClr val="accent3">
                    <a:lumMod val="20000"/>
                    <a:lumOff val="80000"/>
                  </a:schemeClr>
                </a:gs>
                <a:gs pos="55000">
                  <a:schemeClr val="accent3">
                    <a:lumMod val="5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outerShdw blurRad="63500" dist="25400" dir="5400000" algn="ctr" rotWithShape="0">
              <a:srgbClr val="000000">
                <a:alpha val="8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9" name="Picture 3" descr="C:\work_2014\animals\ui\sourec\icon\icon_boxbreak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085" y="3386011"/>
            <a:ext cx="321431" cy="32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모서리가 둥근 직사각형 149"/>
          <p:cNvSpPr/>
          <p:nvPr/>
        </p:nvSpPr>
        <p:spPr>
          <a:xfrm>
            <a:off x="6327046" y="3408926"/>
            <a:ext cx="324036" cy="311261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gradFill>
              <a:gsLst>
                <a:gs pos="0">
                  <a:schemeClr val="accent3">
                    <a:lumMod val="75000"/>
                  </a:schemeClr>
                </a:gs>
                <a:gs pos="46000">
                  <a:schemeClr val="accent3">
                    <a:lumMod val="20000"/>
                    <a:lumOff val="80000"/>
                  </a:schemeClr>
                </a:gs>
                <a:gs pos="55000">
                  <a:schemeClr val="accent3">
                    <a:lumMod val="5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outerShdw blurRad="63500" dist="25400" dir="5400000" algn="ctr" rotWithShape="0">
              <a:srgbClr val="000000">
                <a:alpha val="8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4000745" y="3807807"/>
            <a:ext cx="324036" cy="311261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gradFill>
              <a:gsLst>
                <a:gs pos="0">
                  <a:schemeClr val="accent3">
                    <a:lumMod val="75000"/>
                  </a:schemeClr>
                </a:gs>
                <a:gs pos="46000">
                  <a:schemeClr val="accent3">
                    <a:lumMod val="20000"/>
                    <a:lumOff val="80000"/>
                  </a:schemeClr>
                </a:gs>
                <a:gs pos="55000">
                  <a:schemeClr val="accent3">
                    <a:lumMod val="5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outerShdw blurRad="63500" dist="25400" dir="5400000" algn="ctr" rotWithShape="0">
              <a:srgbClr val="000000">
                <a:alpha val="8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4" name="Picture 3" descr="C:\work_2014\animals\ui\sourec\icon\icon_boxbreak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350" y="3807807"/>
            <a:ext cx="321431" cy="32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0" name="직사각형 159"/>
          <p:cNvSpPr/>
          <p:nvPr/>
        </p:nvSpPr>
        <p:spPr>
          <a:xfrm>
            <a:off x="7117882" y="3720188"/>
            <a:ext cx="1486566" cy="923478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600" dirty="0" smtClean="0"/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7416727" y="4065458"/>
            <a:ext cx="324036" cy="311261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gradFill>
              <a:gsLst>
                <a:gs pos="0">
                  <a:schemeClr val="accent3">
                    <a:lumMod val="75000"/>
                  </a:schemeClr>
                </a:gs>
                <a:gs pos="46000">
                  <a:schemeClr val="accent3">
                    <a:lumMod val="20000"/>
                    <a:lumOff val="80000"/>
                  </a:schemeClr>
                </a:gs>
                <a:gs pos="55000">
                  <a:schemeClr val="accent3">
                    <a:lumMod val="5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outerShdw blurRad="63500" dist="25400" dir="5400000" algn="ctr" rotWithShape="0">
              <a:srgbClr val="000000">
                <a:alpha val="8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2" name="Picture 3" descr="C:\work_2014\animals\ui\sourec\icon\icon_boxbreak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332" y="4065458"/>
            <a:ext cx="321431" cy="32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모서리가 둥근 직사각형 162"/>
          <p:cNvSpPr/>
          <p:nvPr/>
        </p:nvSpPr>
        <p:spPr>
          <a:xfrm>
            <a:off x="8064388" y="4042382"/>
            <a:ext cx="324036" cy="311261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gradFill>
              <a:gsLst>
                <a:gs pos="0">
                  <a:schemeClr val="accent3">
                    <a:lumMod val="75000"/>
                  </a:schemeClr>
                </a:gs>
                <a:gs pos="46000">
                  <a:schemeClr val="accent3">
                    <a:lumMod val="20000"/>
                    <a:lumOff val="80000"/>
                  </a:schemeClr>
                </a:gs>
                <a:gs pos="55000">
                  <a:schemeClr val="accent3">
                    <a:lumMod val="5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outerShdw blurRad="63500" dist="25400" dir="5400000" algn="ctr" rotWithShape="0">
              <a:srgbClr val="000000">
                <a:alpha val="8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4" name="Picture 3" descr="C:\work_2014\animals\ui\sourec\icon\icon_boxbreak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993" y="4042382"/>
            <a:ext cx="321431" cy="32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" name="십이각형 164"/>
          <p:cNvSpPr/>
          <p:nvPr/>
        </p:nvSpPr>
        <p:spPr>
          <a:xfrm>
            <a:off x="7488735" y="3941480"/>
            <a:ext cx="180020" cy="180020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66" name="십이각형 165"/>
          <p:cNvSpPr/>
          <p:nvPr/>
        </p:nvSpPr>
        <p:spPr>
          <a:xfrm>
            <a:off x="8137698" y="3930598"/>
            <a:ext cx="180020" cy="180020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167" name="포인트가 6개인 별 166"/>
          <p:cNvSpPr/>
          <p:nvPr/>
        </p:nvSpPr>
        <p:spPr>
          <a:xfrm>
            <a:off x="7268575" y="3861048"/>
            <a:ext cx="648072" cy="720080"/>
          </a:xfrm>
          <a:prstGeom prst="star6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gradFill>
              <a:gsLst>
                <a:gs pos="52000">
                  <a:schemeClr val="tx1">
                    <a:lumMod val="65000"/>
                    <a:lumOff val="35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bg1">
                    <a:lumMod val="65000"/>
                  </a:schemeClr>
                </a:gs>
                <a:gs pos="4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25400" dist="25400" dir="5400000" algn="ctr" rotWithShape="0">
              <a:srgbClr val="000000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완료</a:t>
            </a:r>
            <a:endParaRPr lang="ko-KR" altLang="en-US" sz="1000" dirty="0"/>
          </a:p>
        </p:txBody>
      </p:sp>
      <p:sp>
        <p:nvSpPr>
          <p:cNvPr id="168" name="타원형 설명선 167"/>
          <p:cNvSpPr/>
          <p:nvPr/>
        </p:nvSpPr>
        <p:spPr>
          <a:xfrm>
            <a:off x="2802563" y="166328"/>
            <a:ext cx="3568006" cy="1606488"/>
          </a:xfrm>
          <a:prstGeom prst="wedgeEllipseCallout">
            <a:avLst>
              <a:gd name="adj1" fmla="val 19998"/>
              <a:gd name="adj2" fmla="val 87538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출석이벤트는 누적으로 계산됨</a:t>
            </a:r>
            <a:endParaRPr lang="en-US" altLang="ko-KR" sz="10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228600" indent="-228600" algn="ctr">
              <a:buAutoNum type="arabicPeriod"/>
            </a:pPr>
            <a:r>
              <a:rPr lang="ko-KR" altLang="en-US" sz="1000" dirty="0" smtClean="0"/>
              <a:t>신규유저 출석 </a:t>
            </a:r>
            <a:endParaRPr lang="en-US" altLang="ko-KR" sz="1000" dirty="0" smtClean="0"/>
          </a:p>
          <a:p>
            <a:pPr marL="228600" indent="-228600" algn="ctr">
              <a:buAutoNum type="arabicPeriod"/>
            </a:pPr>
            <a:r>
              <a:rPr lang="ko-KR" altLang="en-US" sz="1000" dirty="0" smtClean="0"/>
              <a:t>복귀유저 출석 </a:t>
            </a:r>
            <a:r>
              <a:rPr lang="en-US" altLang="ko-KR" sz="1000" dirty="0" smtClean="0"/>
              <a:t>(1</a:t>
            </a:r>
            <a:r>
              <a:rPr lang="ko-KR" altLang="en-US" sz="1000" dirty="0" smtClean="0"/>
              <a:t>달 후 접속</a:t>
            </a:r>
            <a:r>
              <a:rPr lang="en-US" altLang="ko-KR" sz="1000" dirty="0" smtClean="0"/>
              <a:t>)</a:t>
            </a:r>
          </a:p>
          <a:p>
            <a:pPr marL="228600" indent="-228600" algn="ctr">
              <a:buAutoNum type="arabicPeriod"/>
            </a:pPr>
            <a:r>
              <a:rPr lang="ko-KR" altLang="en-US" sz="1000" dirty="0" smtClean="0"/>
              <a:t>매월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일 출석 </a:t>
            </a:r>
            <a:endParaRPr lang="en-US" altLang="ko-KR" sz="1000" dirty="0" smtClean="0"/>
          </a:p>
        </p:txBody>
      </p:sp>
      <p:sp>
        <p:nvSpPr>
          <p:cNvPr id="169" name="타원형 설명선 168"/>
          <p:cNvSpPr/>
          <p:nvPr/>
        </p:nvSpPr>
        <p:spPr>
          <a:xfrm>
            <a:off x="7018970" y="2149594"/>
            <a:ext cx="1369454" cy="1135390"/>
          </a:xfrm>
          <a:prstGeom prst="wedgeEllipseCallout">
            <a:avLst>
              <a:gd name="adj1" fmla="val -4064"/>
              <a:gd name="adj2" fmla="val 95879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완료하면 도장을 찍어준다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70" name="타원형 설명선 169"/>
          <p:cNvSpPr/>
          <p:nvPr/>
        </p:nvSpPr>
        <p:spPr>
          <a:xfrm>
            <a:off x="2386155" y="4301465"/>
            <a:ext cx="1105725" cy="567695"/>
          </a:xfrm>
          <a:prstGeom prst="wedgeEllipseCallout">
            <a:avLst>
              <a:gd name="adj1" fmla="val 13072"/>
              <a:gd name="adj2" fmla="val -81155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잊지 말고 도장을 꼭 받으세요</a:t>
            </a:r>
            <a:endParaRPr lang="en-US" altLang="ko-KR" sz="700" dirty="0" smtClean="0"/>
          </a:p>
        </p:txBody>
      </p:sp>
    </p:spTree>
    <p:extLst>
      <p:ext uri="{BB962C8B-B14F-4D97-AF65-F5344CB8AC3E}">
        <p14:creationId xmlns:p14="http://schemas.microsoft.com/office/powerpoint/2010/main" val="51661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9512" y="1444270"/>
            <a:ext cx="2888704" cy="3928946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  <a:p>
            <a:pPr algn="ctr"/>
            <a:r>
              <a:rPr lang="en-US" altLang="ko-KR" dirty="0" smtClean="0">
                <a:solidFill>
                  <a:srgbClr val="7A6C64"/>
                </a:solidFill>
              </a:rPr>
              <a:t>Window_base_01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203848" y="1444270"/>
            <a:ext cx="3015952" cy="3928946"/>
          </a:xfrm>
          <a:prstGeom prst="rect">
            <a:avLst/>
          </a:prstGeom>
          <a:solidFill>
            <a:srgbClr val="4A2C2C"/>
          </a:solidFill>
          <a:ln>
            <a:gradFill>
              <a:gsLst>
                <a:gs pos="84159">
                  <a:schemeClr val="accent6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bg1">
                    <a:lumMod val="65000"/>
                  </a:schemeClr>
                </a:gs>
                <a:gs pos="50000">
                  <a:schemeClr val="accent6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Window_brown_01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1520" y="2348880"/>
            <a:ext cx="2736304" cy="2952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4150">
                  <a:schemeClr val="accent5">
                    <a:lumMod val="20000"/>
                    <a:lumOff val="80000"/>
                  </a:schemeClr>
                </a:gs>
                <a:gs pos="67500">
                  <a:schemeClr val="accent1">
                    <a:lumMod val="20000"/>
                    <a:lumOff val="80000"/>
                  </a:schemeClr>
                </a:gs>
                <a:gs pos="50000">
                  <a:schemeClr val="bg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63500" dist="25400" dir="5400000" sx="98000" sy="98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7A6C64"/>
                </a:solidFill>
              </a:rPr>
              <a:t>board_hard_01</a:t>
            </a:r>
          </a:p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67544" y="3810102"/>
            <a:ext cx="4184159" cy="2931266"/>
          </a:xfrm>
          <a:prstGeom prst="rect">
            <a:avLst/>
          </a:prstGeom>
          <a:solidFill>
            <a:schemeClr val="tx1">
              <a:lumMod val="85000"/>
              <a:lumOff val="15000"/>
              <a:alpha val="69000"/>
            </a:schemeClr>
          </a:solidFill>
          <a:ln>
            <a:solidFill>
              <a:schemeClr val="tx2">
                <a:lumMod val="60000"/>
                <a:lumOff val="40000"/>
                <a:alpha val="8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board_cover_01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95536" y="2583414"/>
            <a:ext cx="2465158" cy="557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7A6C64"/>
                </a:solidFill>
              </a:rPr>
              <a:t>board_sub_01</a:t>
            </a:r>
          </a:p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28446" y="5963315"/>
            <a:ext cx="648072" cy="622523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gradFill>
              <a:gsLst>
                <a:gs pos="0">
                  <a:schemeClr val="bg1">
                    <a:lumMod val="65000"/>
                  </a:schemeClr>
                </a:gs>
                <a:gs pos="46000">
                  <a:schemeClr val="bg1">
                    <a:lumMod val="95000"/>
                  </a:schemeClr>
                </a:gs>
                <a:gs pos="5500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25400" dir="5400000" algn="ctr" rotWithShape="0">
              <a:srgbClr val="000000">
                <a:alpha val="8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428918" y="5963314"/>
            <a:ext cx="648072" cy="622523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gradFill>
              <a:gsLst>
                <a:gs pos="0">
                  <a:schemeClr val="accent3">
                    <a:lumMod val="75000"/>
                  </a:schemeClr>
                </a:gs>
                <a:gs pos="46000">
                  <a:schemeClr val="accent3">
                    <a:lumMod val="20000"/>
                    <a:lumOff val="80000"/>
                  </a:schemeClr>
                </a:gs>
                <a:gs pos="55000">
                  <a:schemeClr val="accent3">
                    <a:lumMod val="5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outerShdw blurRad="63500" dist="25400" dir="5400000" algn="ctr" rotWithShape="0">
              <a:srgbClr val="000000">
                <a:alpha val="8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212622" y="5969185"/>
            <a:ext cx="648072" cy="622523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gradFill>
              <a:gsLst>
                <a:gs pos="0">
                  <a:schemeClr val="accent5">
                    <a:lumMod val="75000"/>
                  </a:schemeClr>
                </a:gs>
                <a:gs pos="46000">
                  <a:schemeClr val="accent5">
                    <a:lumMod val="20000"/>
                    <a:lumOff val="80000"/>
                  </a:schemeClr>
                </a:gs>
                <a:gs pos="55000">
                  <a:schemeClr val="accent5">
                    <a:lumMod val="5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5400000" scaled="0"/>
            </a:gradFill>
          </a:ln>
          <a:effectLst>
            <a:outerShdw blurRad="63500" dist="25400" dir="5400000" algn="ctr" rotWithShape="0">
              <a:srgbClr val="000000">
                <a:alpha val="8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987824" y="5983116"/>
            <a:ext cx="648072" cy="622523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gradFill>
              <a:gsLst>
                <a:gs pos="0">
                  <a:schemeClr val="tx2">
                    <a:lumMod val="75000"/>
                  </a:schemeClr>
                </a:gs>
                <a:gs pos="46000">
                  <a:schemeClr val="tx2">
                    <a:lumMod val="20000"/>
                    <a:lumOff val="80000"/>
                  </a:schemeClr>
                </a:gs>
                <a:gs pos="55000">
                  <a:schemeClr val="tx2">
                    <a:lumMod val="5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5400000" scaled="0"/>
            </a:gradFill>
          </a:ln>
          <a:effectLst>
            <a:outerShdw blurRad="63500" dist="25400" dir="5400000" algn="ctr" rotWithShape="0">
              <a:srgbClr val="000000">
                <a:alpha val="8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796798" y="5983116"/>
            <a:ext cx="648072" cy="622523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gradFill>
              <a:gsLst>
                <a:gs pos="0">
                  <a:schemeClr val="accent4">
                    <a:lumMod val="75000"/>
                  </a:schemeClr>
                </a:gs>
                <a:gs pos="46000">
                  <a:schemeClr val="accent4">
                    <a:lumMod val="20000"/>
                    <a:lumOff val="80000"/>
                  </a:schemeClr>
                </a:gs>
                <a:gs pos="55000">
                  <a:schemeClr val="accent4">
                    <a:lumMod val="5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</a:ln>
          <a:effectLst>
            <a:outerShdw blurRad="63500" dist="25400" dir="5400000" algn="ctr" rotWithShape="0">
              <a:srgbClr val="000000">
                <a:alpha val="8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62834" y="1052736"/>
            <a:ext cx="3661093" cy="518695"/>
          </a:xfrm>
          <a:prstGeom prst="rect">
            <a:avLst/>
          </a:prstGeom>
          <a:solidFill>
            <a:srgbClr val="8E3C36"/>
          </a:solidFill>
          <a:ln>
            <a:gradFill>
              <a:gsLst>
                <a:gs pos="84159">
                  <a:schemeClr val="accent6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6">
                    <a:lumMod val="75000"/>
                  </a:schemeClr>
                </a:gs>
                <a:gs pos="50000">
                  <a:schemeClr val="accent6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hedline_red_01</a:t>
            </a:r>
          </a:p>
        </p:txBody>
      </p:sp>
      <p:sp>
        <p:nvSpPr>
          <p:cNvPr id="9" name="오각형 8"/>
          <p:cNvSpPr/>
          <p:nvPr/>
        </p:nvSpPr>
        <p:spPr>
          <a:xfrm>
            <a:off x="3068216" y="5320367"/>
            <a:ext cx="1503784" cy="504056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gradFill>
              <a:gsLst>
                <a:gs pos="0">
                  <a:schemeClr val="bg1">
                    <a:lumMod val="50000"/>
                  </a:schemeClr>
                </a:gs>
                <a:gs pos="37900">
                  <a:schemeClr val="bg1">
                    <a:lumMod val="95000"/>
                  </a:schemeClr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50800" dir="5400000" algn="ctr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7A6C64"/>
                </a:solidFill>
              </a:rPr>
              <a:t>Btn_big</a:t>
            </a:r>
            <a:endParaRPr lang="ko-KR" altLang="en-US" dirty="0">
              <a:solidFill>
                <a:srgbClr val="7A6C64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262835" y="1916832"/>
            <a:ext cx="1123927" cy="432048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Btn_tab</a:t>
            </a:r>
            <a:endParaRPr lang="ko-KR" altLang="en-US" dirty="0"/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1386762" y="1916832"/>
            <a:ext cx="736966" cy="43204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off</a:t>
            </a:r>
            <a:endParaRPr lang="ko-KR" altLang="en-US" dirty="0"/>
          </a:p>
        </p:txBody>
      </p:sp>
      <p:sp>
        <p:nvSpPr>
          <p:cNvPr id="12" name="순서도: 대체 처리 11"/>
          <p:cNvSpPr/>
          <p:nvPr/>
        </p:nvSpPr>
        <p:spPr>
          <a:xfrm>
            <a:off x="769676" y="4336743"/>
            <a:ext cx="800472" cy="360040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rgbClr val="7A6C64"/>
                </a:solidFill>
              </a:rPr>
              <a:t>Btn_mini</a:t>
            </a:r>
            <a:r>
              <a:rPr lang="en-US" altLang="ko-KR" sz="800" dirty="0" smtClean="0">
                <a:solidFill>
                  <a:srgbClr val="7A6C64"/>
                </a:solidFill>
              </a:rPr>
              <a:t>_</a:t>
            </a:r>
          </a:p>
          <a:p>
            <a:pPr algn="ctr"/>
            <a:r>
              <a:rPr lang="en-US" altLang="ko-KR" sz="800" dirty="0" smtClean="0">
                <a:solidFill>
                  <a:srgbClr val="7A6C64"/>
                </a:solidFill>
              </a:rPr>
              <a:t>yellow</a:t>
            </a:r>
            <a:endParaRPr lang="ko-KR" altLang="en-US" sz="800" dirty="0">
              <a:solidFill>
                <a:srgbClr val="7A6C64"/>
              </a:solidFill>
            </a:endParaRPr>
          </a:p>
        </p:txBody>
      </p:sp>
      <p:sp>
        <p:nvSpPr>
          <p:cNvPr id="26" name="순서도: 대체 처리 25"/>
          <p:cNvSpPr/>
          <p:nvPr/>
        </p:nvSpPr>
        <p:spPr>
          <a:xfrm>
            <a:off x="1633772" y="4336743"/>
            <a:ext cx="800472" cy="360040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bg1"/>
                </a:solidFill>
              </a:rPr>
              <a:t>Btn_mini</a:t>
            </a:r>
            <a:r>
              <a:rPr lang="en-US" altLang="ko-KR" sz="800" dirty="0" smtClean="0">
                <a:solidFill>
                  <a:schemeClr val="bg1"/>
                </a:solidFill>
              </a:rPr>
              <a:t>_</a:t>
            </a: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blue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7" name="순서도: 대체 처리 26"/>
          <p:cNvSpPr/>
          <p:nvPr/>
        </p:nvSpPr>
        <p:spPr>
          <a:xfrm>
            <a:off x="766918" y="4849034"/>
            <a:ext cx="1036140" cy="468973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rgbClr val="7A6C64"/>
                </a:solidFill>
              </a:rPr>
              <a:t>Btn_yellow</a:t>
            </a:r>
            <a:endParaRPr lang="ko-KR" altLang="en-US" sz="1100" dirty="0">
              <a:solidFill>
                <a:srgbClr val="7A6C64"/>
              </a:solidFill>
            </a:endParaRPr>
          </a:p>
        </p:txBody>
      </p:sp>
      <p:sp>
        <p:nvSpPr>
          <p:cNvPr id="28" name="순서도: 대체 처리 27"/>
          <p:cNvSpPr/>
          <p:nvPr/>
        </p:nvSpPr>
        <p:spPr>
          <a:xfrm>
            <a:off x="1876918" y="4849035"/>
            <a:ext cx="1038898" cy="468973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bg1"/>
                </a:solidFill>
              </a:rPr>
              <a:t>Btn_blue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" name="순서도: 대체 처리 29"/>
          <p:cNvSpPr/>
          <p:nvPr/>
        </p:nvSpPr>
        <p:spPr>
          <a:xfrm>
            <a:off x="3472982" y="2015613"/>
            <a:ext cx="2494452" cy="234486"/>
          </a:xfrm>
          <a:prstGeom prst="flowChartAlternateProcess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bg1"/>
                </a:solidFill>
              </a:rPr>
              <a:t>Gauge_blue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1" name="순서도: 대체 처리 30"/>
          <p:cNvSpPr/>
          <p:nvPr/>
        </p:nvSpPr>
        <p:spPr>
          <a:xfrm>
            <a:off x="3488376" y="2375653"/>
            <a:ext cx="2494452" cy="234486"/>
          </a:xfrm>
          <a:prstGeom prst="flowChartAlternateProcess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5000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bg1"/>
                </a:solidFill>
              </a:rPr>
              <a:t>Gauge_green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2" name="순서도: 대체 처리 31"/>
          <p:cNvSpPr/>
          <p:nvPr/>
        </p:nvSpPr>
        <p:spPr>
          <a:xfrm>
            <a:off x="3488376" y="2735693"/>
            <a:ext cx="2494452" cy="234486"/>
          </a:xfrm>
          <a:prstGeom prst="flowChartAlternateProcess">
            <a:avLst/>
          </a:prstGeom>
          <a:gradFill>
            <a:gsLst>
              <a:gs pos="0">
                <a:srgbClr val="FFC000"/>
              </a:gs>
              <a:gs pos="50000">
                <a:srgbClr val="FF0000"/>
              </a:gs>
              <a:gs pos="100000">
                <a:srgbClr val="FF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bg1"/>
                </a:solidFill>
              </a:rPr>
              <a:t>Gauge_red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3347864" y="4346003"/>
            <a:ext cx="800472" cy="360040"/>
          </a:xfrm>
          <a:prstGeom prst="flowChartAlternateProcess">
            <a:avLst/>
          </a:prstGeom>
          <a:gradFill>
            <a:gsLst>
              <a:gs pos="0">
                <a:srgbClr val="FFC000"/>
              </a:gs>
              <a:gs pos="50000">
                <a:srgbClr val="FF0000"/>
              </a:gs>
              <a:gs pos="100000">
                <a:srgbClr val="FF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bg1"/>
                </a:solidFill>
              </a:rPr>
              <a:t>Btn_mini</a:t>
            </a:r>
            <a:r>
              <a:rPr lang="en-US" altLang="ko-KR" sz="800" dirty="0" smtClean="0">
                <a:solidFill>
                  <a:schemeClr val="bg1"/>
                </a:solidFill>
              </a:rPr>
              <a:t>_</a:t>
            </a: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red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2987824" y="4851394"/>
            <a:ext cx="1036140" cy="468973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rgbClr val="FFC000"/>
                </a:solidFill>
              </a:rPr>
              <a:t>Btn_dark</a:t>
            </a:r>
            <a:endParaRPr lang="ko-KR" altLang="en-US" sz="1100" dirty="0">
              <a:solidFill>
                <a:srgbClr val="FFC000"/>
              </a:solidFill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2511189" y="4336743"/>
            <a:ext cx="764667" cy="369300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rgbClr val="FFC000"/>
                </a:solidFill>
              </a:rPr>
              <a:t>Btn_mini</a:t>
            </a:r>
            <a:r>
              <a:rPr lang="en-US" altLang="ko-KR" sz="800" dirty="0" smtClean="0">
                <a:solidFill>
                  <a:srgbClr val="FFC000"/>
                </a:solidFill>
              </a:rPr>
              <a:t>_</a:t>
            </a:r>
          </a:p>
          <a:p>
            <a:pPr algn="ctr"/>
            <a:r>
              <a:rPr lang="en-US" altLang="ko-KR" sz="800" dirty="0" smtClean="0">
                <a:solidFill>
                  <a:srgbClr val="FFC000"/>
                </a:solidFill>
              </a:rPr>
              <a:t>dark</a:t>
            </a:r>
            <a:endParaRPr lang="ko-KR" altLang="en-US" sz="800" dirty="0">
              <a:solidFill>
                <a:srgbClr val="FFC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95536" y="3212976"/>
            <a:ext cx="2465158" cy="557554"/>
          </a:xfrm>
          <a:prstGeom prst="rect">
            <a:avLst/>
          </a:prstGeom>
          <a:solidFill>
            <a:srgbClr val="BFA08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7A6C64"/>
                </a:solidFill>
              </a:rPr>
              <a:t>board_sub_02</a:t>
            </a:r>
          </a:p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</p:txBody>
      </p:sp>
      <p:sp>
        <p:nvSpPr>
          <p:cNvPr id="37" name="제목 3"/>
          <p:cNvSpPr txBox="1">
            <a:spLocks/>
          </p:cNvSpPr>
          <p:nvPr/>
        </p:nvSpPr>
        <p:spPr>
          <a:xfrm>
            <a:off x="107504" y="116632"/>
            <a:ext cx="885698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 err="1" smtClean="0"/>
              <a:t>유아이</a:t>
            </a:r>
            <a:r>
              <a:rPr lang="ko-KR" altLang="en-US" dirty="0" smtClean="0"/>
              <a:t> 계층</a:t>
            </a:r>
            <a:endParaRPr lang="ko-KR" altLang="en-US" dirty="0"/>
          </a:p>
        </p:txBody>
      </p:sp>
      <p:sp>
        <p:nvSpPr>
          <p:cNvPr id="2" name="포인트가 6개인 별 1"/>
          <p:cNvSpPr/>
          <p:nvPr/>
        </p:nvSpPr>
        <p:spPr>
          <a:xfrm>
            <a:off x="4932040" y="5960732"/>
            <a:ext cx="648072" cy="720080"/>
          </a:xfrm>
          <a:prstGeom prst="star6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gradFill>
              <a:gsLst>
                <a:gs pos="52000">
                  <a:schemeClr val="tx1">
                    <a:lumMod val="65000"/>
                    <a:lumOff val="35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bg1">
                    <a:lumMod val="65000"/>
                  </a:schemeClr>
                </a:gs>
                <a:gs pos="4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25400" dist="25400" dir="5400000" algn="ctr" rotWithShape="0">
              <a:srgbClr val="000000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포인트가 5개인 별 2"/>
          <p:cNvSpPr/>
          <p:nvPr/>
        </p:nvSpPr>
        <p:spPr>
          <a:xfrm>
            <a:off x="6228184" y="6093296"/>
            <a:ext cx="432048" cy="360040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>
            <a:outerShdw dist="38100" dir="5400000" algn="ctr" rotWithShape="0">
              <a:srgbClr val="CC9B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대체 처리 37"/>
          <p:cNvSpPr/>
          <p:nvPr/>
        </p:nvSpPr>
        <p:spPr>
          <a:xfrm>
            <a:off x="3491880" y="3068960"/>
            <a:ext cx="2494452" cy="234486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000"/>
              </a:gs>
              <a:gs pos="100000">
                <a:srgbClr val="FFC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bg1"/>
                </a:solidFill>
              </a:rPr>
              <a:t>Gauge_yellow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십이각형 3"/>
          <p:cNvSpPr/>
          <p:nvPr/>
        </p:nvSpPr>
        <p:spPr>
          <a:xfrm>
            <a:off x="4030824" y="4283495"/>
            <a:ext cx="180020" cy="180020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72432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542" y="2420888"/>
            <a:ext cx="4561706" cy="25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542" y="2420888"/>
            <a:ext cx="4562041" cy="25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제목 3"/>
          <p:cNvSpPr txBox="1">
            <a:spLocks/>
          </p:cNvSpPr>
          <p:nvPr/>
        </p:nvSpPr>
        <p:spPr>
          <a:xfrm>
            <a:off x="0" y="0"/>
            <a:ext cx="8856984" cy="332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 smtClean="0"/>
              <a:t>로비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공지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이벤트 팝업</a:t>
            </a:r>
            <a:endParaRPr lang="en-US" altLang="ko-KR" sz="1600" dirty="0" smtClean="0"/>
          </a:p>
        </p:txBody>
      </p:sp>
      <p:sp>
        <p:nvSpPr>
          <p:cNvPr id="53" name="직사각형 52"/>
          <p:cNvSpPr/>
          <p:nvPr/>
        </p:nvSpPr>
        <p:spPr>
          <a:xfrm>
            <a:off x="2291147" y="2492896"/>
            <a:ext cx="1056717" cy="236146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 smtClean="0"/>
              <a:t>노란곰</a:t>
            </a:r>
            <a:endParaRPr lang="en-US" altLang="ko-KR" sz="800" dirty="0" smtClean="0"/>
          </a:p>
          <a:p>
            <a:pPr algn="r"/>
            <a:r>
              <a:rPr lang="ko-KR" altLang="en-US" sz="800" dirty="0" err="1" smtClean="0"/>
              <a:t>홍우예향</a:t>
            </a:r>
            <a:r>
              <a:rPr lang="ko-KR" altLang="en-US" sz="800" dirty="0" err="1"/>
              <a:t>담</a:t>
            </a:r>
            <a:endParaRPr lang="ko-KR" altLang="en-US" sz="800" dirty="0"/>
          </a:p>
        </p:txBody>
      </p:sp>
      <p:pic>
        <p:nvPicPr>
          <p:cNvPr id="54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349" y="2420888"/>
            <a:ext cx="373435" cy="37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십이각형 70"/>
          <p:cNvSpPr/>
          <p:nvPr/>
        </p:nvSpPr>
        <p:spPr>
          <a:xfrm>
            <a:off x="3185846" y="3749264"/>
            <a:ext cx="90010" cy="111784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72" name="십이각형 71"/>
          <p:cNvSpPr/>
          <p:nvPr/>
        </p:nvSpPr>
        <p:spPr>
          <a:xfrm>
            <a:off x="2897814" y="3245208"/>
            <a:ext cx="90010" cy="111784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73" name="십이각형 72"/>
          <p:cNvSpPr/>
          <p:nvPr/>
        </p:nvSpPr>
        <p:spPr>
          <a:xfrm>
            <a:off x="3473878" y="3933056"/>
            <a:ext cx="90010" cy="111784"/>
          </a:xfrm>
          <a:prstGeom prst="dodecagon">
            <a:avLst/>
          </a:prstGeom>
          <a:gradFill>
            <a:gsLst>
              <a:gs pos="0">
                <a:srgbClr val="FFFF00"/>
              </a:gs>
              <a:gs pos="56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pic>
        <p:nvPicPr>
          <p:cNvPr id="45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492" y="3524600"/>
            <a:ext cx="186718" cy="18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3" descr="C:\work_2012\smart\project_RPG\일러스트\최종모음_2차\1024_라이벌_re1\000_hunter_maya_b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793" y="2780928"/>
            <a:ext cx="2593741" cy="363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직사각형 88"/>
          <p:cNvSpPr/>
          <p:nvPr/>
        </p:nvSpPr>
        <p:spPr>
          <a:xfrm>
            <a:off x="0" y="4994849"/>
            <a:ext cx="9144000" cy="18631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4150">
                  <a:schemeClr val="accent5">
                    <a:lumMod val="20000"/>
                    <a:lumOff val="80000"/>
                  </a:schemeClr>
                </a:gs>
                <a:gs pos="67500">
                  <a:schemeClr val="accent1">
                    <a:lumMod val="20000"/>
                    <a:lumOff val="80000"/>
                  </a:schemeClr>
                </a:gs>
                <a:gs pos="50000">
                  <a:schemeClr val="bg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63500" dist="25400" dir="5400000" sx="98000" sy="98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b="1" dirty="0" smtClean="0">
              <a:solidFill>
                <a:srgbClr val="7A6C64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3851921" y="2421840"/>
            <a:ext cx="2933418" cy="2562356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03" name="직사각형 102"/>
          <p:cNvSpPr/>
          <p:nvPr/>
        </p:nvSpPr>
        <p:spPr>
          <a:xfrm>
            <a:off x="3851921" y="2420888"/>
            <a:ext cx="2933418" cy="25633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4150">
                  <a:schemeClr val="accent5">
                    <a:lumMod val="20000"/>
                    <a:lumOff val="80000"/>
                  </a:schemeClr>
                </a:gs>
                <a:gs pos="67500">
                  <a:schemeClr val="accent1">
                    <a:lumMod val="20000"/>
                    <a:lumOff val="80000"/>
                  </a:schemeClr>
                </a:gs>
                <a:gs pos="50000">
                  <a:schemeClr val="bg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63500" dist="25400" dir="5400000" sx="98000" sy="98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r>
              <a:rPr lang="ko-KR" altLang="en-US" sz="1000" b="1" dirty="0" smtClean="0">
                <a:solidFill>
                  <a:srgbClr val="7A6C64"/>
                </a:solidFill>
              </a:rPr>
              <a:t>    </a:t>
            </a:r>
            <a:endParaRPr lang="en-US" altLang="ko-KR" sz="1000" b="1" dirty="0" smtClean="0">
              <a:solidFill>
                <a:srgbClr val="7A6C64"/>
              </a:solidFill>
            </a:endParaRPr>
          </a:p>
          <a:p>
            <a:endParaRPr lang="en-US" altLang="ko-KR" sz="1000" b="1" dirty="0" smtClean="0">
              <a:solidFill>
                <a:srgbClr val="7A6C64"/>
              </a:solidFill>
            </a:endParaRPr>
          </a:p>
          <a:p>
            <a:r>
              <a:rPr lang="ko-KR" altLang="en-US" sz="1000" b="1" dirty="0" smtClean="0">
                <a:solidFill>
                  <a:srgbClr val="7A6C64"/>
                </a:solidFill>
              </a:rPr>
              <a:t> </a:t>
            </a:r>
            <a:endParaRPr lang="en-US" altLang="ko-KR" sz="1000" b="1" dirty="0" smtClean="0">
              <a:solidFill>
                <a:srgbClr val="7A6C64"/>
              </a:solidFill>
            </a:endParaRPr>
          </a:p>
          <a:p>
            <a:endParaRPr lang="en-US" altLang="ko-KR" sz="1400" dirty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938833" y="2996952"/>
            <a:ext cx="2793407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700" dirty="0" smtClean="0">
              <a:solidFill>
                <a:srgbClr val="7A6C64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3938833" y="4581128"/>
            <a:ext cx="2793407" cy="293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A6C64"/>
                </a:solidFill>
              </a:rPr>
              <a:t>오늘 </a:t>
            </a:r>
            <a:r>
              <a:rPr lang="ko-KR" altLang="en-US" sz="800" dirty="0" err="1" smtClean="0">
                <a:solidFill>
                  <a:srgbClr val="7A6C64"/>
                </a:solidFill>
              </a:rPr>
              <a:t>다시보지</a:t>
            </a:r>
            <a:r>
              <a:rPr lang="ko-KR" altLang="en-US" sz="800" dirty="0" smtClean="0">
                <a:solidFill>
                  <a:srgbClr val="7A6C64"/>
                </a:solidFill>
              </a:rPr>
              <a:t> 않기</a:t>
            </a:r>
            <a:r>
              <a:rPr lang="en-US" altLang="ko-KR" sz="800" dirty="0" smtClean="0">
                <a:solidFill>
                  <a:srgbClr val="7A6C64"/>
                </a:solidFill>
              </a:rPr>
              <a:t>. </a:t>
            </a:r>
          </a:p>
        </p:txBody>
      </p:sp>
      <p:sp>
        <p:nvSpPr>
          <p:cNvPr id="135" name="직사각형 134"/>
          <p:cNvSpPr/>
          <p:nvPr/>
        </p:nvSpPr>
        <p:spPr>
          <a:xfrm>
            <a:off x="3851921" y="2421839"/>
            <a:ext cx="2952662" cy="371315"/>
          </a:xfrm>
          <a:prstGeom prst="rect">
            <a:avLst/>
          </a:prstGeom>
          <a:solidFill>
            <a:srgbClr val="8E3C36"/>
          </a:solidFill>
          <a:ln>
            <a:gradFill>
              <a:gsLst>
                <a:gs pos="84159">
                  <a:schemeClr val="accent6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6">
                    <a:lumMod val="75000"/>
                  </a:schemeClr>
                </a:gs>
                <a:gs pos="50000">
                  <a:schemeClr val="accent6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/>
              <a:t>44</a:t>
            </a:r>
            <a:r>
              <a:rPr lang="ko-KR" altLang="en-US" sz="1400" b="1" dirty="0" smtClean="0"/>
              <a:t>대륙 일보  </a:t>
            </a:r>
            <a:r>
              <a:rPr lang="en-US" altLang="ko-KR" sz="800" dirty="0" smtClean="0"/>
              <a:t>2015</a:t>
            </a:r>
            <a:r>
              <a:rPr lang="ko-KR" altLang="en-US" sz="800" dirty="0" smtClean="0"/>
              <a:t>년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월 </a:t>
            </a:r>
            <a:r>
              <a:rPr lang="en-US" altLang="ko-KR" sz="800" dirty="0" smtClean="0"/>
              <a:t>4</a:t>
            </a:r>
            <a:r>
              <a:rPr lang="ko-KR" altLang="en-US" sz="800" dirty="0" smtClean="0"/>
              <a:t>일</a:t>
            </a:r>
            <a:endParaRPr lang="en-US" altLang="ko-KR" sz="800" dirty="0" smtClean="0"/>
          </a:p>
        </p:txBody>
      </p:sp>
      <p:sp>
        <p:nvSpPr>
          <p:cNvPr id="136" name="순서도: 대체 처리 135"/>
          <p:cNvSpPr/>
          <p:nvPr/>
        </p:nvSpPr>
        <p:spPr>
          <a:xfrm>
            <a:off x="6469335" y="2473138"/>
            <a:ext cx="262905" cy="242500"/>
          </a:xfrm>
          <a:prstGeom prst="flowChartAlternateProcess">
            <a:avLst/>
          </a:prstGeom>
          <a:gradFill>
            <a:gsLst>
              <a:gs pos="0">
                <a:srgbClr val="FFC000"/>
              </a:gs>
              <a:gs pos="50000">
                <a:srgbClr val="FF0000"/>
              </a:gs>
              <a:gs pos="100000">
                <a:srgbClr val="FF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X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4018404" y="4639519"/>
            <a:ext cx="222862" cy="176361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C000"/>
                </a:solidFill>
              </a:rPr>
              <a:t>v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995936" y="3073507"/>
            <a:ext cx="864096" cy="1289576"/>
          </a:xfrm>
          <a:prstGeom prst="rect">
            <a:avLst/>
          </a:prstGeom>
          <a:solidFill>
            <a:srgbClr val="BFA08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7A6C64"/>
                </a:solidFill>
              </a:rPr>
              <a:t>뽑기 황제</a:t>
            </a:r>
            <a:endParaRPr lang="en-US" altLang="ko-KR" sz="1000" dirty="0">
              <a:solidFill>
                <a:srgbClr val="7A6C64"/>
              </a:solidFill>
            </a:endParaRPr>
          </a:p>
          <a:p>
            <a:pPr algn="ctr"/>
            <a:endParaRPr lang="en-US" altLang="ko-KR" sz="1000" dirty="0" smtClean="0">
              <a:solidFill>
                <a:srgbClr val="7A6C64"/>
              </a:solidFill>
            </a:endParaRPr>
          </a:p>
          <a:p>
            <a:pPr algn="ctr"/>
            <a:endParaRPr lang="en-US" altLang="ko-KR" sz="1000" dirty="0">
              <a:solidFill>
                <a:srgbClr val="7A6C64"/>
              </a:solidFill>
            </a:endParaRPr>
          </a:p>
          <a:p>
            <a:pPr algn="ctr"/>
            <a:endParaRPr lang="en-US" altLang="ko-KR" sz="1000" dirty="0" smtClean="0">
              <a:solidFill>
                <a:srgbClr val="7A6C64"/>
              </a:solidFill>
            </a:endParaRPr>
          </a:p>
          <a:p>
            <a:pPr algn="ctr"/>
            <a:endParaRPr lang="en-US" altLang="ko-KR" sz="1000" dirty="0">
              <a:solidFill>
                <a:srgbClr val="7A6C64"/>
              </a:solidFill>
            </a:endParaRPr>
          </a:p>
          <a:p>
            <a:pPr algn="ctr"/>
            <a:endParaRPr lang="en-US" altLang="ko-KR" sz="1000" dirty="0" smtClean="0">
              <a:solidFill>
                <a:srgbClr val="7A6C64"/>
              </a:solidFill>
            </a:endParaRPr>
          </a:p>
        </p:txBody>
      </p:sp>
      <p:pic>
        <p:nvPicPr>
          <p:cNvPr id="56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266" y="3452632"/>
            <a:ext cx="373435" cy="37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순서도: 대체 처리 56"/>
          <p:cNvSpPr/>
          <p:nvPr/>
        </p:nvSpPr>
        <p:spPr>
          <a:xfrm>
            <a:off x="4072140" y="4009455"/>
            <a:ext cx="693416" cy="287569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정보보기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909572" y="3075528"/>
            <a:ext cx="864096" cy="1289576"/>
          </a:xfrm>
          <a:prstGeom prst="rect">
            <a:avLst/>
          </a:prstGeom>
          <a:solidFill>
            <a:srgbClr val="BFA08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7A6C64"/>
                </a:solidFill>
              </a:rPr>
              <a:t>급성장한 유저</a:t>
            </a:r>
            <a:endParaRPr lang="en-US" altLang="ko-KR" sz="1000" dirty="0">
              <a:solidFill>
                <a:srgbClr val="7A6C64"/>
              </a:solidFill>
            </a:endParaRPr>
          </a:p>
          <a:p>
            <a:pPr algn="ctr"/>
            <a:endParaRPr lang="en-US" altLang="ko-KR" sz="1000" dirty="0" smtClean="0">
              <a:solidFill>
                <a:srgbClr val="7A6C64"/>
              </a:solidFill>
            </a:endParaRPr>
          </a:p>
          <a:p>
            <a:pPr algn="ctr"/>
            <a:endParaRPr lang="en-US" altLang="ko-KR" sz="1000" dirty="0">
              <a:solidFill>
                <a:srgbClr val="7A6C64"/>
              </a:solidFill>
            </a:endParaRPr>
          </a:p>
          <a:p>
            <a:pPr algn="ctr"/>
            <a:endParaRPr lang="en-US" altLang="ko-KR" sz="1000" dirty="0" smtClean="0">
              <a:solidFill>
                <a:srgbClr val="7A6C64"/>
              </a:solidFill>
            </a:endParaRPr>
          </a:p>
          <a:p>
            <a:pPr algn="ctr"/>
            <a:endParaRPr lang="en-US" altLang="ko-KR" sz="1000" dirty="0">
              <a:solidFill>
                <a:srgbClr val="7A6C64"/>
              </a:solidFill>
            </a:endParaRPr>
          </a:p>
          <a:p>
            <a:pPr algn="ctr"/>
            <a:endParaRPr lang="en-US" altLang="ko-KR" sz="1000" dirty="0" smtClean="0">
              <a:solidFill>
                <a:srgbClr val="7A6C64"/>
              </a:solidFill>
            </a:endParaRPr>
          </a:p>
        </p:txBody>
      </p:sp>
      <p:pic>
        <p:nvPicPr>
          <p:cNvPr id="62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902" y="3454653"/>
            <a:ext cx="373435" cy="37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4985776" y="4011476"/>
            <a:ext cx="693416" cy="287569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정보보기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822690" y="3075528"/>
            <a:ext cx="864096" cy="1289576"/>
          </a:xfrm>
          <a:prstGeom prst="rect">
            <a:avLst/>
          </a:prstGeom>
          <a:solidFill>
            <a:srgbClr val="BFA08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7A6C64"/>
                </a:solidFill>
              </a:rPr>
              <a:t>망한 유저</a:t>
            </a:r>
            <a:endParaRPr lang="en-US" altLang="ko-KR" sz="1000" dirty="0" smtClean="0">
              <a:solidFill>
                <a:srgbClr val="7A6C64"/>
              </a:solidFill>
            </a:endParaRPr>
          </a:p>
          <a:p>
            <a:pPr algn="ctr"/>
            <a:endParaRPr lang="en-US" altLang="ko-KR" sz="1000" dirty="0">
              <a:solidFill>
                <a:srgbClr val="7A6C64"/>
              </a:solidFill>
            </a:endParaRPr>
          </a:p>
          <a:p>
            <a:pPr algn="ctr"/>
            <a:endParaRPr lang="en-US" altLang="ko-KR" sz="1000" dirty="0" smtClean="0">
              <a:solidFill>
                <a:srgbClr val="7A6C64"/>
              </a:solidFill>
            </a:endParaRPr>
          </a:p>
          <a:p>
            <a:pPr algn="ctr"/>
            <a:endParaRPr lang="en-US" altLang="ko-KR" sz="1000" dirty="0">
              <a:solidFill>
                <a:srgbClr val="7A6C64"/>
              </a:solidFill>
            </a:endParaRPr>
          </a:p>
          <a:p>
            <a:pPr algn="ctr"/>
            <a:endParaRPr lang="en-US" altLang="ko-KR" sz="1000" dirty="0" smtClean="0">
              <a:solidFill>
                <a:srgbClr val="7A6C64"/>
              </a:solidFill>
            </a:endParaRPr>
          </a:p>
          <a:p>
            <a:pPr algn="ctr"/>
            <a:endParaRPr lang="en-US" altLang="ko-KR" sz="1000" dirty="0">
              <a:solidFill>
                <a:srgbClr val="7A6C64"/>
              </a:solidFill>
            </a:endParaRPr>
          </a:p>
          <a:p>
            <a:pPr algn="ctr"/>
            <a:endParaRPr lang="en-US" altLang="ko-KR" sz="1000" dirty="0" smtClean="0">
              <a:solidFill>
                <a:srgbClr val="7A6C64"/>
              </a:solidFill>
            </a:endParaRPr>
          </a:p>
        </p:txBody>
      </p:sp>
      <p:pic>
        <p:nvPicPr>
          <p:cNvPr id="65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020" y="3454653"/>
            <a:ext cx="373435" cy="37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순서도: 대체 처리 65"/>
          <p:cNvSpPr/>
          <p:nvPr/>
        </p:nvSpPr>
        <p:spPr>
          <a:xfrm>
            <a:off x="5898894" y="4011476"/>
            <a:ext cx="693416" cy="287569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정보보기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67" name="순서도: 대체 처리 66"/>
          <p:cNvSpPr/>
          <p:nvPr/>
        </p:nvSpPr>
        <p:spPr>
          <a:xfrm>
            <a:off x="5822690" y="2463150"/>
            <a:ext cx="547879" cy="262476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이전 </a:t>
            </a:r>
            <a:endParaRPr lang="en-US" altLang="ko-KR" sz="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소식보기</a:t>
            </a:r>
            <a:endParaRPr lang="en-US" altLang="ko-KR" sz="600" dirty="0" smtClean="0">
              <a:solidFill>
                <a:schemeClr val="bg1"/>
              </a:solidFill>
            </a:endParaRPr>
          </a:p>
        </p:txBody>
      </p:sp>
      <p:sp>
        <p:nvSpPr>
          <p:cNvPr id="68" name="타원형 설명선 67"/>
          <p:cNvSpPr/>
          <p:nvPr/>
        </p:nvSpPr>
        <p:spPr>
          <a:xfrm>
            <a:off x="2386155" y="4301465"/>
            <a:ext cx="1105725" cy="567695"/>
          </a:xfrm>
          <a:prstGeom prst="wedgeEllipseCallout">
            <a:avLst>
              <a:gd name="adj1" fmla="val 13072"/>
              <a:gd name="adj2" fmla="val -81155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어제는 어떤 일이 있었을까요</a:t>
            </a:r>
            <a:r>
              <a:rPr lang="en-US" altLang="ko-KR" sz="7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6950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542" y="2420888"/>
            <a:ext cx="4561706" cy="25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542" y="2420888"/>
            <a:ext cx="4562041" cy="25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제목 3"/>
          <p:cNvSpPr txBox="1">
            <a:spLocks/>
          </p:cNvSpPr>
          <p:nvPr/>
        </p:nvSpPr>
        <p:spPr>
          <a:xfrm>
            <a:off x="0" y="0"/>
            <a:ext cx="8856984" cy="332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 smtClean="0"/>
              <a:t>로비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업적보상</a:t>
            </a:r>
            <a:endParaRPr lang="en-US" altLang="ko-KR" sz="1600" dirty="0" smtClean="0"/>
          </a:p>
        </p:txBody>
      </p:sp>
      <p:sp>
        <p:nvSpPr>
          <p:cNvPr id="53" name="직사각형 52"/>
          <p:cNvSpPr/>
          <p:nvPr/>
        </p:nvSpPr>
        <p:spPr>
          <a:xfrm>
            <a:off x="2291147" y="2492896"/>
            <a:ext cx="1056717" cy="236146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 smtClean="0"/>
              <a:t>노란곰</a:t>
            </a:r>
            <a:endParaRPr lang="en-US" altLang="ko-KR" sz="800" dirty="0" smtClean="0"/>
          </a:p>
          <a:p>
            <a:pPr algn="r"/>
            <a:r>
              <a:rPr lang="ko-KR" altLang="en-US" sz="800" dirty="0" err="1" smtClean="0"/>
              <a:t>홍우예향</a:t>
            </a:r>
            <a:r>
              <a:rPr lang="ko-KR" altLang="en-US" sz="800" dirty="0" err="1"/>
              <a:t>담</a:t>
            </a:r>
            <a:endParaRPr lang="ko-KR" altLang="en-US" sz="800" dirty="0"/>
          </a:p>
        </p:txBody>
      </p:sp>
      <p:pic>
        <p:nvPicPr>
          <p:cNvPr id="54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349" y="2420888"/>
            <a:ext cx="373435" cy="37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십이각형 70"/>
          <p:cNvSpPr/>
          <p:nvPr/>
        </p:nvSpPr>
        <p:spPr>
          <a:xfrm>
            <a:off x="3185846" y="3749264"/>
            <a:ext cx="90010" cy="111784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72" name="십이각형 71"/>
          <p:cNvSpPr/>
          <p:nvPr/>
        </p:nvSpPr>
        <p:spPr>
          <a:xfrm>
            <a:off x="2897814" y="3245208"/>
            <a:ext cx="90010" cy="111784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73" name="십이각형 72"/>
          <p:cNvSpPr/>
          <p:nvPr/>
        </p:nvSpPr>
        <p:spPr>
          <a:xfrm>
            <a:off x="3473878" y="3933056"/>
            <a:ext cx="90010" cy="111784"/>
          </a:xfrm>
          <a:prstGeom prst="dodecagon">
            <a:avLst/>
          </a:prstGeom>
          <a:gradFill>
            <a:gsLst>
              <a:gs pos="0">
                <a:srgbClr val="FFFF00"/>
              </a:gs>
              <a:gs pos="56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pic>
        <p:nvPicPr>
          <p:cNvPr id="45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492" y="3524600"/>
            <a:ext cx="186718" cy="18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3" descr="C:\work_2012\smart\project_RPG\일러스트\최종모음_2차\1024_라이벌_re1\000_hunter_maya_b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793" y="2780928"/>
            <a:ext cx="2593741" cy="363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직사각형 88"/>
          <p:cNvSpPr/>
          <p:nvPr/>
        </p:nvSpPr>
        <p:spPr>
          <a:xfrm>
            <a:off x="0" y="4994849"/>
            <a:ext cx="9144000" cy="18631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4150">
                  <a:schemeClr val="accent5">
                    <a:lumMod val="20000"/>
                    <a:lumOff val="80000"/>
                  </a:schemeClr>
                </a:gs>
                <a:gs pos="67500">
                  <a:schemeClr val="accent1">
                    <a:lumMod val="20000"/>
                    <a:lumOff val="80000"/>
                  </a:schemeClr>
                </a:gs>
                <a:gs pos="50000">
                  <a:schemeClr val="bg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63500" dist="25400" dir="5400000" sx="98000" sy="98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b="1" dirty="0" smtClean="0">
              <a:solidFill>
                <a:srgbClr val="7A6C64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3851921" y="2421840"/>
            <a:ext cx="2933418" cy="2562356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03" name="직사각형 102"/>
          <p:cNvSpPr/>
          <p:nvPr/>
        </p:nvSpPr>
        <p:spPr>
          <a:xfrm>
            <a:off x="3851921" y="2420888"/>
            <a:ext cx="2933418" cy="25633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4150">
                  <a:schemeClr val="accent5">
                    <a:lumMod val="20000"/>
                    <a:lumOff val="80000"/>
                  </a:schemeClr>
                </a:gs>
                <a:gs pos="67500">
                  <a:schemeClr val="accent1">
                    <a:lumMod val="20000"/>
                    <a:lumOff val="80000"/>
                  </a:schemeClr>
                </a:gs>
                <a:gs pos="50000">
                  <a:schemeClr val="bg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63500" dist="25400" dir="5400000" sx="98000" sy="98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r>
              <a:rPr lang="ko-KR" altLang="en-US" sz="1000" b="1" dirty="0" smtClean="0">
                <a:solidFill>
                  <a:srgbClr val="7A6C64"/>
                </a:solidFill>
              </a:rPr>
              <a:t>    </a:t>
            </a:r>
            <a:endParaRPr lang="en-US" altLang="ko-KR" sz="1000" b="1" dirty="0" smtClean="0">
              <a:solidFill>
                <a:srgbClr val="7A6C64"/>
              </a:solidFill>
            </a:endParaRPr>
          </a:p>
          <a:p>
            <a:endParaRPr lang="en-US" altLang="ko-KR" sz="1000" b="1" dirty="0" smtClean="0">
              <a:solidFill>
                <a:srgbClr val="7A6C64"/>
              </a:solidFill>
            </a:endParaRPr>
          </a:p>
          <a:p>
            <a:r>
              <a:rPr lang="ko-KR" altLang="en-US" sz="1000" b="1" dirty="0" smtClean="0">
                <a:solidFill>
                  <a:srgbClr val="7A6C64"/>
                </a:solidFill>
              </a:rPr>
              <a:t> </a:t>
            </a:r>
            <a:endParaRPr lang="en-US" altLang="ko-KR" sz="1000" b="1" dirty="0" smtClean="0">
              <a:solidFill>
                <a:srgbClr val="7A6C64"/>
              </a:solidFill>
            </a:endParaRPr>
          </a:p>
          <a:p>
            <a:endParaRPr lang="en-US" altLang="ko-KR" sz="1400" dirty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938833" y="2996952"/>
            <a:ext cx="2793407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700" dirty="0" smtClean="0">
              <a:solidFill>
                <a:srgbClr val="7A6C64"/>
              </a:solidFill>
            </a:endParaRPr>
          </a:p>
        </p:txBody>
      </p:sp>
      <p:sp>
        <p:nvSpPr>
          <p:cNvPr id="106" name="순서도: 대체 처리 105"/>
          <p:cNvSpPr/>
          <p:nvPr/>
        </p:nvSpPr>
        <p:spPr>
          <a:xfrm>
            <a:off x="6015421" y="4581128"/>
            <a:ext cx="428787" cy="287569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받기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3851921" y="2421839"/>
            <a:ext cx="2952662" cy="371315"/>
          </a:xfrm>
          <a:prstGeom prst="rect">
            <a:avLst/>
          </a:prstGeom>
          <a:solidFill>
            <a:srgbClr val="8E3C36"/>
          </a:solidFill>
          <a:ln>
            <a:gradFill>
              <a:gsLst>
                <a:gs pos="84159">
                  <a:schemeClr val="accent6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6">
                    <a:lumMod val="75000"/>
                  </a:schemeClr>
                </a:gs>
                <a:gs pos="50000">
                  <a:schemeClr val="accent6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/>
              <a:t>44</a:t>
            </a:r>
            <a:r>
              <a:rPr lang="ko-KR" altLang="en-US" sz="1400" b="1" dirty="0" smtClean="0"/>
              <a:t>대륙 일보  </a:t>
            </a:r>
            <a:r>
              <a:rPr lang="en-US" altLang="ko-KR" sz="800" dirty="0" smtClean="0"/>
              <a:t>2015</a:t>
            </a:r>
            <a:r>
              <a:rPr lang="ko-KR" altLang="en-US" sz="800" dirty="0" smtClean="0"/>
              <a:t>년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월 </a:t>
            </a:r>
            <a:r>
              <a:rPr lang="en-US" altLang="ko-KR" sz="800" dirty="0" smtClean="0"/>
              <a:t>4</a:t>
            </a:r>
            <a:r>
              <a:rPr lang="ko-KR" altLang="en-US" sz="800" dirty="0" smtClean="0"/>
              <a:t>일</a:t>
            </a:r>
            <a:endParaRPr lang="en-US" altLang="ko-KR" sz="800" dirty="0" smtClean="0"/>
          </a:p>
        </p:txBody>
      </p:sp>
      <p:sp>
        <p:nvSpPr>
          <p:cNvPr id="136" name="순서도: 대체 처리 135"/>
          <p:cNvSpPr/>
          <p:nvPr/>
        </p:nvSpPr>
        <p:spPr>
          <a:xfrm>
            <a:off x="6469335" y="2473138"/>
            <a:ext cx="262905" cy="242500"/>
          </a:xfrm>
          <a:prstGeom prst="flowChartAlternateProcess">
            <a:avLst/>
          </a:prstGeom>
          <a:gradFill>
            <a:gsLst>
              <a:gs pos="0">
                <a:srgbClr val="FFC000"/>
              </a:gs>
              <a:gs pos="50000">
                <a:srgbClr val="FF0000"/>
              </a:gs>
              <a:gs pos="100000">
                <a:srgbClr val="FF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X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995936" y="3068960"/>
            <a:ext cx="864096" cy="1289576"/>
          </a:xfrm>
          <a:prstGeom prst="rect">
            <a:avLst/>
          </a:prstGeom>
          <a:solidFill>
            <a:srgbClr val="BFA08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7A6C64"/>
                </a:solidFill>
              </a:rPr>
              <a:t>야만인마을</a:t>
            </a:r>
            <a:r>
              <a:rPr lang="en-US" altLang="ko-KR" sz="1000" dirty="0" smtClean="0">
                <a:solidFill>
                  <a:srgbClr val="7A6C64"/>
                </a:solidFill>
              </a:rPr>
              <a:t>3</a:t>
            </a:r>
            <a:r>
              <a:rPr lang="ko-KR" altLang="en-US" sz="1000" dirty="0" smtClean="0">
                <a:solidFill>
                  <a:srgbClr val="7A6C64"/>
                </a:solidFill>
              </a:rPr>
              <a:t>번 공격</a:t>
            </a:r>
            <a:endParaRPr lang="en-US" altLang="ko-KR" sz="1000" dirty="0">
              <a:solidFill>
                <a:srgbClr val="7A6C64"/>
              </a:solidFill>
            </a:endParaRPr>
          </a:p>
          <a:p>
            <a:pPr algn="ctr"/>
            <a:endParaRPr lang="en-US" altLang="ko-KR" sz="1000" dirty="0" smtClean="0">
              <a:solidFill>
                <a:srgbClr val="7A6C64"/>
              </a:solidFill>
            </a:endParaRPr>
          </a:p>
          <a:p>
            <a:pPr algn="ctr"/>
            <a:endParaRPr lang="en-US" altLang="ko-KR" sz="1000" dirty="0">
              <a:solidFill>
                <a:srgbClr val="7A6C64"/>
              </a:solidFill>
            </a:endParaRPr>
          </a:p>
          <a:p>
            <a:pPr algn="ctr"/>
            <a:endParaRPr lang="en-US" altLang="ko-KR" sz="1000" dirty="0" smtClean="0">
              <a:solidFill>
                <a:srgbClr val="7A6C64"/>
              </a:solidFill>
            </a:endParaRPr>
          </a:p>
          <a:p>
            <a:pPr algn="ctr"/>
            <a:endParaRPr lang="en-US" altLang="ko-KR" sz="1000" dirty="0">
              <a:solidFill>
                <a:srgbClr val="7A6C64"/>
              </a:solidFill>
            </a:endParaRPr>
          </a:p>
          <a:p>
            <a:pPr algn="ctr"/>
            <a:endParaRPr lang="en-US" altLang="ko-KR" sz="1000" dirty="0" smtClean="0">
              <a:solidFill>
                <a:srgbClr val="7A6C64"/>
              </a:solidFill>
            </a:endParaRPr>
          </a:p>
        </p:txBody>
      </p:sp>
      <p:pic>
        <p:nvPicPr>
          <p:cNvPr id="56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266" y="3448085"/>
            <a:ext cx="373435" cy="37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직사각형 60"/>
          <p:cNvSpPr/>
          <p:nvPr/>
        </p:nvSpPr>
        <p:spPr>
          <a:xfrm>
            <a:off x="4909572" y="3070981"/>
            <a:ext cx="864096" cy="1289576"/>
          </a:xfrm>
          <a:prstGeom prst="rect">
            <a:avLst/>
          </a:prstGeom>
          <a:solidFill>
            <a:srgbClr val="BFA08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7A6C64"/>
                </a:solidFill>
              </a:rPr>
              <a:t>다른 유저 </a:t>
            </a:r>
            <a:r>
              <a:rPr lang="en-US" altLang="ko-KR" sz="1000" dirty="0" smtClean="0">
                <a:solidFill>
                  <a:srgbClr val="7A6C64"/>
                </a:solidFill>
              </a:rPr>
              <a:t>3</a:t>
            </a:r>
            <a:r>
              <a:rPr lang="ko-KR" altLang="en-US" sz="1000" dirty="0" smtClean="0">
                <a:solidFill>
                  <a:srgbClr val="7A6C64"/>
                </a:solidFill>
              </a:rPr>
              <a:t>번 공격</a:t>
            </a:r>
            <a:endParaRPr lang="en-US" altLang="ko-KR" sz="1000" dirty="0">
              <a:solidFill>
                <a:srgbClr val="7A6C64"/>
              </a:solidFill>
            </a:endParaRPr>
          </a:p>
          <a:p>
            <a:pPr algn="ctr"/>
            <a:endParaRPr lang="en-US" altLang="ko-KR" sz="1000" dirty="0" smtClean="0">
              <a:solidFill>
                <a:srgbClr val="7A6C64"/>
              </a:solidFill>
            </a:endParaRPr>
          </a:p>
          <a:p>
            <a:pPr algn="ctr"/>
            <a:endParaRPr lang="en-US" altLang="ko-KR" sz="1000" dirty="0">
              <a:solidFill>
                <a:srgbClr val="7A6C64"/>
              </a:solidFill>
            </a:endParaRPr>
          </a:p>
          <a:p>
            <a:pPr algn="ctr"/>
            <a:endParaRPr lang="en-US" altLang="ko-KR" sz="1000" dirty="0" smtClean="0">
              <a:solidFill>
                <a:srgbClr val="7A6C64"/>
              </a:solidFill>
            </a:endParaRPr>
          </a:p>
          <a:p>
            <a:pPr algn="ctr"/>
            <a:endParaRPr lang="en-US" altLang="ko-KR" sz="1000" dirty="0">
              <a:solidFill>
                <a:srgbClr val="7A6C64"/>
              </a:solidFill>
            </a:endParaRPr>
          </a:p>
          <a:p>
            <a:pPr algn="ctr"/>
            <a:endParaRPr lang="en-US" altLang="ko-KR" sz="1000" dirty="0" smtClean="0">
              <a:solidFill>
                <a:srgbClr val="7A6C64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822690" y="3070981"/>
            <a:ext cx="864096" cy="1289576"/>
          </a:xfrm>
          <a:prstGeom prst="rect">
            <a:avLst/>
          </a:prstGeom>
          <a:solidFill>
            <a:srgbClr val="BFA08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7A6C64"/>
                </a:solidFill>
              </a:rPr>
              <a:t>캐릭터 </a:t>
            </a:r>
            <a:r>
              <a:rPr lang="en-US" altLang="ko-KR" sz="1000" dirty="0" smtClean="0">
                <a:solidFill>
                  <a:srgbClr val="7A6C64"/>
                </a:solidFill>
              </a:rPr>
              <a:t>1 </a:t>
            </a:r>
            <a:r>
              <a:rPr lang="ko-KR" altLang="en-US" sz="1000" dirty="0" err="1" smtClean="0">
                <a:solidFill>
                  <a:srgbClr val="7A6C64"/>
                </a:solidFill>
              </a:rPr>
              <a:t>레벨업</a:t>
            </a:r>
            <a:r>
              <a:rPr lang="ko-KR" altLang="en-US" sz="1000" dirty="0" smtClean="0">
                <a:solidFill>
                  <a:srgbClr val="7A6C64"/>
                </a:solidFill>
              </a:rPr>
              <a:t> </a:t>
            </a:r>
            <a:endParaRPr lang="en-US" altLang="ko-KR" sz="1000" dirty="0" smtClean="0">
              <a:solidFill>
                <a:srgbClr val="7A6C64"/>
              </a:solidFill>
            </a:endParaRPr>
          </a:p>
          <a:p>
            <a:pPr algn="ctr"/>
            <a:endParaRPr lang="en-US" altLang="ko-KR" sz="1000" dirty="0">
              <a:solidFill>
                <a:srgbClr val="7A6C64"/>
              </a:solidFill>
            </a:endParaRPr>
          </a:p>
          <a:p>
            <a:pPr algn="ctr"/>
            <a:endParaRPr lang="en-US" altLang="ko-KR" sz="1000" dirty="0" smtClean="0">
              <a:solidFill>
                <a:srgbClr val="7A6C64"/>
              </a:solidFill>
            </a:endParaRPr>
          </a:p>
          <a:p>
            <a:pPr algn="ctr"/>
            <a:endParaRPr lang="en-US" altLang="ko-KR" sz="1000" dirty="0">
              <a:solidFill>
                <a:srgbClr val="7A6C64"/>
              </a:solidFill>
            </a:endParaRPr>
          </a:p>
          <a:p>
            <a:pPr algn="ctr"/>
            <a:endParaRPr lang="en-US" altLang="ko-KR" sz="1000" dirty="0" smtClean="0">
              <a:solidFill>
                <a:srgbClr val="7A6C64"/>
              </a:solidFill>
            </a:endParaRPr>
          </a:p>
          <a:p>
            <a:pPr algn="ctr"/>
            <a:endParaRPr lang="en-US" altLang="ko-KR" sz="1000" dirty="0">
              <a:solidFill>
                <a:srgbClr val="7A6C64"/>
              </a:solidFill>
            </a:endParaRPr>
          </a:p>
          <a:p>
            <a:pPr algn="ctr"/>
            <a:endParaRPr lang="en-US" altLang="ko-KR" sz="1000" dirty="0" smtClean="0">
              <a:solidFill>
                <a:srgbClr val="7A6C64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4499993" y="2492896"/>
            <a:ext cx="576063" cy="317338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주간</a:t>
            </a:r>
            <a:endParaRPr lang="ko-KR" altLang="en-US" sz="1050" dirty="0"/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3923928" y="2492896"/>
            <a:ext cx="599467" cy="31733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일일</a:t>
            </a:r>
            <a:endParaRPr lang="ko-KR" altLang="en-US" sz="1000" dirty="0"/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5076057" y="2492896"/>
            <a:ext cx="576063" cy="317338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시즌</a:t>
            </a:r>
            <a:endParaRPr lang="ko-KR" altLang="en-US" sz="1050" dirty="0"/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5652120" y="2492896"/>
            <a:ext cx="576063" cy="317338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업적</a:t>
            </a:r>
            <a:endParaRPr lang="ko-KR" altLang="en-US" sz="1050" dirty="0"/>
          </a:p>
        </p:txBody>
      </p:sp>
      <p:pic>
        <p:nvPicPr>
          <p:cNvPr id="46" name="Picture 3" descr="C:\work_2012\smart\project_LOK\ui\icon\skill\skill_blue_0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098" y="4608464"/>
            <a:ext cx="271549" cy="27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4575002" y="4672231"/>
            <a:ext cx="1405227" cy="144016"/>
          </a:xfrm>
          <a:prstGeom prst="flowChartAlternateProcess">
            <a:avLst/>
          </a:prstGeom>
          <a:gradFill>
            <a:gsLst>
              <a:gs pos="0">
                <a:srgbClr val="FFC000"/>
              </a:gs>
              <a:gs pos="50000">
                <a:srgbClr val="FF0000"/>
              </a:gs>
              <a:gs pos="100000">
                <a:srgbClr val="FF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최종보상 </a:t>
            </a:r>
            <a:r>
              <a:rPr lang="en-US" altLang="ko-KR" sz="1200" dirty="0" smtClean="0">
                <a:solidFill>
                  <a:schemeClr val="bg1"/>
                </a:solidFill>
              </a:rPr>
              <a:t>1/7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8" name="포인트가 6개인 별 47"/>
          <p:cNvSpPr/>
          <p:nvPr/>
        </p:nvSpPr>
        <p:spPr>
          <a:xfrm>
            <a:off x="4139952" y="3268868"/>
            <a:ext cx="648072" cy="720080"/>
          </a:xfrm>
          <a:prstGeom prst="star6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gradFill>
              <a:gsLst>
                <a:gs pos="52000">
                  <a:schemeClr val="tx1">
                    <a:lumMod val="65000"/>
                    <a:lumOff val="35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bg1">
                    <a:lumMod val="65000"/>
                  </a:schemeClr>
                </a:gs>
                <a:gs pos="4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25400" dist="25400" dir="5400000" algn="ctr" rotWithShape="0">
              <a:srgbClr val="000000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완료</a:t>
            </a:r>
            <a:endParaRPr lang="ko-KR" altLang="en-US" sz="1000" dirty="0"/>
          </a:p>
        </p:txBody>
      </p:sp>
      <p:sp>
        <p:nvSpPr>
          <p:cNvPr id="49" name="타원형 설명선 48"/>
          <p:cNvSpPr/>
          <p:nvPr/>
        </p:nvSpPr>
        <p:spPr>
          <a:xfrm>
            <a:off x="2386155" y="4301465"/>
            <a:ext cx="1105725" cy="567695"/>
          </a:xfrm>
          <a:prstGeom prst="wedgeEllipseCallout">
            <a:avLst>
              <a:gd name="adj1" fmla="val 13072"/>
              <a:gd name="adj2" fmla="val -81155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안받으면 손해지 말입니다</a:t>
            </a:r>
            <a:r>
              <a:rPr lang="en-US" altLang="ko-KR" sz="700" dirty="0" smtClean="0"/>
              <a:t>. </a:t>
            </a:r>
            <a:r>
              <a:rPr lang="ko-KR" altLang="en-US" sz="700" dirty="0" smtClean="0"/>
              <a:t>대장</a:t>
            </a:r>
            <a:endParaRPr lang="en-US" altLang="ko-KR" sz="700" dirty="0" smtClean="0"/>
          </a:p>
        </p:txBody>
      </p:sp>
      <p:sp>
        <p:nvSpPr>
          <p:cNvPr id="50" name="십이각형 49"/>
          <p:cNvSpPr/>
          <p:nvPr/>
        </p:nvSpPr>
        <p:spPr>
          <a:xfrm>
            <a:off x="4355976" y="2452143"/>
            <a:ext cx="150891" cy="143172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51" name="십이각형 50"/>
          <p:cNvSpPr/>
          <p:nvPr/>
        </p:nvSpPr>
        <p:spPr>
          <a:xfrm>
            <a:off x="4925165" y="2452143"/>
            <a:ext cx="150891" cy="143172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58" name="십이각형 57"/>
          <p:cNvSpPr/>
          <p:nvPr/>
        </p:nvSpPr>
        <p:spPr>
          <a:xfrm>
            <a:off x="5501229" y="2452143"/>
            <a:ext cx="150891" cy="143172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59" name="십이각형 58"/>
          <p:cNvSpPr/>
          <p:nvPr/>
        </p:nvSpPr>
        <p:spPr>
          <a:xfrm>
            <a:off x="5645245" y="3069804"/>
            <a:ext cx="150891" cy="143172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pic>
        <p:nvPicPr>
          <p:cNvPr id="60" name="Picture 3" descr="C:\work_2014\animals\ui\sourec\icon\icon_boxbreak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620" y="3501008"/>
            <a:ext cx="321431" cy="32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3" descr="C:\work_2014\animals\ui\sourec\icon\icon_boxbreak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777" y="3501008"/>
            <a:ext cx="321431" cy="32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순서도: 대체 처리 69"/>
          <p:cNvSpPr/>
          <p:nvPr/>
        </p:nvSpPr>
        <p:spPr>
          <a:xfrm>
            <a:off x="5929302" y="4024163"/>
            <a:ext cx="708379" cy="234486"/>
          </a:xfrm>
          <a:prstGeom prst="flowChartAlternateProcess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5000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5/9</a:t>
            </a:r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4" name="순서도: 대체 처리 73"/>
          <p:cNvSpPr/>
          <p:nvPr/>
        </p:nvSpPr>
        <p:spPr>
          <a:xfrm>
            <a:off x="5004048" y="3997621"/>
            <a:ext cx="693416" cy="287569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보상받기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56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542" y="2420888"/>
            <a:ext cx="4561706" cy="25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542" y="2420888"/>
            <a:ext cx="4562041" cy="25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제목 3"/>
          <p:cNvSpPr txBox="1">
            <a:spLocks/>
          </p:cNvSpPr>
          <p:nvPr/>
        </p:nvSpPr>
        <p:spPr>
          <a:xfrm>
            <a:off x="0" y="0"/>
            <a:ext cx="8856984" cy="332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 smtClean="0"/>
              <a:t>로비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이벤트 발생 시  </a:t>
            </a:r>
            <a:endParaRPr lang="en-US" altLang="ko-KR" sz="1600" dirty="0" smtClean="0"/>
          </a:p>
        </p:txBody>
      </p:sp>
      <p:sp>
        <p:nvSpPr>
          <p:cNvPr id="53" name="직사각형 52"/>
          <p:cNvSpPr/>
          <p:nvPr/>
        </p:nvSpPr>
        <p:spPr>
          <a:xfrm>
            <a:off x="2291147" y="2492896"/>
            <a:ext cx="1056717" cy="236146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 smtClean="0"/>
              <a:t>노란곰</a:t>
            </a:r>
            <a:endParaRPr lang="en-US" altLang="ko-KR" sz="800" dirty="0" smtClean="0"/>
          </a:p>
          <a:p>
            <a:pPr algn="r"/>
            <a:r>
              <a:rPr lang="ko-KR" altLang="en-US" sz="800" dirty="0" err="1" smtClean="0"/>
              <a:t>홍우예향</a:t>
            </a:r>
            <a:r>
              <a:rPr lang="ko-KR" altLang="en-US" sz="800" dirty="0" err="1"/>
              <a:t>담</a:t>
            </a:r>
            <a:endParaRPr lang="ko-KR" altLang="en-US" sz="800" dirty="0"/>
          </a:p>
        </p:txBody>
      </p:sp>
      <p:pic>
        <p:nvPicPr>
          <p:cNvPr id="54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349" y="2420888"/>
            <a:ext cx="373435" cy="37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십이각형 70"/>
          <p:cNvSpPr/>
          <p:nvPr/>
        </p:nvSpPr>
        <p:spPr>
          <a:xfrm>
            <a:off x="3185846" y="3749264"/>
            <a:ext cx="90010" cy="111784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72" name="십이각형 71"/>
          <p:cNvSpPr/>
          <p:nvPr/>
        </p:nvSpPr>
        <p:spPr>
          <a:xfrm>
            <a:off x="2897814" y="3245208"/>
            <a:ext cx="90010" cy="111784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73" name="십이각형 72"/>
          <p:cNvSpPr/>
          <p:nvPr/>
        </p:nvSpPr>
        <p:spPr>
          <a:xfrm>
            <a:off x="3473878" y="3933056"/>
            <a:ext cx="90010" cy="111784"/>
          </a:xfrm>
          <a:prstGeom prst="dodecagon">
            <a:avLst/>
          </a:prstGeom>
          <a:gradFill>
            <a:gsLst>
              <a:gs pos="0">
                <a:srgbClr val="FFFF00"/>
              </a:gs>
              <a:gs pos="56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pic>
        <p:nvPicPr>
          <p:cNvPr id="45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492" y="3524600"/>
            <a:ext cx="186718" cy="18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3" descr="C:\work_2012\smart\project_RPG\일러스트\최종모음_2차\1024_라이벌_re1\000_hunter_maya_b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793" y="2780928"/>
            <a:ext cx="2593741" cy="363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사각형 설명선 76"/>
          <p:cNvSpPr/>
          <p:nvPr/>
        </p:nvSpPr>
        <p:spPr>
          <a:xfrm>
            <a:off x="3857817" y="4044839"/>
            <a:ext cx="2946766" cy="926525"/>
          </a:xfrm>
          <a:prstGeom prst="wedgeRectCallout">
            <a:avLst>
              <a:gd name="adj1" fmla="val -64988"/>
              <a:gd name="adj2" fmla="val 19959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rgbClr val="FFCC00"/>
                </a:solidFill>
              </a:rPr>
              <a:t>대장</a:t>
            </a:r>
            <a:r>
              <a:rPr lang="en-US" altLang="ko-KR" sz="800" dirty="0" smtClean="0">
                <a:solidFill>
                  <a:srgbClr val="FFCC00"/>
                </a:solidFill>
              </a:rPr>
              <a:t>,</a:t>
            </a:r>
            <a:r>
              <a:rPr lang="ko-KR" altLang="en-US" sz="800" dirty="0" smtClean="0">
                <a:solidFill>
                  <a:srgbClr val="FFCC00"/>
                </a:solidFill>
              </a:rPr>
              <a:t> 메일을 받았습니다</a:t>
            </a:r>
            <a:r>
              <a:rPr lang="en-US" altLang="ko-KR" sz="800" dirty="0" smtClean="0">
                <a:solidFill>
                  <a:srgbClr val="FFCC00"/>
                </a:solidFill>
              </a:rPr>
              <a:t>. </a:t>
            </a:r>
          </a:p>
          <a:p>
            <a:endParaRPr lang="en-US" altLang="ko-KR" sz="800" dirty="0">
              <a:solidFill>
                <a:srgbClr val="FFCC00"/>
              </a:solidFill>
            </a:endParaRPr>
          </a:p>
          <a:p>
            <a:r>
              <a:rPr lang="ko-KR" altLang="en-US" sz="800" dirty="0" smtClean="0">
                <a:solidFill>
                  <a:srgbClr val="FFCC00"/>
                </a:solidFill>
              </a:rPr>
              <a:t>확인해주세요</a:t>
            </a:r>
            <a:endParaRPr lang="en-US" altLang="ko-KR" sz="800" dirty="0" smtClean="0">
              <a:solidFill>
                <a:srgbClr val="FFCC00"/>
              </a:solidFill>
            </a:endParaRPr>
          </a:p>
          <a:p>
            <a:endParaRPr lang="en-US" altLang="ko-KR" sz="800" dirty="0">
              <a:solidFill>
                <a:srgbClr val="FFCC00"/>
              </a:solidFill>
            </a:endParaRPr>
          </a:p>
          <a:p>
            <a:endParaRPr lang="en-US" altLang="ko-KR" sz="800" dirty="0" smtClean="0">
              <a:solidFill>
                <a:srgbClr val="FFCC00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0" y="4994849"/>
            <a:ext cx="9144000" cy="18631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4150">
                  <a:schemeClr val="accent5">
                    <a:lumMod val="20000"/>
                    <a:lumOff val="80000"/>
                  </a:schemeClr>
                </a:gs>
                <a:gs pos="67500">
                  <a:schemeClr val="accent1">
                    <a:lumMod val="20000"/>
                    <a:lumOff val="80000"/>
                  </a:schemeClr>
                </a:gs>
                <a:gs pos="50000">
                  <a:schemeClr val="bg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63500" dist="25400" dir="5400000" sx="98000" sy="98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b="1" dirty="0" smtClean="0">
              <a:solidFill>
                <a:srgbClr val="7A6C64"/>
              </a:solidFill>
            </a:endParaRPr>
          </a:p>
        </p:txBody>
      </p:sp>
      <p:sp>
        <p:nvSpPr>
          <p:cNvPr id="101" name="순서도: 대체 처리 100"/>
          <p:cNvSpPr/>
          <p:nvPr/>
        </p:nvSpPr>
        <p:spPr>
          <a:xfrm>
            <a:off x="6156176" y="4566454"/>
            <a:ext cx="479487" cy="287569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rgbClr val="FFC000"/>
                </a:solidFill>
              </a:rPr>
              <a:t>바로가기</a:t>
            </a:r>
            <a:endParaRPr lang="ko-KR" altLang="en-US" sz="800" dirty="0">
              <a:solidFill>
                <a:srgbClr val="FFC000"/>
              </a:solidFill>
            </a:endParaRPr>
          </a:p>
        </p:txBody>
      </p:sp>
      <p:sp>
        <p:nvSpPr>
          <p:cNvPr id="15" name="순서도: 대체 처리 14"/>
          <p:cNvSpPr/>
          <p:nvPr/>
        </p:nvSpPr>
        <p:spPr>
          <a:xfrm>
            <a:off x="6534218" y="4103254"/>
            <a:ext cx="198022" cy="189842"/>
          </a:xfrm>
          <a:prstGeom prst="flowChartAlternateProcess">
            <a:avLst/>
          </a:prstGeom>
          <a:gradFill>
            <a:gsLst>
              <a:gs pos="0">
                <a:srgbClr val="FFC000"/>
              </a:gs>
              <a:gs pos="50000">
                <a:srgbClr val="FF0000"/>
              </a:gs>
              <a:gs pos="100000">
                <a:srgbClr val="FF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X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42543" y="2420888"/>
            <a:ext cx="4562040" cy="30815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/>
              <a:t>퀘스트가</a:t>
            </a:r>
            <a:r>
              <a:rPr lang="ko-KR" altLang="en-US" sz="1000" dirty="0" smtClean="0"/>
              <a:t> 완료되었습니다</a:t>
            </a:r>
            <a:r>
              <a:rPr lang="en-US" altLang="ko-KR" sz="1000" dirty="0" smtClean="0"/>
              <a:t>. </a:t>
            </a:r>
            <a:endParaRPr lang="ko-KR" altLang="en-US" sz="1000" dirty="0"/>
          </a:p>
        </p:txBody>
      </p:sp>
      <p:sp>
        <p:nvSpPr>
          <p:cNvPr id="18" name="타원형 설명선 17"/>
          <p:cNvSpPr/>
          <p:nvPr/>
        </p:nvSpPr>
        <p:spPr>
          <a:xfrm>
            <a:off x="107504" y="2291116"/>
            <a:ext cx="1717289" cy="1326843"/>
          </a:xfrm>
          <a:prstGeom prst="wedgeEllipseCallout">
            <a:avLst>
              <a:gd name="adj1" fmla="val 75653"/>
              <a:gd name="adj2" fmla="val -2795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퀘스트</a:t>
            </a:r>
            <a:r>
              <a:rPr lang="ko-KR" altLang="en-US" sz="1000" dirty="0" smtClean="0"/>
              <a:t> 완료나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메일 등 알림이 필요할 경우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약 </a:t>
            </a:r>
            <a:r>
              <a:rPr lang="en-US" altLang="ko-KR" sz="1000" dirty="0" smtClean="0"/>
              <a:t>3</a:t>
            </a:r>
            <a:r>
              <a:rPr lang="ko-KR" altLang="en-US" sz="1000" dirty="0" smtClean="0"/>
              <a:t>초간 뜨고 사라짐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2009733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542" y="2420888"/>
            <a:ext cx="4561706" cy="25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542" y="2420888"/>
            <a:ext cx="4562041" cy="25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제목 3"/>
          <p:cNvSpPr txBox="1">
            <a:spLocks/>
          </p:cNvSpPr>
          <p:nvPr/>
        </p:nvSpPr>
        <p:spPr>
          <a:xfrm>
            <a:off x="0" y="0"/>
            <a:ext cx="8856984" cy="332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 smtClean="0"/>
              <a:t>로비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프로필 팝업  </a:t>
            </a:r>
            <a:endParaRPr lang="en-US" altLang="ko-KR" sz="1600" dirty="0" smtClean="0"/>
          </a:p>
        </p:txBody>
      </p:sp>
      <p:sp>
        <p:nvSpPr>
          <p:cNvPr id="43" name="순서도: 대체 처리 42"/>
          <p:cNvSpPr/>
          <p:nvPr/>
        </p:nvSpPr>
        <p:spPr>
          <a:xfrm>
            <a:off x="2320453" y="3573016"/>
            <a:ext cx="377710" cy="262476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랭킹</a:t>
            </a:r>
            <a:endParaRPr lang="en-US" altLang="ko-KR" sz="600" dirty="0" smtClean="0">
              <a:solidFill>
                <a:schemeClr val="bg1"/>
              </a:solidFill>
            </a:endParaRPr>
          </a:p>
        </p:txBody>
      </p:sp>
      <p:sp>
        <p:nvSpPr>
          <p:cNvPr id="44" name="순서도: 대체 처리 43"/>
          <p:cNvSpPr/>
          <p:nvPr/>
        </p:nvSpPr>
        <p:spPr>
          <a:xfrm>
            <a:off x="2320453" y="3918716"/>
            <a:ext cx="377710" cy="302372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길드</a:t>
            </a:r>
            <a:endParaRPr lang="en-US" altLang="ko-KR" sz="600" dirty="0" smtClean="0">
              <a:solidFill>
                <a:schemeClr val="bg1"/>
              </a:solidFill>
            </a:endParaRPr>
          </a:p>
        </p:txBody>
      </p:sp>
      <p:sp>
        <p:nvSpPr>
          <p:cNvPr id="46" name="순서도: 대체 처리 45"/>
          <p:cNvSpPr/>
          <p:nvPr/>
        </p:nvSpPr>
        <p:spPr>
          <a:xfrm>
            <a:off x="2314550" y="2852936"/>
            <a:ext cx="385242" cy="288032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rgbClr val="7A6C64"/>
                </a:solidFill>
              </a:rPr>
              <a:t>군사연구</a:t>
            </a:r>
            <a:r>
              <a:rPr lang="ko-KR" altLang="en-US" sz="600" dirty="0">
                <a:solidFill>
                  <a:srgbClr val="7A6C64"/>
                </a:solidFill>
              </a:rPr>
              <a:t>소</a:t>
            </a:r>
            <a:endParaRPr lang="en-US" altLang="ko-KR" sz="600" dirty="0" smtClean="0">
              <a:solidFill>
                <a:srgbClr val="7A6C64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291147" y="2492896"/>
            <a:ext cx="1056717" cy="236146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 smtClean="0"/>
              <a:t>노란곰</a:t>
            </a:r>
            <a:endParaRPr lang="en-US" altLang="ko-KR" sz="800" dirty="0" smtClean="0"/>
          </a:p>
          <a:p>
            <a:pPr algn="r"/>
            <a:r>
              <a:rPr lang="ko-KR" altLang="en-US" sz="800" dirty="0" err="1" smtClean="0"/>
              <a:t>홍우예향</a:t>
            </a:r>
            <a:r>
              <a:rPr lang="ko-KR" altLang="en-US" sz="800" dirty="0" err="1"/>
              <a:t>담</a:t>
            </a:r>
            <a:endParaRPr lang="ko-KR" altLang="en-US" sz="800" dirty="0"/>
          </a:p>
        </p:txBody>
      </p:sp>
      <p:pic>
        <p:nvPicPr>
          <p:cNvPr id="54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349" y="2420888"/>
            <a:ext cx="373435" cy="37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순서도: 대체 처리 58"/>
          <p:cNvSpPr/>
          <p:nvPr/>
        </p:nvSpPr>
        <p:spPr>
          <a:xfrm>
            <a:off x="2320453" y="3212976"/>
            <a:ext cx="385242" cy="270417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rgbClr val="7A6C64"/>
                </a:solidFill>
              </a:rPr>
              <a:t>요새관리</a:t>
            </a:r>
            <a:endParaRPr lang="en-US" altLang="ko-KR" sz="600" dirty="0" smtClean="0">
              <a:solidFill>
                <a:srgbClr val="7A6C64"/>
              </a:solidFill>
            </a:endParaRPr>
          </a:p>
        </p:txBody>
      </p:sp>
      <p:sp>
        <p:nvSpPr>
          <p:cNvPr id="27" name="순서도: 대체 처리 26"/>
          <p:cNvSpPr/>
          <p:nvPr/>
        </p:nvSpPr>
        <p:spPr>
          <a:xfrm>
            <a:off x="2327985" y="4299785"/>
            <a:ext cx="377710" cy="302372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상점</a:t>
            </a:r>
            <a:endParaRPr lang="en-US" altLang="ko-KR" sz="600" dirty="0" smtClean="0">
              <a:solidFill>
                <a:schemeClr val="bg1"/>
              </a:solidFill>
            </a:endParaRPr>
          </a:p>
        </p:txBody>
      </p:sp>
      <p:sp>
        <p:nvSpPr>
          <p:cNvPr id="29" name="십이각형 28"/>
          <p:cNvSpPr/>
          <p:nvPr/>
        </p:nvSpPr>
        <p:spPr>
          <a:xfrm>
            <a:off x="2604378" y="2809762"/>
            <a:ext cx="180020" cy="180020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3923928" y="4725144"/>
            <a:ext cx="839794" cy="246221"/>
          </a:xfrm>
          <a:prstGeom prst="rect">
            <a:avLst/>
          </a:prstGeom>
          <a:noFill/>
          <a:ln>
            <a:noFill/>
          </a:ln>
          <a:effectLst>
            <a:glow rad="292100">
              <a:schemeClr val="accent4">
                <a:satMod val="175000"/>
                <a:alpha val="40000"/>
              </a:schemeClr>
            </a:glow>
            <a:outerShdw blurRad="38100" dist="50800" dir="4920000" sx="97000" sy="97000" algn="ctr" rotWithShape="0">
              <a:schemeClr val="tx2">
                <a:lumMod val="75000"/>
                <a:alpha val="94000"/>
              </a:schemeClr>
            </a:outerShd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모래폭풍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69" name="십이각형 68"/>
          <p:cNvSpPr/>
          <p:nvPr/>
        </p:nvSpPr>
        <p:spPr>
          <a:xfrm>
            <a:off x="4572000" y="3068960"/>
            <a:ext cx="90010" cy="111784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70" name="십이각형 69"/>
          <p:cNvSpPr/>
          <p:nvPr/>
        </p:nvSpPr>
        <p:spPr>
          <a:xfrm>
            <a:off x="5173133" y="3702807"/>
            <a:ext cx="90010" cy="111784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71" name="십이각형 70"/>
          <p:cNvSpPr/>
          <p:nvPr/>
        </p:nvSpPr>
        <p:spPr>
          <a:xfrm>
            <a:off x="3185846" y="3749264"/>
            <a:ext cx="90010" cy="111784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72" name="십이각형 71"/>
          <p:cNvSpPr/>
          <p:nvPr/>
        </p:nvSpPr>
        <p:spPr>
          <a:xfrm>
            <a:off x="2897814" y="3245208"/>
            <a:ext cx="90010" cy="111784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73" name="십이각형 72"/>
          <p:cNvSpPr/>
          <p:nvPr/>
        </p:nvSpPr>
        <p:spPr>
          <a:xfrm>
            <a:off x="3473878" y="3933056"/>
            <a:ext cx="90010" cy="111784"/>
          </a:xfrm>
          <a:prstGeom prst="dodecagon">
            <a:avLst/>
          </a:prstGeom>
          <a:gradFill>
            <a:gsLst>
              <a:gs pos="0">
                <a:srgbClr val="FFFF00"/>
              </a:gs>
              <a:gs pos="56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pic>
        <p:nvPicPr>
          <p:cNvPr id="40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459" y="4178386"/>
            <a:ext cx="186718" cy="18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804" y="3503880"/>
            <a:ext cx="186718" cy="18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513" y="2871210"/>
            <a:ext cx="186718" cy="18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492" y="3524600"/>
            <a:ext cx="186718" cy="18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직사각형 81"/>
          <p:cNvSpPr/>
          <p:nvPr/>
        </p:nvSpPr>
        <p:spPr>
          <a:xfrm>
            <a:off x="5220072" y="2882614"/>
            <a:ext cx="622684" cy="157421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/>
              <a:t>보</a:t>
            </a:r>
            <a:r>
              <a:rPr lang="ko-KR" altLang="en-US" sz="600" dirty="0"/>
              <a:t>석</a:t>
            </a:r>
            <a:r>
              <a:rPr lang="ko-KR" altLang="en-US" sz="600" dirty="0" smtClean="0"/>
              <a:t> </a:t>
            </a:r>
            <a:r>
              <a:rPr lang="en-US" altLang="ko-KR" sz="600" dirty="0" smtClean="0"/>
              <a:t>99999</a:t>
            </a:r>
            <a:endParaRPr lang="ko-KR" altLang="en-US" sz="600" dirty="0"/>
          </a:p>
        </p:txBody>
      </p:sp>
      <p:pic>
        <p:nvPicPr>
          <p:cNvPr id="99" name="Picture 2" descr="C:\work_2012\smart\project_LOK\ui\icon\money\money_cash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186" y="2852020"/>
            <a:ext cx="183941" cy="22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사각형 설명선 121"/>
          <p:cNvSpPr/>
          <p:nvPr/>
        </p:nvSpPr>
        <p:spPr>
          <a:xfrm>
            <a:off x="17783" y="764704"/>
            <a:ext cx="2177953" cy="1057952"/>
          </a:xfrm>
          <a:prstGeom prst="wedgeRectCallout">
            <a:avLst>
              <a:gd name="adj1" fmla="val 54216"/>
              <a:gd name="adj2" fmla="val 100945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내 계정 </a:t>
            </a:r>
            <a:r>
              <a:rPr lang="ko-KR" altLang="en-US" sz="1000" b="1" dirty="0" err="1" smtClean="0">
                <a:solidFill>
                  <a:schemeClr val="bg1"/>
                </a:solidFill>
              </a:rPr>
              <a:t>간략보기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 </a:t>
            </a:r>
          </a:p>
          <a:p>
            <a:pPr marL="228600" indent="-228600">
              <a:buAutoNum type="arabicPeriod"/>
            </a:pPr>
            <a:r>
              <a:rPr lang="ko-KR" altLang="en-US" sz="800" dirty="0" smtClean="0">
                <a:solidFill>
                  <a:schemeClr val="bg1"/>
                </a:solidFill>
              </a:rPr>
              <a:t>시즌이 종료되면 갱신된다</a:t>
            </a:r>
            <a:r>
              <a:rPr lang="en-US" altLang="ko-KR" sz="800" dirty="0" smtClean="0">
                <a:solidFill>
                  <a:schemeClr val="bg1"/>
                </a:solidFill>
              </a:rPr>
              <a:t>.</a:t>
            </a:r>
            <a:endParaRPr lang="en-US" altLang="ko-KR" sz="800" dirty="0">
              <a:solidFill>
                <a:schemeClr val="bg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 smtClean="0">
                <a:solidFill>
                  <a:schemeClr val="bg1"/>
                </a:solidFill>
              </a:rPr>
              <a:t>요새를 선택하지 않으면 첫 요새의 영웅을 보여줌</a:t>
            </a:r>
            <a:endParaRPr lang="en-US" altLang="ko-KR" sz="800" dirty="0" smtClean="0">
              <a:solidFill>
                <a:schemeClr val="bg1"/>
              </a:solidFill>
            </a:endParaRPr>
          </a:p>
          <a:p>
            <a:pPr marL="228600" indent="-228600">
              <a:buAutoNum type="arabicPeriod"/>
            </a:pPr>
            <a:endParaRPr lang="en-US" altLang="ko-KR" sz="800" dirty="0">
              <a:solidFill>
                <a:schemeClr val="bg1"/>
              </a:solidFill>
            </a:endParaRPr>
          </a:p>
          <a:p>
            <a:endParaRPr lang="en-US" altLang="ko-KR" sz="800" dirty="0" smtClean="0">
              <a:solidFill>
                <a:schemeClr val="bg1"/>
              </a:solidFill>
            </a:endParaRPr>
          </a:p>
          <a:p>
            <a:endParaRPr lang="en-US" altLang="ko-KR" sz="800" dirty="0" smtClean="0">
              <a:solidFill>
                <a:schemeClr val="bg1"/>
              </a:solidFill>
            </a:endParaRPr>
          </a:p>
          <a:p>
            <a:endParaRPr lang="en-US" altLang="ko-KR" sz="800" dirty="0" smtClean="0">
              <a:solidFill>
                <a:srgbClr val="FFCC00"/>
              </a:solidFill>
            </a:endParaRPr>
          </a:p>
        </p:txBody>
      </p:sp>
      <p:pic>
        <p:nvPicPr>
          <p:cNvPr id="123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80566"/>
            <a:ext cx="470082" cy="47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TextBox 123"/>
          <p:cNvSpPr txBox="1"/>
          <p:nvPr/>
        </p:nvSpPr>
        <p:spPr>
          <a:xfrm>
            <a:off x="611560" y="5517232"/>
            <a:ext cx="1984929" cy="307777"/>
          </a:xfrm>
          <a:prstGeom prst="rect">
            <a:avLst/>
          </a:prstGeom>
          <a:noFill/>
          <a:ln>
            <a:noFill/>
          </a:ln>
          <a:effectLst>
            <a:glow rad="292100">
              <a:schemeClr val="accent4">
                <a:satMod val="175000"/>
                <a:alpha val="40000"/>
              </a:schemeClr>
            </a:glow>
            <a:outerShdw blurRad="38100" dist="50800" dir="4920000" sx="97000" sy="97000" algn="ctr" rotWithShape="0">
              <a:schemeClr val="tx2">
                <a:lumMod val="75000"/>
                <a:alpha val="94000"/>
              </a:scheme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계정이름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9999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점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11560" y="5775067"/>
            <a:ext cx="1714899" cy="246221"/>
          </a:xfrm>
          <a:prstGeom prst="rect">
            <a:avLst/>
          </a:prstGeom>
          <a:noFill/>
          <a:ln>
            <a:noFill/>
          </a:ln>
          <a:effectLst>
            <a:glow rad="292100">
              <a:schemeClr val="accent4">
                <a:satMod val="175000"/>
                <a:alpha val="40000"/>
              </a:schemeClr>
            </a:glow>
            <a:outerShdw blurRad="38100" dist="50800" dir="4920000" sx="97000" sy="97000" algn="ctr" rotWithShape="0">
              <a:schemeClr val="tx2">
                <a:lumMod val="75000"/>
                <a:alpha val="94000"/>
              </a:scheme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길드이름 </a:t>
            </a:r>
            <a:r>
              <a:rPr lang="en-US" altLang="ko-KR" sz="1000" dirty="0" smtClean="0">
                <a:solidFill>
                  <a:schemeClr val="bg1"/>
                </a:solidFill>
              </a:rPr>
              <a:t>9999999</a:t>
            </a:r>
            <a:r>
              <a:rPr lang="ko-KR" altLang="en-US" sz="1000" dirty="0" smtClean="0">
                <a:solidFill>
                  <a:schemeClr val="bg1"/>
                </a:solidFill>
              </a:rPr>
              <a:t>점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work_2014\animals\ui\sourec\icon\icon_messag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099" y="2420708"/>
            <a:ext cx="356782" cy="35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십이각형 50"/>
          <p:cNvSpPr/>
          <p:nvPr/>
        </p:nvSpPr>
        <p:spPr>
          <a:xfrm>
            <a:off x="3635896" y="2452143"/>
            <a:ext cx="150891" cy="143172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76" name="직사각형 75"/>
          <p:cNvSpPr/>
          <p:nvPr/>
        </p:nvSpPr>
        <p:spPr>
          <a:xfrm>
            <a:off x="3851921" y="2421840"/>
            <a:ext cx="2933418" cy="2562356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3851921" y="2420888"/>
            <a:ext cx="2933418" cy="25633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4150">
                  <a:schemeClr val="accent5">
                    <a:lumMod val="20000"/>
                    <a:lumOff val="80000"/>
                  </a:schemeClr>
                </a:gs>
                <a:gs pos="67500">
                  <a:schemeClr val="accent1">
                    <a:lumMod val="20000"/>
                    <a:lumOff val="80000"/>
                  </a:schemeClr>
                </a:gs>
                <a:gs pos="50000">
                  <a:schemeClr val="bg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63500" dist="25400" dir="5400000" sx="98000" sy="98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endParaRPr lang="en-US" altLang="ko-KR" sz="1000" b="1" dirty="0" smtClean="0">
              <a:solidFill>
                <a:srgbClr val="7A6C64"/>
              </a:solidFill>
            </a:endParaRPr>
          </a:p>
          <a:p>
            <a:endParaRPr lang="en-US" altLang="ko-KR" sz="1000" b="1" dirty="0" smtClean="0">
              <a:solidFill>
                <a:srgbClr val="7A6C64"/>
              </a:solidFill>
            </a:endParaRPr>
          </a:p>
          <a:p>
            <a:r>
              <a:rPr lang="ko-KR" altLang="en-US" sz="1000" b="1" dirty="0" smtClean="0">
                <a:solidFill>
                  <a:srgbClr val="7A6C64"/>
                </a:solidFill>
              </a:rPr>
              <a:t> </a:t>
            </a:r>
            <a:endParaRPr lang="en-US" altLang="ko-KR" sz="1000" b="1" dirty="0" smtClean="0">
              <a:solidFill>
                <a:srgbClr val="7A6C64"/>
              </a:solidFill>
            </a:endParaRPr>
          </a:p>
          <a:p>
            <a:endParaRPr lang="en-US" altLang="ko-KR" sz="1400" dirty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  <a:p>
            <a:pPr algn="ctr"/>
            <a:endParaRPr lang="en-US" altLang="ko-KR" dirty="0">
              <a:solidFill>
                <a:srgbClr val="7A6C64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067944" y="2852936"/>
            <a:ext cx="2517020" cy="1080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rgbClr val="7A6C64"/>
                </a:solidFill>
              </a:rPr>
              <a:t>점수</a:t>
            </a:r>
            <a:r>
              <a:rPr lang="en-US" altLang="ko-KR" sz="800" dirty="0" smtClean="0">
                <a:solidFill>
                  <a:srgbClr val="7A6C64"/>
                </a:solidFill>
              </a:rPr>
              <a:t>(</a:t>
            </a:r>
            <a:r>
              <a:rPr lang="ko-KR" altLang="en-US" sz="800" dirty="0" smtClean="0">
                <a:solidFill>
                  <a:srgbClr val="7A6C64"/>
                </a:solidFill>
              </a:rPr>
              <a:t>누적</a:t>
            </a:r>
            <a:r>
              <a:rPr lang="en-US" altLang="ko-KR" sz="800" dirty="0" smtClean="0">
                <a:solidFill>
                  <a:srgbClr val="7A6C64"/>
                </a:solidFill>
              </a:rPr>
              <a:t>)</a:t>
            </a:r>
            <a:r>
              <a:rPr lang="ko-KR" altLang="en-US" sz="800" dirty="0" smtClean="0">
                <a:solidFill>
                  <a:srgbClr val="7A6C64"/>
                </a:solidFill>
              </a:rPr>
              <a:t> </a:t>
            </a:r>
            <a:r>
              <a:rPr lang="en-US" altLang="ko-KR" sz="800" dirty="0" smtClean="0">
                <a:solidFill>
                  <a:srgbClr val="7A6C64"/>
                </a:solidFill>
              </a:rPr>
              <a:t>: 9999999999999</a:t>
            </a:r>
            <a:r>
              <a:rPr lang="ko-KR" altLang="en-US" sz="800" dirty="0" smtClean="0">
                <a:solidFill>
                  <a:srgbClr val="7A6C64"/>
                </a:solidFill>
              </a:rPr>
              <a:t>점  </a:t>
            </a:r>
            <a:endParaRPr lang="en-US" altLang="ko-KR" sz="800" dirty="0" smtClean="0">
              <a:solidFill>
                <a:srgbClr val="7A6C64"/>
              </a:solidFill>
            </a:endParaRPr>
          </a:p>
          <a:p>
            <a:r>
              <a:rPr lang="ko-KR" altLang="en-US" sz="800" dirty="0" smtClean="0">
                <a:solidFill>
                  <a:srgbClr val="7A6C64"/>
                </a:solidFill>
              </a:rPr>
              <a:t>승리</a:t>
            </a:r>
            <a:r>
              <a:rPr lang="en-US" altLang="ko-KR" sz="800" dirty="0" smtClean="0">
                <a:solidFill>
                  <a:srgbClr val="7A6C64"/>
                </a:solidFill>
              </a:rPr>
              <a:t>/</a:t>
            </a:r>
            <a:r>
              <a:rPr lang="ko-KR" altLang="en-US" sz="800" dirty="0" smtClean="0">
                <a:solidFill>
                  <a:srgbClr val="7A6C64"/>
                </a:solidFill>
              </a:rPr>
              <a:t>공격 </a:t>
            </a:r>
            <a:r>
              <a:rPr lang="en-US" altLang="ko-KR" sz="800" dirty="0" smtClean="0">
                <a:solidFill>
                  <a:srgbClr val="7A6C64"/>
                </a:solidFill>
              </a:rPr>
              <a:t>1234/99999 </a:t>
            </a:r>
            <a:r>
              <a:rPr lang="ko-KR" altLang="en-US" sz="800" dirty="0" smtClean="0">
                <a:solidFill>
                  <a:srgbClr val="7A6C64"/>
                </a:solidFill>
              </a:rPr>
              <a:t> 승리</a:t>
            </a:r>
            <a:r>
              <a:rPr lang="en-US" altLang="ko-KR" sz="800" dirty="0" smtClean="0">
                <a:solidFill>
                  <a:srgbClr val="7A6C64"/>
                </a:solidFill>
              </a:rPr>
              <a:t>/</a:t>
            </a:r>
            <a:r>
              <a:rPr lang="ko-KR" altLang="en-US" sz="800" dirty="0" smtClean="0">
                <a:solidFill>
                  <a:srgbClr val="7A6C64"/>
                </a:solidFill>
              </a:rPr>
              <a:t>방</a:t>
            </a:r>
            <a:r>
              <a:rPr lang="ko-KR" altLang="en-US" sz="800" dirty="0">
                <a:solidFill>
                  <a:srgbClr val="7A6C64"/>
                </a:solidFill>
              </a:rPr>
              <a:t>어</a:t>
            </a:r>
            <a:r>
              <a:rPr lang="ko-KR" altLang="en-US" sz="800" dirty="0" smtClean="0">
                <a:solidFill>
                  <a:srgbClr val="7A6C64"/>
                </a:solidFill>
              </a:rPr>
              <a:t> </a:t>
            </a:r>
            <a:r>
              <a:rPr lang="en-US" altLang="ko-KR" sz="800" dirty="0" smtClean="0">
                <a:solidFill>
                  <a:srgbClr val="7A6C64"/>
                </a:solidFill>
              </a:rPr>
              <a:t>1234/99999</a:t>
            </a:r>
            <a:endParaRPr lang="en-US" altLang="ko-KR" sz="800" dirty="0">
              <a:solidFill>
                <a:srgbClr val="7A6C64"/>
              </a:solidFill>
            </a:endParaRPr>
          </a:p>
          <a:p>
            <a:r>
              <a:rPr lang="ko-KR" altLang="en-US" sz="800" dirty="0" smtClean="0">
                <a:solidFill>
                  <a:srgbClr val="7A6C64"/>
                </a:solidFill>
              </a:rPr>
              <a:t>대륙랭킹 </a:t>
            </a:r>
            <a:r>
              <a:rPr lang="en-US" altLang="ko-KR" sz="800" dirty="0" smtClean="0">
                <a:solidFill>
                  <a:srgbClr val="7A6C64"/>
                </a:solidFill>
              </a:rPr>
              <a:t>123</a:t>
            </a:r>
            <a:r>
              <a:rPr lang="ko-KR" altLang="en-US" sz="800" dirty="0" smtClean="0">
                <a:solidFill>
                  <a:srgbClr val="7A6C64"/>
                </a:solidFill>
              </a:rPr>
              <a:t>위</a:t>
            </a:r>
            <a:endParaRPr lang="en-US" altLang="ko-KR" sz="800" dirty="0" smtClean="0">
              <a:solidFill>
                <a:srgbClr val="7A6C64"/>
              </a:solidFill>
            </a:endParaRPr>
          </a:p>
          <a:p>
            <a:r>
              <a:rPr lang="ko-KR" altLang="en-US" sz="800" dirty="0" err="1" smtClean="0">
                <a:solidFill>
                  <a:srgbClr val="7A6C64"/>
                </a:solidFill>
              </a:rPr>
              <a:t>홍우예향담</a:t>
            </a:r>
            <a:r>
              <a:rPr lang="ko-KR" altLang="en-US" sz="800" dirty="0" smtClean="0">
                <a:solidFill>
                  <a:srgbClr val="7A6C64"/>
                </a:solidFill>
              </a:rPr>
              <a:t> </a:t>
            </a:r>
            <a:r>
              <a:rPr lang="en-US" altLang="ko-KR" sz="800" dirty="0" smtClean="0">
                <a:solidFill>
                  <a:srgbClr val="7A6C64"/>
                </a:solidFill>
              </a:rPr>
              <a:t>:   </a:t>
            </a:r>
            <a:r>
              <a:rPr lang="ko-KR" altLang="en-US" sz="800" dirty="0" smtClean="0">
                <a:solidFill>
                  <a:srgbClr val="7A6C64"/>
                </a:solidFill>
              </a:rPr>
              <a:t>외교관</a:t>
            </a:r>
            <a:r>
              <a:rPr lang="en-US" altLang="ko-KR" sz="800" dirty="0" smtClean="0">
                <a:solidFill>
                  <a:srgbClr val="7A6C64"/>
                </a:solidFill>
              </a:rPr>
              <a:t>, 44</a:t>
            </a:r>
            <a:r>
              <a:rPr lang="ko-KR" altLang="en-US" sz="800" dirty="0" err="1" smtClean="0">
                <a:solidFill>
                  <a:srgbClr val="7A6C64"/>
                </a:solidFill>
              </a:rPr>
              <a:t>대륙장</a:t>
            </a:r>
            <a:r>
              <a:rPr lang="ko-KR" altLang="en-US" sz="800" dirty="0" smtClean="0">
                <a:solidFill>
                  <a:srgbClr val="7A6C64"/>
                </a:solidFill>
              </a:rPr>
              <a:t> </a:t>
            </a:r>
            <a:endParaRPr lang="en-US" altLang="ko-KR" sz="800" dirty="0" smtClean="0">
              <a:solidFill>
                <a:srgbClr val="7A6C64"/>
              </a:solidFill>
            </a:endParaRPr>
          </a:p>
          <a:p>
            <a:endParaRPr lang="en-US" altLang="ko-KR" sz="700" dirty="0">
              <a:solidFill>
                <a:srgbClr val="7A6C64"/>
              </a:solidFill>
            </a:endParaRPr>
          </a:p>
          <a:p>
            <a:endParaRPr lang="en-US" altLang="ko-KR" sz="700" dirty="0">
              <a:solidFill>
                <a:srgbClr val="7A6C64"/>
              </a:solidFill>
            </a:endParaRPr>
          </a:p>
          <a:p>
            <a:endParaRPr lang="en-US" altLang="ko-KR" sz="700" dirty="0" smtClean="0">
              <a:solidFill>
                <a:srgbClr val="7A6C64"/>
              </a:solidFill>
            </a:endParaRPr>
          </a:p>
          <a:p>
            <a:endParaRPr lang="en-US" altLang="ko-KR" sz="700" dirty="0" smtClean="0">
              <a:solidFill>
                <a:srgbClr val="7A6C64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851921" y="2421839"/>
            <a:ext cx="2952662" cy="371315"/>
          </a:xfrm>
          <a:prstGeom prst="rect">
            <a:avLst/>
          </a:prstGeom>
          <a:solidFill>
            <a:srgbClr val="8E3C36"/>
          </a:solidFill>
          <a:ln>
            <a:gradFill>
              <a:gsLst>
                <a:gs pos="84159">
                  <a:schemeClr val="accent6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6">
                    <a:lumMod val="75000"/>
                  </a:schemeClr>
                </a:gs>
                <a:gs pos="50000">
                  <a:schemeClr val="accent6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err="1" smtClean="0"/>
              <a:t>노란곰</a:t>
            </a:r>
            <a:r>
              <a:rPr lang="ko-KR" altLang="en-US" sz="1400" b="1" dirty="0" smtClean="0"/>
              <a:t>          </a:t>
            </a:r>
            <a:r>
              <a:rPr lang="en-US" altLang="ko-KR" sz="1400" b="1" dirty="0" smtClean="0"/>
              <a:t>VIP15</a:t>
            </a:r>
            <a:r>
              <a:rPr lang="ko-KR" altLang="en-US" sz="1400" b="1" dirty="0" smtClean="0"/>
              <a:t>  </a:t>
            </a:r>
            <a:endParaRPr lang="en-US" altLang="ko-KR" sz="800" dirty="0" smtClean="0"/>
          </a:p>
        </p:txBody>
      </p:sp>
      <p:sp>
        <p:nvSpPr>
          <p:cNvPr id="107" name="순서도: 대체 처리 106"/>
          <p:cNvSpPr/>
          <p:nvPr/>
        </p:nvSpPr>
        <p:spPr>
          <a:xfrm>
            <a:off x="6469335" y="2473138"/>
            <a:ext cx="262905" cy="242500"/>
          </a:xfrm>
          <a:prstGeom prst="flowChartAlternateProcess">
            <a:avLst/>
          </a:prstGeom>
          <a:gradFill>
            <a:gsLst>
              <a:gs pos="0">
                <a:srgbClr val="FFC000"/>
              </a:gs>
              <a:gs pos="50000">
                <a:srgbClr val="FF0000"/>
              </a:gs>
              <a:gs pos="100000">
                <a:srgbClr val="FF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X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242542" y="2420888"/>
            <a:ext cx="1619672" cy="2550477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4150">
                  <a:schemeClr val="accent5">
                    <a:lumMod val="20000"/>
                    <a:lumOff val="80000"/>
                  </a:schemeClr>
                </a:gs>
                <a:gs pos="67500">
                  <a:schemeClr val="accent1">
                    <a:lumMod val="20000"/>
                    <a:lumOff val="80000"/>
                  </a:schemeClr>
                </a:gs>
                <a:gs pos="50000">
                  <a:schemeClr val="bg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63500" dist="25400" dir="5400000" sx="98000" sy="98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b="1" dirty="0" smtClean="0">
              <a:solidFill>
                <a:srgbClr val="7A6C64"/>
              </a:solidFill>
            </a:endParaRPr>
          </a:p>
        </p:txBody>
      </p:sp>
      <p:pic>
        <p:nvPicPr>
          <p:cNvPr id="109" name="Picture 3" descr="C:\work_2012\smart\project_RPG\일러스트\최종모음_2차\1024_라이벌_re1\000_hunter_maya_b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243" y="2780928"/>
            <a:ext cx="2593741" cy="363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직사각형 111"/>
          <p:cNvSpPr/>
          <p:nvPr/>
        </p:nvSpPr>
        <p:spPr>
          <a:xfrm>
            <a:off x="0" y="4994849"/>
            <a:ext cx="9144000" cy="18631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4150">
                  <a:schemeClr val="accent5">
                    <a:lumMod val="20000"/>
                    <a:lumOff val="80000"/>
                  </a:schemeClr>
                </a:gs>
                <a:gs pos="67500">
                  <a:schemeClr val="accent1">
                    <a:lumMod val="20000"/>
                    <a:lumOff val="80000"/>
                  </a:schemeClr>
                </a:gs>
                <a:gs pos="50000">
                  <a:schemeClr val="bg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63500" dist="25400" dir="5400000" sx="98000" sy="98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b="1" dirty="0" smtClean="0">
              <a:solidFill>
                <a:srgbClr val="7A6C64"/>
              </a:solidFill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2339752" y="4547729"/>
            <a:ext cx="324036" cy="311261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gradFill>
              <a:gsLst>
                <a:gs pos="0">
                  <a:schemeClr val="accent3">
                    <a:lumMod val="75000"/>
                  </a:schemeClr>
                </a:gs>
                <a:gs pos="46000">
                  <a:schemeClr val="accent3">
                    <a:lumMod val="20000"/>
                    <a:lumOff val="80000"/>
                  </a:schemeClr>
                </a:gs>
                <a:gs pos="55000">
                  <a:schemeClr val="accent3">
                    <a:lumMod val="5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outerShdw blurRad="63500" dist="25400" dir="5400000" algn="ctr" rotWithShape="0">
              <a:srgbClr val="000000">
                <a:alpha val="8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2705586" y="4552815"/>
            <a:ext cx="324036" cy="311261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gradFill>
              <a:gsLst>
                <a:gs pos="0">
                  <a:schemeClr val="accent3">
                    <a:lumMod val="75000"/>
                  </a:schemeClr>
                </a:gs>
                <a:gs pos="46000">
                  <a:schemeClr val="accent3">
                    <a:lumMod val="20000"/>
                    <a:lumOff val="80000"/>
                  </a:schemeClr>
                </a:gs>
                <a:gs pos="55000">
                  <a:schemeClr val="accent3">
                    <a:lumMod val="5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outerShdw blurRad="63500" dist="25400" dir="5400000" algn="ctr" rotWithShape="0">
              <a:srgbClr val="000000">
                <a:alpha val="8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3065626" y="4545680"/>
            <a:ext cx="324036" cy="311261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gradFill>
              <a:gsLst>
                <a:gs pos="0">
                  <a:schemeClr val="accent3">
                    <a:lumMod val="75000"/>
                  </a:schemeClr>
                </a:gs>
                <a:gs pos="46000">
                  <a:schemeClr val="accent3">
                    <a:lumMod val="20000"/>
                    <a:lumOff val="80000"/>
                  </a:schemeClr>
                </a:gs>
                <a:gs pos="55000">
                  <a:schemeClr val="accent3">
                    <a:lumMod val="5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outerShdw blurRad="63500" dist="25400" dir="5400000" algn="ctr" rotWithShape="0">
              <a:srgbClr val="000000">
                <a:alpha val="8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pic>
        <p:nvPicPr>
          <p:cNvPr id="129" name="Picture 3" descr="C:\work_2014\animals\ui\sourec\icon\icon_boxbreak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151" y="4547729"/>
            <a:ext cx="321431" cy="32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모서리가 둥근 직사각형 129"/>
          <p:cNvSpPr/>
          <p:nvPr/>
        </p:nvSpPr>
        <p:spPr>
          <a:xfrm>
            <a:off x="3432541" y="4547880"/>
            <a:ext cx="324036" cy="311261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gradFill>
              <a:gsLst>
                <a:gs pos="0">
                  <a:schemeClr val="accent3">
                    <a:lumMod val="75000"/>
                  </a:schemeClr>
                </a:gs>
                <a:gs pos="46000">
                  <a:schemeClr val="accent3">
                    <a:lumMod val="20000"/>
                    <a:lumOff val="80000"/>
                  </a:schemeClr>
                </a:gs>
                <a:gs pos="55000">
                  <a:schemeClr val="accent3">
                    <a:lumMod val="5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outerShdw blurRad="63500" dist="25400" dir="5400000" algn="ctr" rotWithShape="0">
              <a:srgbClr val="000000">
                <a:alpha val="8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스킨</a:t>
            </a:r>
            <a:endParaRPr lang="ko-KR" altLang="en-US" sz="600" dirty="0"/>
          </a:p>
        </p:txBody>
      </p:sp>
      <p:sp>
        <p:nvSpPr>
          <p:cNvPr id="131" name="타원형 설명선 130"/>
          <p:cNvSpPr/>
          <p:nvPr/>
        </p:nvSpPr>
        <p:spPr>
          <a:xfrm>
            <a:off x="2171693" y="5556481"/>
            <a:ext cx="1899261" cy="1301519"/>
          </a:xfrm>
          <a:prstGeom prst="wedgeEllipseCallout">
            <a:avLst>
              <a:gd name="adj1" fmla="val 26849"/>
              <a:gd name="adj2" fmla="val -102176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스킨 슬롯</a:t>
            </a:r>
            <a:endParaRPr lang="en-US" altLang="ko-KR" sz="1000" b="1" dirty="0" smtClean="0"/>
          </a:p>
          <a:p>
            <a:r>
              <a:rPr lang="ko-KR" altLang="en-US" sz="800" dirty="0" smtClean="0"/>
              <a:t>부관의 이미지가 바뀜</a:t>
            </a:r>
            <a:endParaRPr lang="en-US" altLang="ko-KR" sz="800" dirty="0" smtClean="0"/>
          </a:p>
          <a:p>
            <a:r>
              <a:rPr lang="en-US" altLang="ko-KR" sz="800" dirty="0" smtClean="0"/>
              <a:t>-</a:t>
            </a:r>
            <a:r>
              <a:rPr lang="ko-KR" altLang="en-US" sz="800" dirty="0" smtClean="0"/>
              <a:t>뽑기 운</a:t>
            </a:r>
            <a:endParaRPr lang="en-US" altLang="ko-KR" sz="800" dirty="0" smtClean="0"/>
          </a:p>
          <a:p>
            <a:r>
              <a:rPr lang="en-US" altLang="ko-KR" sz="800" dirty="0" smtClean="0"/>
              <a:t>-</a:t>
            </a:r>
            <a:r>
              <a:rPr lang="ko-KR" altLang="en-US" sz="800" dirty="0" smtClean="0"/>
              <a:t>충성심 상승</a:t>
            </a:r>
            <a:endParaRPr lang="en-US" altLang="ko-KR" sz="800" dirty="0" smtClean="0"/>
          </a:p>
          <a:p>
            <a:r>
              <a:rPr lang="en-US" altLang="ko-KR" sz="800" dirty="0" smtClean="0"/>
              <a:t>-</a:t>
            </a:r>
            <a:r>
              <a:rPr lang="ko-KR" altLang="en-US" sz="800" dirty="0" err="1" smtClean="0"/>
              <a:t>크리티컬</a:t>
            </a:r>
            <a:r>
              <a:rPr lang="ko-KR" altLang="en-US" sz="800" dirty="0" smtClean="0"/>
              <a:t> 확률 상승</a:t>
            </a:r>
            <a:endParaRPr lang="en-US" altLang="ko-KR" sz="800" dirty="0" smtClean="0"/>
          </a:p>
        </p:txBody>
      </p:sp>
      <p:sp>
        <p:nvSpPr>
          <p:cNvPr id="133" name="직사각형 132"/>
          <p:cNvSpPr/>
          <p:nvPr/>
        </p:nvSpPr>
        <p:spPr>
          <a:xfrm>
            <a:off x="3938833" y="4365104"/>
            <a:ext cx="2793407" cy="5091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 smtClean="0">
              <a:solidFill>
                <a:srgbClr val="7A6C64"/>
              </a:solidFill>
            </a:endParaRPr>
          </a:p>
          <a:p>
            <a:pPr algn="ctr"/>
            <a:endParaRPr lang="en-US" altLang="ko-KR" sz="800" dirty="0">
              <a:solidFill>
                <a:srgbClr val="7A6C64"/>
              </a:solidFill>
            </a:endParaRPr>
          </a:p>
          <a:p>
            <a:pPr algn="ctr"/>
            <a:r>
              <a:rPr lang="ko-KR" altLang="en-US" sz="800" dirty="0" err="1" smtClean="0">
                <a:solidFill>
                  <a:srgbClr val="7A6C64"/>
                </a:solidFill>
              </a:rPr>
              <a:t>푸시</a:t>
            </a:r>
            <a:r>
              <a:rPr lang="ko-KR" altLang="en-US" sz="800" dirty="0" smtClean="0">
                <a:solidFill>
                  <a:srgbClr val="7A6C64"/>
                </a:solidFill>
              </a:rPr>
              <a:t> 받기         메시지         공격받음</a:t>
            </a:r>
            <a:r>
              <a:rPr lang="en-US" altLang="ko-KR" sz="800" dirty="0" smtClean="0">
                <a:solidFill>
                  <a:srgbClr val="7A6C64"/>
                </a:solidFill>
              </a:rPr>
              <a:t>        </a:t>
            </a:r>
            <a:r>
              <a:rPr lang="ko-KR" altLang="en-US" sz="800" dirty="0" err="1" smtClean="0">
                <a:solidFill>
                  <a:srgbClr val="7A6C64"/>
                </a:solidFill>
              </a:rPr>
              <a:t>맵</a:t>
            </a:r>
            <a:r>
              <a:rPr lang="ko-KR" altLang="en-US" sz="800" dirty="0" smtClean="0">
                <a:solidFill>
                  <a:srgbClr val="7A6C64"/>
                </a:solidFill>
              </a:rPr>
              <a:t> 갱신</a:t>
            </a:r>
            <a:endParaRPr lang="en-US" altLang="ko-KR" sz="800" dirty="0" smtClean="0">
              <a:solidFill>
                <a:srgbClr val="7A6C64"/>
              </a:solidFill>
            </a:endParaRPr>
          </a:p>
        </p:txBody>
      </p:sp>
      <p:sp>
        <p:nvSpPr>
          <p:cNvPr id="134" name="순서도: 대체 처리 133"/>
          <p:cNvSpPr/>
          <p:nvPr/>
        </p:nvSpPr>
        <p:spPr>
          <a:xfrm>
            <a:off x="4201970" y="4465425"/>
            <a:ext cx="222862" cy="176361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C000"/>
                </a:solidFill>
              </a:rPr>
              <a:t>v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135" name="순서도: 대체 처리 134"/>
          <p:cNvSpPr/>
          <p:nvPr/>
        </p:nvSpPr>
        <p:spPr>
          <a:xfrm>
            <a:off x="4925202" y="4469639"/>
            <a:ext cx="222862" cy="176361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C000"/>
                </a:solidFill>
              </a:rPr>
              <a:t>v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136" name="순서도: 대체 처리 135"/>
          <p:cNvSpPr/>
          <p:nvPr/>
        </p:nvSpPr>
        <p:spPr>
          <a:xfrm>
            <a:off x="5580112" y="4476775"/>
            <a:ext cx="222862" cy="176361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C000"/>
                </a:solidFill>
              </a:rPr>
              <a:t>v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137" name="순서도: 대체 처리 136"/>
          <p:cNvSpPr/>
          <p:nvPr/>
        </p:nvSpPr>
        <p:spPr>
          <a:xfrm>
            <a:off x="6242437" y="4469640"/>
            <a:ext cx="222862" cy="176361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C000"/>
                </a:solidFill>
              </a:rPr>
              <a:t>v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3938833" y="3933056"/>
            <a:ext cx="2793407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rgbClr val="7A6C64"/>
                </a:solidFill>
              </a:rPr>
              <a:t>     </a:t>
            </a:r>
            <a:endParaRPr lang="en-US" altLang="ko-KR" sz="800" dirty="0" smtClean="0">
              <a:solidFill>
                <a:srgbClr val="7A6C64"/>
              </a:solidFill>
            </a:endParaRPr>
          </a:p>
        </p:txBody>
      </p:sp>
      <p:sp>
        <p:nvSpPr>
          <p:cNvPr id="140" name="순서도: 대체 처리 139"/>
          <p:cNvSpPr/>
          <p:nvPr/>
        </p:nvSpPr>
        <p:spPr>
          <a:xfrm>
            <a:off x="5966816" y="4005527"/>
            <a:ext cx="693416" cy="287569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서비스 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이용약관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41" name="순서도: 대체 처리 140"/>
          <p:cNvSpPr/>
          <p:nvPr/>
        </p:nvSpPr>
        <p:spPr>
          <a:xfrm>
            <a:off x="5246736" y="3997621"/>
            <a:ext cx="693416" cy="287569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개인정보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취급방</a:t>
            </a:r>
            <a:r>
              <a:rPr lang="ko-KR" altLang="en-US" sz="700" dirty="0">
                <a:solidFill>
                  <a:schemeClr val="bg1"/>
                </a:solidFill>
              </a:rPr>
              <a:t>침</a:t>
            </a:r>
          </a:p>
        </p:txBody>
      </p:sp>
      <p:sp>
        <p:nvSpPr>
          <p:cNvPr id="142" name="순서도: 대체 처리 141"/>
          <p:cNvSpPr/>
          <p:nvPr/>
        </p:nvSpPr>
        <p:spPr>
          <a:xfrm>
            <a:off x="4526656" y="4005064"/>
            <a:ext cx="693416" cy="287569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공지사항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44" name="순서도: 대체 처리 143"/>
          <p:cNvSpPr/>
          <p:nvPr/>
        </p:nvSpPr>
        <p:spPr>
          <a:xfrm>
            <a:off x="4050274" y="4005064"/>
            <a:ext cx="377710" cy="262476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계정관리</a:t>
            </a:r>
            <a:endParaRPr lang="en-US" altLang="ko-KR" sz="600" dirty="0" smtClean="0">
              <a:solidFill>
                <a:schemeClr val="bg1"/>
              </a:solidFill>
            </a:endParaRPr>
          </a:p>
        </p:txBody>
      </p:sp>
      <p:sp>
        <p:nvSpPr>
          <p:cNvPr id="145" name="순서도: 대체 처리 144"/>
          <p:cNvSpPr/>
          <p:nvPr/>
        </p:nvSpPr>
        <p:spPr>
          <a:xfrm>
            <a:off x="4114073" y="3575507"/>
            <a:ext cx="547937" cy="285541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rgbClr val="FFC000"/>
                </a:solidFill>
              </a:rPr>
              <a:t>길드정보</a:t>
            </a:r>
            <a:endParaRPr lang="ko-KR" altLang="en-US" sz="600" dirty="0">
              <a:solidFill>
                <a:srgbClr val="FFC000"/>
              </a:solidFill>
            </a:endParaRPr>
          </a:p>
        </p:txBody>
      </p:sp>
      <p:sp>
        <p:nvSpPr>
          <p:cNvPr id="146" name="타원형 설명선 145"/>
          <p:cNvSpPr/>
          <p:nvPr/>
        </p:nvSpPr>
        <p:spPr>
          <a:xfrm>
            <a:off x="2320453" y="2420888"/>
            <a:ext cx="1455428" cy="565031"/>
          </a:xfrm>
          <a:prstGeom prst="wedgeEllipseCallout">
            <a:avLst>
              <a:gd name="adj1" fmla="val -5133"/>
              <a:gd name="adj2" fmla="val 66936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/>
              <a:t>군대갑니다</a:t>
            </a:r>
            <a:r>
              <a:rPr lang="en-US" altLang="ko-KR" sz="700" dirty="0" smtClean="0"/>
              <a:t>.</a:t>
            </a:r>
            <a:r>
              <a:rPr lang="ko-KR" altLang="en-US" sz="700" dirty="0" err="1" smtClean="0"/>
              <a:t>ㅠㅜ</a:t>
            </a:r>
            <a:endParaRPr lang="en-US" altLang="ko-KR" sz="700" dirty="0" smtClean="0"/>
          </a:p>
          <a:p>
            <a:pPr algn="ctr"/>
            <a:endParaRPr lang="en-US" altLang="ko-KR" sz="700" dirty="0"/>
          </a:p>
          <a:p>
            <a:pPr algn="ctr"/>
            <a:endParaRPr lang="en-US" altLang="ko-KR" sz="700" dirty="0" smtClean="0"/>
          </a:p>
        </p:txBody>
      </p:sp>
      <p:sp>
        <p:nvSpPr>
          <p:cNvPr id="147" name="순서도: 대체 처리 146"/>
          <p:cNvSpPr/>
          <p:nvPr/>
        </p:nvSpPr>
        <p:spPr>
          <a:xfrm>
            <a:off x="2771800" y="2725627"/>
            <a:ext cx="621518" cy="207074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rgbClr val="FFC000"/>
                </a:solidFill>
              </a:rPr>
              <a:t>한마디</a:t>
            </a:r>
            <a:endParaRPr lang="ko-KR" altLang="en-US" sz="700" dirty="0">
              <a:solidFill>
                <a:srgbClr val="FFC000"/>
              </a:solidFill>
            </a:endParaRPr>
          </a:p>
        </p:txBody>
      </p:sp>
      <p:sp>
        <p:nvSpPr>
          <p:cNvPr id="148" name="순서도: 대체 처리 147"/>
          <p:cNvSpPr/>
          <p:nvPr/>
        </p:nvSpPr>
        <p:spPr>
          <a:xfrm>
            <a:off x="5822800" y="3546813"/>
            <a:ext cx="693416" cy="287569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 </a:t>
            </a:r>
            <a:r>
              <a:rPr lang="ko-KR" altLang="en-US" sz="700" dirty="0" smtClean="0">
                <a:solidFill>
                  <a:schemeClr val="bg1"/>
                </a:solidFill>
              </a:rPr>
              <a:t>    로그인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pic>
        <p:nvPicPr>
          <p:cNvPr id="149" name="Picture 2" descr="C:\work_2014\animals\ui\sourec\icon\icon_facebook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391" y="3526559"/>
            <a:ext cx="308752" cy="30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사각형 설명선 149"/>
          <p:cNvSpPr/>
          <p:nvPr/>
        </p:nvSpPr>
        <p:spPr>
          <a:xfrm>
            <a:off x="4122239" y="5142144"/>
            <a:ext cx="2177953" cy="1057952"/>
          </a:xfrm>
          <a:prstGeom prst="wedgeRectCallout">
            <a:avLst>
              <a:gd name="adj1" fmla="val -34670"/>
              <a:gd name="adj2" fmla="val -126424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/>
              </a:solidFill>
            </a:endParaRPr>
          </a:p>
          <a:p>
            <a:endParaRPr lang="en-US" altLang="ko-KR" sz="800" dirty="0" smtClean="0">
              <a:solidFill>
                <a:schemeClr val="bg1"/>
              </a:solidFill>
            </a:endParaRPr>
          </a:p>
          <a:p>
            <a:endParaRPr lang="en-US" altLang="ko-KR" sz="800" dirty="0" smtClean="0">
              <a:solidFill>
                <a:srgbClr val="FFCC00"/>
              </a:solidFill>
            </a:endParaRPr>
          </a:p>
        </p:txBody>
      </p:sp>
      <p:sp>
        <p:nvSpPr>
          <p:cNvPr id="151" name="순서도: 대체 처리 150"/>
          <p:cNvSpPr/>
          <p:nvPr/>
        </p:nvSpPr>
        <p:spPr>
          <a:xfrm>
            <a:off x="4454648" y="5510796"/>
            <a:ext cx="693416" cy="287569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게임탈퇴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52" name="순서도: 대체 처리 151"/>
          <p:cNvSpPr/>
          <p:nvPr/>
        </p:nvSpPr>
        <p:spPr>
          <a:xfrm>
            <a:off x="5281110" y="5507289"/>
            <a:ext cx="693416" cy="287569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로그아웃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pic>
        <p:nvPicPr>
          <p:cNvPr id="2" name="Picture 3" descr="C:\work_2014\animals\ui\sourec\icon\icon_gacha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709" y="4292019"/>
            <a:ext cx="227619" cy="22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3" descr="C:\work_2014\animals\ui\sourec\icon\icon_gacha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771" y="4298503"/>
            <a:ext cx="227619" cy="22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3" descr="C:\work_2014\animals\ui\sourec\icon\icon_gacha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98" y="4300757"/>
            <a:ext cx="227619" cy="22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타원형 설명선 154"/>
          <p:cNvSpPr/>
          <p:nvPr/>
        </p:nvSpPr>
        <p:spPr>
          <a:xfrm>
            <a:off x="89982" y="1855354"/>
            <a:ext cx="2152560" cy="1285614"/>
          </a:xfrm>
          <a:prstGeom prst="wedgeEllipseCallout">
            <a:avLst>
              <a:gd name="adj1" fmla="val 59441"/>
              <a:gd name="adj2" fmla="val 136658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모은 훈장들</a:t>
            </a:r>
            <a:endParaRPr lang="en-US" altLang="ko-KR" sz="800" dirty="0" smtClean="0"/>
          </a:p>
          <a:p>
            <a:r>
              <a:rPr lang="en-US" altLang="ko-KR" sz="800" dirty="0" smtClean="0"/>
              <a:t>-</a:t>
            </a:r>
            <a:r>
              <a:rPr lang="ko-KR" altLang="en-US" sz="800" dirty="0" smtClean="0"/>
              <a:t>장비나 특수 용병의 자격증으로 사용됨</a:t>
            </a:r>
            <a:endParaRPr lang="en-US" altLang="ko-KR" sz="800" dirty="0" smtClean="0"/>
          </a:p>
          <a:p>
            <a:r>
              <a:rPr lang="en-US" altLang="ko-KR" sz="800" dirty="0" smtClean="0"/>
              <a:t>-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929443" y="5142144"/>
            <a:ext cx="262905" cy="242500"/>
          </a:xfrm>
          <a:prstGeom prst="flowChartAlternateProcess">
            <a:avLst/>
          </a:prstGeom>
          <a:gradFill>
            <a:gsLst>
              <a:gs pos="0">
                <a:srgbClr val="FFC000"/>
              </a:gs>
              <a:gs pos="50000">
                <a:srgbClr val="FF0000"/>
              </a:gs>
              <a:gs pos="100000">
                <a:srgbClr val="FF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X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88" name="타원형 설명선 87"/>
          <p:cNvSpPr/>
          <p:nvPr/>
        </p:nvSpPr>
        <p:spPr>
          <a:xfrm>
            <a:off x="323043" y="5507290"/>
            <a:ext cx="1872693" cy="1289776"/>
          </a:xfrm>
          <a:prstGeom prst="wedgeEllipseCallout">
            <a:avLst>
              <a:gd name="adj1" fmla="val 100915"/>
              <a:gd name="adj2" fmla="val -99201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자원 슬롯</a:t>
            </a:r>
            <a:endParaRPr lang="en-US" altLang="ko-KR" sz="1000" b="1" dirty="0" smtClean="0"/>
          </a:p>
          <a:p>
            <a:r>
              <a:rPr lang="en-US" altLang="ko-KR" sz="800" dirty="0" smtClean="0"/>
              <a:t>-</a:t>
            </a:r>
            <a:r>
              <a:rPr lang="ko-KR" altLang="en-US" sz="800" dirty="0" smtClean="0"/>
              <a:t>골드 생산량 증가</a:t>
            </a:r>
            <a:endParaRPr lang="en-US" altLang="ko-KR" sz="800" dirty="0" smtClean="0"/>
          </a:p>
          <a:p>
            <a:r>
              <a:rPr lang="en-US" altLang="ko-KR" sz="800" dirty="0" smtClean="0"/>
              <a:t>-</a:t>
            </a:r>
            <a:r>
              <a:rPr lang="ko-KR" altLang="en-US" sz="800" dirty="0" err="1" smtClean="0"/>
              <a:t>페리도트</a:t>
            </a:r>
            <a:r>
              <a:rPr lang="ko-KR" altLang="en-US" sz="800" dirty="0" smtClean="0"/>
              <a:t> 생산량 증가</a:t>
            </a:r>
            <a:endParaRPr lang="en-US" altLang="ko-KR" sz="800" dirty="0" smtClean="0"/>
          </a:p>
          <a:p>
            <a:r>
              <a:rPr lang="en-US" altLang="ko-KR" sz="800" dirty="0" smtClean="0"/>
              <a:t>-</a:t>
            </a:r>
            <a:r>
              <a:rPr lang="ko-KR" altLang="en-US" sz="800" dirty="0" smtClean="0"/>
              <a:t>모래시계 생산량 증가</a:t>
            </a:r>
            <a:endParaRPr lang="en-US" altLang="ko-KR" sz="800" dirty="0" smtClean="0"/>
          </a:p>
          <a:p>
            <a:r>
              <a:rPr lang="en-US" altLang="ko-KR" sz="800" dirty="0" smtClean="0"/>
              <a:t>-</a:t>
            </a:r>
            <a:r>
              <a:rPr lang="ko-KR" altLang="en-US" sz="800" dirty="0" smtClean="0"/>
              <a:t>골드 소비량 하락</a:t>
            </a:r>
            <a:endParaRPr lang="en-US" altLang="ko-KR" sz="800" dirty="0" smtClean="0"/>
          </a:p>
          <a:p>
            <a:r>
              <a:rPr lang="en-US" altLang="ko-KR" sz="800" dirty="0" smtClean="0"/>
              <a:t>-</a:t>
            </a:r>
            <a:r>
              <a:rPr lang="ko-KR" altLang="en-US" sz="800" dirty="0" err="1" smtClean="0"/>
              <a:t>페리도트</a:t>
            </a:r>
            <a:r>
              <a:rPr lang="ko-KR" altLang="en-US" sz="800" dirty="0" smtClean="0"/>
              <a:t> 소비량 하략</a:t>
            </a:r>
            <a:endParaRPr lang="en-US" altLang="ko-KR" sz="800" dirty="0" smtClean="0"/>
          </a:p>
        </p:txBody>
      </p:sp>
      <p:sp>
        <p:nvSpPr>
          <p:cNvPr id="89" name="타원형 설명선 88"/>
          <p:cNvSpPr/>
          <p:nvPr/>
        </p:nvSpPr>
        <p:spPr>
          <a:xfrm>
            <a:off x="98759" y="4285191"/>
            <a:ext cx="1942764" cy="1369390"/>
          </a:xfrm>
          <a:prstGeom prst="wedgeEllipseCallout">
            <a:avLst>
              <a:gd name="adj1" fmla="val 87979"/>
              <a:gd name="adj2" fmla="val -7084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마을 성능 슬롯</a:t>
            </a:r>
            <a:endParaRPr lang="en-US" altLang="ko-KR" sz="1000" b="1" dirty="0" smtClean="0"/>
          </a:p>
          <a:p>
            <a:r>
              <a:rPr lang="en-US" altLang="ko-KR" sz="800" dirty="0" smtClean="0"/>
              <a:t>-</a:t>
            </a:r>
            <a:r>
              <a:rPr lang="ko-KR" altLang="en-US" sz="800" dirty="0" smtClean="0"/>
              <a:t>건설시간 단축</a:t>
            </a:r>
            <a:endParaRPr lang="en-US" altLang="ko-KR" sz="800" dirty="0" smtClean="0"/>
          </a:p>
          <a:p>
            <a:r>
              <a:rPr lang="en-US" altLang="ko-KR" sz="800" dirty="0" smtClean="0"/>
              <a:t>-</a:t>
            </a:r>
            <a:r>
              <a:rPr lang="ko-KR" altLang="en-US" sz="800" dirty="0" err="1" smtClean="0"/>
              <a:t>유닛</a:t>
            </a:r>
            <a:r>
              <a:rPr lang="ko-KR" altLang="en-US" sz="800" dirty="0" smtClean="0"/>
              <a:t> 생산시간 단축</a:t>
            </a:r>
            <a:endParaRPr lang="en-US" altLang="ko-KR" sz="800" dirty="0" smtClean="0"/>
          </a:p>
          <a:p>
            <a:r>
              <a:rPr lang="en-US" altLang="ko-KR" sz="800" dirty="0" smtClean="0"/>
              <a:t>-</a:t>
            </a:r>
            <a:r>
              <a:rPr lang="ko-KR" altLang="en-US" sz="800" dirty="0" smtClean="0"/>
              <a:t>건물 방어력 상승</a:t>
            </a:r>
            <a:endParaRPr lang="en-US" altLang="ko-KR" sz="800" dirty="0" smtClean="0"/>
          </a:p>
          <a:p>
            <a:r>
              <a:rPr lang="en-US" altLang="ko-KR" sz="800" dirty="0" smtClean="0"/>
              <a:t>-</a:t>
            </a:r>
            <a:r>
              <a:rPr lang="ko-KR" altLang="en-US" sz="800" dirty="0" smtClean="0"/>
              <a:t>건물 공격력 상승</a:t>
            </a:r>
            <a:endParaRPr lang="en-US" altLang="ko-KR" sz="800" dirty="0" smtClean="0"/>
          </a:p>
          <a:p>
            <a:pPr marL="171450" indent="-171450" algn="ctr">
              <a:buFontTx/>
              <a:buChar char="-"/>
            </a:pPr>
            <a:endParaRPr lang="en-US" altLang="ko-KR" sz="800" dirty="0" smtClean="0"/>
          </a:p>
        </p:txBody>
      </p:sp>
      <p:sp>
        <p:nvSpPr>
          <p:cNvPr id="90" name="타원형 설명선 89"/>
          <p:cNvSpPr/>
          <p:nvPr/>
        </p:nvSpPr>
        <p:spPr>
          <a:xfrm>
            <a:off x="107504" y="3068960"/>
            <a:ext cx="1934019" cy="1266533"/>
          </a:xfrm>
          <a:prstGeom prst="wedgeEllipseCallout">
            <a:avLst>
              <a:gd name="adj1" fmla="val 62866"/>
              <a:gd name="adj2" fmla="val 68268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리더십을 올려주는 슬롯</a:t>
            </a:r>
            <a:endParaRPr lang="en-US" altLang="ko-KR" sz="1000" b="1" dirty="0" smtClean="0"/>
          </a:p>
          <a:p>
            <a:r>
              <a:rPr lang="en-US" altLang="ko-KR" sz="800" dirty="0" smtClean="0"/>
              <a:t>-</a:t>
            </a:r>
            <a:r>
              <a:rPr lang="ko-KR" altLang="en-US" sz="800" dirty="0" smtClean="0"/>
              <a:t>충성심 상승</a:t>
            </a:r>
            <a:endParaRPr lang="en-US" altLang="ko-KR" sz="800" dirty="0" smtClean="0"/>
          </a:p>
          <a:p>
            <a:r>
              <a:rPr lang="en-US" altLang="ko-KR" sz="800" dirty="0" smtClean="0"/>
              <a:t>-</a:t>
            </a:r>
            <a:r>
              <a:rPr lang="ko-KR" altLang="en-US" sz="800" dirty="0" err="1" smtClean="0"/>
              <a:t>크리티컬</a:t>
            </a:r>
            <a:r>
              <a:rPr lang="ko-KR" altLang="en-US" sz="800" dirty="0" smtClean="0"/>
              <a:t> 확률 상승</a:t>
            </a:r>
            <a:endParaRPr lang="en-US" altLang="ko-KR" sz="800" dirty="0" smtClean="0"/>
          </a:p>
          <a:p>
            <a:r>
              <a:rPr lang="en-US" altLang="ko-KR" sz="800" dirty="0" smtClean="0"/>
              <a:t>-</a:t>
            </a:r>
            <a:r>
              <a:rPr lang="ko-KR" altLang="en-US" sz="800" dirty="0" smtClean="0"/>
              <a:t>나의 속성 수치 상승</a:t>
            </a:r>
            <a:endParaRPr lang="en-US" altLang="ko-KR" sz="800" dirty="0" smtClean="0"/>
          </a:p>
          <a:p>
            <a:r>
              <a:rPr lang="en-US" altLang="ko-KR" sz="800" dirty="0" smtClean="0"/>
              <a:t>-</a:t>
            </a:r>
            <a:r>
              <a:rPr lang="ko-KR" altLang="en-US" sz="800" dirty="0" smtClean="0"/>
              <a:t>속성 방어력 상승</a:t>
            </a:r>
            <a:endParaRPr lang="en-US" altLang="ko-KR" sz="800" dirty="0" smtClean="0"/>
          </a:p>
          <a:p>
            <a:r>
              <a:rPr lang="en-US" altLang="ko-KR" sz="800" dirty="0" smtClean="0"/>
              <a:t>-</a:t>
            </a:r>
            <a:r>
              <a:rPr lang="ko-KR" altLang="en-US" sz="800" dirty="0" err="1" smtClean="0"/>
              <a:t>물공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물방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마공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마방</a:t>
            </a:r>
            <a:r>
              <a:rPr lang="ko-KR" altLang="en-US" sz="800" dirty="0" smtClean="0"/>
              <a:t> </a:t>
            </a:r>
            <a:endParaRPr lang="en-US" altLang="ko-KR" sz="800" dirty="0" smtClean="0"/>
          </a:p>
          <a:p>
            <a:endParaRPr lang="en-US" altLang="ko-KR" sz="800" dirty="0" smtClean="0"/>
          </a:p>
        </p:txBody>
      </p:sp>
      <p:sp>
        <p:nvSpPr>
          <p:cNvPr id="91" name="순서도: 대체 처리 90"/>
          <p:cNvSpPr/>
          <p:nvPr/>
        </p:nvSpPr>
        <p:spPr>
          <a:xfrm>
            <a:off x="2466950" y="3005336"/>
            <a:ext cx="385242" cy="288032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7A6C64"/>
                </a:solidFill>
              </a:rPr>
              <a:t>◀</a:t>
            </a:r>
            <a:endParaRPr lang="en-US" altLang="ko-KR" sz="1000" dirty="0" smtClean="0">
              <a:solidFill>
                <a:srgbClr val="7A6C64"/>
              </a:solidFill>
            </a:endParaRPr>
          </a:p>
        </p:txBody>
      </p:sp>
      <p:sp>
        <p:nvSpPr>
          <p:cNvPr id="92" name="순서도: 대체 처리 91"/>
          <p:cNvSpPr/>
          <p:nvPr/>
        </p:nvSpPr>
        <p:spPr>
          <a:xfrm>
            <a:off x="4716016" y="3573016"/>
            <a:ext cx="545434" cy="262476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>
                <a:solidFill>
                  <a:schemeClr val="bg1"/>
                </a:solidFill>
              </a:rPr>
              <a:t>인벤토리</a:t>
            </a:r>
            <a:endParaRPr lang="en-US" altLang="ko-KR" sz="600" dirty="0" smtClean="0">
              <a:solidFill>
                <a:schemeClr val="bg1"/>
              </a:solidFill>
            </a:endParaRPr>
          </a:p>
        </p:txBody>
      </p:sp>
      <p:sp>
        <p:nvSpPr>
          <p:cNvPr id="74" name="순서도: 대체 처리 73"/>
          <p:cNvSpPr/>
          <p:nvPr/>
        </p:nvSpPr>
        <p:spPr>
          <a:xfrm>
            <a:off x="5627817" y="2538960"/>
            <a:ext cx="837482" cy="176677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bg1"/>
                </a:solidFill>
              </a:rPr>
              <a:t>VIP </a:t>
            </a:r>
            <a:r>
              <a:rPr lang="ko-KR" altLang="en-US" sz="600" dirty="0" smtClean="0">
                <a:solidFill>
                  <a:schemeClr val="bg1"/>
                </a:solidFill>
              </a:rPr>
              <a:t>자세히 보기</a:t>
            </a:r>
            <a:endParaRPr lang="en-US" altLang="ko-KR" sz="600" dirty="0" smtClean="0">
              <a:solidFill>
                <a:schemeClr val="bg1"/>
              </a:solidFill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5040857" y="3162130"/>
            <a:ext cx="586961" cy="138970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>
                <a:solidFill>
                  <a:schemeClr val="bg1"/>
                </a:solidFill>
              </a:rPr>
              <a:t>랭</a:t>
            </a:r>
            <a:r>
              <a:rPr lang="ko-KR" altLang="en-US" sz="600">
                <a:solidFill>
                  <a:schemeClr val="bg1"/>
                </a:solidFill>
              </a:rPr>
              <a:t>킹</a:t>
            </a:r>
            <a:r>
              <a:rPr lang="ko-KR" altLang="en-US" sz="600" smtClean="0">
                <a:solidFill>
                  <a:schemeClr val="bg1"/>
                </a:solidFill>
              </a:rPr>
              <a:t> </a:t>
            </a:r>
            <a:r>
              <a:rPr lang="ko-KR" altLang="en-US" sz="600" dirty="0" smtClean="0">
                <a:solidFill>
                  <a:schemeClr val="bg1"/>
                </a:solidFill>
              </a:rPr>
              <a:t>보기</a:t>
            </a:r>
            <a:endParaRPr lang="en-US" altLang="ko-KR" sz="600" dirty="0" smtClean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780408" y="2348880"/>
            <a:ext cx="575568" cy="215444"/>
          </a:xfrm>
          <a:prstGeom prst="rect">
            <a:avLst/>
          </a:prstGeom>
          <a:noFill/>
          <a:ln>
            <a:noFill/>
          </a:ln>
          <a:effectLst>
            <a:glow rad="292100">
              <a:schemeClr val="accent4">
                <a:satMod val="175000"/>
                <a:alpha val="40000"/>
              </a:schemeClr>
            </a:glow>
            <a:outerShdw blurRad="38100" dist="50800" dir="4920000" sx="97000" sy="97000" algn="ctr" rotWithShape="0">
              <a:schemeClr val="tx2">
                <a:lumMod val="75000"/>
                <a:alpha val="94000"/>
              </a:schemeClr>
            </a:outerShd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Lv.99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11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542" y="2420888"/>
            <a:ext cx="4561706" cy="25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542" y="2420888"/>
            <a:ext cx="4562041" cy="25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제목 3"/>
          <p:cNvSpPr txBox="1">
            <a:spLocks/>
          </p:cNvSpPr>
          <p:nvPr/>
        </p:nvSpPr>
        <p:spPr>
          <a:xfrm>
            <a:off x="0" y="0"/>
            <a:ext cx="8856984" cy="332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 smtClean="0"/>
              <a:t>로비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상단메뉴  </a:t>
            </a:r>
            <a:endParaRPr lang="en-US" altLang="ko-KR" sz="1600" dirty="0" smtClean="0"/>
          </a:p>
        </p:txBody>
      </p:sp>
      <p:sp>
        <p:nvSpPr>
          <p:cNvPr id="43" name="순서도: 대체 처리 42"/>
          <p:cNvSpPr/>
          <p:nvPr/>
        </p:nvSpPr>
        <p:spPr>
          <a:xfrm>
            <a:off x="2320453" y="3573016"/>
            <a:ext cx="377710" cy="262476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랭킹</a:t>
            </a:r>
            <a:endParaRPr lang="en-US" altLang="ko-KR" sz="600" dirty="0" smtClean="0">
              <a:solidFill>
                <a:schemeClr val="bg1"/>
              </a:solidFill>
            </a:endParaRPr>
          </a:p>
        </p:txBody>
      </p:sp>
      <p:sp>
        <p:nvSpPr>
          <p:cNvPr id="44" name="순서도: 대체 처리 43"/>
          <p:cNvSpPr/>
          <p:nvPr/>
        </p:nvSpPr>
        <p:spPr>
          <a:xfrm>
            <a:off x="2320453" y="3918716"/>
            <a:ext cx="377710" cy="302372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길드</a:t>
            </a:r>
            <a:endParaRPr lang="en-US" altLang="ko-KR" sz="600" dirty="0" smtClean="0">
              <a:solidFill>
                <a:schemeClr val="bg1"/>
              </a:solidFill>
            </a:endParaRPr>
          </a:p>
        </p:txBody>
      </p:sp>
      <p:sp>
        <p:nvSpPr>
          <p:cNvPr id="46" name="순서도: 대체 처리 45"/>
          <p:cNvSpPr/>
          <p:nvPr/>
        </p:nvSpPr>
        <p:spPr>
          <a:xfrm>
            <a:off x="2314550" y="2852936"/>
            <a:ext cx="385242" cy="288032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rgbClr val="7A6C64"/>
                </a:solidFill>
              </a:rPr>
              <a:t>군사연구</a:t>
            </a:r>
            <a:r>
              <a:rPr lang="ko-KR" altLang="en-US" sz="600" dirty="0">
                <a:solidFill>
                  <a:srgbClr val="7A6C64"/>
                </a:solidFill>
              </a:rPr>
              <a:t>소</a:t>
            </a:r>
            <a:endParaRPr lang="en-US" altLang="ko-KR" sz="600" dirty="0" smtClean="0">
              <a:solidFill>
                <a:srgbClr val="7A6C64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291147" y="2492896"/>
            <a:ext cx="1056717" cy="236146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 smtClean="0"/>
              <a:t>노란곰</a:t>
            </a:r>
            <a:endParaRPr lang="en-US" altLang="ko-KR" sz="800" dirty="0" smtClean="0"/>
          </a:p>
          <a:p>
            <a:pPr algn="r"/>
            <a:r>
              <a:rPr lang="ko-KR" altLang="en-US" sz="800" dirty="0" err="1" smtClean="0"/>
              <a:t>홍우예향</a:t>
            </a:r>
            <a:r>
              <a:rPr lang="ko-KR" altLang="en-US" sz="800" dirty="0" err="1"/>
              <a:t>담</a:t>
            </a:r>
            <a:endParaRPr lang="ko-KR" altLang="en-US" sz="800" dirty="0"/>
          </a:p>
        </p:txBody>
      </p:sp>
      <p:pic>
        <p:nvPicPr>
          <p:cNvPr id="54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349" y="2420888"/>
            <a:ext cx="373435" cy="37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순서도: 대체 처리 58"/>
          <p:cNvSpPr/>
          <p:nvPr/>
        </p:nvSpPr>
        <p:spPr>
          <a:xfrm>
            <a:off x="2320453" y="3212976"/>
            <a:ext cx="385242" cy="270417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rgbClr val="7A6C64"/>
                </a:solidFill>
              </a:rPr>
              <a:t>요새관리</a:t>
            </a:r>
            <a:endParaRPr lang="en-US" altLang="ko-KR" sz="600" dirty="0" smtClean="0">
              <a:solidFill>
                <a:srgbClr val="7A6C64"/>
              </a:solidFill>
            </a:endParaRPr>
          </a:p>
        </p:txBody>
      </p:sp>
      <p:sp>
        <p:nvSpPr>
          <p:cNvPr id="27" name="순서도: 대체 처리 26"/>
          <p:cNvSpPr/>
          <p:nvPr/>
        </p:nvSpPr>
        <p:spPr>
          <a:xfrm>
            <a:off x="2327985" y="4299785"/>
            <a:ext cx="377710" cy="302372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상점</a:t>
            </a:r>
            <a:endParaRPr lang="en-US" altLang="ko-KR" sz="600" dirty="0" smtClean="0">
              <a:solidFill>
                <a:schemeClr val="bg1"/>
              </a:solidFill>
            </a:endParaRPr>
          </a:p>
        </p:txBody>
      </p:sp>
      <p:sp>
        <p:nvSpPr>
          <p:cNvPr id="29" name="십이각형 28"/>
          <p:cNvSpPr/>
          <p:nvPr/>
        </p:nvSpPr>
        <p:spPr>
          <a:xfrm>
            <a:off x="2604378" y="2809762"/>
            <a:ext cx="180020" cy="180020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50" name="직사각형 49"/>
          <p:cNvSpPr/>
          <p:nvPr/>
        </p:nvSpPr>
        <p:spPr>
          <a:xfrm>
            <a:off x="4572000" y="2477824"/>
            <a:ext cx="504565" cy="159088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/>
              <a:t>알파</a:t>
            </a:r>
            <a:r>
              <a:rPr lang="en-US" altLang="ko-KR" sz="600" dirty="0" smtClean="0"/>
              <a:t>999999</a:t>
            </a:r>
            <a:endParaRPr lang="ko-KR" altLang="en-US" sz="600" dirty="0"/>
          </a:p>
        </p:txBody>
      </p:sp>
      <p:sp>
        <p:nvSpPr>
          <p:cNvPr id="52" name="순서도: 대체 처리 51"/>
          <p:cNvSpPr/>
          <p:nvPr/>
        </p:nvSpPr>
        <p:spPr>
          <a:xfrm>
            <a:off x="4989896" y="2458884"/>
            <a:ext cx="158169" cy="176361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</a:rPr>
              <a:t>+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629802" y="4757378"/>
            <a:ext cx="1390470" cy="215444"/>
          </a:xfrm>
          <a:prstGeom prst="rect">
            <a:avLst/>
          </a:prstGeom>
          <a:noFill/>
          <a:ln>
            <a:noFill/>
          </a:ln>
          <a:effectLst>
            <a:glow rad="292100">
              <a:schemeClr val="accent4">
                <a:satMod val="175000"/>
                <a:alpha val="40000"/>
              </a:schemeClr>
            </a:glow>
            <a:outerShdw blurRad="38100" dist="50800" dir="4920000" sx="97000" sy="97000" algn="ctr" rotWithShape="0">
              <a:schemeClr val="tx2">
                <a:lumMod val="75000"/>
                <a:alpha val="94000"/>
              </a:schemeClr>
            </a:outerShd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턴 종료까지 </a:t>
            </a:r>
            <a:r>
              <a:rPr lang="en-US" altLang="ko-KR" sz="800" b="1" dirty="0" smtClean="0">
                <a:solidFill>
                  <a:schemeClr val="bg1"/>
                </a:solidFill>
              </a:rPr>
              <a:t>55</a:t>
            </a:r>
            <a:r>
              <a:rPr lang="ko-KR" altLang="en-US" sz="800" b="1" dirty="0" smtClean="0">
                <a:solidFill>
                  <a:schemeClr val="bg1"/>
                </a:solidFill>
              </a:rPr>
              <a:t>분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66" name="십이각형 65"/>
          <p:cNvSpPr/>
          <p:nvPr/>
        </p:nvSpPr>
        <p:spPr>
          <a:xfrm>
            <a:off x="4309484" y="4635134"/>
            <a:ext cx="111423" cy="90010"/>
          </a:xfrm>
          <a:prstGeom prst="dodecagon">
            <a:avLst/>
          </a:prstGeom>
          <a:gradFill>
            <a:gsLst>
              <a:gs pos="0">
                <a:srgbClr val="FFFF00"/>
              </a:gs>
              <a:gs pos="56000">
                <a:srgbClr val="FFC000"/>
              </a:gs>
              <a:gs pos="100000">
                <a:srgbClr val="FFC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pic>
        <p:nvPicPr>
          <p:cNvPr id="68" name="Picture 2" descr="C:\work_2012\smart\project_LOK\ui\icon\item\item_0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506" y="4582780"/>
            <a:ext cx="194717" cy="19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십이각형 68"/>
          <p:cNvSpPr/>
          <p:nvPr/>
        </p:nvSpPr>
        <p:spPr>
          <a:xfrm>
            <a:off x="4572000" y="3068960"/>
            <a:ext cx="90010" cy="111784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70" name="십이각형 69"/>
          <p:cNvSpPr/>
          <p:nvPr/>
        </p:nvSpPr>
        <p:spPr>
          <a:xfrm>
            <a:off x="5994158" y="3749264"/>
            <a:ext cx="90010" cy="111784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71" name="십이각형 70"/>
          <p:cNvSpPr/>
          <p:nvPr/>
        </p:nvSpPr>
        <p:spPr>
          <a:xfrm>
            <a:off x="3185846" y="3749264"/>
            <a:ext cx="90010" cy="111784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72" name="십이각형 71"/>
          <p:cNvSpPr/>
          <p:nvPr/>
        </p:nvSpPr>
        <p:spPr>
          <a:xfrm>
            <a:off x="2897814" y="3245208"/>
            <a:ext cx="90010" cy="111784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73" name="십이각형 72"/>
          <p:cNvSpPr/>
          <p:nvPr/>
        </p:nvSpPr>
        <p:spPr>
          <a:xfrm>
            <a:off x="3473878" y="3933056"/>
            <a:ext cx="90010" cy="111784"/>
          </a:xfrm>
          <a:prstGeom prst="dodecagon">
            <a:avLst/>
          </a:prstGeom>
          <a:gradFill>
            <a:gsLst>
              <a:gs pos="0">
                <a:srgbClr val="FFFF00"/>
              </a:gs>
              <a:gs pos="56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33" name="직사각형 32"/>
          <p:cNvSpPr/>
          <p:nvPr/>
        </p:nvSpPr>
        <p:spPr>
          <a:xfrm>
            <a:off x="5220072" y="2479491"/>
            <a:ext cx="622684" cy="157421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크리스탈</a:t>
            </a:r>
            <a:endParaRPr lang="en-US" altLang="ko-KR" sz="600" dirty="0" smtClean="0"/>
          </a:p>
          <a:p>
            <a:pPr algn="ctr"/>
            <a:r>
              <a:rPr lang="en-US" altLang="ko-KR" sz="600" dirty="0" smtClean="0"/>
              <a:t>R , G , B </a:t>
            </a:r>
            <a:endParaRPr lang="ko-KR" altLang="en-US" sz="600" dirty="0"/>
          </a:p>
        </p:txBody>
      </p:sp>
      <p:pic>
        <p:nvPicPr>
          <p:cNvPr id="40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459" y="4396062"/>
            <a:ext cx="186718" cy="18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804" y="3524600"/>
            <a:ext cx="186718" cy="18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513" y="2871210"/>
            <a:ext cx="186718" cy="18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492" y="3524600"/>
            <a:ext cx="186718" cy="18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사각형 설명선 93"/>
          <p:cNvSpPr/>
          <p:nvPr/>
        </p:nvSpPr>
        <p:spPr>
          <a:xfrm>
            <a:off x="6945106" y="309046"/>
            <a:ext cx="2091390" cy="1001525"/>
          </a:xfrm>
          <a:prstGeom prst="wedgeRectCallout">
            <a:avLst>
              <a:gd name="adj1" fmla="val -107442"/>
              <a:gd name="adj2" fmla="val 17003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소유중인 </a:t>
            </a:r>
            <a:r>
              <a:rPr lang="ko-KR" altLang="en-US" sz="1000" b="1" dirty="0" err="1" smtClean="0">
                <a:solidFill>
                  <a:schemeClr val="bg1"/>
                </a:solidFill>
              </a:rPr>
              <a:t>크리스탈</a:t>
            </a:r>
            <a:r>
              <a:rPr lang="en-US" altLang="ko-KR" sz="1000" b="1" dirty="0">
                <a:solidFill>
                  <a:schemeClr val="bg1"/>
                </a:solidFill>
              </a:rPr>
              <a:t> 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r>
              <a:rPr lang="en-US" altLang="ko-KR" sz="800" dirty="0" smtClean="0">
                <a:solidFill>
                  <a:schemeClr val="bg1"/>
                </a:solidFill>
              </a:rPr>
              <a:t>1. </a:t>
            </a:r>
            <a:r>
              <a:rPr lang="ko-KR" altLang="en-US" sz="800" dirty="0" smtClean="0">
                <a:solidFill>
                  <a:schemeClr val="bg1"/>
                </a:solidFill>
              </a:rPr>
              <a:t>시즌 내내 누적되다가 시즌이 종료되면 없어진다</a:t>
            </a:r>
            <a:r>
              <a:rPr lang="en-US" altLang="ko-KR" sz="800" dirty="0" smtClean="0">
                <a:solidFill>
                  <a:schemeClr val="bg1"/>
                </a:solidFill>
              </a:rPr>
              <a:t>.</a:t>
            </a:r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en-US" altLang="ko-KR" sz="800" dirty="0" smtClean="0">
                <a:solidFill>
                  <a:schemeClr val="bg1"/>
                </a:solidFill>
              </a:rPr>
              <a:t>2. n</a:t>
            </a:r>
            <a:r>
              <a:rPr lang="ko-KR" altLang="en-US" sz="800" dirty="0" smtClean="0">
                <a:solidFill>
                  <a:schemeClr val="bg1"/>
                </a:solidFill>
              </a:rPr>
              <a:t>개씩 소모해서 </a:t>
            </a:r>
            <a:r>
              <a:rPr lang="ko-KR" altLang="en-US" sz="800" dirty="0" err="1" smtClean="0">
                <a:solidFill>
                  <a:schemeClr val="bg1"/>
                </a:solidFill>
              </a:rPr>
              <a:t>거신을</a:t>
            </a:r>
            <a:r>
              <a:rPr lang="ko-KR" altLang="en-US" sz="800" dirty="0" smtClean="0">
                <a:solidFill>
                  <a:schemeClr val="bg1"/>
                </a:solidFill>
              </a:rPr>
              <a:t> 소환</a:t>
            </a:r>
            <a:endParaRPr lang="en-US" altLang="ko-KR" sz="600" dirty="0" smtClean="0">
              <a:solidFill>
                <a:srgbClr val="FFCC00"/>
              </a:solidFill>
            </a:endParaRPr>
          </a:p>
          <a:p>
            <a:endParaRPr lang="en-US" altLang="ko-KR" sz="600" dirty="0">
              <a:solidFill>
                <a:srgbClr val="FFCC00"/>
              </a:solidFill>
            </a:endParaRPr>
          </a:p>
          <a:p>
            <a:endParaRPr lang="en-US" altLang="ko-KR" sz="600" dirty="0" smtClean="0">
              <a:solidFill>
                <a:schemeClr val="bg1"/>
              </a:solidFill>
            </a:endParaRPr>
          </a:p>
          <a:p>
            <a:endParaRPr lang="en-US" altLang="ko-KR" sz="600" dirty="0" smtClean="0">
              <a:solidFill>
                <a:schemeClr val="bg1"/>
              </a:solidFill>
            </a:endParaRPr>
          </a:p>
          <a:p>
            <a:endParaRPr lang="en-US" altLang="ko-KR" sz="600" dirty="0">
              <a:solidFill>
                <a:schemeClr val="bg1"/>
              </a:solidFill>
            </a:endParaRPr>
          </a:p>
          <a:p>
            <a:endParaRPr lang="en-US" altLang="ko-KR" sz="800" dirty="0" smtClean="0">
              <a:solidFill>
                <a:srgbClr val="FFCC00"/>
              </a:solidFill>
            </a:endParaRPr>
          </a:p>
        </p:txBody>
      </p:sp>
      <p:pic>
        <p:nvPicPr>
          <p:cNvPr id="1027" name="Picture 3" descr="C:\work_2012\smart\project_LOK\ui\icon\skill\skill_blue_0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193" y="830544"/>
            <a:ext cx="480027" cy="48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work_2012\smart\project_LOK\ui\icon\skill\skill_blue_0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326" y="824141"/>
            <a:ext cx="480027" cy="48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work_2012\smart\project_LOK\ui\icon\skill\skill_blue_07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259" y="814517"/>
            <a:ext cx="480027" cy="48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/>
          <p:cNvSpPr txBox="1"/>
          <p:nvPr/>
        </p:nvSpPr>
        <p:spPr>
          <a:xfrm>
            <a:off x="7078462" y="1094547"/>
            <a:ext cx="1858915" cy="246221"/>
          </a:xfrm>
          <a:prstGeom prst="rect">
            <a:avLst/>
          </a:prstGeom>
          <a:noFill/>
          <a:ln>
            <a:noFill/>
          </a:ln>
          <a:effectLst>
            <a:glow rad="292100">
              <a:schemeClr val="accent4">
                <a:satMod val="175000"/>
                <a:alpha val="40000"/>
              </a:schemeClr>
            </a:glow>
            <a:outerShdw blurRad="38100" dist="50800" dir="4920000" sx="97000" sy="97000" algn="ctr" rotWithShape="0">
              <a:schemeClr val="tx2">
                <a:lumMod val="75000"/>
                <a:alpha val="94000"/>
              </a:schemeClr>
            </a:outerShd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999       999       999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5879939" y="2477824"/>
            <a:ext cx="852301" cy="447120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err="1" smtClean="0"/>
              <a:t>월드맵</a:t>
            </a:r>
            <a:endParaRPr lang="en-US" altLang="ko-KR" sz="600" dirty="0" smtClean="0"/>
          </a:p>
          <a:p>
            <a:endParaRPr lang="en-US" altLang="ko-KR" sz="600" dirty="0" smtClean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1" name="직사각형 80"/>
          <p:cNvSpPr/>
          <p:nvPr/>
        </p:nvSpPr>
        <p:spPr>
          <a:xfrm>
            <a:off x="5220072" y="2666590"/>
            <a:ext cx="622684" cy="157421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/>
              <a:t>골드 </a:t>
            </a:r>
            <a:r>
              <a:rPr lang="en-US" altLang="ko-KR" sz="600" dirty="0" smtClean="0"/>
              <a:t>99999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5220072" y="2882614"/>
            <a:ext cx="622684" cy="157421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/>
              <a:t>보</a:t>
            </a:r>
            <a:r>
              <a:rPr lang="ko-KR" altLang="en-US" sz="600" dirty="0"/>
              <a:t>석</a:t>
            </a:r>
            <a:r>
              <a:rPr lang="ko-KR" altLang="en-US" sz="600" dirty="0" smtClean="0"/>
              <a:t> </a:t>
            </a:r>
            <a:r>
              <a:rPr lang="en-US" altLang="ko-KR" sz="600" dirty="0" smtClean="0"/>
              <a:t>99999</a:t>
            </a:r>
            <a:endParaRPr lang="ko-KR" altLang="en-US" sz="600" dirty="0"/>
          </a:p>
        </p:txBody>
      </p:sp>
      <p:pic>
        <p:nvPicPr>
          <p:cNvPr id="83" name="Picture 3" descr="C:\work_2012\smart\project_LOK\ui\icon\money\money_coin0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636912"/>
            <a:ext cx="167307" cy="21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" descr="C:\work_2012\smart\project_LOK\ui\icon\money\money_cash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186" y="2852020"/>
            <a:ext cx="183941" cy="22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사각형 설명선 114"/>
          <p:cNvSpPr/>
          <p:nvPr/>
        </p:nvSpPr>
        <p:spPr>
          <a:xfrm>
            <a:off x="6945106" y="1412776"/>
            <a:ext cx="2091390" cy="1001525"/>
          </a:xfrm>
          <a:prstGeom prst="wedgeRectCallout">
            <a:avLst>
              <a:gd name="adj1" fmla="val -101534"/>
              <a:gd name="adj2" fmla="val 77086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소유중인 골드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ko-KR" sz="800" dirty="0" smtClean="0">
                <a:solidFill>
                  <a:schemeClr val="bg1"/>
                </a:solidFill>
              </a:rPr>
              <a:t>1. </a:t>
            </a:r>
            <a:r>
              <a:rPr lang="ko-KR" altLang="en-US" sz="800" dirty="0" smtClean="0">
                <a:solidFill>
                  <a:schemeClr val="bg1"/>
                </a:solidFill>
              </a:rPr>
              <a:t>시즌 내내 누적되다가 시즌이 종료되면 없어진다</a:t>
            </a:r>
            <a:r>
              <a:rPr lang="en-US" altLang="ko-KR" sz="800" dirty="0" smtClean="0">
                <a:solidFill>
                  <a:schemeClr val="bg1"/>
                </a:solidFill>
              </a:rPr>
              <a:t>.</a:t>
            </a:r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en-US" altLang="ko-KR" sz="800" dirty="0" smtClean="0">
                <a:solidFill>
                  <a:schemeClr val="bg1"/>
                </a:solidFill>
              </a:rPr>
              <a:t>2. </a:t>
            </a:r>
            <a:r>
              <a:rPr lang="ko-KR" altLang="en-US" sz="800" dirty="0" smtClean="0">
                <a:solidFill>
                  <a:schemeClr val="bg1"/>
                </a:solidFill>
              </a:rPr>
              <a:t>주로 건물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 smtClean="0">
                <a:solidFill>
                  <a:schemeClr val="bg1"/>
                </a:solidFill>
              </a:rPr>
              <a:t>건설에 쓰임</a:t>
            </a:r>
            <a:r>
              <a:rPr lang="en-US" altLang="ko-KR" sz="8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endParaRPr lang="en-US" altLang="ko-KR" sz="800" dirty="0" smtClean="0">
              <a:solidFill>
                <a:schemeClr val="bg1"/>
              </a:solidFill>
            </a:endParaRPr>
          </a:p>
          <a:p>
            <a:endParaRPr lang="en-US" altLang="ko-KR" sz="800" dirty="0" smtClean="0">
              <a:solidFill>
                <a:schemeClr val="bg1"/>
              </a:solidFill>
            </a:endParaRPr>
          </a:p>
          <a:p>
            <a:endParaRPr lang="en-US" altLang="ko-KR" sz="800" dirty="0" smtClean="0">
              <a:solidFill>
                <a:srgbClr val="FFCC00"/>
              </a:solidFill>
            </a:endParaRPr>
          </a:p>
        </p:txBody>
      </p:sp>
      <p:pic>
        <p:nvPicPr>
          <p:cNvPr id="116" name="Picture 3" descr="C:\work_2012\smart\project_LOK\ui\icon\money\money_coin0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666" y="1985267"/>
            <a:ext cx="322860" cy="41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TextBox 116"/>
          <p:cNvSpPr txBox="1"/>
          <p:nvPr/>
        </p:nvSpPr>
        <p:spPr>
          <a:xfrm>
            <a:off x="7456803" y="1993515"/>
            <a:ext cx="1210843" cy="430887"/>
          </a:xfrm>
          <a:prstGeom prst="rect">
            <a:avLst/>
          </a:prstGeom>
          <a:noFill/>
          <a:ln>
            <a:noFill/>
          </a:ln>
          <a:effectLst>
            <a:glow rad="292100">
              <a:schemeClr val="accent4">
                <a:satMod val="175000"/>
                <a:alpha val="40000"/>
              </a:schemeClr>
            </a:glow>
            <a:outerShdw blurRad="38100" dist="50800" dir="4920000" sx="97000" sy="97000" algn="ctr" rotWithShape="0">
              <a:schemeClr val="tx2">
                <a:lumMod val="75000"/>
                <a:alpha val="94000"/>
              </a:schemeClr>
            </a:outerShd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최대 </a:t>
            </a:r>
            <a:r>
              <a:rPr lang="en-US" altLang="ko-KR" sz="700" dirty="0">
                <a:solidFill>
                  <a:schemeClr val="bg1"/>
                </a:solidFill>
              </a:rPr>
              <a:t>9</a:t>
            </a:r>
            <a:r>
              <a:rPr lang="en-US" altLang="ko-KR" sz="700" dirty="0" smtClean="0">
                <a:solidFill>
                  <a:schemeClr val="bg1"/>
                </a:solidFill>
              </a:rPr>
              <a:t>9999999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99999999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18" name="사각형 설명선 117"/>
          <p:cNvSpPr/>
          <p:nvPr/>
        </p:nvSpPr>
        <p:spPr>
          <a:xfrm>
            <a:off x="6945106" y="2492896"/>
            <a:ext cx="2091390" cy="1001525"/>
          </a:xfrm>
          <a:prstGeom prst="wedgeRectCallout">
            <a:avLst>
              <a:gd name="adj1" fmla="val -105867"/>
              <a:gd name="adj2" fmla="val -27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소유중인 </a:t>
            </a:r>
            <a:r>
              <a:rPr lang="ko-KR" altLang="en-US" sz="1000" b="1" dirty="0" err="1" smtClean="0">
                <a:solidFill>
                  <a:schemeClr val="bg1"/>
                </a:solidFill>
              </a:rPr>
              <a:t>페리도트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ko-KR" sz="800" dirty="0" smtClean="0">
                <a:solidFill>
                  <a:schemeClr val="bg1"/>
                </a:solidFill>
              </a:rPr>
              <a:t>1. </a:t>
            </a:r>
            <a:r>
              <a:rPr lang="ko-KR" altLang="en-US" sz="800" dirty="0" smtClean="0">
                <a:solidFill>
                  <a:schemeClr val="bg1"/>
                </a:solidFill>
              </a:rPr>
              <a:t>시즌 내내 누적되다가 시즌이 종료되면 없어진다</a:t>
            </a:r>
            <a:r>
              <a:rPr lang="en-US" altLang="ko-KR" sz="800" dirty="0" smtClean="0">
                <a:solidFill>
                  <a:schemeClr val="bg1"/>
                </a:solidFill>
              </a:rPr>
              <a:t>.</a:t>
            </a:r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en-US" altLang="ko-KR" sz="800" dirty="0" smtClean="0">
                <a:solidFill>
                  <a:schemeClr val="bg1"/>
                </a:solidFill>
              </a:rPr>
              <a:t>2. </a:t>
            </a:r>
            <a:r>
              <a:rPr lang="ko-KR" altLang="en-US" sz="800" dirty="0" smtClean="0">
                <a:solidFill>
                  <a:schemeClr val="bg1"/>
                </a:solidFill>
              </a:rPr>
              <a:t>주로 마법건물</a:t>
            </a:r>
            <a:r>
              <a:rPr lang="en-US" altLang="ko-KR" sz="800" dirty="0" smtClean="0">
                <a:solidFill>
                  <a:schemeClr val="bg1"/>
                </a:solidFill>
              </a:rPr>
              <a:t>/ </a:t>
            </a:r>
            <a:r>
              <a:rPr lang="ko-KR" altLang="en-US" sz="800" dirty="0" smtClean="0">
                <a:solidFill>
                  <a:schemeClr val="bg1"/>
                </a:solidFill>
              </a:rPr>
              <a:t>병사 생산에 쓰임</a:t>
            </a:r>
            <a:r>
              <a:rPr lang="en-US" altLang="ko-KR" sz="8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endParaRPr lang="en-US" altLang="ko-KR" sz="800" dirty="0" smtClean="0">
              <a:solidFill>
                <a:schemeClr val="bg1"/>
              </a:solidFill>
            </a:endParaRPr>
          </a:p>
          <a:p>
            <a:endParaRPr lang="en-US" altLang="ko-KR" sz="800" dirty="0" smtClean="0">
              <a:solidFill>
                <a:schemeClr val="bg1"/>
              </a:solidFill>
            </a:endParaRPr>
          </a:p>
          <a:p>
            <a:endParaRPr lang="en-US" altLang="ko-KR" sz="800" dirty="0" smtClean="0">
              <a:solidFill>
                <a:srgbClr val="FFCC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456803" y="3073635"/>
            <a:ext cx="1210843" cy="430887"/>
          </a:xfrm>
          <a:prstGeom prst="rect">
            <a:avLst/>
          </a:prstGeom>
          <a:noFill/>
          <a:ln>
            <a:noFill/>
          </a:ln>
          <a:effectLst>
            <a:glow rad="292100">
              <a:schemeClr val="accent4">
                <a:satMod val="175000"/>
                <a:alpha val="40000"/>
              </a:schemeClr>
            </a:glow>
            <a:outerShdw blurRad="38100" dist="50800" dir="4920000" sx="97000" sy="97000" algn="ctr" rotWithShape="0">
              <a:schemeClr val="tx2">
                <a:lumMod val="75000"/>
                <a:alpha val="94000"/>
              </a:schemeClr>
            </a:outerShd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최대 </a:t>
            </a:r>
            <a:r>
              <a:rPr lang="en-US" altLang="ko-KR" sz="700" dirty="0">
                <a:solidFill>
                  <a:schemeClr val="bg1"/>
                </a:solidFill>
              </a:rPr>
              <a:t>9</a:t>
            </a:r>
            <a:r>
              <a:rPr lang="en-US" altLang="ko-KR" sz="700" dirty="0" smtClean="0">
                <a:solidFill>
                  <a:schemeClr val="bg1"/>
                </a:solidFill>
              </a:rPr>
              <a:t>9999999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99999999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pic>
        <p:nvPicPr>
          <p:cNvPr id="121" name="Picture 2" descr="C:\work_2012\smart\project_LOK\ui\icon\money\money_cash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353" y="3079115"/>
            <a:ext cx="340324" cy="42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work_2014\animals\ui\sourec\icon\icon_messag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099" y="2420708"/>
            <a:ext cx="356782" cy="35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십이각형 50"/>
          <p:cNvSpPr/>
          <p:nvPr/>
        </p:nvSpPr>
        <p:spPr>
          <a:xfrm>
            <a:off x="3635896" y="2452143"/>
            <a:ext cx="150891" cy="143172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56" name="사각형 설명선 55"/>
          <p:cNvSpPr/>
          <p:nvPr/>
        </p:nvSpPr>
        <p:spPr>
          <a:xfrm>
            <a:off x="1259632" y="332655"/>
            <a:ext cx="2448272" cy="2016225"/>
          </a:xfrm>
          <a:prstGeom prst="wedgeRectCallout">
            <a:avLst>
              <a:gd name="adj1" fmla="val 41324"/>
              <a:gd name="adj2" fmla="val 5724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600" dirty="0" smtClean="0">
              <a:solidFill>
                <a:schemeClr val="bg1"/>
              </a:solidFill>
            </a:endParaRPr>
          </a:p>
          <a:p>
            <a:endParaRPr lang="en-US" altLang="ko-KR" sz="600" dirty="0">
              <a:solidFill>
                <a:schemeClr val="bg1"/>
              </a:solidFill>
            </a:endParaRPr>
          </a:p>
          <a:p>
            <a:r>
              <a:rPr lang="ko-KR" altLang="en-US" sz="800" dirty="0" smtClean="0">
                <a:solidFill>
                  <a:srgbClr val="FFCC00"/>
                </a:solidFill>
              </a:rPr>
              <a:t>메시지 </a:t>
            </a:r>
            <a:r>
              <a:rPr lang="en-US" altLang="ko-KR" sz="800" dirty="0" smtClean="0">
                <a:solidFill>
                  <a:srgbClr val="FFCC00"/>
                </a:solidFill>
              </a:rPr>
              <a:t>: </a:t>
            </a:r>
            <a:r>
              <a:rPr lang="ko-KR" altLang="en-US" sz="800" dirty="0" smtClean="0">
                <a:solidFill>
                  <a:srgbClr val="FFCC00"/>
                </a:solidFill>
              </a:rPr>
              <a:t>요런 식으로 팝업이 뜸</a:t>
            </a:r>
            <a:endParaRPr lang="en-US" altLang="ko-KR" sz="800" dirty="0" smtClean="0">
              <a:solidFill>
                <a:srgbClr val="FFCC00"/>
              </a:solidFill>
            </a:endParaRPr>
          </a:p>
          <a:p>
            <a:endParaRPr lang="en-US" altLang="ko-KR" sz="800" dirty="0">
              <a:solidFill>
                <a:srgbClr val="FFCC00"/>
              </a:solidFill>
            </a:endParaRPr>
          </a:p>
          <a:p>
            <a:endParaRPr lang="en-US" altLang="ko-KR" sz="800" dirty="0" smtClean="0">
              <a:solidFill>
                <a:srgbClr val="FFCC00"/>
              </a:solidFill>
            </a:endParaRPr>
          </a:p>
          <a:p>
            <a:endParaRPr lang="en-US" altLang="ko-KR" sz="800" dirty="0">
              <a:solidFill>
                <a:srgbClr val="FFCC00"/>
              </a:solidFill>
            </a:endParaRPr>
          </a:p>
          <a:p>
            <a:endParaRPr lang="en-US" altLang="ko-KR" sz="800" dirty="0" smtClean="0">
              <a:solidFill>
                <a:srgbClr val="FFCC00"/>
              </a:solidFill>
            </a:endParaRPr>
          </a:p>
          <a:p>
            <a:endParaRPr lang="en-US" altLang="ko-KR" sz="800" dirty="0">
              <a:solidFill>
                <a:srgbClr val="FFCC00"/>
              </a:solidFill>
            </a:endParaRPr>
          </a:p>
          <a:p>
            <a:endParaRPr lang="en-US" altLang="ko-KR" sz="800" dirty="0" smtClean="0">
              <a:solidFill>
                <a:srgbClr val="FFCC00"/>
              </a:solidFill>
            </a:endParaRPr>
          </a:p>
          <a:p>
            <a:endParaRPr lang="en-US" altLang="ko-KR" sz="800" dirty="0">
              <a:solidFill>
                <a:srgbClr val="FFCC00"/>
              </a:solidFill>
            </a:endParaRPr>
          </a:p>
          <a:p>
            <a:endParaRPr lang="en-US" altLang="ko-KR" sz="800" dirty="0" smtClean="0">
              <a:solidFill>
                <a:srgbClr val="FFCC00"/>
              </a:solidFill>
            </a:endParaRPr>
          </a:p>
          <a:p>
            <a:endParaRPr lang="en-US" altLang="ko-KR" sz="800" dirty="0">
              <a:solidFill>
                <a:srgbClr val="FFCC00"/>
              </a:solidFill>
            </a:endParaRPr>
          </a:p>
          <a:p>
            <a:endParaRPr lang="en-US" altLang="ko-KR" sz="800" dirty="0" smtClean="0">
              <a:solidFill>
                <a:srgbClr val="FFCC00"/>
              </a:solidFill>
            </a:endParaRPr>
          </a:p>
          <a:p>
            <a:endParaRPr lang="en-US" altLang="ko-KR" sz="800" dirty="0">
              <a:solidFill>
                <a:srgbClr val="FFCC00"/>
              </a:solidFill>
            </a:endParaRPr>
          </a:p>
          <a:p>
            <a:endParaRPr lang="en-US" altLang="ko-KR" sz="800" dirty="0" smtClean="0">
              <a:solidFill>
                <a:srgbClr val="FFCC00"/>
              </a:solidFill>
            </a:endParaRPr>
          </a:p>
          <a:p>
            <a:endParaRPr lang="en-US" altLang="ko-KR" sz="800" dirty="0">
              <a:solidFill>
                <a:srgbClr val="FFCC00"/>
              </a:solidFill>
            </a:endParaRPr>
          </a:p>
          <a:p>
            <a:endParaRPr lang="en-US" altLang="ko-KR" sz="800" dirty="0" smtClean="0">
              <a:solidFill>
                <a:srgbClr val="FFCC00"/>
              </a:solidFill>
            </a:endParaRPr>
          </a:p>
          <a:p>
            <a:endParaRPr lang="en-US" altLang="ko-KR" sz="800" dirty="0">
              <a:solidFill>
                <a:srgbClr val="FFCC00"/>
              </a:solidFill>
            </a:endParaRPr>
          </a:p>
          <a:p>
            <a:endParaRPr lang="en-US" altLang="ko-KR" sz="800" dirty="0" smtClean="0">
              <a:solidFill>
                <a:srgbClr val="FFCC00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399155" y="692697"/>
            <a:ext cx="2236741" cy="15841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4150">
                  <a:schemeClr val="accent5">
                    <a:lumMod val="20000"/>
                    <a:lumOff val="80000"/>
                  </a:schemeClr>
                </a:gs>
                <a:gs pos="67500">
                  <a:schemeClr val="accent1">
                    <a:lumMod val="20000"/>
                    <a:lumOff val="80000"/>
                  </a:schemeClr>
                </a:gs>
                <a:gs pos="50000">
                  <a:schemeClr val="bg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63500" dist="25400" dir="5400000" sx="98000" sy="98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1519768" y="836711"/>
            <a:ext cx="2026118" cy="331133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/>
              <a:t>보낸</a:t>
            </a:r>
            <a:r>
              <a:rPr lang="en-US" altLang="ko-KR" sz="600" dirty="0" smtClean="0"/>
              <a:t> </a:t>
            </a:r>
            <a:r>
              <a:rPr lang="ko-KR" altLang="en-US" sz="600" dirty="0" smtClean="0"/>
              <a:t>이 </a:t>
            </a:r>
            <a:r>
              <a:rPr lang="en-US" altLang="ko-KR" sz="600" dirty="0" smtClean="0"/>
              <a:t>: </a:t>
            </a:r>
            <a:r>
              <a:rPr lang="ko-KR" altLang="en-US" sz="600" dirty="0" smtClean="0"/>
              <a:t>타이탄 </a:t>
            </a:r>
            <a:r>
              <a:rPr lang="ko-KR" altLang="en-US" sz="600" dirty="0" err="1" smtClean="0"/>
              <a:t>워즈</a:t>
            </a:r>
            <a:r>
              <a:rPr lang="ko-KR" altLang="en-US" sz="600" dirty="0" smtClean="0"/>
              <a:t>          </a:t>
            </a:r>
            <a:r>
              <a:rPr lang="en-US" altLang="ko-KR" sz="600" dirty="0" smtClean="0"/>
              <a:t>2</a:t>
            </a:r>
            <a:r>
              <a:rPr lang="ko-KR" altLang="en-US" sz="600" dirty="0" smtClean="0"/>
              <a:t>일 </a:t>
            </a:r>
            <a:r>
              <a:rPr lang="en-US" altLang="ko-KR" sz="600" dirty="0" smtClean="0"/>
              <a:t>23</a:t>
            </a:r>
            <a:r>
              <a:rPr lang="ko-KR" altLang="en-US" sz="600" dirty="0" smtClean="0"/>
              <a:t>시간 후 삭제</a:t>
            </a:r>
            <a:endParaRPr lang="en-US" altLang="ko-KR" sz="600" dirty="0" smtClean="0"/>
          </a:p>
          <a:p>
            <a:r>
              <a:rPr lang="ko-KR" altLang="en-US" sz="600" dirty="0" smtClean="0">
                <a:solidFill>
                  <a:srgbClr val="FF0000"/>
                </a:solidFill>
              </a:rPr>
              <a:t>유저네임이</a:t>
            </a:r>
            <a:r>
              <a:rPr lang="en-US" altLang="ko-KR" sz="600" dirty="0" smtClean="0">
                <a:solidFill>
                  <a:srgbClr val="FF0000"/>
                </a:solidFill>
              </a:rPr>
              <a:t>(</a:t>
            </a:r>
            <a:r>
              <a:rPr lang="ko-KR" altLang="en-US" sz="600" dirty="0" smtClean="0">
                <a:solidFill>
                  <a:srgbClr val="FF0000"/>
                </a:solidFill>
              </a:rPr>
              <a:t>가</a:t>
            </a:r>
            <a:r>
              <a:rPr lang="en-US" altLang="ko-KR" sz="600" dirty="0" smtClean="0">
                <a:solidFill>
                  <a:srgbClr val="FF0000"/>
                </a:solidFill>
              </a:rPr>
              <a:t>) </a:t>
            </a:r>
            <a:r>
              <a:rPr lang="ko-KR" altLang="en-US" sz="600" dirty="0" smtClean="0">
                <a:solidFill>
                  <a:srgbClr val="FF0000"/>
                </a:solidFill>
              </a:rPr>
              <a:t>당신을 정찰했습니다</a:t>
            </a:r>
            <a:r>
              <a:rPr lang="en-US" altLang="ko-KR" sz="600" dirty="0" smtClean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293858" y="908720"/>
            <a:ext cx="198022" cy="189842"/>
          </a:xfrm>
          <a:prstGeom prst="flowChartAlternateProcess">
            <a:avLst/>
          </a:prstGeom>
          <a:gradFill>
            <a:gsLst>
              <a:gs pos="0">
                <a:srgbClr val="FFC000"/>
              </a:gs>
              <a:gs pos="50000">
                <a:srgbClr val="FF0000"/>
              </a:gs>
              <a:gs pos="100000">
                <a:srgbClr val="FF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X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519768" y="1297667"/>
            <a:ext cx="2026118" cy="838509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/>
              <a:t>보낸</a:t>
            </a:r>
            <a:r>
              <a:rPr lang="en-US" altLang="ko-KR" sz="600" dirty="0" smtClean="0"/>
              <a:t> </a:t>
            </a:r>
            <a:r>
              <a:rPr lang="ko-KR" altLang="en-US" sz="600" dirty="0" smtClean="0"/>
              <a:t>이 </a:t>
            </a:r>
            <a:r>
              <a:rPr lang="en-US" altLang="ko-KR" sz="600" dirty="0" smtClean="0"/>
              <a:t>: </a:t>
            </a:r>
            <a:r>
              <a:rPr lang="ko-KR" altLang="en-US" sz="600" dirty="0" err="1" smtClean="0"/>
              <a:t>버즐러</a:t>
            </a:r>
            <a:r>
              <a:rPr lang="ko-KR" altLang="en-US" sz="600" dirty="0" smtClean="0"/>
              <a:t>                 </a:t>
            </a:r>
            <a:r>
              <a:rPr lang="en-US" altLang="ko-KR" sz="600" dirty="0" smtClean="0"/>
              <a:t>2</a:t>
            </a:r>
            <a:r>
              <a:rPr lang="ko-KR" altLang="en-US" sz="600" dirty="0" smtClean="0"/>
              <a:t>일 </a:t>
            </a:r>
            <a:r>
              <a:rPr lang="en-US" altLang="ko-KR" sz="600" dirty="0" smtClean="0"/>
              <a:t>23</a:t>
            </a:r>
            <a:r>
              <a:rPr lang="ko-KR" altLang="en-US" sz="600" dirty="0" smtClean="0"/>
              <a:t>시간 후 삭제</a:t>
            </a:r>
            <a:endParaRPr lang="en-US" altLang="ko-KR" sz="600" dirty="0" smtClean="0"/>
          </a:p>
          <a:p>
            <a:r>
              <a:rPr lang="ko-KR" altLang="en-US" sz="600" dirty="0" smtClean="0"/>
              <a:t>우리 길드로 오세요</a:t>
            </a:r>
            <a:r>
              <a:rPr lang="en-US" altLang="ko-KR" sz="600" dirty="0" smtClean="0"/>
              <a:t>. </a:t>
            </a:r>
          </a:p>
          <a:p>
            <a:r>
              <a:rPr lang="en-US" altLang="ko-KR" sz="600" dirty="0" smtClean="0"/>
              <a:t>---------------------------------------------------</a:t>
            </a:r>
            <a:endParaRPr lang="en-US" altLang="ko-KR" sz="600" dirty="0"/>
          </a:p>
          <a:p>
            <a:r>
              <a:rPr lang="en-US" altLang="ko-KR" sz="600" dirty="0" smtClean="0">
                <a:hlinkClick r:id="rId13"/>
              </a:rPr>
              <a:t>http://www.unityscene.com</a:t>
            </a:r>
            <a:endParaRPr lang="en-US" altLang="ko-KR" sz="600" dirty="0" smtClean="0"/>
          </a:p>
          <a:p>
            <a:r>
              <a:rPr lang="ko-KR" altLang="en-US" sz="600" dirty="0" err="1" smtClean="0"/>
              <a:t>풀접속</a:t>
            </a:r>
            <a:r>
              <a:rPr lang="ko-KR" altLang="en-US" sz="600" dirty="0" smtClean="0"/>
              <a:t> 길드입니다</a:t>
            </a:r>
            <a:r>
              <a:rPr lang="en-US" altLang="ko-KR" sz="600" dirty="0" smtClean="0"/>
              <a:t>. </a:t>
            </a:r>
          </a:p>
          <a:p>
            <a:endParaRPr lang="en-US" altLang="ko-KR" sz="600" dirty="0"/>
          </a:p>
          <a:p>
            <a:endParaRPr lang="en-US" altLang="ko-KR" sz="600" dirty="0" smtClean="0"/>
          </a:p>
          <a:p>
            <a:endParaRPr lang="en-US" altLang="ko-KR" sz="600" dirty="0" smtClean="0"/>
          </a:p>
        </p:txBody>
      </p:sp>
      <p:sp>
        <p:nvSpPr>
          <p:cNvPr id="65" name="순서도: 대체 처리 64"/>
          <p:cNvSpPr/>
          <p:nvPr/>
        </p:nvSpPr>
        <p:spPr>
          <a:xfrm>
            <a:off x="3293858" y="1369676"/>
            <a:ext cx="198022" cy="189842"/>
          </a:xfrm>
          <a:prstGeom prst="flowChartAlternateProcess">
            <a:avLst/>
          </a:prstGeom>
          <a:gradFill>
            <a:gsLst>
              <a:gs pos="0">
                <a:srgbClr val="FFC000"/>
              </a:gs>
              <a:gs pos="50000">
                <a:srgbClr val="FF0000"/>
              </a:gs>
              <a:gs pos="100000">
                <a:srgbClr val="FF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X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7" name="순서도: 대체 처리 66"/>
          <p:cNvSpPr/>
          <p:nvPr/>
        </p:nvSpPr>
        <p:spPr>
          <a:xfrm>
            <a:off x="3451389" y="430846"/>
            <a:ext cx="198022" cy="189842"/>
          </a:xfrm>
          <a:prstGeom prst="flowChartAlternateProcess">
            <a:avLst/>
          </a:prstGeom>
          <a:gradFill>
            <a:gsLst>
              <a:gs pos="0">
                <a:srgbClr val="FFC000"/>
              </a:gs>
              <a:gs pos="50000">
                <a:srgbClr val="FF0000"/>
              </a:gs>
              <a:gs pos="100000">
                <a:srgbClr val="FF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X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74" name="순서도: 대체 처리 73"/>
          <p:cNvSpPr/>
          <p:nvPr/>
        </p:nvSpPr>
        <p:spPr>
          <a:xfrm>
            <a:off x="3008853" y="1786108"/>
            <a:ext cx="479487" cy="287569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FFC000"/>
                </a:solidFill>
              </a:rPr>
              <a:t>받기</a:t>
            </a:r>
            <a:endParaRPr lang="ko-KR" altLang="en-US" sz="800" dirty="0">
              <a:solidFill>
                <a:srgbClr val="FFC000"/>
              </a:solidFill>
            </a:endParaRPr>
          </a:p>
        </p:txBody>
      </p:sp>
      <p:pic>
        <p:nvPicPr>
          <p:cNvPr id="75" name="Picture 3" descr="C:\work_2012\smart\project_LOK\ui\icon\skill\skill_blue_0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772816"/>
            <a:ext cx="348349" cy="34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순서도: 대체 처리 59"/>
          <p:cNvSpPr/>
          <p:nvPr/>
        </p:nvSpPr>
        <p:spPr>
          <a:xfrm>
            <a:off x="3851920" y="2493944"/>
            <a:ext cx="337357" cy="250522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bg1"/>
                </a:solidFill>
              </a:rPr>
              <a:t>전투기록</a:t>
            </a:r>
            <a:endParaRPr lang="en-US" altLang="ko-KR" sz="500" dirty="0" smtClean="0">
              <a:solidFill>
                <a:schemeClr val="bg1"/>
              </a:solidFill>
            </a:endParaRPr>
          </a:p>
        </p:txBody>
      </p:sp>
      <p:sp>
        <p:nvSpPr>
          <p:cNvPr id="62" name="순서도: 대체 처리 61"/>
          <p:cNvSpPr/>
          <p:nvPr/>
        </p:nvSpPr>
        <p:spPr>
          <a:xfrm>
            <a:off x="4189277" y="2492896"/>
            <a:ext cx="367235" cy="262476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이벤트</a:t>
            </a:r>
            <a:endParaRPr lang="en-US" altLang="ko-KR" sz="600" dirty="0" smtClean="0">
              <a:solidFill>
                <a:schemeClr val="bg1"/>
              </a:solidFill>
            </a:endParaRPr>
          </a:p>
        </p:txBody>
      </p:sp>
      <p:sp>
        <p:nvSpPr>
          <p:cNvPr id="93" name="사각형 설명선 92"/>
          <p:cNvSpPr/>
          <p:nvPr/>
        </p:nvSpPr>
        <p:spPr>
          <a:xfrm>
            <a:off x="3779912" y="332654"/>
            <a:ext cx="2448272" cy="2016225"/>
          </a:xfrm>
          <a:prstGeom prst="wedgeRectCallout">
            <a:avLst>
              <a:gd name="adj1" fmla="val -39094"/>
              <a:gd name="adj2" fmla="val 5683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600" dirty="0" smtClean="0">
              <a:solidFill>
                <a:schemeClr val="bg1"/>
              </a:solidFill>
            </a:endParaRPr>
          </a:p>
          <a:p>
            <a:endParaRPr lang="en-US" altLang="ko-KR" sz="600" dirty="0">
              <a:solidFill>
                <a:schemeClr val="bg1"/>
              </a:solidFill>
            </a:endParaRPr>
          </a:p>
          <a:p>
            <a:r>
              <a:rPr lang="ko-KR" altLang="en-US" sz="800" dirty="0" smtClean="0">
                <a:solidFill>
                  <a:srgbClr val="FFCC00"/>
                </a:solidFill>
              </a:rPr>
              <a:t>메시지 </a:t>
            </a:r>
            <a:r>
              <a:rPr lang="en-US" altLang="ko-KR" sz="800" dirty="0" smtClean="0">
                <a:solidFill>
                  <a:srgbClr val="FFCC00"/>
                </a:solidFill>
              </a:rPr>
              <a:t>: </a:t>
            </a:r>
            <a:r>
              <a:rPr lang="ko-KR" altLang="en-US" sz="800" dirty="0" smtClean="0">
                <a:solidFill>
                  <a:srgbClr val="FFCC00"/>
                </a:solidFill>
              </a:rPr>
              <a:t>요런 식으로 팝업이 뜸</a:t>
            </a:r>
            <a:endParaRPr lang="en-US" altLang="ko-KR" sz="800" dirty="0" smtClean="0">
              <a:solidFill>
                <a:srgbClr val="FFCC00"/>
              </a:solidFill>
            </a:endParaRPr>
          </a:p>
          <a:p>
            <a:endParaRPr lang="en-US" altLang="ko-KR" sz="800" dirty="0">
              <a:solidFill>
                <a:srgbClr val="FFCC00"/>
              </a:solidFill>
            </a:endParaRPr>
          </a:p>
          <a:p>
            <a:endParaRPr lang="en-US" altLang="ko-KR" sz="800" dirty="0" smtClean="0">
              <a:solidFill>
                <a:srgbClr val="FFCC00"/>
              </a:solidFill>
            </a:endParaRPr>
          </a:p>
          <a:p>
            <a:endParaRPr lang="en-US" altLang="ko-KR" sz="800" dirty="0">
              <a:solidFill>
                <a:srgbClr val="FFCC00"/>
              </a:solidFill>
            </a:endParaRPr>
          </a:p>
          <a:p>
            <a:endParaRPr lang="en-US" altLang="ko-KR" sz="800" dirty="0" smtClean="0">
              <a:solidFill>
                <a:srgbClr val="FFCC00"/>
              </a:solidFill>
            </a:endParaRPr>
          </a:p>
          <a:p>
            <a:endParaRPr lang="en-US" altLang="ko-KR" sz="800" dirty="0">
              <a:solidFill>
                <a:srgbClr val="FFCC00"/>
              </a:solidFill>
            </a:endParaRPr>
          </a:p>
          <a:p>
            <a:endParaRPr lang="en-US" altLang="ko-KR" sz="800" dirty="0" smtClean="0">
              <a:solidFill>
                <a:srgbClr val="FFCC00"/>
              </a:solidFill>
            </a:endParaRPr>
          </a:p>
          <a:p>
            <a:endParaRPr lang="en-US" altLang="ko-KR" sz="800" dirty="0">
              <a:solidFill>
                <a:srgbClr val="FFCC00"/>
              </a:solidFill>
            </a:endParaRPr>
          </a:p>
          <a:p>
            <a:endParaRPr lang="en-US" altLang="ko-KR" sz="800" dirty="0" smtClean="0">
              <a:solidFill>
                <a:srgbClr val="FFCC00"/>
              </a:solidFill>
            </a:endParaRPr>
          </a:p>
          <a:p>
            <a:endParaRPr lang="en-US" altLang="ko-KR" sz="800" dirty="0">
              <a:solidFill>
                <a:srgbClr val="FFCC00"/>
              </a:solidFill>
            </a:endParaRPr>
          </a:p>
          <a:p>
            <a:endParaRPr lang="en-US" altLang="ko-KR" sz="800" dirty="0" smtClean="0">
              <a:solidFill>
                <a:srgbClr val="FFCC00"/>
              </a:solidFill>
            </a:endParaRPr>
          </a:p>
          <a:p>
            <a:endParaRPr lang="en-US" altLang="ko-KR" sz="800" dirty="0">
              <a:solidFill>
                <a:srgbClr val="FFCC00"/>
              </a:solidFill>
            </a:endParaRPr>
          </a:p>
          <a:p>
            <a:endParaRPr lang="en-US" altLang="ko-KR" sz="800" dirty="0" smtClean="0">
              <a:solidFill>
                <a:srgbClr val="FFCC00"/>
              </a:solidFill>
            </a:endParaRPr>
          </a:p>
          <a:p>
            <a:endParaRPr lang="en-US" altLang="ko-KR" sz="800" dirty="0">
              <a:solidFill>
                <a:srgbClr val="FFCC00"/>
              </a:solidFill>
            </a:endParaRPr>
          </a:p>
          <a:p>
            <a:endParaRPr lang="en-US" altLang="ko-KR" sz="800" dirty="0" smtClean="0">
              <a:solidFill>
                <a:srgbClr val="FFCC00"/>
              </a:solidFill>
            </a:endParaRPr>
          </a:p>
          <a:p>
            <a:endParaRPr lang="en-US" altLang="ko-KR" sz="800" dirty="0">
              <a:solidFill>
                <a:srgbClr val="FFCC00"/>
              </a:solidFill>
            </a:endParaRPr>
          </a:p>
          <a:p>
            <a:endParaRPr lang="en-US" altLang="ko-KR" sz="800" dirty="0" smtClean="0">
              <a:solidFill>
                <a:srgbClr val="FFCC00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919435" y="692696"/>
            <a:ext cx="2236741" cy="15841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4150">
                  <a:schemeClr val="accent5">
                    <a:lumMod val="20000"/>
                    <a:lumOff val="80000"/>
                  </a:schemeClr>
                </a:gs>
                <a:gs pos="67500">
                  <a:schemeClr val="accent1">
                    <a:lumMod val="20000"/>
                    <a:lumOff val="80000"/>
                  </a:schemeClr>
                </a:gs>
                <a:gs pos="50000">
                  <a:schemeClr val="bg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63500" dist="25400" dir="5400000" sx="98000" sy="98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4040048" y="764704"/>
            <a:ext cx="2026118" cy="722808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/>
              <a:t>보낸</a:t>
            </a:r>
            <a:r>
              <a:rPr lang="en-US" altLang="ko-KR" sz="600" dirty="0" smtClean="0"/>
              <a:t> </a:t>
            </a:r>
            <a:r>
              <a:rPr lang="ko-KR" altLang="en-US" sz="600" dirty="0" smtClean="0"/>
              <a:t>이 </a:t>
            </a:r>
            <a:r>
              <a:rPr lang="en-US" altLang="ko-KR" sz="600" dirty="0" smtClean="0"/>
              <a:t>: </a:t>
            </a:r>
            <a:r>
              <a:rPr lang="ko-KR" altLang="en-US" sz="600" dirty="0" smtClean="0"/>
              <a:t>타이탄 </a:t>
            </a:r>
            <a:r>
              <a:rPr lang="ko-KR" altLang="en-US" sz="600" dirty="0" err="1" smtClean="0"/>
              <a:t>워즈</a:t>
            </a:r>
            <a:r>
              <a:rPr lang="ko-KR" altLang="en-US" sz="600" dirty="0" smtClean="0"/>
              <a:t>          </a:t>
            </a:r>
            <a:r>
              <a:rPr lang="en-US" altLang="ko-KR" sz="600" dirty="0" smtClean="0"/>
              <a:t>2</a:t>
            </a:r>
            <a:r>
              <a:rPr lang="ko-KR" altLang="en-US" sz="600" dirty="0" smtClean="0"/>
              <a:t>일 </a:t>
            </a:r>
            <a:r>
              <a:rPr lang="en-US" altLang="ko-KR" sz="600" dirty="0" smtClean="0"/>
              <a:t>23</a:t>
            </a:r>
            <a:r>
              <a:rPr lang="ko-KR" altLang="en-US" sz="600" dirty="0" smtClean="0"/>
              <a:t>시간 후 삭제</a:t>
            </a:r>
            <a:endParaRPr lang="en-US" altLang="ko-KR" sz="600" dirty="0" smtClean="0"/>
          </a:p>
          <a:p>
            <a:r>
              <a:rPr lang="ko-KR" altLang="en-US" sz="600" dirty="0" smtClean="0">
                <a:solidFill>
                  <a:srgbClr val="FF0000"/>
                </a:solidFill>
              </a:rPr>
              <a:t>유저네임이</a:t>
            </a:r>
            <a:r>
              <a:rPr lang="en-US" altLang="ko-KR" sz="600" dirty="0" smtClean="0">
                <a:solidFill>
                  <a:srgbClr val="FF0000"/>
                </a:solidFill>
              </a:rPr>
              <a:t>(</a:t>
            </a:r>
            <a:r>
              <a:rPr lang="ko-KR" altLang="en-US" sz="600" dirty="0" smtClean="0">
                <a:solidFill>
                  <a:srgbClr val="FF0000"/>
                </a:solidFill>
              </a:rPr>
              <a:t>가</a:t>
            </a:r>
            <a:r>
              <a:rPr lang="en-US" altLang="ko-KR" sz="600" dirty="0" smtClean="0">
                <a:solidFill>
                  <a:srgbClr val="FF0000"/>
                </a:solidFill>
              </a:rPr>
              <a:t>) </a:t>
            </a:r>
            <a:r>
              <a:rPr lang="ko-KR" altLang="en-US" sz="600" dirty="0" smtClean="0">
                <a:solidFill>
                  <a:srgbClr val="FF0000"/>
                </a:solidFill>
              </a:rPr>
              <a:t>당신을 정찰했습니다</a:t>
            </a:r>
            <a:r>
              <a:rPr lang="en-US" altLang="ko-KR" sz="600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sz="600" dirty="0" smtClean="0">
                <a:solidFill>
                  <a:schemeClr val="bg1"/>
                </a:solidFill>
              </a:rPr>
              <a:t>--------------------------------------------------------</a:t>
            </a:r>
          </a:p>
          <a:p>
            <a:endParaRPr lang="en-US" altLang="ko-KR" sz="600" dirty="0">
              <a:solidFill>
                <a:schemeClr val="bg1"/>
              </a:solidFill>
            </a:endParaRPr>
          </a:p>
          <a:p>
            <a:endParaRPr lang="en-US" altLang="ko-KR" sz="600" dirty="0" smtClean="0">
              <a:solidFill>
                <a:schemeClr val="bg1"/>
              </a:solidFill>
            </a:endParaRPr>
          </a:p>
          <a:p>
            <a:endParaRPr lang="en-US" altLang="ko-KR" sz="600" dirty="0">
              <a:solidFill>
                <a:schemeClr val="bg1"/>
              </a:solidFill>
            </a:endParaRPr>
          </a:p>
          <a:p>
            <a:endParaRPr lang="en-US" altLang="ko-KR" sz="600" dirty="0" smtClean="0">
              <a:solidFill>
                <a:schemeClr val="bg1"/>
              </a:solidFill>
            </a:endParaRPr>
          </a:p>
        </p:txBody>
      </p:sp>
      <p:sp>
        <p:nvSpPr>
          <p:cNvPr id="100" name="순서도: 대체 처리 99"/>
          <p:cNvSpPr/>
          <p:nvPr/>
        </p:nvSpPr>
        <p:spPr>
          <a:xfrm>
            <a:off x="5814138" y="836713"/>
            <a:ext cx="198022" cy="189842"/>
          </a:xfrm>
          <a:prstGeom prst="flowChartAlternateProcess">
            <a:avLst/>
          </a:prstGeom>
          <a:gradFill>
            <a:gsLst>
              <a:gs pos="0">
                <a:srgbClr val="FFC000"/>
              </a:gs>
              <a:gs pos="50000">
                <a:srgbClr val="FF0000"/>
              </a:gs>
              <a:gs pos="100000">
                <a:srgbClr val="FF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X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3" name="순서도: 대체 처리 102"/>
          <p:cNvSpPr/>
          <p:nvPr/>
        </p:nvSpPr>
        <p:spPr>
          <a:xfrm>
            <a:off x="5971669" y="430845"/>
            <a:ext cx="198022" cy="189842"/>
          </a:xfrm>
          <a:prstGeom prst="flowChartAlternateProcess">
            <a:avLst/>
          </a:prstGeom>
          <a:gradFill>
            <a:gsLst>
              <a:gs pos="0">
                <a:srgbClr val="FFC000"/>
              </a:gs>
              <a:gs pos="50000">
                <a:srgbClr val="FF0000"/>
              </a:gs>
              <a:gs pos="100000">
                <a:srgbClr val="FF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X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4" name="순서도: 대체 처리 103"/>
          <p:cNvSpPr/>
          <p:nvPr/>
        </p:nvSpPr>
        <p:spPr>
          <a:xfrm>
            <a:off x="5529133" y="1125209"/>
            <a:ext cx="479487" cy="287569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rgbClr val="FFC000"/>
                </a:solidFill>
              </a:rPr>
              <a:t>공격자 정보</a:t>
            </a:r>
            <a:endParaRPr lang="ko-KR" altLang="en-US" sz="700" dirty="0">
              <a:solidFill>
                <a:srgbClr val="FFC000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018566" y="1556792"/>
            <a:ext cx="2026118" cy="722808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/>
              <a:t>보낸</a:t>
            </a:r>
            <a:r>
              <a:rPr lang="en-US" altLang="ko-KR" sz="600" dirty="0" smtClean="0"/>
              <a:t> </a:t>
            </a:r>
            <a:r>
              <a:rPr lang="ko-KR" altLang="en-US" sz="600" dirty="0" smtClean="0"/>
              <a:t>이 </a:t>
            </a:r>
            <a:r>
              <a:rPr lang="en-US" altLang="ko-KR" sz="600" dirty="0" smtClean="0"/>
              <a:t>: </a:t>
            </a:r>
            <a:r>
              <a:rPr lang="ko-KR" altLang="en-US" sz="600" dirty="0" smtClean="0"/>
              <a:t>타이탄 </a:t>
            </a:r>
            <a:r>
              <a:rPr lang="ko-KR" altLang="en-US" sz="600" dirty="0" err="1" smtClean="0"/>
              <a:t>워즈</a:t>
            </a:r>
            <a:r>
              <a:rPr lang="ko-KR" altLang="en-US" sz="600" dirty="0" smtClean="0"/>
              <a:t>          </a:t>
            </a:r>
            <a:r>
              <a:rPr lang="en-US" altLang="ko-KR" sz="600" dirty="0" smtClean="0"/>
              <a:t>2</a:t>
            </a:r>
            <a:r>
              <a:rPr lang="ko-KR" altLang="en-US" sz="600" dirty="0" smtClean="0"/>
              <a:t>일 </a:t>
            </a:r>
            <a:r>
              <a:rPr lang="en-US" altLang="ko-KR" sz="600" dirty="0" smtClean="0"/>
              <a:t>23</a:t>
            </a:r>
            <a:r>
              <a:rPr lang="ko-KR" altLang="en-US" sz="600" dirty="0" smtClean="0"/>
              <a:t>시간 후 삭제</a:t>
            </a:r>
            <a:endParaRPr lang="en-US" altLang="ko-KR" sz="600" dirty="0" smtClean="0"/>
          </a:p>
          <a:p>
            <a:r>
              <a:rPr lang="ko-KR" altLang="en-US" sz="600" dirty="0" smtClean="0">
                <a:solidFill>
                  <a:srgbClr val="FF0000"/>
                </a:solidFill>
              </a:rPr>
              <a:t>유저네임이</a:t>
            </a:r>
            <a:r>
              <a:rPr lang="en-US" altLang="ko-KR" sz="600" dirty="0" smtClean="0">
                <a:solidFill>
                  <a:srgbClr val="FF0000"/>
                </a:solidFill>
              </a:rPr>
              <a:t>(</a:t>
            </a:r>
            <a:r>
              <a:rPr lang="ko-KR" altLang="en-US" sz="600" dirty="0" smtClean="0">
                <a:solidFill>
                  <a:srgbClr val="FF0000"/>
                </a:solidFill>
              </a:rPr>
              <a:t>가</a:t>
            </a:r>
            <a:r>
              <a:rPr lang="en-US" altLang="ko-KR" sz="600" dirty="0" smtClean="0">
                <a:solidFill>
                  <a:srgbClr val="FF0000"/>
                </a:solidFill>
              </a:rPr>
              <a:t>) </a:t>
            </a:r>
            <a:r>
              <a:rPr lang="ko-KR" altLang="en-US" sz="600" dirty="0" smtClean="0">
                <a:solidFill>
                  <a:srgbClr val="FF0000"/>
                </a:solidFill>
              </a:rPr>
              <a:t>당신을 정찰했습니다</a:t>
            </a:r>
            <a:r>
              <a:rPr lang="en-US" altLang="ko-KR" sz="600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sz="600" dirty="0" smtClean="0">
                <a:solidFill>
                  <a:schemeClr val="bg1"/>
                </a:solidFill>
              </a:rPr>
              <a:t>--------------------------------------------------------</a:t>
            </a:r>
          </a:p>
          <a:p>
            <a:endParaRPr lang="en-US" altLang="ko-KR" sz="600" dirty="0">
              <a:solidFill>
                <a:schemeClr val="bg1"/>
              </a:solidFill>
            </a:endParaRPr>
          </a:p>
          <a:p>
            <a:endParaRPr lang="en-US" altLang="ko-KR" sz="600" dirty="0" smtClean="0">
              <a:solidFill>
                <a:schemeClr val="bg1"/>
              </a:solidFill>
            </a:endParaRPr>
          </a:p>
          <a:p>
            <a:endParaRPr lang="en-US" altLang="ko-KR" sz="600" dirty="0">
              <a:solidFill>
                <a:schemeClr val="bg1"/>
              </a:solidFill>
            </a:endParaRPr>
          </a:p>
          <a:p>
            <a:endParaRPr lang="en-US" altLang="ko-KR" sz="600" dirty="0" smtClean="0">
              <a:solidFill>
                <a:schemeClr val="bg1"/>
              </a:solidFill>
            </a:endParaRPr>
          </a:p>
        </p:txBody>
      </p:sp>
      <p:sp>
        <p:nvSpPr>
          <p:cNvPr id="107" name="순서도: 대체 처리 106"/>
          <p:cNvSpPr/>
          <p:nvPr/>
        </p:nvSpPr>
        <p:spPr>
          <a:xfrm>
            <a:off x="5792656" y="1628801"/>
            <a:ext cx="198022" cy="189842"/>
          </a:xfrm>
          <a:prstGeom prst="flowChartAlternateProcess">
            <a:avLst/>
          </a:prstGeom>
          <a:gradFill>
            <a:gsLst>
              <a:gs pos="0">
                <a:srgbClr val="FFC000"/>
              </a:gs>
              <a:gs pos="50000">
                <a:srgbClr val="FF0000"/>
              </a:gs>
              <a:gs pos="100000">
                <a:srgbClr val="FF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X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8" name="순서도: 대체 처리 107"/>
          <p:cNvSpPr/>
          <p:nvPr/>
        </p:nvSpPr>
        <p:spPr>
          <a:xfrm>
            <a:off x="5507651" y="1917297"/>
            <a:ext cx="479487" cy="287569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rgbClr val="FFC000"/>
                </a:solidFill>
              </a:rPr>
              <a:t>공격자 정보</a:t>
            </a:r>
            <a:endParaRPr lang="ko-KR" altLang="en-US" sz="700" dirty="0">
              <a:solidFill>
                <a:srgbClr val="FFC000"/>
              </a:solidFill>
            </a:endParaRPr>
          </a:p>
        </p:txBody>
      </p:sp>
      <p:sp>
        <p:nvSpPr>
          <p:cNvPr id="109" name="순서도: 대체 처리 108"/>
          <p:cNvSpPr/>
          <p:nvPr/>
        </p:nvSpPr>
        <p:spPr>
          <a:xfrm>
            <a:off x="4956609" y="1917295"/>
            <a:ext cx="479487" cy="287569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rgbClr val="FFC000"/>
                </a:solidFill>
              </a:rPr>
              <a:t>다시보기</a:t>
            </a:r>
            <a:endParaRPr lang="ko-KR" altLang="en-US" sz="800" dirty="0">
              <a:solidFill>
                <a:srgbClr val="FFC000"/>
              </a:solidFill>
            </a:endParaRPr>
          </a:p>
        </p:txBody>
      </p:sp>
      <p:sp>
        <p:nvSpPr>
          <p:cNvPr id="110" name="순서도: 대체 처리 109"/>
          <p:cNvSpPr/>
          <p:nvPr/>
        </p:nvSpPr>
        <p:spPr>
          <a:xfrm>
            <a:off x="3468614" y="4809888"/>
            <a:ext cx="2255514" cy="131280"/>
          </a:xfrm>
          <a:prstGeom prst="flowChartAlternateProcess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25/240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216684" y="4797732"/>
            <a:ext cx="1271656" cy="215444"/>
          </a:xfrm>
          <a:prstGeom prst="rect">
            <a:avLst/>
          </a:prstGeom>
          <a:noFill/>
          <a:ln>
            <a:noFill/>
          </a:ln>
          <a:effectLst>
            <a:glow rad="292100">
              <a:schemeClr val="accent4">
                <a:satMod val="175000"/>
                <a:alpha val="40000"/>
              </a:schemeClr>
            </a:glow>
            <a:outerShdw blurRad="38100" dist="50800" dir="4920000" sx="97000" sy="97000" algn="ctr" rotWithShape="0">
              <a:schemeClr val="tx2">
                <a:lumMod val="75000"/>
                <a:alpha val="94000"/>
              </a:schemeClr>
            </a:outerShd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err="1" smtClean="0">
                <a:solidFill>
                  <a:schemeClr val="bg1"/>
                </a:solidFill>
              </a:rPr>
              <a:t>펠로폰네소스</a:t>
            </a:r>
            <a:r>
              <a:rPr lang="ko-KR" altLang="en-US" sz="800" b="1" dirty="0" smtClean="0">
                <a:solidFill>
                  <a:schemeClr val="bg1"/>
                </a:solidFill>
              </a:rPr>
              <a:t> 전쟁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7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542" y="2420888"/>
            <a:ext cx="4561706" cy="25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542" y="2420888"/>
            <a:ext cx="4562041" cy="25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제목 3"/>
          <p:cNvSpPr txBox="1">
            <a:spLocks/>
          </p:cNvSpPr>
          <p:nvPr/>
        </p:nvSpPr>
        <p:spPr>
          <a:xfrm>
            <a:off x="0" y="0"/>
            <a:ext cx="8856984" cy="332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 smtClean="0"/>
              <a:t>로비</a:t>
            </a:r>
            <a:r>
              <a:rPr lang="en-US" altLang="ko-KR" sz="1600" dirty="0" smtClean="0"/>
              <a:t>_</a:t>
            </a:r>
            <a:r>
              <a:rPr lang="ko-KR" altLang="en-US" sz="1600" dirty="0" err="1" smtClean="0"/>
              <a:t>맵</a:t>
            </a:r>
            <a:r>
              <a:rPr lang="ko-KR" altLang="en-US" sz="1600" dirty="0" smtClean="0"/>
              <a:t> 아이콘 클릭 시   </a:t>
            </a:r>
            <a:endParaRPr lang="en-US" altLang="ko-KR" sz="1600" dirty="0" smtClean="0"/>
          </a:p>
        </p:txBody>
      </p:sp>
      <p:sp>
        <p:nvSpPr>
          <p:cNvPr id="43" name="순서도: 대체 처리 42"/>
          <p:cNvSpPr/>
          <p:nvPr/>
        </p:nvSpPr>
        <p:spPr>
          <a:xfrm>
            <a:off x="2320453" y="3573016"/>
            <a:ext cx="377710" cy="262476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랭킹</a:t>
            </a:r>
            <a:endParaRPr lang="en-US" altLang="ko-KR" sz="600" dirty="0" smtClean="0">
              <a:solidFill>
                <a:schemeClr val="bg1"/>
              </a:solidFill>
            </a:endParaRPr>
          </a:p>
        </p:txBody>
      </p:sp>
      <p:sp>
        <p:nvSpPr>
          <p:cNvPr id="44" name="순서도: 대체 처리 43"/>
          <p:cNvSpPr/>
          <p:nvPr/>
        </p:nvSpPr>
        <p:spPr>
          <a:xfrm>
            <a:off x="2320453" y="3918716"/>
            <a:ext cx="377710" cy="302372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길드</a:t>
            </a:r>
            <a:endParaRPr lang="en-US" altLang="ko-KR" sz="600" dirty="0" smtClean="0">
              <a:solidFill>
                <a:schemeClr val="bg1"/>
              </a:solidFill>
            </a:endParaRPr>
          </a:p>
        </p:txBody>
      </p:sp>
      <p:sp>
        <p:nvSpPr>
          <p:cNvPr id="46" name="순서도: 대체 처리 45"/>
          <p:cNvSpPr/>
          <p:nvPr/>
        </p:nvSpPr>
        <p:spPr>
          <a:xfrm>
            <a:off x="2314550" y="2852936"/>
            <a:ext cx="385242" cy="288032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rgbClr val="7A6C64"/>
                </a:solidFill>
              </a:rPr>
              <a:t>군사연구</a:t>
            </a:r>
            <a:r>
              <a:rPr lang="ko-KR" altLang="en-US" sz="600" dirty="0">
                <a:solidFill>
                  <a:srgbClr val="7A6C64"/>
                </a:solidFill>
              </a:rPr>
              <a:t>소</a:t>
            </a:r>
            <a:endParaRPr lang="en-US" altLang="ko-KR" sz="600" dirty="0" smtClean="0">
              <a:solidFill>
                <a:srgbClr val="7A6C64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291147" y="2492896"/>
            <a:ext cx="1056717" cy="236146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 smtClean="0"/>
              <a:t>노란곰</a:t>
            </a:r>
            <a:endParaRPr lang="en-US" altLang="ko-KR" sz="800" dirty="0" smtClean="0"/>
          </a:p>
          <a:p>
            <a:pPr algn="r"/>
            <a:r>
              <a:rPr lang="ko-KR" altLang="en-US" sz="800" dirty="0" err="1" smtClean="0"/>
              <a:t>홍우예향담</a:t>
            </a:r>
            <a:endParaRPr lang="ko-KR" altLang="en-US" sz="800" dirty="0"/>
          </a:p>
        </p:txBody>
      </p:sp>
      <p:pic>
        <p:nvPicPr>
          <p:cNvPr id="54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349" y="2420888"/>
            <a:ext cx="373435" cy="37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순서도: 대체 처리 58"/>
          <p:cNvSpPr/>
          <p:nvPr/>
        </p:nvSpPr>
        <p:spPr>
          <a:xfrm>
            <a:off x="2320453" y="3212976"/>
            <a:ext cx="385242" cy="270417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rgbClr val="7A6C64"/>
                </a:solidFill>
              </a:rPr>
              <a:t>요새관리</a:t>
            </a:r>
            <a:endParaRPr lang="en-US" altLang="ko-KR" sz="600" dirty="0" smtClean="0">
              <a:solidFill>
                <a:srgbClr val="7A6C64"/>
              </a:solidFill>
            </a:endParaRPr>
          </a:p>
        </p:txBody>
      </p:sp>
      <p:sp>
        <p:nvSpPr>
          <p:cNvPr id="27" name="순서도: 대체 처리 26"/>
          <p:cNvSpPr/>
          <p:nvPr/>
        </p:nvSpPr>
        <p:spPr>
          <a:xfrm>
            <a:off x="2327985" y="4299785"/>
            <a:ext cx="377710" cy="302372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상점</a:t>
            </a:r>
            <a:endParaRPr lang="en-US" altLang="ko-KR" sz="600" dirty="0" smtClean="0">
              <a:solidFill>
                <a:schemeClr val="bg1"/>
              </a:solidFill>
            </a:endParaRPr>
          </a:p>
        </p:txBody>
      </p:sp>
      <p:sp>
        <p:nvSpPr>
          <p:cNvPr id="29" name="십이각형 28"/>
          <p:cNvSpPr/>
          <p:nvPr/>
        </p:nvSpPr>
        <p:spPr>
          <a:xfrm>
            <a:off x="2604378" y="2809762"/>
            <a:ext cx="180020" cy="180020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50" name="직사각형 49"/>
          <p:cNvSpPr/>
          <p:nvPr/>
        </p:nvSpPr>
        <p:spPr>
          <a:xfrm>
            <a:off x="4572000" y="2477824"/>
            <a:ext cx="504565" cy="159088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/>
              <a:t>알파</a:t>
            </a:r>
            <a:r>
              <a:rPr lang="en-US" altLang="ko-KR" sz="600" dirty="0" smtClean="0"/>
              <a:t>999999</a:t>
            </a:r>
            <a:endParaRPr lang="ko-KR" altLang="en-US" sz="600" dirty="0"/>
          </a:p>
        </p:txBody>
      </p:sp>
      <p:sp>
        <p:nvSpPr>
          <p:cNvPr id="52" name="순서도: 대체 처리 51"/>
          <p:cNvSpPr/>
          <p:nvPr/>
        </p:nvSpPr>
        <p:spPr>
          <a:xfrm>
            <a:off x="4989896" y="2458884"/>
            <a:ext cx="158169" cy="176361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</a:rPr>
              <a:t>+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23928" y="4725144"/>
            <a:ext cx="839794" cy="246221"/>
          </a:xfrm>
          <a:prstGeom prst="rect">
            <a:avLst/>
          </a:prstGeom>
          <a:noFill/>
          <a:ln>
            <a:noFill/>
          </a:ln>
          <a:effectLst>
            <a:glow rad="292100">
              <a:schemeClr val="accent4">
                <a:satMod val="175000"/>
                <a:alpha val="40000"/>
              </a:schemeClr>
            </a:glow>
            <a:outerShdw blurRad="38100" dist="50800" dir="4920000" sx="97000" sy="97000" algn="ctr" rotWithShape="0">
              <a:schemeClr val="tx2">
                <a:lumMod val="75000"/>
                <a:alpha val="94000"/>
              </a:schemeClr>
            </a:outerShd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모래폭풍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66" name="십이각형 65"/>
          <p:cNvSpPr/>
          <p:nvPr/>
        </p:nvSpPr>
        <p:spPr>
          <a:xfrm>
            <a:off x="4309484" y="4635134"/>
            <a:ext cx="111423" cy="90010"/>
          </a:xfrm>
          <a:prstGeom prst="dodecagon">
            <a:avLst/>
          </a:prstGeom>
          <a:gradFill>
            <a:gsLst>
              <a:gs pos="0">
                <a:srgbClr val="FFFF00"/>
              </a:gs>
              <a:gs pos="56000">
                <a:srgbClr val="FFC000"/>
              </a:gs>
              <a:gs pos="100000">
                <a:srgbClr val="FFC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pic>
        <p:nvPicPr>
          <p:cNvPr id="68" name="Picture 2" descr="C:\work_2012\smart\project_LOK\ui\icon\item\item_0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506" y="4582780"/>
            <a:ext cx="194717" cy="19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십이각형 68"/>
          <p:cNvSpPr/>
          <p:nvPr/>
        </p:nvSpPr>
        <p:spPr>
          <a:xfrm>
            <a:off x="4572000" y="3068960"/>
            <a:ext cx="90010" cy="111784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70" name="십이각형 69"/>
          <p:cNvSpPr/>
          <p:nvPr/>
        </p:nvSpPr>
        <p:spPr>
          <a:xfrm>
            <a:off x="5994158" y="3749264"/>
            <a:ext cx="90010" cy="111784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71" name="십이각형 70"/>
          <p:cNvSpPr/>
          <p:nvPr/>
        </p:nvSpPr>
        <p:spPr>
          <a:xfrm>
            <a:off x="3185846" y="3749264"/>
            <a:ext cx="90010" cy="111784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72" name="십이각형 71"/>
          <p:cNvSpPr/>
          <p:nvPr/>
        </p:nvSpPr>
        <p:spPr>
          <a:xfrm>
            <a:off x="2897814" y="3245208"/>
            <a:ext cx="90010" cy="111784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73" name="십이각형 72"/>
          <p:cNvSpPr/>
          <p:nvPr/>
        </p:nvSpPr>
        <p:spPr>
          <a:xfrm>
            <a:off x="3473878" y="3933056"/>
            <a:ext cx="90010" cy="111784"/>
          </a:xfrm>
          <a:prstGeom prst="dodecagon">
            <a:avLst/>
          </a:prstGeom>
          <a:gradFill>
            <a:gsLst>
              <a:gs pos="0">
                <a:srgbClr val="FFFF00"/>
              </a:gs>
              <a:gs pos="56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33" name="직사각형 32"/>
          <p:cNvSpPr/>
          <p:nvPr/>
        </p:nvSpPr>
        <p:spPr>
          <a:xfrm>
            <a:off x="5220072" y="2479491"/>
            <a:ext cx="622684" cy="157421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크리스탈</a:t>
            </a:r>
            <a:endParaRPr lang="en-US" altLang="ko-KR" sz="600" dirty="0" smtClean="0"/>
          </a:p>
          <a:p>
            <a:pPr algn="ctr"/>
            <a:r>
              <a:rPr lang="en-US" altLang="ko-KR" sz="600" dirty="0" smtClean="0"/>
              <a:t>R , G , B </a:t>
            </a:r>
            <a:endParaRPr lang="ko-KR" altLang="en-US" sz="600" dirty="0"/>
          </a:p>
        </p:txBody>
      </p:sp>
      <p:sp>
        <p:nvSpPr>
          <p:cNvPr id="30" name="사각형 설명선 29"/>
          <p:cNvSpPr/>
          <p:nvPr/>
        </p:nvSpPr>
        <p:spPr>
          <a:xfrm>
            <a:off x="6948264" y="2949791"/>
            <a:ext cx="2091390" cy="1512168"/>
          </a:xfrm>
          <a:prstGeom prst="wedgeRectCallout">
            <a:avLst>
              <a:gd name="adj1" fmla="val -77901"/>
              <a:gd name="adj2" fmla="val 916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유저이름</a:t>
            </a:r>
            <a:r>
              <a:rPr lang="ko-KR" altLang="en-US" sz="800" dirty="0" smtClean="0">
                <a:solidFill>
                  <a:schemeClr val="bg1"/>
                </a:solidFill>
              </a:rPr>
              <a:t> </a:t>
            </a:r>
            <a:r>
              <a:rPr lang="en-US" altLang="ko-KR" sz="800" dirty="0" smtClean="0">
                <a:solidFill>
                  <a:srgbClr val="FFCC00"/>
                </a:solidFill>
              </a:rPr>
              <a:t>88888</a:t>
            </a:r>
            <a:r>
              <a:rPr lang="ko-KR" altLang="en-US" sz="800" dirty="0" smtClean="0">
                <a:solidFill>
                  <a:srgbClr val="FFCC00"/>
                </a:solidFill>
              </a:rPr>
              <a:t>점</a:t>
            </a:r>
            <a:r>
              <a:rPr lang="en-US" altLang="ko-KR" sz="800" dirty="0" smtClean="0">
                <a:solidFill>
                  <a:srgbClr val="FFCC00"/>
                </a:solidFill>
              </a:rPr>
              <a:t> </a:t>
            </a:r>
            <a:endParaRPr lang="en-US" altLang="ko-KR" sz="800" dirty="0" smtClean="0">
              <a:solidFill>
                <a:srgbClr val="FF0000"/>
              </a:solidFill>
            </a:endParaRPr>
          </a:p>
          <a:p>
            <a:r>
              <a:rPr lang="ko-KR" altLang="en-US" sz="800" dirty="0" smtClean="0">
                <a:solidFill>
                  <a:schemeClr val="bg1"/>
                </a:solidFill>
              </a:rPr>
              <a:t>자기장 폭풍 </a:t>
            </a:r>
            <a:r>
              <a:rPr lang="en-US" altLang="ko-KR" sz="800" dirty="0" smtClean="0">
                <a:solidFill>
                  <a:schemeClr val="bg1"/>
                </a:solidFill>
              </a:rPr>
              <a:t>599</a:t>
            </a:r>
            <a:r>
              <a:rPr lang="ko-KR" altLang="en-US" sz="800" dirty="0" smtClean="0">
                <a:solidFill>
                  <a:schemeClr val="bg1"/>
                </a:solidFill>
              </a:rPr>
              <a:t>점</a:t>
            </a:r>
            <a:endParaRPr lang="en-US" altLang="ko-KR" sz="800" dirty="0" smtClean="0">
              <a:solidFill>
                <a:schemeClr val="bg1"/>
              </a:solidFill>
            </a:endParaRPr>
          </a:p>
          <a:p>
            <a:r>
              <a:rPr lang="ko-KR" altLang="en-US" sz="800" dirty="0" smtClean="0">
                <a:solidFill>
                  <a:schemeClr val="bg1"/>
                </a:solidFill>
              </a:rPr>
              <a:t>길드이름 </a:t>
            </a:r>
            <a:r>
              <a:rPr lang="en-US" altLang="ko-KR" sz="800" dirty="0" smtClean="0">
                <a:solidFill>
                  <a:schemeClr val="bg1"/>
                </a:solidFill>
              </a:rPr>
              <a:t>999999999</a:t>
            </a:r>
            <a:r>
              <a:rPr lang="ko-KR" altLang="en-US" sz="800" dirty="0" smtClean="0">
                <a:solidFill>
                  <a:schemeClr val="bg1"/>
                </a:solidFill>
              </a:rPr>
              <a:t>점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800" dirty="0" smtClean="0">
                <a:solidFill>
                  <a:srgbClr val="FFCC00"/>
                </a:solidFill>
              </a:rPr>
              <a:t>모래시계 </a:t>
            </a:r>
            <a:r>
              <a:rPr lang="en-US" altLang="ko-KR" sz="800" dirty="0" smtClean="0">
                <a:solidFill>
                  <a:srgbClr val="FFCC00"/>
                </a:solidFill>
              </a:rPr>
              <a:t>80</a:t>
            </a:r>
            <a:r>
              <a:rPr lang="ko-KR" altLang="en-US" sz="800" dirty="0" smtClean="0">
                <a:solidFill>
                  <a:srgbClr val="FFCC00"/>
                </a:solidFill>
              </a:rPr>
              <a:t>개</a:t>
            </a:r>
            <a:endParaRPr lang="en-US" altLang="ko-KR" sz="800" dirty="0" smtClean="0">
              <a:solidFill>
                <a:srgbClr val="FFCC00"/>
              </a:solidFill>
            </a:endParaRPr>
          </a:p>
          <a:p>
            <a:endParaRPr lang="en-US" altLang="ko-KR" sz="800" dirty="0">
              <a:solidFill>
                <a:srgbClr val="FFCC00"/>
              </a:solidFill>
            </a:endParaRPr>
          </a:p>
          <a:p>
            <a:endParaRPr lang="en-US" altLang="ko-KR" sz="800" dirty="0" smtClean="0">
              <a:solidFill>
                <a:srgbClr val="FFCC00"/>
              </a:solidFill>
            </a:endParaRPr>
          </a:p>
          <a:p>
            <a:endParaRPr lang="en-US" altLang="ko-KR" sz="800" dirty="0">
              <a:solidFill>
                <a:srgbClr val="FFCC00"/>
              </a:solidFill>
            </a:endParaRPr>
          </a:p>
          <a:p>
            <a:endParaRPr lang="en-US" altLang="ko-KR" sz="800" dirty="0" smtClean="0">
              <a:solidFill>
                <a:schemeClr val="bg1"/>
              </a:solidFill>
            </a:endParaRPr>
          </a:p>
          <a:p>
            <a:endParaRPr lang="en-US" altLang="ko-KR" sz="800" dirty="0" smtClean="0">
              <a:solidFill>
                <a:schemeClr val="bg1"/>
              </a:solidFill>
            </a:endParaRP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endParaRPr lang="en-US" altLang="ko-KR" sz="1000" dirty="0" smtClean="0">
              <a:solidFill>
                <a:srgbClr val="FFCC00"/>
              </a:solidFill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8103550" y="4029911"/>
            <a:ext cx="864096" cy="360040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A6C64"/>
                </a:solidFill>
              </a:rPr>
              <a:t>침공하기</a:t>
            </a:r>
            <a:endParaRPr lang="ko-KR" altLang="en-US" sz="800" dirty="0">
              <a:solidFill>
                <a:srgbClr val="7A6C64"/>
              </a:solidFill>
            </a:endParaRPr>
          </a:p>
        </p:txBody>
      </p:sp>
      <p:sp>
        <p:nvSpPr>
          <p:cNvPr id="37" name="순서도: 대체 처리 36"/>
          <p:cNvSpPr/>
          <p:nvPr/>
        </p:nvSpPr>
        <p:spPr>
          <a:xfrm>
            <a:off x="7023430" y="4014570"/>
            <a:ext cx="467861" cy="360040"/>
          </a:xfrm>
          <a:prstGeom prst="flowChartAlternateProcess">
            <a:avLst/>
          </a:prstGeom>
          <a:gradFill>
            <a:gsLst>
              <a:gs pos="0">
                <a:srgbClr val="FFC000"/>
              </a:gs>
              <a:gs pos="50000">
                <a:srgbClr val="FF0000"/>
              </a:gs>
              <a:gs pos="100000">
                <a:srgbClr val="FF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취소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8" name="순서도: 대체 처리 37"/>
          <p:cNvSpPr/>
          <p:nvPr/>
        </p:nvSpPr>
        <p:spPr>
          <a:xfrm>
            <a:off x="7546013" y="4014570"/>
            <a:ext cx="485529" cy="360040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정찰</a:t>
            </a:r>
            <a:endParaRPr lang="en-US" altLang="ko-KR" sz="8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600" dirty="0" smtClean="0">
                <a:solidFill>
                  <a:srgbClr val="FFC000"/>
                </a:solidFill>
              </a:rPr>
              <a:t>Crow 3</a:t>
            </a:r>
            <a:endParaRPr lang="ko-KR" altLang="en-US" sz="600" dirty="0">
              <a:solidFill>
                <a:srgbClr val="FFC000"/>
              </a:solidFill>
            </a:endParaRPr>
          </a:p>
        </p:txBody>
      </p:sp>
      <p:sp>
        <p:nvSpPr>
          <p:cNvPr id="39" name="순서도: 대체 처리 38"/>
          <p:cNvSpPr/>
          <p:nvPr/>
        </p:nvSpPr>
        <p:spPr>
          <a:xfrm>
            <a:off x="8523766" y="3636398"/>
            <a:ext cx="432048" cy="287569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FFC000"/>
                </a:solidFill>
              </a:rPr>
              <a:t>외교</a:t>
            </a:r>
            <a:endParaRPr lang="ko-KR" altLang="en-US" sz="800" dirty="0">
              <a:solidFill>
                <a:srgbClr val="FFC000"/>
              </a:solidFill>
            </a:endParaRPr>
          </a:p>
        </p:txBody>
      </p:sp>
      <p:pic>
        <p:nvPicPr>
          <p:cNvPr id="40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459" y="4396062"/>
            <a:ext cx="186718" cy="18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804" y="3524600"/>
            <a:ext cx="186718" cy="18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513" y="2871210"/>
            <a:ext cx="186718" cy="18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492" y="3524600"/>
            <a:ext cx="186718" cy="18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878" y="3636398"/>
            <a:ext cx="326104" cy="32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961" y="3636398"/>
            <a:ext cx="326104" cy="32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430" y="3636398"/>
            <a:ext cx="326104" cy="32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십이각형 50"/>
          <p:cNvSpPr/>
          <p:nvPr/>
        </p:nvSpPr>
        <p:spPr>
          <a:xfrm>
            <a:off x="2555776" y="3684017"/>
            <a:ext cx="3600400" cy="1833215"/>
          </a:xfrm>
          <a:prstGeom prst="dodecagon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alpha val="0"/>
                </a:schemeClr>
              </a:gs>
              <a:gs pos="50000">
                <a:schemeClr val="accent5">
                  <a:lumMod val="40000"/>
                  <a:lumOff val="60000"/>
                  <a:alpha val="40000"/>
                </a:schemeClr>
              </a:gs>
              <a:gs pos="100000">
                <a:schemeClr val="accent5">
                  <a:lumMod val="40000"/>
                  <a:lumOff val="60000"/>
                  <a:alpha val="3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0</a:t>
            </a:r>
            <a:endParaRPr lang="ko-KR" altLang="en-US" sz="800" dirty="0"/>
          </a:p>
        </p:txBody>
      </p:sp>
      <p:pic>
        <p:nvPicPr>
          <p:cNvPr id="1026" name="Picture 2" descr="C:\work_2015\titan\기획\제안서\unit_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045" y="3665800"/>
            <a:ext cx="350711" cy="47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위쪽 화살표 55"/>
          <p:cNvSpPr/>
          <p:nvPr/>
        </p:nvSpPr>
        <p:spPr>
          <a:xfrm rot="3748420">
            <a:off x="4960887" y="3776656"/>
            <a:ext cx="288032" cy="945577"/>
          </a:xfrm>
          <a:prstGeom prst="upArrow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948264" y="2340169"/>
            <a:ext cx="2195736" cy="584775"/>
          </a:xfrm>
          <a:prstGeom prst="rect">
            <a:avLst/>
          </a:prstGeom>
          <a:noFill/>
          <a:ln>
            <a:noFill/>
          </a:ln>
          <a:effectLst>
            <a:glow rad="292100">
              <a:schemeClr val="accent4">
                <a:satMod val="175000"/>
                <a:alpha val="40000"/>
              </a:schemeClr>
            </a:glow>
            <a:outerShdw blurRad="38100" dist="50800" dir="4920000" sx="97000" sy="97000" algn="ctr" rotWithShape="0">
              <a:schemeClr val="tx2">
                <a:lumMod val="75000"/>
                <a:alpha val="94000"/>
              </a:scheme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accent1">
                    <a:lumMod val="75000"/>
                  </a:schemeClr>
                </a:solidFill>
              </a:rPr>
              <a:t>1.</a:t>
            </a:r>
            <a:r>
              <a:rPr lang="ko-KR" altLang="en-US" sz="800" dirty="0" smtClean="0">
                <a:solidFill>
                  <a:schemeClr val="accent1">
                    <a:lumMod val="75000"/>
                  </a:schemeClr>
                </a:solidFill>
              </a:rPr>
              <a:t>내 요새에서 출발한 </a:t>
            </a:r>
            <a:r>
              <a:rPr lang="ko-KR" altLang="en-US" sz="800" dirty="0" err="1" smtClean="0">
                <a:solidFill>
                  <a:schemeClr val="accent1">
                    <a:lumMod val="75000"/>
                  </a:schemeClr>
                </a:solidFill>
              </a:rPr>
              <a:t>유닛이</a:t>
            </a:r>
            <a:r>
              <a:rPr lang="ko-KR" altLang="en-US" sz="800" dirty="0" smtClean="0">
                <a:solidFill>
                  <a:schemeClr val="accent1">
                    <a:lumMod val="75000"/>
                  </a:schemeClr>
                </a:solidFill>
              </a:rPr>
              <a:t> 다른 요새에 도달했을 때</a:t>
            </a:r>
            <a:endParaRPr lang="en-US" altLang="ko-KR" sz="8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800" dirty="0" smtClean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ko-KR" altLang="en-US" sz="800" dirty="0" smtClean="0">
                <a:solidFill>
                  <a:schemeClr val="accent1">
                    <a:lumMod val="75000"/>
                  </a:schemeClr>
                </a:solidFill>
              </a:rPr>
              <a:t>다른 요새를 클릭했는데 사거리 내에 내 요새가 있을 때 </a:t>
            </a:r>
            <a:endParaRPr lang="en-US" altLang="ko-KR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" name="사각형 설명선 62"/>
          <p:cNvSpPr/>
          <p:nvPr/>
        </p:nvSpPr>
        <p:spPr>
          <a:xfrm>
            <a:off x="2818580" y="770424"/>
            <a:ext cx="2091390" cy="1512168"/>
          </a:xfrm>
          <a:prstGeom prst="wedgeRectCallout">
            <a:avLst>
              <a:gd name="adj1" fmla="val -35754"/>
              <a:gd name="adj2" fmla="val 10286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유저이름</a:t>
            </a:r>
            <a:r>
              <a:rPr lang="ko-KR" altLang="en-US" sz="800" dirty="0" smtClean="0">
                <a:solidFill>
                  <a:schemeClr val="bg1"/>
                </a:solidFill>
              </a:rPr>
              <a:t> </a:t>
            </a:r>
            <a:r>
              <a:rPr lang="en-US" altLang="ko-KR" sz="800" dirty="0" smtClean="0">
                <a:solidFill>
                  <a:srgbClr val="FFCC00"/>
                </a:solidFill>
              </a:rPr>
              <a:t>88888</a:t>
            </a:r>
            <a:r>
              <a:rPr lang="ko-KR" altLang="en-US" sz="800" dirty="0" smtClean="0">
                <a:solidFill>
                  <a:srgbClr val="FFCC00"/>
                </a:solidFill>
              </a:rPr>
              <a:t>점</a:t>
            </a:r>
            <a:r>
              <a:rPr lang="en-US" altLang="ko-KR" sz="800" dirty="0" smtClean="0">
                <a:solidFill>
                  <a:srgbClr val="FFCC00"/>
                </a:solidFill>
              </a:rPr>
              <a:t> </a:t>
            </a:r>
            <a:endParaRPr lang="en-US" altLang="ko-KR" sz="800" dirty="0" smtClean="0">
              <a:solidFill>
                <a:srgbClr val="FF0000"/>
              </a:solidFill>
            </a:endParaRPr>
          </a:p>
          <a:p>
            <a:r>
              <a:rPr lang="ko-KR" altLang="en-US" sz="800" dirty="0" smtClean="0">
                <a:solidFill>
                  <a:schemeClr val="bg1"/>
                </a:solidFill>
              </a:rPr>
              <a:t>자기장 폭풍 </a:t>
            </a:r>
            <a:r>
              <a:rPr lang="en-US" altLang="ko-KR" sz="800" dirty="0" smtClean="0">
                <a:solidFill>
                  <a:schemeClr val="bg1"/>
                </a:solidFill>
              </a:rPr>
              <a:t>599</a:t>
            </a:r>
            <a:r>
              <a:rPr lang="ko-KR" altLang="en-US" sz="800" dirty="0" smtClean="0">
                <a:solidFill>
                  <a:schemeClr val="bg1"/>
                </a:solidFill>
              </a:rPr>
              <a:t>점</a:t>
            </a:r>
            <a:endParaRPr lang="en-US" altLang="ko-KR" sz="800" dirty="0" smtClean="0">
              <a:solidFill>
                <a:schemeClr val="bg1"/>
              </a:solidFill>
            </a:endParaRPr>
          </a:p>
          <a:p>
            <a:r>
              <a:rPr lang="ko-KR" altLang="en-US" sz="800" dirty="0" smtClean="0">
                <a:solidFill>
                  <a:schemeClr val="bg1"/>
                </a:solidFill>
              </a:rPr>
              <a:t>길드이름 </a:t>
            </a:r>
            <a:r>
              <a:rPr lang="en-US" altLang="ko-KR" sz="800" dirty="0" smtClean="0">
                <a:solidFill>
                  <a:schemeClr val="bg1"/>
                </a:solidFill>
              </a:rPr>
              <a:t>999999999</a:t>
            </a:r>
            <a:r>
              <a:rPr lang="ko-KR" altLang="en-US" sz="800" dirty="0" smtClean="0">
                <a:solidFill>
                  <a:schemeClr val="bg1"/>
                </a:solidFill>
              </a:rPr>
              <a:t>점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800" dirty="0" smtClean="0">
                <a:solidFill>
                  <a:srgbClr val="FFCC00"/>
                </a:solidFill>
              </a:rPr>
              <a:t>모래시계 </a:t>
            </a:r>
            <a:r>
              <a:rPr lang="en-US" altLang="ko-KR" sz="800" dirty="0" smtClean="0">
                <a:solidFill>
                  <a:srgbClr val="FFCC00"/>
                </a:solidFill>
              </a:rPr>
              <a:t>80</a:t>
            </a:r>
            <a:r>
              <a:rPr lang="ko-KR" altLang="en-US" sz="800" dirty="0" smtClean="0">
                <a:solidFill>
                  <a:srgbClr val="FFCC00"/>
                </a:solidFill>
              </a:rPr>
              <a:t>개</a:t>
            </a:r>
            <a:endParaRPr lang="en-US" altLang="ko-KR" sz="800" dirty="0" smtClean="0">
              <a:solidFill>
                <a:srgbClr val="FFCC00"/>
              </a:solidFill>
            </a:endParaRPr>
          </a:p>
          <a:p>
            <a:endParaRPr lang="en-US" altLang="ko-KR" sz="800" dirty="0">
              <a:solidFill>
                <a:srgbClr val="FFCC00"/>
              </a:solidFill>
            </a:endParaRPr>
          </a:p>
          <a:p>
            <a:endParaRPr lang="en-US" altLang="ko-KR" sz="800" dirty="0" smtClean="0">
              <a:solidFill>
                <a:srgbClr val="FFCC00"/>
              </a:solidFill>
            </a:endParaRPr>
          </a:p>
          <a:p>
            <a:endParaRPr lang="en-US" altLang="ko-KR" sz="800" dirty="0">
              <a:solidFill>
                <a:srgbClr val="FFCC00"/>
              </a:solidFill>
            </a:endParaRPr>
          </a:p>
          <a:p>
            <a:endParaRPr lang="en-US" altLang="ko-KR" sz="800" dirty="0" smtClean="0">
              <a:solidFill>
                <a:schemeClr val="bg1"/>
              </a:solidFill>
            </a:endParaRPr>
          </a:p>
          <a:p>
            <a:endParaRPr lang="en-US" altLang="ko-KR" sz="800" dirty="0" smtClean="0">
              <a:solidFill>
                <a:schemeClr val="bg1"/>
              </a:solidFill>
            </a:endParaRP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endParaRPr lang="en-US" altLang="ko-KR" sz="1000" dirty="0" smtClean="0">
              <a:solidFill>
                <a:srgbClr val="FFCC00"/>
              </a:solidFill>
            </a:endParaRPr>
          </a:p>
        </p:txBody>
      </p:sp>
      <p:sp>
        <p:nvSpPr>
          <p:cNvPr id="64" name="순서도: 대체 처리 63"/>
          <p:cNvSpPr/>
          <p:nvPr/>
        </p:nvSpPr>
        <p:spPr>
          <a:xfrm>
            <a:off x="3973866" y="1850544"/>
            <a:ext cx="864096" cy="360040"/>
          </a:xfrm>
          <a:prstGeom prst="flowChartAlternateProcess">
            <a:avLst/>
          </a:prstGeom>
          <a:gradFill>
            <a:gsLst>
              <a:gs pos="0">
                <a:srgbClr val="FFFF00">
                  <a:alpha val="0"/>
                </a:srgbClr>
              </a:gs>
              <a:gs pos="50000">
                <a:srgbClr val="FFCC00">
                  <a:alpha val="0"/>
                </a:srgbClr>
              </a:gs>
              <a:gs pos="100000">
                <a:srgbClr val="FFCC00">
                  <a:alpha val="0"/>
                </a:srgb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A6C64"/>
                </a:solidFill>
              </a:rPr>
              <a:t>침공하</a:t>
            </a:r>
            <a:r>
              <a:rPr lang="ko-KR" altLang="en-US" sz="800" dirty="0">
                <a:solidFill>
                  <a:srgbClr val="7A6C64"/>
                </a:solidFill>
              </a:rPr>
              <a:t>기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893746" y="1835203"/>
            <a:ext cx="467861" cy="360040"/>
          </a:xfrm>
          <a:prstGeom prst="flowChartAlternateProcess">
            <a:avLst/>
          </a:prstGeom>
          <a:gradFill>
            <a:gsLst>
              <a:gs pos="0">
                <a:srgbClr val="FFC000"/>
              </a:gs>
              <a:gs pos="50000">
                <a:srgbClr val="FF0000"/>
              </a:gs>
              <a:gs pos="100000">
                <a:srgbClr val="FF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취소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7" name="순서도: 대체 처리 66"/>
          <p:cNvSpPr/>
          <p:nvPr/>
        </p:nvSpPr>
        <p:spPr>
          <a:xfrm>
            <a:off x="3416329" y="1835203"/>
            <a:ext cx="485529" cy="360040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정찰결과보기</a:t>
            </a:r>
            <a:endParaRPr lang="ko-KR" altLang="en-US" sz="500" dirty="0">
              <a:solidFill>
                <a:srgbClr val="FFC000"/>
              </a:solidFill>
            </a:endParaRPr>
          </a:p>
        </p:txBody>
      </p:sp>
      <p:sp>
        <p:nvSpPr>
          <p:cNvPr id="74" name="순서도: 대체 처리 73"/>
          <p:cNvSpPr/>
          <p:nvPr/>
        </p:nvSpPr>
        <p:spPr>
          <a:xfrm>
            <a:off x="4394082" y="1457031"/>
            <a:ext cx="432048" cy="287569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FFC000"/>
                </a:solidFill>
              </a:rPr>
              <a:t>외교</a:t>
            </a:r>
            <a:endParaRPr lang="ko-KR" altLang="en-US" sz="800" dirty="0">
              <a:solidFill>
                <a:srgbClr val="FFC000"/>
              </a:solidFill>
            </a:endParaRPr>
          </a:p>
        </p:txBody>
      </p:sp>
      <p:pic>
        <p:nvPicPr>
          <p:cNvPr id="75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194" y="1457031"/>
            <a:ext cx="326104" cy="32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277" y="1457031"/>
            <a:ext cx="326104" cy="32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746" y="1457031"/>
            <a:ext cx="326104" cy="32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2818580" y="426150"/>
            <a:ext cx="2195736" cy="338554"/>
          </a:xfrm>
          <a:prstGeom prst="rect">
            <a:avLst/>
          </a:prstGeom>
          <a:noFill/>
          <a:ln>
            <a:noFill/>
          </a:ln>
          <a:effectLst>
            <a:glow rad="292100">
              <a:schemeClr val="accent4">
                <a:satMod val="175000"/>
                <a:alpha val="40000"/>
              </a:schemeClr>
            </a:glow>
            <a:outerShdw blurRad="38100" dist="50800" dir="4920000" sx="97000" sy="97000" algn="ctr" rotWithShape="0">
              <a:schemeClr val="tx2">
                <a:lumMod val="75000"/>
                <a:alpha val="94000"/>
              </a:scheme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ko-KR" altLang="en-US" sz="800" dirty="0" smtClean="0">
                <a:solidFill>
                  <a:schemeClr val="accent1">
                    <a:lumMod val="75000"/>
                  </a:schemeClr>
                </a:solidFill>
              </a:rPr>
              <a:t>다른 요새를 클릭했는데 사거리 내에 내 요새가 없을 때</a:t>
            </a:r>
            <a:endParaRPr lang="en-US" altLang="ko-KR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타원형 설명선 78"/>
          <p:cNvSpPr/>
          <p:nvPr/>
        </p:nvSpPr>
        <p:spPr>
          <a:xfrm>
            <a:off x="288032" y="620688"/>
            <a:ext cx="2123728" cy="429749"/>
          </a:xfrm>
          <a:prstGeom prst="wedgeEllipseCallout">
            <a:avLst>
              <a:gd name="adj1" fmla="val 72371"/>
              <a:gd name="adj2" fmla="val 100389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남은 모래시계</a:t>
            </a:r>
            <a:r>
              <a:rPr lang="en-US" altLang="ko-KR" sz="700" dirty="0" smtClean="0"/>
              <a:t>, 1</a:t>
            </a:r>
            <a:r>
              <a:rPr lang="ko-KR" altLang="en-US" sz="700" dirty="0" smtClean="0"/>
              <a:t>이라도 있으면 진입 가능</a:t>
            </a:r>
            <a:r>
              <a:rPr lang="en-US" altLang="ko-KR" sz="700" dirty="0" smtClean="0"/>
              <a:t> </a:t>
            </a:r>
            <a:endParaRPr lang="en-US" altLang="ko-KR" sz="1000" dirty="0" smtClean="0"/>
          </a:p>
        </p:txBody>
      </p:sp>
      <p:sp>
        <p:nvSpPr>
          <p:cNvPr id="80" name="타원형 설명선 79"/>
          <p:cNvSpPr/>
          <p:nvPr/>
        </p:nvSpPr>
        <p:spPr>
          <a:xfrm>
            <a:off x="6948264" y="4653136"/>
            <a:ext cx="2123728" cy="1584176"/>
          </a:xfrm>
          <a:prstGeom prst="wedgeEllipseCallout">
            <a:avLst>
              <a:gd name="adj1" fmla="val -5984"/>
              <a:gd name="adj2" fmla="val -60294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까마귀가 </a:t>
            </a:r>
            <a:r>
              <a:rPr lang="ko-KR" altLang="en-US" sz="1000" dirty="0" err="1" smtClean="0"/>
              <a:t>한마리도</a:t>
            </a:r>
            <a:r>
              <a:rPr lang="ko-KR" altLang="en-US" sz="1000" dirty="0" smtClean="0"/>
              <a:t> 없네요</a:t>
            </a:r>
            <a:endParaRPr lang="en-US" altLang="ko-KR" sz="1000" dirty="0" smtClean="0"/>
          </a:p>
          <a:p>
            <a:pPr algn="ctr"/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이렇게 하면 어떨까요</a:t>
            </a:r>
            <a:r>
              <a:rPr lang="en-US" altLang="ko-KR" sz="1000" dirty="0" smtClean="0"/>
              <a:t>?</a:t>
            </a:r>
          </a:p>
          <a:p>
            <a:pPr algn="ctr"/>
            <a:endParaRPr lang="en-US" altLang="ko-KR" sz="1000" dirty="0"/>
          </a:p>
          <a:p>
            <a:pPr algn="ctr"/>
            <a:endParaRPr lang="en-US" altLang="ko-KR" sz="1000" dirty="0" smtClean="0"/>
          </a:p>
          <a:p>
            <a:pPr algn="ctr"/>
            <a:endParaRPr lang="en-US" altLang="ko-KR" sz="1000" dirty="0" smtClean="0"/>
          </a:p>
        </p:txBody>
      </p:sp>
      <p:sp>
        <p:nvSpPr>
          <p:cNvPr id="84" name="사각형 설명선 83"/>
          <p:cNvSpPr/>
          <p:nvPr/>
        </p:nvSpPr>
        <p:spPr>
          <a:xfrm>
            <a:off x="2027116" y="5198784"/>
            <a:ext cx="2091390" cy="1512168"/>
          </a:xfrm>
          <a:prstGeom prst="wedgeRectCallout">
            <a:avLst>
              <a:gd name="adj1" fmla="val 44600"/>
              <a:gd name="adj2" fmla="val -76368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마을을 클릭했을 때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endParaRPr lang="en-US" altLang="ko-KR" sz="1000" b="1" dirty="0">
              <a:solidFill>
                <a:schemeClr val="bg1"/>
              </a:solidFill>
            </a:endParaRPr>
          </a:p>
          <a:p>
            <a:endParaRPr lang="en-US" altLang="ko-KR" sz="1000" b="1" dirty="0" smtClean="0">
              <a:solidFill>
                <a:schemeClr val="bg1"/>
              </a:solidFill>
            </a:endParaRPr>
          </a:p>
          <a:p>
            <a:endParaRPr lang="en-US" altLang="ko-KR" sz="1000" b="1" dirty="0">
              <a:solidFill>
                <a:schemeClr val="bg1"/>
              </a:solidFill>
            </a:endParaRPr>
          </a:p>
          <a:p>
            <a:endParaRPr lang="en-US" altLang="ko-KR" sz="1000" b="1" dirty="0" smtClean="0">
              <a:solidFill>
                <a:schemeClr val="bg1"/>
              </a:solidFill>
            </a:endParaRPr>
          </a:p>
          <a:p>
            <a:endParaRPr lang="en-US" altLang="ko-KR" sz="1000" b="1" dirty="0">
              <a:solidFill>
                <a:schemeClr val="bg1"/>
              </a:solidFill>
            </a:endParaRPr>
          </a:p>
          <a:p>
            <a:endParaRPr lang="en-US" altLang="ko-KR" sz="1000" b="1" dirty="0" smtClean="0">
              <a:solidFill>
                <a:schemeClr val="bg1"/>
              </a:solidFill>
            </a:endParaRPr>
          </a:p>
          <a:p>
            <a:endParaRPr lang="en-US" altLang="ko-KR" sz="1000" b="1" dirty="0">
              <a:solidFill>
                <a:schemeClr val="bg1"/>
              </a:solidFill>
            </a:endParaRPr>
          </a:p>
          <a:p>
            <a:endParaRPr lang="en-US" altLang="ko-KR" sz="1000" dirty="0" smtClean="0">
              <a:solidFill>
                <a:srgbClr val="FFCC00"/>
              </a:solidFill>
            </a:endParaRPr>
          </a:p>
        </p:txBody>
      </p:sp>
      <p:pic>
        <p:nvPicPr>
          <p:cNvPr id="85" name="Picture 2" descr="C:\work_2015\titan\proto\Sprites\Unit\ISO_Unit_Castle_e_0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850" y="5520683"/>
            <a:ext cx="784540" cy="86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2360191" y="6270052"/>
            <a:ext cx="1467787" cy="246221"/>
          </a:xfrm>
          <a:prstGeom prst="rect">
            <a:avLst/>
          </a:prstGeom>
          <a:noFill/>
          <a:ln>
            <a:noFill/>
          </a:ln>
          <a:effectLst>
            <a:glow rad="292100">
              <a:schemeClr val="accent4">
                <a:satMod val="175000"/>
                <a:alpha val="40000"/>
              </a:schemeClr>
            </a:glow>
            <a:outerShdw blurRad="38100" dist="50800" dir="4920000" sx="97000" sy="97000" algn="ctr" rotWithShape="0">
              <a:schemeClr val="tx2">
                <a:lumMod val="75000"/>
                <a:alpha val="94000"/>
              </a:schemeClr>
            </a:outerShd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요새이름</a:t>
            </a:r>
            <a:r>
              <a:rPr lang="en-US" altLang="ko-KR" sz="1000" dirty="0" smtClean="0">
                <a:solidFill>
                  <a:schemeClr val="bg1"/>
                </a:solidFill>
              </a:rPr>
              <a:t>(</a:t>
            </a:r>
            <a:r>
              <a:rPr lang="ko-KR" altLang="en-US" sz="1000" dirty="0" smtClean="0">
                <a:solidFill>
                  <a:schemeClr val="bg1"/>
                </a:solidFill>
              </a:rPr>
              <a:t>내 요새만</a:t>
            </a:r>
            <a:r>
              <a:rPr lang="en-US" altLang="ko-KR" sz="1000" dirty="0" smtClean="0">
                <a:solidFill>
                  <a:schemeClr val="bg1"/>
                </a:solidFill>
              </a:rPr>
              <a:t>)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87" name="십이각형 86"/>
          <p:cNvSpPr/>
          <p:nvPr/>
        </p:nvSpPr>
        <p:spPr>
          <a:xfrm>
            <a:off x="2963882" y="6102554"/>
            <a:ext cx="180020" cy="180020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pic>
        <p:nvPicPr>
          <p:cNvPr id="88" name="Picture 2" descr="C:\work_2012\smart\project_LOK\ui\icon\item\item_07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6003698"/>
            <a:ext cx="377630" cy="37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196" y="5826815"/>
            <a:ext cx="246652" cy="246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타원형 설명선 89"/>
          <p:cNvSpPr/>
          <p:nvPr/>
        </p:nvSpPr>
        <p:spPr>
          <a:xfrm>
            <a:off x="288032" y="1055035"/>
            <a:ext cx="2123728" cy="429749"/>
          </a:xfrm>
          <a:prstGeom prst="wedgeEllipseCallout">
            <a:avLst>
              <a:gd name="adj1" fmla="val 73922"/>
              <a:gd name="adj2" fmla="val 8888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/>
              <a:t>클리어</a:t>
            </a:r>
            <a:r>
              <a:rPr lang="ko-KR" altLang="en-US" sz="700" dirty="0" smtClean="0"/>
              <a:t> 하면 얻을 수 있는 </a:t>
            </a:r>
            <a:r>
              <a:rPr lang="ko-KR" altLang="en-US" sz="700" dirty="0" err="1" smtClean="0"/>
              <a:t>아이탬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 </a:t>
            </a:r>
          </a:p>
          <a:p>
            <a:pPr algn="ctr"/>
            <a:r>
              <a:rPr lang="ko-KR" altLang="en-US" sz="7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땅의 속성</a:t>
            </a:r>
            <a:r>
              <a:rPr lang="en-US" altLang="ko-KR" sz="7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/ </a:t>
            </a:r>
            <a:r>
              <a:rPr lang="ko-KR" altLang="en-US" sz="7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마을점수</a:t>
            </a:r>
            <a:r>
              <a:rPr lang="en-US" altLang="ko-KR" sz="7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/ </a:t>
            </a:r>
            <a:r>
              <a:rPr lang="ko-KR" altLang="en-US" sz="7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마을속성</a:t>
            </a:r>
            <a:endParaRPr lang="en-US" altLang="ko-KR" sz="7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ko-KR" altLang="en-US" sz="700" dirty="0" smtClean="0"/>
              <a:t>에 의해 결정된다</a:t>
            </a:r>
            <a:r>
              <a:rPr lang="en-US" altLang="ko-KR" sz="700" dirty="0" smtClean="0"/>
              <a:t>. </a:t>
            </a:r>
            <a:endParaRPr lang="en-US" altLang="ko-KR" sz="1000" dirty="0" smtClean="0"/>
          </a:p>
        </p:txBody>
      </p:sp>
      <p:sp>
        <p:nvSpPr>
          <p:cNvPr id="91" name="타원형 설명선 90"/>
          <p:cNvSpPr/>
          <p:nvPr/>
        </p:nvSpPr>
        <p:spPr>
          <a:xfrm>
            <a:off x="35496" y="1487083"/>
            <a:ext cx="2736304" cy="973468"/>
          </a:xfrm>
          <a:prstGeom prst="wedgeEllipseCallout">
            <a:avLst>
              <a:gd name="adj1" fmla="val 74489"/>
              <a:gd name="adj2" fmla="val -7476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1. </a:t>
            </a:r>
            <a:r>
              <a:rPr lang="ko-KR" altLang="en-US" sz="7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까마귀</a:t>
            </a:r>
            <a:r>
              <a:rPr lang="ko-KR" altLang="en-US" sz="700" dirty="0" smtClean="0"/>
              <a:t>를 보내서 </a:t>
            </a:r>
            <a:r>
              <a:rPr lang="ko-KR" altLang="en-US" sz="700" dirty="0" smtClean="0">
                <a:solidFill>
                  <a:srgbClr val="FFFF00"/>
                </a:solidFill>
              </a:rPr>
              <a:t>정찰</a:t>
            </a:r>
            <a:r>
              <a:rPr lang="ko-KR" altLang="en-US" sz="700" dirty="0" smtClean="0"/>
              <a:t>한다</a:t>
            </a:r>
            <a:r>
              <a:rPr lang="en-US" altLang="ko-KR" sz="700" dirty="0" smtClean="0"/>
              <a:t>. </a:t>
            </a:r>
          </a:p>
          <a:p>
            <a:pPr algn="ctr"/>
            <a:r>
              <a:rPr lang="en-US" altLang="ko-KR" sz="700" dirty="0" smtClean="0">
                <a:solidFill>
                  <a:srgbClr val="FFFF00"/>
                </a:solidFill>
              </a:rPr>
              <a:t>2. </a:t>
            </a:r>
            <a:r>
              <a:rPr lang="ko-KR" altLang="en-US" sz="700" dirty="0" smtClean="0">
                <a:solidFill>
                  <a:srgbClr val="FFFF00"/>
                </a:solidFill>
              </a:rPr>
              <a:t>하루에 </a:t>
            </a:r>
            <a:r>
              <a:rPr lang="en-US" altLang="ko-KR" sz="700" dirty="0" smtClean="0">
                <a:solidFill>
                  <a:srgbClr val="FFFF00"/>
                </a:solidFill>
              </a:rPr>
              <a:t>3</a:t>
            </a:r>
            <a:r>
              <a:rPr lang="ko-KR" altLang="en-US" sz="700" dirty="0" smtClean="0">
                <a:solidFill>
                  <a:srgbClr val="FFFF00"/>
                </a:solidFill>
              </a:rPr>
              <a:t>번은 무료</a:t>
            </a:r>
            <a:endParaRPr lang="en-US" altLang="ko-KR" sz="700" dirty="0" smtClean="0"/>
          </a:p>
          <a:p>
            <a:pPr algn="ctr"/>
            <a:r>
              <a:rPr lang="en-US" altLang="ko-KR" sz="700" dirty="0" smtClean="0"/>
              <a:t>3. </a:t>
            </a:r>
            <a:r>
              <a:rPr lang="ko-KR" altLang="en-US" sz="700" dirty="0" smtClean="0"/>
              <a:t>상대가 방어하고 있으면 서로 </a:t>
            </a:r>
            <a:r>
              <a:rPr lang="ko-KR" altLang="en-US" sz="700" dirty="0" smtClean="0">
                <a:solidFill>
                  <a:srgbClr val="FFFF00"/>
                </a:solidFill>
              </a:rPr>
              <a:t>상쇄</a:t>
            </a:r>
            <a:r>
              <a:rPr lang="ko-KR" altLang="en-US" sz="700" dirty="0" smtClean="0"/>
              <a:t>된다</a:t>
            </a:r>
            <a:r>
              <a:rPr lang="en-US" altLang="ko-KR" sz="700" dirty="0" smtClean="0"/>
              <a:t>.</a:t>
            </a:r>
          </a:p>
          <a:p>
            <a:pPr algn="ctr"/>
            <a:r>
              <a:rPr lang="en-US" altLang="ko-KR" sz="700" dirty="0" smtClean="0"/>
              <a:t>4. </a:t>
            </a:r>
            <a:r>
              <a:rPr lang="ko-KR" altLang="en-US" sz="700" dirty="0" smtClean="0"/>
              <a:t>정찰 결과는 메시지로 </a:t>
            </a:r>
            <a:r>
              <a:rPr lang="ko-KR" altLang="en-US" sz="700" dirty="0" smtClean="0">
                <a:solidFill>
                  <a:srgbClr val="FFFF00"/>
                </a:solidFill>
              </a:rPr>
              <a:t>공유</a:t>
            </a:r>
            <a:r>
              <a:rPr lang="ko-KR" altLang="en-US" sz="700" dirty="0" smtClean="0"/>
              <a:t>할 수 있다</a:t>
            </a:r>
            <a:endParaRPr lang="en-US" altLang="ko-KR" sz="700" dirty="0"/>
          </a:p>
          <a:p>
            <a:pPr algn="ctr"/>
            <a:r>
              <a:rPr lang="en-US" altLang="ko-KR" sz="700" dirty="0" smtClean="0"/>
              <a:t>5. </a:t>
            </a:r>
            <a:r>
              <a:rPr lang="ko-KR" altLang="en-US" sz="700" dirty="0" smtClean="0"/>
              <a:t>거리가 멀면 까마귀 소모량이 늘어난다</a:t>
            </a:r>
            <a:r>
              <a:rPr lang="en-US" altLang="ko-KR" sz="700" dirty="0" smtClean="0"/>
              <a:t>.</a:t>
            </a:r>
          </a:p>
          <a:p>
            <a:pPr algn="ctr"/>
            <a:r>
              <a:rPr lang="en-US" altLang="ko-KR" sz="700" dirty="0" smtClean="0"/>
              <a:t>6. </a:t>
            </a:r>
            <a:r>
              <a:rPr lang="ko-KR" altLang="en-US" sz="700" dirty="0" smtClean="0"/>
              <a:t>정찰이 성공하면 정찰 정보보기로 바뀜</a:t>
            </a:r>
            <a:endParaRPr lang="en-US" altLang="ko-KR" sz="700" dirty="0" smtClean="0"/>
          </a:p>
        </p:txBody>
      </p:sp>
      <p:sp>
        <p:nvSpPr>
          <p:cNvPr id="92" name="타원형 설명선 91"/>
          <p:cNvSpPr/>
          <p:nvPr/>
        </p:nvSpPr>
        <p:spPr>
          <a:xfrm>
            <a:off x="72008" y="5663547"/>
            <a:ext cx="2123728" cy="429749"/>
          </a:xfrm>
          <a:prstGeom prst="wedgeEllipseCallout">
            <a:avLst>
              <a:gd name="adj1" fmla="val 84395"/>
              <a:gd name="adj2" fmla="val 16045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요새를 지키는 히어로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공격</a:t>
            </a:r>
            <a:r>
              <a:rPr lang="en-US" altLang="ko-KR" sz="700" dirty="0" smtClean="0"/>
              <a:t>/</a:t>
            </a:r>
            <a:r>
              <a:rPr lang="ko-KR" altLang="en-US" sz="700" dirty="0" smtClean="0"/>
              <a:t>방어 전투 시 용병을 이끈다</a:t>
            </a:r>
            <a:r>
              <a:rPr lang="en-US" altLang="ko-KR" sz="700" dirty="0" smtClean="0"/>
              <a:t>. </a:t>
            </a:r>
          </a:p>
          <a:p>
            <a:pPr algn="ctr"/>
            <a:r>
              <a:rPr lang="ko-KR" altLang="en-US" sz="700" dirty="0" smtClean="0">
                <a:solidFill>
                  <a:srgbClr val="FFC000"/>
                </a:solidFill>
              </a:rPr>
              <a:t>정찰 당하면 상대방에게도 보임</a:t>
            </a:r>
            <a:endParaRPr lang="en-US" altLang="ko-KR" sz="1000" dirty="0" smtClean="0">
              <a:solidFill>
                <a:srgbClr val="FFC000"/>
              </a:solidFill>
            </a:endParaRPr>
          </a:p>
        </p:txBody>
      </p:sp>
      <p:sp>
        <p:nvSpPr>
          <p:cNvPr id="93" name="타원형 설명선 92"/>
          <p:cNvSpPr/>
          <p:nvPr/>
        </p:nvSpPr>
        <p:spPr>
          <a:xfrm>
            <a:off x="72008" y="6095595"/>
            <a:ext cx="2123728" cy="429749"/>
          </a:xfrm>
          <a:prstGeom prst="wedgeEllipseCallout">
            <a:avLst>
              <a:gd name="adj1" fmla="val 70819"/>
              <a:gd name="adj2" fmla="val -20376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/>
              <a:t>실드</a:t>
            </a:r>
            <a:endParaRPr lang="en-US" altLang="ko-KR" sz="7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ko-KR" altLang="en-US" sz="700" dirty="0" smtClean="0"/>
              <a:t>공격을 당하지 않는 상태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신규유저</a:t>
            </a:r>
            <a:r>
              <a:rPr lang="en-US" altLang="ko-KR" sz="700" dirty="0" smtClean="0"/>
              <a:t>3</a:t>
            </a:r>
            <a:r>
              <a:rPr lang="ko-KR" altLang="en-US" sz="700" dirty="0" smtClean="0"/>
              <a:t>일</a:t>
            </a:r>
            <a:r>
              <a:rPr lang="en-US" altLang="ko-KR" sz="700" dirty="0" smtClean="0"/>
              <a:t>/ </a:t>
            </a:r>
            <a:r>
              <a:rPr lang="ko-KR" altLang="en-US" sz="700" dirty="0" smtClean="0"/>
              <a:t>어</a:t>
            </a:r>
            <a:r>
              <a:rPr lang="ko-KR" altLang="en-US" sz="700" dirty="0"/>
              <a:t>쩔</a:t>
            </a:r>
            <a:r>
              <a:rPr lang="en-US" altLang="ko-KR" sz="700" dirty="0" smtClean="0"/>
              <a:t>/ </a:t>
            </a:r>
            <a:endParaRPr lang="en-US" altLang="ko-KR" sz="1000" dirty="0" smtClean="0"/>
          </a:p>
        </p:txBody>
      </p:sp>
      <p:sp>
        <p:nvSpPr>
          <p:cNvPr id="96" name="순서도: 대체 처리 95"/>
          <p:cNvSpPr/>
          <p:nvPr/>
        </p:nvSpPr>
        <p:spPr>
          <a:xfrm>
            <a:off x="7508221" y="5636255"/>
            <a:ext cx="485529" cy="360040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정찰</a:t>
            </a:r>
            <a:endParaRPr lang="en-US" altLang="ko-KR" sz="8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600" dirty="0" smtClean="0">
                <a:solidFill>
                  <a:srgbClr val="FFC000"/>
                </a:solidFill>
              </a:rPr>
              <a:t>1</a:t>
            </a:r>
            <a:r>
              <a:rPr lang="ko-KR" altLang="en-US" sz="600" dirty="0" smtClean="0">
                <a:solidFill>
                  <a:srgbClr val="FFC000"/>
                </a:solidFill>
              </a:rPr>
              <a:t>알파</a:t>
            </a:r>
            <a:endParaRPr lang="ko-KR" altLang="en-US" sz="600" dirty="0">
              <a:solidFill>
                <a:srgbClr val="FFC000"/>
              </a:solidFill>
            </a:endParaRPr>
          </a:p>
        </p:txBody>
      </p:sp>
      <p:sp>
        <p:nvSpPr>
          <p:cNvPr id="97" name="순서도: 대체 처리 96"/>
          <p:cNvSpPr/>
          <p:nvPr/>
        </p:nvSpPr>
        <p:spPr>
          <a:xfrm>
            <a:off x="8110981" y="5641843"/>
            <a:ext cx="485529" cy="360040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광고 시청</a:t>
            </a:r>
            <a:endParaRPr lang="ko-KR" altLang="en-US" sz="600" dirty="0">
              <a:solidFill>
                <a:srgbClr val="FFC000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5879939" y="2477824"/>
            <a:ext cx="852301" cy="447120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err="1" smtClean="0"/>
              <a:t>월드맵</a:t>
            </a:r>
            <a:endParaRPr lang="en-US" altLang="ko-KR" sz="600" dirty="0" smtClean="0"/>
          </a:p>
          <a:p>
            <a:endParaRPr lang="en-US" altLang="ko-KR" sz="600" dirty="0" smtClean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1" name="직사각형 80"/>
          <p:cNvSpPr/>
          <p:nvPr/>
        </p:nvSpPr>
        <p:spPr>
          <a:xfrm>
            <a:off x="5220072" y="2666590"/>
            <a:ext cx="622684" cy="157421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/>
              <a:t>골드 </a:t>
            </a:r>
            <a:r>
              <a:rPr lang="en-US" altLang="ko-KR" sz="600" dirty="0" smtClean="0"/>
              <a:t>99999</a:t>
            </a:r>
            <a:endParaRPr lang="ko-KR" altLang="en-US" sz="600" dirty="0"/>
          </a:p>
        </p:txBody>
      </p:sp>
      <p:sp>
        <p:nvSpPr>
          <p:cNvPr id="82" name="직사각형 81"/>
          <p:cNvSpPr/>
          <p:nvPr/>
        </p:nvSpPr>
        <p:spPr>
          <a:xfrm>
            <a:off x="5220072" y="2882614"/>
            <a:ext cx="622684" cy="157421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/>
              <a:t>보</a:t>
            </a:r>
            <a:r>
              <a:rPr lang="ko-KR" altLang="en-US" sz="600" dirty="0"/>
              <a:t>석</a:t>
            </a:r>
            <a:r>
              <a:rPr lang="ko-KR" altLang="en-US" sz="600" dirty="0" smtClean="0"/>
              <a:t> </a:t>
            </a:r>
            <a:r>
              <a:rPr lang="en-US" altLang="ko-KR" sz="600" dirty="0" smtClean="0"/>
              <a:t>99999</a:t>
            </a:r>
            <a:endParaRPr lang="ko-KR" altLang="en-US" sz="600" dirty="0"/>
          </a:p>
        </p:txBody>
      </p:sp>
      <p:pic>
        <p:nvPicPr>
          <p:cNvPr id="83" name="Picture 3" descr="C:\work_2012\smart\project_LOK\ui\icon\money\money_coin0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636912"/>
            <a:ext cx="167307" cy="21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" descr="C:\work_2012\smart\project_LOK\ui\icon\money\money_cash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186" y="2852020"/>
            <a:ext cx="183941" cy="22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사각형 설명선 94"/>
          <p:cNvSpPr/>
          <p:nvPr/>
        </p:nvSpPr>
        <p:spPr>
          <a:xfrm>
            <a:off x="6297035" y="44624"/>
            <a:ext cx="2811469" cy="2237968"/>
          </a:xfrm>
          <a:prstGeom prst="wedgeRectCallout">
            <a:avLst>
              <a:gd name="adj1" fmla="val -59509"/>
              <a:gd name="adj2" fmla="val 19555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To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유저이름</a:t>
            </a:r>
            <a:endParaRPr lang="en-US" altLang="ko-KR" sz="800" dirty="0" smtClean="0">
              <a:solidFill>
                <a:srgbClr val="FF0000"/>
              </a:solidFill>
            </a:endParaRPr>
          </a:p>
          <a:p>
            <a:r>
              <a:rPr lang="ko-KR" altLang="en-US" sz="800" dirty="0" smtClean="0">
                <a:solidFill>
                  <a:schemeClr val="bg1"/>
                </a:solidFill>
              </a:rPr>
              <a:t>제목 </a:t>
            </a:r>
            <a:r>
              <a:rPr lang="en-US" altLang="ko-KR" sz="800" dirty="0" smtClean="0">
                <a:solidFill>
                  <a:schemeClr val="bg1"/>
                </a:solidFill>
              </a:rPr>
              <a:t>: I don’t know who you are</a:t>
            </a:r>
          </a:p>
          <a:p>
            <a:r>
              <a:rPr lang="ko-KR" altLang="en-US" sz="800" dirty="0" smtClean="0">
                <a:solidFill>
                  <a:schemeClr val="bg1"/>
                </a:solidFill>
              </a:rPr>
              <a:t>웹 링크 슬롯 </a:t>
            </a:r>
            <a:r>
              <a:rPr lang="en-US" altLang="ko-KR" sz="800" dirty="0" smtClean="0">
                <a:solidFill>
                  <a:schemeClr val="bg1"/>
                </a:solidFill>
              </a:rPr>
              <a:t>(</a:t>
            </a:r>
            <a:r>
              <a:rPr lang="ko-KR" altLang="en-US" sz="800" dirty="0" smtClean="0">
                <a:solidFill>
                  <a:schemeClr val="bg1"/>
                </a:solidFill>
              </a:rPr>
              <a:t>커뮤니티 주소</a:t>
            </a:r>
            <a:r>
              <a:rPr lang="en-US" altLang="ko-KR" sz="800" dirty="0" smtClean="0">
                <a:solidFill>
                  <a:schemeClr val="bg1"/>
                </a:solidFill>
              </a:rPr>
              <a:t>)</a:t>
            </a:r>
          </a:p>
          <a:p>
            <a:endParaRPr lang="en-US" altLang="ko-KR" sz="600" dirty="0" smtClean="0">
              <a:solidFill>
                <a:srgbClr val="FFCC00"/>
              </a:solidFill>
            </a:endParaRPr>
          </a:p>
          <a:p>
            <a:r>
              <a:rPr lang="en-US" altLang="ko-KR" sz="800" dirty="0" err="1" smtClean="0">
                <a:solidFill>
                  <a:srgbClr val="FFCC00"/>
                </a:solidFill>
              </a:rPr>
              <a:t>i</a:t>
            </a:r>
            <a:r>
              <a:rPr lang="en-US" altLang="ko-KR" sz="800" dirty="0" smtClean="0">
                <a:solidFill>
                  <a:srgbClr val="FFCC00"/>
                </a:solidFill>
              </a:rPr>
              <a:t> </a:t>
            </a:r>
            <a:r>
              <a:rPr lang="en-US" altLang="ko-KR" sz="800" dirty="0" err="1" smtClean="0">
                <a:solidFill>
                  <a:srgbClr val="FFCC00"/>
                </a:solidFill>
              </a:rPr>
              <a:t>ll</a:t>
            </a:r>
            <a:r>
              <a:rPr lang="en-US" altLang="ko-KR" sz="800" dirty="0" smtClean="0">
                <a:solidFill>
                  <a:srgbClr val="FFCC00"/>
                </a:solidFill>
              </a:rPr>
              <a:t> find you.</a:t>
            </a:r>
          </a:p>
          <a:p>
            <a:r>
              <a:rPr lang="en-US" altLang="ko-KR" sz="800" dirty="0" smtClean="0">
                <a:solidFill>
                  <a:srgbClr val="FFCC00"/>
                </a:solidFill>
              </a:rPr>
              <a:t>Good luck</a:t>
            </a:r>
          </a:p>
          <a:p>
            <a:endParaRPr lang="en-US" altLang="ko-KR" sz="800" dirty="0" smtClean="0">
              <a:solidFill>
                <a:srgbClr val="FFCC00"/>
              </a:solidFill>
            </a:endParaRPr>
          </a:p>
          <a:p>
            <a:r>
              <a:rPr lang="en-US" altLang="ko-KR" sz="800" dirty="0">
                <a:solidFill>
                  <a:srgbClr val="FFCC00"/>
                </a:solidFill>
              </a:rPr>
              <a:t>1</a:t>
            </a:r>
            <a:r>
              <a:rPr lang="en-US" altLang="ko-KR" sz="800" dirty="0" smtClean="0">
                <a:solidFill>
                  <a:srgbClr val="FFCC00"/>
                </a:solidFill>
              </a:rPr>
              <a:t>000</a:t>
            </a:r>
            <a:r>
              <a:rPr lang="ko-KR" altLang="en-US" sz="800" dirty="0" smtClean="0">
                <a:solidFill>
                  <a:srgbClr val="FFCC00"/>
                </a:solidFill>
              </a:rPr>
              <a:t>글자 제한</a:t>
            </a:r>
            <a:endParaRPr lang="en-US" altLang="ko-KR" sz="800" dirty="0" smtClean="0">
              <a:solidFill>
                <a:srgbClr val="FFCC00"/>
              </a:solidFill>
            </a:endParaRPr>
          </a:p>
          <a:p>
            <a:endParaRPr lang="en-US" altLang="ko-KR" sz="800" dirty="0">
              <a:solidFill>
                <a:srgbClr val="FFCC00"/>
              </a:solidFill>
            </a:endParaRPr>
          </a:p>
          <a:p>
            <a:endParaRPr lang="en-US" altLang="ko-KR" sz="800" dirty="0">
              <a:solidFill>
                <a:srgbClr val="FFCC00"/>
              </a:solidFill>
            </a:endParaRPr>
          </a:p>
          <a:p>
            <a:endParaRPr lang="en-US" altLang="ko-KR" sz="800" dirty="0" smtClean="0">
              <a:solidFill>
                <a:schemeClr val="bg1"/>
              </a:solidFill>
            </a:endParaRPr>
          </a:p>
          <a:p>
            <a:endParaRPr lang="en-US" altLang="ko-KR" sz="800" dirty="0" smtClean="0">
              <a:solidFill>
                <a:schemeClr val="bg1"/>
              </a:solidFill>
            </a:endParaRP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endParaRPr lang="en-US" altLang="ko-KR" sz="1000" dirty="0" smtClean="0">
              <a:solidFill>
                <a:srgbClr val="FFCC00"/>
              </a:solidFill>
            </a:endParaRPr>
          </a:p>
        </p:txBody>
      </p:sp>
      <p:sp>
        <p:nvSpPr>
          <p:cNvPr id="100" name="순서도: 대체 처리 99"/>
          <p:cNvSpPr/>
          <p:nvPr/>
        </p:nvSpPr>
        <p:spPr>
          <a:xfrm>
            <a:off x="7593179" y="1788157"/>
            <a:ext cx="864096" cy="360040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A6C64"/>
                </a:solidFill>
              </a:rPr>
              <a:t>보내기</a:t>
            </a:r>
            <a:endParaRPr lang="ko-KR" altLang="en-US" sz="800" dirty="0">
              <a:solidFill>
                <a:srgbClr val="7A6C64"/>
              </a:solidFill>
            </a:endParaRPr>
          </a:p>
        </p:txBody>
      </p:sp>
      <p:sp>
        <p:nvSpPr>
          <p:cNvPr id="101" name="순서도: 대체 처리 100"/>
          <p:cNvSpPr/>
          <p:nvPr/>
        </p:nvSpPr>
        <p:spPr>
          <a:xfrm>
            <a:off x="6982436" y="1772816"/>
            <a:ext cx="467861" cy="360040"/>
          </a:xfrm>
          <a:prstGeom prst="flowChartAlternateProcess">
            <a:avLst/>
          </a:prstGeom>
          <a:gradFill>
            <a:gsLst>
              <a:gs pos="0">
                <a:srgbClr val="FFC000"/>
              </a:gs>
              <a:gs pos="50000">
                <a:srgbClr val="FF0000"/>
              </a:gs>
              <a:gs pos="100000">
                <a:srgbClr val="FF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취소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2" name="순서도: 대체 처리 101"/>
          <p:cNvSpPr/>
          <p:nvPr/>
        </p:nvSpPr>
        <p:spPr>
          <a:xfrm>
            <a:off x="7137281" y="280793"/>
            <a:ext cx="158169" cy="176361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</a:rPr>
              <a:t>+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pic>
        <p:nvPicPr>
          <p:cNvPr id="103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564" y="2967323"/>
            <a:ext cx="186718" cy="18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282" y="2967323"/>
            <a:ext cx="186718" cy="18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278" y="2967323"/>
            <a:ext cx="186718" cy="18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3" descr="C:\work_2015\robo\proto\제안서\pilot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825" y="2967323"/>
            <a:ext cx="186718" cy="18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사각형 설명선 106"/>
          <p:cNvSpPr/>
          <p:nvPr/>
        </p:nvSpPr>
        <p:spPr>
          <a:xfrm>
            <a:off x="5017507" y="968632"/>
            <a:ext cx="862432" cy="984204"/>
          </a:xfrm>
          <a:prstGeom prst="wedgeRectCallout">
            <a:avLst>
              <a:gd name="adj1" fmla="val -68051"/>
              <a:gd name="adj2" fmla="val 17005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/>
              </a:solidFill>
            </a:endParaRP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endParaRPr lang="en-US" altLang="ko-KR" sz="1000" dirty="0" smtClean="0">
              <a:solidFill>
                <a:srgbClr val="FFCC00"/>
              </a:solidFill>
            </a:endParaRPr>
          </a:p>
        </p:txBody>
      </p:sp>
      <p:sp>
        <p:nvSpPr>
          <p:cNvPr id="110" name="순서도: 대체 처리 109"/>
          <p:cNvSpPr/>
          <p:nvPr/>
        </p:nvSpPr>
        <p:spPr>
          <a:xfrm>
            <a:off x="5274410" y="1124744"/>
            <a:ext cx="377710" cy="262476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길드초대</a:t>
            </a:r>
            <a:endParaRPr lang="en-US" altLang="ko-KR" sz="600" dirty="0" smtClean="0">
              <a:solidFill>
                <a:schemeClr val="bg1"/>
              </a:solidFill>
            </a:endParaRPr>
          </a:p>
        </p:txBody>
      </p:sp>
      <p:sp>
        <p:nvSpPr>
          <p:cNvPr id="116" name="순서도: 대체 처리 115"/>
          <p:cNvSpPr/>
          <p:nvPr/>
        </p:nvSpPr>
        <p:spPr>
          <a:xfrm>
            <a:off x="5266878" y="1491575"/>
            <a:ext cx="385242" cy="270417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rgbClr val="7A6C64"/>
                </a:solidFill>
              </a:rPr>
              <a:t>메일</a:t>
            </a:r>
            <a:endParaRPr lang="en-US" altLang="ko-KR" sz="600" dirty="0" smtClean="0">
              <a:solidFill>
                <a:srgbClr val="7A6C64"/>
              </a:solidFill>
            </a:endParaRPr>
          </a:p>
        </p:txBody>
      </p:sp>
      <p:sp>
        <p:nvSpPr>
          <p:cNvPr id="94" name="순서도: 대체 처리 93"/>
          <p:cNvSpPr/>
          <p:nvPr/>
        </p:nvSpPr>
        <p:spPr>
          <a:xfrm>
            <a:off x="827584" y="2605015"/>
            <a:ext cx="485529" cy="360040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정찰결과보기</a:t>
            </a:r>
            <a:endParaRPr lang="ko-KR" altLang="en-US" sz="500" dirty="0">
              <a:solidFill>
                <a:srgbClr val="FFC000"/>
              </a:solidFill>
            </a:endParaRPr>
          </a:p>
        </p:txBody>
      </p:sp>
      <p:sp>
        <p:nvSpPr>
          <p:cNvPr id="108" name="타원형 설명선 107"/>
          <p:cNvSpPr/>
          <p:nvPr/>
        </p:nvSpPr>
        <p:spPr>
          <a:xfrm>
            <a:off x="-9288" y="3348184"/>
            <a:ext cx="2205023" cy="1565157"/>
          </a:xfrm>
          <a:prstGeom prst="wedgeEllipseCallout">
            <a:avLst>
              <a:gd name="adj1" fmla="val -208"/>
              <a:gd name="adj2" fmla="val -72089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1.</a:t>
            </a:r>
            <a:r>
              <a:rPr lang="ko-KR" altLang="en-US" sz="700" dirty="0" smtClean="0"/>
              <a:t>적 마을화면으로 바뀐다</a:t>
            </a:r>
            <a:r>
              <a:rPr lang="en-US" altLang="ko-KR" sz="700" dirty="0" smtClean="0"/>
              <a:t>. </a:t>
            </a:r>
          </a:p>
          <a:p>
            <a:pPr algn="ctr"/>
            <a:r>
              <a:rPr lang="en-US" altLang="ko-KR" sz="700" dirty="0" smtClean="0"/>
              <a:t>2.</a:t>
            </a:r>
            <a:r>
              <a:rPr lang="ko-KR" altLang="en-US" sz="700" dirty="0" smtClean="0"/>
              <a:t>공유하기 버튼이 활성화된다</a:t>
            </a:r>
            <a:r>
              <a:rPr lang="en-US" altLang="ko-KR" sz="700" dirty="0" smtClean="0"/>
              <a:t>. </a:t>
            </a:r>
          </a:p>
          <a:p>
            <a:pPr algn="ctr"/>
            <a:endParaRPr lang="en-US" altLang="ko-KR" sz="700" dirty="0"/>
          </a:p>
          <a:p>
            <a:pPr algn="ctr"/>
            <a:endParaRPr lang="en-US" altLang="ko-KR" sz="700" dirty="0" smtClean="0"/>
          </a:p>
          <a:p>
            <a:pPr algn="ctr"/>
            <a:endParaRPr lang="en-US" altLang="ko-KR" sz="700" dirty="0"/>
          </a:p>
          <a:p>
            <a:pPr algn="ctr"/>
            <a:endParaRPr lang="en-US" altLang="ko-KR" sz="700" dirty="0" smtClean="0"/>
          </a:p>
          <a:p>
            <a:pPr algn="ctr"/>
            <a:endParaRPr lang="en-US" altLang="ko-KR" sz="700" dirty="0" smtClean="0"/>
          </a:p>
        </p:txBody>
      </p:sp>
      <p:sp>
        <p:nvSpPr>
          <p:cNvPr id="109" name="순서도: 대체 처리 108"/>
          <p:cNvSpPr/>
          <p:nvPr/>
        </p:nvSpPr>
        <p:spPr>
          <a:xfrm>
            <a:off x="1313113" y="4132529"/>
            <a:ext cx="522583" cy="450569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FFC000"/>
                </a:solidFill>
              </a:rPr>
              <a:t>길드공유</a:t>
            </a:r>
            <a:endParaRPr lang="ko-KR" altLang="en-US" sz="800" dirty="0">
              <a:solidFill>
                <a:srgbClr val="FFC000"/>
              </a:solidFill>
            </a:endParaRPr>
          </a:p>
        </p:txBody>
      </p:sp>
      <p:sp>
        <p:nvSpPr>
          <p:cNvPr id="111" name="순서도: 대체 처리 110"/>
          <p:cNvSpPr/>
          <p:nvPr/>
        </p:nvSpPr>
        <p:spPr>
          <a:xfrm>
            <a:off x="395536" y="4130396"/>
            <a:ext cx="522583" cy="450569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FFC000"/>
                </a:solidFill>
              </a:rPr>
              <a:t>메일공유</a:t>
            </a:r>
            <a:endParaRPr lang="ko-KR" altLang="en-US" sz="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52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15888</TotalTime>
  <Words>2618</Words>
  <Application>Microsoft Office PowerPoint</Application>
  <PresentationFormat>화면 슬라이드 쇼(4:3)</PresentationFormat>
  <Paragraphs>2204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(titan wars)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BEAST ROBO</dc:title>
  <dc:creator>zard96</dc:creator>
  <cp:lastModifiedBy>Registered User</cp:lastModifiedBy>
  <cp:revision>1032</cp:revision>
  <dcterms:created xsi:type="dcterms:W3CDTF">2015-05-16T14:54:41Z</dcterms:created>
  <dcterms:modified xsi:type="dcterms:W3CDTF">2016-02-14T09:32:00Z</dcterms:modified>
</cp:coreProperties>
</file>