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C69A03-0855-41EC-9A25-379E366C02F4}">
  <a:tblStyle styleId="{D1C69A03-0855-41EC-9A25-379E366C0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eleniumHQ/selenium/wiki/PageObjects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buzzricksons/example-selenide-web-te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odeborne/selenide/blob/master/CHANGELOG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elenide.org" TargetMode="External"/><Relationship Id="rId4" Type="http://schemas.openxmlformats.org/officeDocument/2006/relationships/hyperlink" Target="http://www.gebish.org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Selenide: CONCISE UI TESTS IN JAVA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豊富なメソッドのサポート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25" y="1062425"/>
            <a:ext cx="4665674" cy="39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POM(Page Object Model) </a:t>
            </a:r>
            <a:r>
              <a:rPr lang="en"/>
              <a:t>パターン</a:t>
            </a:r>
            <a:r>
              <a:rPr lang="en"/>
              <a:t> - 1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925375"/>
            <a:ext cx="8520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https://github.com/SeleniumHQ/selenium/wiki/PageObjects</a:t>
            </a:r>
            <a:endParaRPr>
              <a:solidFill>
                <a:srgbClr val="D9D9D9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ページ毎にオブジェクトを作成してテストする方法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１つのページオブジェクトを複数のテストで利用可能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Html elementを</a:t>
            </a:r>
            <a:r>
              <a:rPr lang="en">
                <a:solidFill>
                  <a:srgbClr val="D9D9D9"/>
                </a:solidFill>
              </a:rPr>
              <a:t>探すコードをテストコードからページオブジェクトに移動させることができる</a:t>
            </a:r>
            <a:endParaRPr>
              <a:solidFill>
                <a:srgbClr val="D9D9D9"/>
              </a:solidFill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分かりやすくなる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00" y="1017725"/>
            <a:ext cx="3866424" cy="19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POM(Page Object Model) パターン - 2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5" y="1093925"/>
            <a:ext cx="4924299" cy="38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POM(Page Object Model) パターン - 3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1" y="1152475"/>
            <a:ext cx="710251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Pattern vs POM pattern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50"/>
            <a:ext cx="74295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6182675" y="1170250"/>
            <a:ext cx="2292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Basicパターン</a:t>
            </a:r>
            <a:endParaRPr sz="2400">
              <a:solidFill>
                <a:srgbClr val="3C78D8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304700" y="2694250"/>
            <a:ext cx="2334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POMパターン</a:t>
            </a:r>
            <a:endParaRPr sz="2400">
              <a:solidFill>
                <a:srgbClr val="3C78D8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745675" y="3829200"/>
            <a:ext cx="3779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１つのページオブジェクトを複数のテストで利用可能</a:t>
            </a:r>
            <a:endParaRPr b="1" sz="1100">
              <a:solidFill>
                <a:srgbClr val="E06666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040425" y="2418625"/>
            <a:ext cx="4905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Html elementを探すコードをテストコードからページオブジェクトに移動させることができる</a:t>
            </a:r>
            <a:endParaRPr b="1" sz="1100">
              <a:solidFill>
                <a:srgbClr val="E06666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177575" y="3391425"/>
            <a:ext cx="1889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分かりやすくなる</a:t>
            </a:r>
            <a:endParaRPr b="1" sz="11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その他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Headless Chrome </a:t>
            </a:r>
            <a:r>
              <a:rPr lang="en">
                <a:solidFill>
                  <a:srgbClr val="D9D9D9"/>
                </a:solidFill>
              </a:rPr>
              <a:t>テスト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Java </a:t>
            </a:r>
            <a:r>
              <a:rPr lang="en">
                <a:solidFill>
                  <a:srgbClr val="D9D9D9"/>
                </a:solidFill>
              </a:rPr>
              <a:t>ソースにて設定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Maven</a:t>
            </a:r>
            <a:r>
              <a:rPr lang="en">
                <a:solidFill>
                  <a:srgbClr val="D9D9D9"/>
                </a:solidFill>
              </a:rPr>
              <a:t>実行し設定</a:t>
            </a:r>
            <a:endParaRPr>
              <a:solidFill>
                <a:srgbClr val="D9D9D9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テストが失敗した場合</a:t>
            </a:r>
            <a:r>
              <a:rPr lang="en">
                <a:solidFill>
                  <a:srgbClr val="D9D9D9"/>
                </a:solidFill>
              </a:rPr>
              <a:t>(</a:t>
            </a:r>
            <a:r>
              <a:rPr lang="en">
                <a:solidFill>
                  <a:srgbClr val="D9D9D9"/>
                </a:solidFill>
              </a:rPr>
              <a:t>設定した場所にスクリーンショットとhtmlファイルが保存される</a:t>
            </a:r>
            <a:r>
              <a:rPr lang="en">
                <a:solidFill>
                  <a:srgbClr val="D9D9D9"/>
                </a:solidFill>
              </a:rPr>
              <a:t>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1337450" y="1922625"/>
            <a:ext cx="4219800" cy="355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</a:rPr>
              <a:t>System.setProperty("selenide.isHeadless", true);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337450" y="2760825"/>
            <a:ext cx="4219800" cy="355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</a:rPr>
              <a:t>-Dchromeoptions.args=headless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337450" y="3980025"/>
            <a:ext cx="4551900" cy="355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</a:rPr>
              <a:t>System.setProperty("selenide.reportsFolder", "保存するフォルダ名");</a:t>
            </a:r>
            <a:endParaRPr sz="11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 CIとSlackの</a:t>
            </a:r>
            <a:r>
              <a:rPr lang="en"/>
              <a:t>連携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 sz="1600">
                <a:solidFill>
                  <a:srgbClr val="D9D9D9"/>
                </a:solidFill>
              </a:rPr>
              <a:t>Githubにpush → Travis CI</a:t>
            </a:r>
            <a:r>
              <a:rPr lang="en" sz="1600">
                <a:solidFill>
                  <a:srgbClr val="D9D9D9"/>
                </a:solidFill>
              </a:rPr>
              <a:t>ビルド</a:t>
            </a:r>
            <a:r>
              <a:rPr lang="en" sz="1600">
                <a:solidFill>
                  <a:srgbClr val="D9D9D9"/>
                </a:solidFill>
              </a:rPr>
              <a:t>(headless Chrome</a:t>
            </a:r>
            <a:r>
              <a:rPr lang="en" sz="1600">
                <a:solidFill>
                  <a:srgbClr val="D9D9D9"/>
                </a:solidFill>
              </a:rPr>
              <a:t>にてテストを実行</a:t>
            </a:r>
            <a:r>
              <a:rPr lang="en" sz="1600">
                <a:solidFill>
                  <a:srgbClr val="D9D9D9"/>
                </a:solidFill>
              </a:rPr>
              <a:t>) → Slackに</a:t>
            </a:r>
            <a:r>
              <a:rPr lang="en" sz="1600">
                <a:solidFill>
                  <a:srgbClr val="D9D9D9"/>
                </a:solidFill>
              </a:rPr>
              <a:t>結果通知</a:t>
            </a:r>
            <a:endParaRPr sz="1600">
              <a:solidFill>
                <a:srgbClr val="D9D9D9"/>
              </a:solidFill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●"/>
            </a:pPr>
            <a:r>
              <a:rPr lang="en">
                <a:solidFill>
                  <a:srgbClr val="D9D9D9"/>
                </a:solidFill>
              </a:rPr>
              <a:t>.travis.ymlファイルに下の部分を追加する</a:t>
            </a:r>
            <a:endParaRPr sz="1600">
              <a:solidFill>
                <a:srgbClr val="D9D9D9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54675" y="1003650"/>
            <a:ext cx="7992300" cy="1584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75" y="1076275"/>
            <a:ext cx="1751100" cy="14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475" y="1104350"/>
            <a:ext cx="1410700" cy="13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9075" y="1053400"/>
            <a:ext cx="1484800" cy="14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2408350" y="1522275"/>
            <a:ext cx="11367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456350" y="1522275"/>
            <a:ext cx="11367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113" y="3628525"/>
            <a:ext cx="82010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696225" y="3745225"/>
            <a:ext cx="1410600" cy="341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255000" y="4288350"/>
            <a:ext cx="2362500" cy="341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362325" y="1229050"/>
            <a:ext cx="8404200" cy="2238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テストケース</a:t>
            </a:r>
            <a:endParaRPr>
              <a:solidFill>
                <a:srgbClr val="EFEFEF"/>
              </a:solidFill>
            </a:endParaRPr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Ajax</a:t>
            </a:r>
            <a:r>
              <a:rPr lang="en">
                <a:solidFill>
                  <a:srgbClr val="EFEFEF"/>
                </a:solidFill>
              </a:rPr>
              <a:t>テスト</a:t>
            </a:r>
            <a:endParaRPr>
              <a:solidFill>
                <a:srgbClr val="EFEFE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■"/>
            </a:pPr>
            <a:r>
              <a:rPr lang="en">
                <a:solidFill>
                  <a:srgbClr val="EFEFEF"/>
                </a:solidFill>
              </a:rPr>
              <a:t>Input欄に3を</a:t>
            </a:r>
            <a:r>
              <a:rPr lang="en">
                <a:solidFill>
                  <a:srgbClr val="EFEFEF"/>
                </a:solidFill>
              </a:rPr>
              <a:t>入力した後ボタンをクリックすると3秒後に</a:t>
            </a:r>
            <a:r>
              <a:rPr lang="en">
                <a:solidFill>
                  <a:srgbClr val="EFEFEF"/>
                </a:solidFill>
              </a:rPr>
              <a:t>“3 seconds later”</a:t>
            </a:r>
            <a:r>
              <a:rPr lang="en">
                <a:solidFill>
                  <a:srgbClr val="EFEFEF"/>
                </a:solidFill>
              </a:rPr>
              <a:t>という文字列が出力されるかをチェック</a:t>
            </a:r>
            <a:endParaRPr>
              <a:solidFill>
                <a:srgbClr val="EFEFE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>
                <a:solidFill>
                  <a:srgbClr val="EFEFEF"/>
                </a:solidFill>
              </a:rPr>
              <a:t>“Selenide”</a:t>
            </a:r>
            <a:r>
              <a:rPr lang="en">
                <a:solidFill>
                  <a:srgbClr val="EFEFEF"/>
                </a:solidFill>
              </a:rPr>
              <a:t>というキーワードで検索して結果をチェック</a:t>
            </a:r>
            <a:endParaRPr>
              <a:solidFill>
                <a:srgbClr val="EFEFE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■"/>
            </a:pPr>
            <a:r>
              <a:rPr lang="en">
                <a:solidFill>
                  <a:srgbClr val="EFEFEF"/>
                </a:solidFill>
              </a:rPr>
              <a:t>Google</a:t>
            </a:r>
            <a:r>
              <a:rPr lang="en">
                <a:solidFill>
                  <a:srgbClr val="EFEFEF"/>
                </a:solidFill>
              </a:rPr>
              <a:t>検索</a:t>
            </a:r>
            <a:endParaRPr>
              <a:solidFill>
                <a:srgbClr val="EFEFE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■"/>
            </a:pPr>
            <a:r>
              <a:rPr lang="en">
                <a:solidFill>
                  <a:srgbClr val="EFEFEF"/>
                </a:solidFill>
              </a:rPr>
              <a:t>Naver</a:t>
            </a:r>
            <a:r>
              <a:rPr lang="en">
                <a:solidFill>
                  <a:srgbClr val="EFEFEF"/>
                </a:solidFill>
              </a:rPr>
              <a:t>検索</a:t>
            </a:r>
            <a:endParaRPr>
              <a:solidFill>
                <a:srgbClr val="EFEFEF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■"/>
            </a:pPr>
            <a:r>
              <a:rPr lang="en">
                <a:solidFill>
                  <a:srgbClr val="EFEFEF"/>
                </a:solidFill>
              </a:rPr>
              <a:t>Yahoo</a:t>
            </a:r>
            <a:r>
              <a:rPr lang="en">
                <a:solidFill>
                  <a:srgbClr val="EFEFEF"/>
                </a:solidFill>
              </a:rPr>
              <a:t>検索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ローカル環境にてテストを実行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通常のブラウザテスト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Headless Chrome</a:t>
            </a:r>
            <a:r>
              <a:rPr lang="en">
                <a:solidFill>
                  <a:srgbClr val="D9D9D9"/>
                </a:solidFill>
              </a:rPr>
              <a:t>テスト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テストが失敗した場合の確認</a:t>
            </a:r>
            <a:endParaRPr>
              <a:solidFill>
                <a:srgbClr val="D9D9D9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Travis CI</a:t>
            </a:r>
            <a:r>
              <a:rPr lang="en">
                <a:solidFill>
                  <a:srgbClr val="D9D9D9"/>
                </a:solidFill>
              </a:rPr>
              <a:t>連携テスト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試す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最後に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Headless Chrome</a:t>
            </a:r>
            <a:r>
              <a:rPr lang="en">
                <a:solidFill>
                  <a:srgbClr val="D9D9D9"/>
                </a:solidFill>
              </a:rPr>
              <a:t>テストはたまに不安定な場合がある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たまに原因不明で</a:t>
            </a:r>
            <a:r>
              <a:rPr lang="en">
                <a:solidFill>
                  <a:srgbClr val="D9D9D9"/>
                </a:solidFill>
              </a:rPr>
              <a:t>CIの</a:t>
            </a:r>
            <a:r>
              <a:rPr lang="en">
                <a:solidFill>
                  <a:srgbClr val="D9D9D9"/>
                </a:solidFill>
              </a:rPr>
              <a:t>テストが失敗する場合がある</a:t>
            </a:r>
            <a:r>
              <a:rPr lang="en">
                <a:solidFill>
                  <a:srgbClr val="D9D9D9"/>
                </a:solidFill>
              </a:rPr>
              <a:t>(</a:t>
            </a:r>
            <a:r>
              <a:rPr lang="en">
                <a:solidFill>
                  <a:srgbClr val="D9D9D9"/>
                </a:solidFill>
              </a:rPr>
              <a:t>ネットワークなどの問題かも？</a:t>
            </a:r>
            <a:r>
              <a:rPr lang="en">
                <a:solidFill>
                  <a:srgbClr val="D9D9D9"/>
                </a:solidFill>
              </a:rPr>
              <a:t>)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最新バージョンのSeleniumをすぐに使いたい場合はSelenideはおすすめしない</a:t>
            </a:r>
            <a:endParaRPr>
              <a:solidFill>
                <a:srgbClr val="D9D9D9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ソースコード</a:t>
            </a:r>
            <a:r>
              <a:rPr lang="en">
                <a:solidFill>
                  <a:srgbClr val="D9D9D9"/>
                </a:solidFill>
              </a:rPr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https://github.com/buzzricksons/example-selenide-web-test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261950" y="677228"/>
            <a:ext cx="8520600" cy="4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Slack : @요다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Software engineer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요즘 관심사: </a:t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스프링5+스프링 부트2, 데브옵스</a:t>
            </a:r>
            <a:endParaRPr>
              <a:solidFill>
                <a:srgbClr val="D9D9D9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                       </a:t>
            </a:r>
            <a:r>
              <a:rPr lang="en" sz="2400">
                <a:solidFill>
                  <a:schemeClr val="accent2"/>
                </a:solidFill>
              </a:rPr>
              <a:t>Do. Or do not. There is no try.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                       (하려면 제대로 혀. 아님 말구.)</a:t>
            </a:r>
            <a:endParaRPr sz="2400">
              <a:solidFill>
                <a:schemeClr val="accent2"/>
              </a:solidFill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ADADAD"/>
                </a:solidFill>
              </a:rPr>
              <a:t>                                                    </a:t>
            </a:r>
            <a:r>
              <a:rPr lang="en" sz="1200">
                <a:solidFill>
                  <a:srgbClr val="ADADAD"/>
                </a:solidFill>
              </a:rPr>
              <a:t>STAR WARS Episode 5 「The Empire Strikes Back」에서 요다의 명대사</a:t>
            </a:r>
            <a:endParaRPr sz="1200"/>
          </a:p>
        </p:txBody>
      </p:sp>
      <p:pic>
        <p:nvPicPr>
          <p:cNvPr descr="01.jp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5" y="2940800"/>
            <a:ext cx="2930675" cy="16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300" y="547050"/>
            <a:ext cx="4662176" cy="1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Selenide</a:t>
            </a:r>
            <a:r>
              <a:rPr lang="en"/>
              <a:t>との出会い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CCCC"/>
                </a:solidFill>
              </a:rPr>
              <a:t>@JJUG(Japan Java User Group) CCC 2016 FALL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25" y="1152474"/>
            <a:ext cx="6867025" cy="30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Selenide</a:t>
            </a:r>
            <a:r>
              <a:rPr lang="en"/>
              <a:t>とは</a:t>
            </a:r>
            <a:r>
              <a:rPr lang="en"/>
              <a:t>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http://selenide.org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Codeborne社で</a:t>
            </a:r>
            <a:r>
              <a:rPr lang="en">
                <a:solidFill>
                  <a:srgbClr val="D9D9D9"/>
                </a:solidFill>
              </a:rPr>
              <a:t>開発したJava用のウェブテストフレームワーク</a:t>
            </a:r>
            <a:r>
              <a:rPr lang="en">
                <a:solidFill>
                  <a:srgbClr val="D9D9D9"/>
                </a:solidFill>
              </a:rPr>
              <a:t>(Selenium</a:t>
            </a:r>
            <a:r>
              <a:rPr lang="en">
                <a:solidFill>
                  <a:srgbClr val="D9D9D9"/>
                </a:solidFill>
              </a:rPr>
              <a:t>ウェブドライバーをラッピング</a:t>
            </a:r>
            <a:r>
              <a:rPr lang="en">
                <a:solidFill>
                  <a:srgbClr val="D9D9D9"/>
                </a:solidFill>
              </a:rPr>
              <a:t>)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DSL</a:t>
            </a:r>
            <a:r>
              <a:rPr lang="en">
                <a:solidFill>
                  <a:srgbClr val="D9D9D9"/>
                </a:solidFill>
              </a:rPr>
              <a:t>言語</a:t>
            </a:r>
            <a:r>
              <a:rPr lang="en">
                <a:solidFill>
                  <a:srgbClr val="D9D9D9"/>
                </a:solidFill>
              </a:rPr>
              <a:t> + jQueryと</a:t>
            </a:r>
            <a:r>
              <a:rPr lang="en">
                <a:solidFill>
                  <a:srgbClr val="D9D9D9"/>
                </a:solidFill>
              </a:rPr>
              <a:t>似ている文法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POM(Page Object Model)</a:t>
            </a:r>
            <a:r>
              <a:rPr lang="en">
                <a:solidFill>
                  <a:srgbClr val="D9D9D9"/>
                </a:solidFill>
              </a:rPr>
              <a:t>パターンのサポート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活発な維持補修</a:t>
            </a:r>
            <a:r>
              <a:rPr lang="en">
                <a:solidFill>
                  <a:srgbClr val="D9D9D9"/>
                </a:solidFill>
              </a:rPr>
              <a:t>(月に1~2回</a:t>
            </a:r>
            <a:r>
              <a:rPr lang="en">
                <a:solidFill>
                  <a:srgbClr val="D9D9D9"/>
                </a:solidFill>
              </a:rPr>
              <a:t>ほどのリリース</a:t>
            </a:r>
            <a:r>
              <a:rPr lang="en">
                <a:solidFill>
                  <a:srgbClr val="D9D9D9"/>
                </a:solidFill>
              </a:rPr>
              <a:t>)</a:t>
            </a:r>
            <a:endParaRPr>
              <a:solidFill>
                <a:srgbClr val="D9D9D9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https://github.com/codeborne/selenide/blob/master/CHANGELOG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You don't need to think how to shutdown browser, handle timeouts and Stale Element Exceptions or search for relevant log lines, debugging your tests.</a:t>
            </a:r>
            <a:r>
              <a:rPr b="1" i="1" lang="en">
                <a:solidFill>
                  <a:srgbClr val="F6B26B"/>
                </a:solidFill>
              </a:rPr>
              <a:t>Just focus on your business logic and let Selenide do the rest!</a:t>
            </a:r>
            <a:endParaRPr b="1" i="1">
              <a:solidFill>
                <a:srgbClr val="F6B26B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550" y="232000"/>
            <a:ext cx="2372800" cy="12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Codeborne in </a:t>
            </a:r>
            <a:r>
              <a:rPr lang="en"/>
              <a:t>エストニア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9D9D9"/>
                </a:solidFill>
              </a:rPr>
              <a:t>国全体が無料wifiゾーンらしい。。。すごい。。。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50" y="1152475"/>
            <a:ext cx="4633501" cy="30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Selenide vs Geb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</a:rPr>
              <a:t>共通点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Selenium</a:t>
            </a:r>
            <a:r>
              <a:rPr lang="en" sz="1400">
                <a:solidFill>
                  <a:srgbClr val="D9D9D9"/>
                </a:solidFill>
              </a:rPr>
              <a:t>ウェブドライバーをラッピングしたフレームワーク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DLS</a:t>
            </a:r>
            <a:r>
              <a:rPr lang="en" sz="1400">
                <a:solidFill>
                  <a:srgbClr val="D9D9D9"/>
                </a:solidFill>
              </a:rPr>
              <a:t>言語</a:t>
            </a:r>
            <a:r>
              <a:rPr lang="en" sz="1400">
                <a:solidFill>
                  <a:srgbClr val="D9D9D9"/>
                </a:solidFill>
              </a:rPr>
              <a:t> + jQueryと</a:t>
            </a:r>
            <a:r>
              <a:rPr lang="en" sz="1400">
                <a:solidFill>
                  <a:srgbClr val="D9D9D9"/>
                </a:solidFill>
              </a:rPr>
              <a:t>似ている文法</a:t>
            </a:r>
            <a:endParaRPr sz="1400">
              <a:solidFill>
                <a:srgbClr val="D9D9D9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POM(Page Object Model) </a:t>
            </a:r>
            <a:r>
              <a:rPr lang="en" sz="1400">
                <a:solidFill>
                  <a:srgbClr val="D9D9D9"/>
                </a:solidFill>
              </a:rPr>
              <a:t>サポート</a:t>
            </a:r>
            <a:endParaRPr sz="1400">
              <a:solidFill>
                <a:srgbClr val="D9D9D9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89" name="Shape 89"/>
          <p:cNvGraphicFramePr/>
          <p:nvPr/>
        </p:nvGraphicFramePr>
        <p:xfrm>
          <a:off x="453775" y="24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{D1C69A03-0855-41EC-9A25-379E366C02F4}</a:tableStyleId>
              </a:tblPr>
              <a:tblGrid>
                <a:gridCol w="3911375"/>
                <a:gridCol w="4046350"/>
              </a:tblGrid>
              <a:tr h="487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>
                          <a:solidFill>
                            <a:srgbClr val="D9D9D9"/>
                          </a:solidFill>
                        </a:rPr>
                        <a:t>Selenide</a:t>
                      </a:r>
                      <a:endParaRPr sz="24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>
                          <a:solidFill>
                            <a:srgbClr val="D9D9D9"/>
                          </a:solidFill>
                        </a:rPr>
                        <a:t>Geb</a:t>
                      </a:r>
                      <a:endParaRPr sz="24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892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http://selenide.org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Javaを利用(JUnit/TestNG)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エンタプライズサポート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http://www.gebish.org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Groovyを利用(Spock)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Selenideよりコードの量が少なくなる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indent="-3175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IDEのサポートがSelenideより物足りない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3125" y="2550250"/>
            <a:ext cx="1746450" cy="6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2400" y="2550250"/>
            <a:ext cx="1240098" cy="6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8525" y="2550250"/>
            <a:ext cx="879734" cy="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Selenideの</a:t>
            </a:r>
            <a:r>
              <a:rPr lang="en"/>
              <a:t>導入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Maven</a:t>
            </a:r>
            <a:endParaRPr>
              <a:solidFill>
                <a:srgbClr val="D9D9D9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Gradle</a:t>
            </a:r>
            <a:endParaRPr>
              <a:solidFill>
                <a:srgbClr val="D9D9D9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※Seleniumはimport</a:t>
            </a:r>
            <a:r>
              <a:rPr lang="en"/>
              <a:t>する必要なし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83100" y="1555850"/>
            <a:ext cx="5996100" cy="1463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&lt;dependency&gt;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    &lt;groupId&gt;com.codeborne&lt;/groupId&gt;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    &lt;artifactId&gt;selenide&lt;/artifactId&gt;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    &lt;version&gt;4.10.01&lt;/version&gt;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    &lt;scope&gt;test&lt;/scope&gt;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&lt;/dependency&gt;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83100" y="3589550"/>
            <a:ext cx="5996100" cy="765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dependencies {</a:t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  testCompile 'com.codeborne:selenide:4.10.01'</a:t>
            </a:r>
            <a:endParaRPr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}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vs Selenide - 1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75" y="978325"/>
            <a:ext cx="7504700" cy="40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6585675" y="1094050"/>
            <a:ext cx="1477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Selenium</a:t>
            </a:r>
            <a:endParaRPr sz="2400">
              <a:solidFill>
                <a:srgbClr val="3C78D8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585675" y="3825300"/>
            <a:ext cx="1477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</a:rPr>
              <a:t>Selenide</a:t>
            </a:r>
            <a:endParaRPr sz="24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vs Selenide - 2(Ajax Test)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950" y="1076275"/>
            <a:ext cx="4058875" cy="38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