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A2E1ECC-D187-4A14-81E4-FF0BA61275EA}">
  <a:tblStyle styleId="{8A2E1ECC-D187-4A14-81E4-FF0BA61275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SeleniumHQ/selenium/wiki/PageObjects" TargetMode="External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buzzricksons/example-selenide-web-tes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codeborne/selenide/blob/master/CHANGELOG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selenide.org" TargetMode="External"/><Relationship Id="rId4" Type="http://schemas.openxmlformats.org/officeDocument/2006/relationships/hyperlink" Target="http://www.gebish.org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439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Oswald"/>
                <a:ea typeface="Oswald"/>
                <a:cs typeface="Oswald"/>
                <a:sym typeface="Oswald"/>
              </a:rPr>
              <a:t>Selenide: CONCISE UI TESTS IN JAVA</a:t>
            </a:r>
            <a:endParaRPr sz="4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다양한 메서드 지원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225" y="1062425"/>
            <a:ext cx="4665674" cy="392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POM(Page Object Model) 패턴 - 1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925375"/>
            <a:ext cx="8520600" cy="3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https://github.com/SeleniumHQ/selenium/wiki/PageObjects</a:t>
            </a:r>
            <a:endParaRPr>
              <a:solidFill>
                <a:srgbClr val="D9D9D9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페이지 단위로 오브젝트화해서 테스트 하는 방법.</a:t>
            </a:r>
            <a:endParaRPr>
              <a:solidFill>
                <a:srgbClr val="D9D9D9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하나의 페이지 오브젝트를 복수의 테스트에서 이용 가능</a:t>
            </a:r>
            <a:endParaRPr>
              <a:solidFill>
                <a:srgbClr val="D9D9D9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Html element를 찾는 코드를 테스트코드에서 페이지 오브젝트로 이동 가능</a:t>
            </a:r>
            <a:endParaRPr>
              <a:solidFill>
                <a:srgbClr val="D9D9D9"/>
              </a:solidFill>
            </a:endParaRPr>
          </a:p>
          <a:p>
            <a: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가독성이 좋아짐</a:t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500" y="1017725"/>
            <a:ext cx="3866424" cy="190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POM(Page Object Model) 패턴 - 2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25" y="1093925"/>
            <a:ext cx="4924299" cy="38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POM(Page Object Model) 패턴 - 3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51" y="1152475"/>
            <a:ext cx="710251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Pattern vs POM pattern</a:t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250"/>
            <a:ext cx="74295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6182675" y="1170250"/>
            <a:ext cx="18045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C78D8"/>
                </a:solidFill>
              </a:rPr>
              <a:t>Basic패턴</a:t>
            </a:r>
            <a:endParaRPr sz="2400">
              <a:solidFill>
                <a:srgbClr val="3C78D8"/>
              </a:solidFill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6304700" y="2694250"/>
            <a:ext cx="19113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C78D8"/>
                </a:solidFill>
              </a:rPr>
              <a:t>POM패턴</a:t>
            </a:r>
            <a:endParaRPr sz="2400">
              <a:solidFill>
                <a:srgbClr val="3C78D8"/>
              </a:solidFill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4745675" y="3829200"/>
            <a:ext cx="3779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100">
                <a:solidFill>
                  <a:srgbClr val="E06666"/>
                </a:solidFill>
              </a:rPr>
              <a:t>하나의 페이지 오브젝트를 복수의 테스트에서 이용 가능</a:t>
            </a:r>
            <a:endParaRPr b="1" sz="1100">
              <a:solidFill>
                <a:srgbClr val="E06666"/>
              </a:solidFill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1040425" y="2418625"/>
            <a:ext cx="49059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100">
                <a:solidFill>
                  <a:srgbClr val="E06666"/>
                </a:solidFill>
              </a:rPr>
              <a:t>Html element를 찾는 코드를 테스트코드에서 페이지 오브젝트로 이동 가능</a:t>
            </a:r>
            <a:endParaRPr b="1" sz="1100">
              <a:solidFill>
                <a:srgbClr val="E06666"/>
              </a:solidFill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177575" y="3391425"/>
            <a:ext cx="12510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100">
                <a:solidFill>
                  <a:srgbClr val="E06666"/>
                </a:solidFill>
              </a:rPr>
              <a:t>가</a:t>
            </a:r>
            <a:r>
              <a:rPr b="1" lang="en" sz="1100">
                <a:solidFill>
                  <a:srgbClr val="E06666"/>
                </a:solidFill>
              </a:rPr>
              <a:t>독성이 좋아짐</a:t>
            </a:r>
            <a:endParaRPr b="1" sz="1100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그외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Headless Chrome 테스트</a:t>
            </a:r>
            <a:endParaRPr>
              <a:solidFill>
                <a:srgbClr val="D9D9D9"/>
              </a:solidFill>
            </a:endParaRPr>
          </a:p>
          <a:p>
            <a:pPr indent="-317500" lvl="1" marL="914400" rtl="0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>
                <a:solidFill>
                  <a:srgbClr val="D9D9D9"/>
                </a:solidFill>
              </a:rPr>
              <a:t>Java 소스에서 설정</a:t>
            </a:r>
            <a:endParaRPr>
              <a:solidFill>
                <a:srgbClr val="D9D9D9"/>
              </a:solidFill>
            </a:endParaRPr>
          </a:p>
          <a:p>
            <a:pPr indent="-317500" lvl="1" marL="914400" rtl="0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>
                <a:solidFill>
                  <a:srgbClr val="D9D9D9"/>
                </a:solidFill>
              </a:rPr>
              <a:t>메이븐 실행시 설정</a:t>
            </a:r>
            <a:endParaRPr>
              <a:solidFill>
                <a:srgbClr val="D9D9D9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테스트가 실패했을때(설정한 장소에 스크린샷과 html파일이 저장됨)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1337450" y="1922625"/>
            <a:ext cx="4219800" cy="355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</a:rPr>
              <a:t>System.setProperty("selenide.isHeadless", true);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1337450" y="2760825"/>
            <a:ext cx="4219800" cy="355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</a:rPr>
              <a:t>-Dchromeoptions.args=headless</a:t>
            </a:r>
            <a:endParaRPr sz="1100">
              <a:solidFill>
                <a:srgbClr val="B7B7B7"/>
              </a:solidFill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1337450" y="3599025"/>
            <a:ext cx="4154100" cy="355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</a:rPr>
              <a:t>System.setProperty("selenide.reportsFolder", "저장할 폴더명");</a:t>
            </a:r>
            <a:endParaRPr sz="11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Travis CI와 Slack연동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600"/>
              <a:buChar char="●"/>
            </a:pPr>
            <a:r>
              <a:rPr lang="en" sz="1600">
                <a:solidFill>
                  <a:srgbClr val="D9D9D9"/>
                </a:solidFill>
              </a:rPr>
              <a:t>Github에 푸쉬 → Travis CI빌드(headless Chrome으로 테스트 실행) → 슬랙에 결과통지</a:t>
            </a:r>
            <a:endParaRPr sz="1600">
              <a:solidFill>
                <a:srgbClr val="D9D9D9"/>
              </a:solidFill>
            </a:endParaRPr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Char char="●"/>
            </a:pPr>
            <a:r>
              <a:rPr lang="en">
                <a:solidFill>
                  <a:srgbClr val="D9D9D9"/>
                </a:solidFill>
              </a:rPr>
              <a:t>.travis.yml파일에 밑의 부분을 추가</a:t>
            </a:r>
            <a:endParaRPr sz="1600">
              <a:solidFill>
                <a:srgbClr val="D9D9D9"/>
              </a:solidFill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454675" y="1003650"/>
            <a:ext cx="7992300" cy="15843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675" y="1076275"/>
            <a:ext cx="1751100" cy="14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5475" y="1104350"/>
            <a:ext cx="1410700" cy="139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9075" y="1053400"/>
            <a:ext cx="1484800" cy="14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/>
          <p:nvPr/>
        </p:nvSpPr>
        <p:spPr>
          <a:xfrm>
            <a:off x="2408350" y="1522275"/>
            <a:ext cx="1136700" cy="46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5456350" y="1522275"/>
            <a:ext cx="1136700" cy="46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113" y="3399925"/>
            <a:ext cx="820102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/>
          <p:nvPr/>
        </p:nvSpPr>
        <p:spPr>
          <a:xfrm>
            <a:off x="696225" y="3516625"/>
            <a:ext cx="1410600" cy="3411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6255000" y="4059750"/>
            <a:ext cx="2362500" cy="3411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362325" y="1229050"/>
            <a:ext cx="8404200" cy="2238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52475"/>
            <a:ext cx="8520600" cy="3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테스트 케이스</a:t>
            </a:r>
            <a:endParaRPr>
              <a:solidFill>
                <a:srgbClr val="EFEFEF"/>
              </a:solidFill>
            </a:endParaRPr>
          </a:p>
          <a:p>
            <a: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400"/>
              <a:buChar char="○"/>
            </a:pPr>
            <a:r>
              <a:rPr lang="en">
                <a:solidFill>
                  <a:srgbClr val="EFEFEF"/>
                </a:solidFill>
              </a:rPr>
              <a:t>Ajax테스트</a:t>
            </a:r>
            <a:endParaRPr>
              <a:solidFill>
                <a:srgbClr val="EFEFEF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■"/>
            </a:pPr>
            <a:r>
              <a:rPr lang="en">
                <a:solidFill>
                  <a:srgbClr val="EFEFEF"/>
                </a:solidFill>
              </a:rPr>
              <a:t>Input란에 3을 입력후 버튼을 클릭하면 3초후에 “3 seconds later”라는 문자가 나오는가를 체크</a:t>
            </a:r>
            <a:endParaRPr>
              <a:solidFill>
                <a:srgbClr val="EFEFE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○"/>
            </a:pPr>
            <a:r>
              <a:rPr lang="en">
                <a:solidFill>
                  <a:srgbClr val="EFEFEF"/>
                </a:solidFill>
              </a:rPr>
              <a:t>“Selenide” 단어로 검색해서 결과를 체크</a:t>
            </a:r>
            <a:endParaRPr>
              <a:solidFill>
                <a:srgbClr val="EFEFEF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■"/>
            </a:pPr>
            <a:r>
              <a:rPr lang="en">
                <a:solidFill>
                  <a:srgbClr val="EFEFEF"/>
                </a:solidFill>
              </a:rPr>
              <a:t>Google검색</a:t>
            </a:r>
            <a:endParaRPr>
              <a:solidFill>
                <a:srgbClr val="EFEFEF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■"/>
            </a:pPr>
            <a:r>
              <a:rPr lang="en">
                <a:solidFill>
                  <a:srgbClr val="EFEFEF"/>
                </a:solidFill>
              </a:rPr>
              <a:t>네이버검색</a:t>
            </a:r>
            <a:endParaRPr>
              <a:solidFill>
                <a:srgbClr val="EFEFEF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■"/>
            </a:pPr>
            <a:r>
              <a:rPr lang="en">
                <a:solidFill>
                  <a:srgbClr val="EFEFEF"/>
                </a:solidFill>
              </a:rPr>
              <a:t>Yahoo검색</a:t>
            </a:r>
            <a:endParaRPr>
              <a:solidFill>
                <a:srgbClr val="EFEFE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로컬환경에서 테스트 실행</a:t>
            </a:r>
            <a:endParaRPr>
              <a:solidFill>
                <a:srgbClr val="D9D9D9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>
                <a:solidFill>
                  <a:srgbClr val="D9D9D9"/>
                </a:solidFill>
              </a:rPr>
              <a:t>일반 브라우저 테스트</a:t>
            </a:r>
            <a:endParaRPr>
              <a:solidFill>
                <a:srgbClr val="D9D9D9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>
                <a:solidFill>
                  <a:srgbClr val="D9D9D9"/>
                </a:solidFill>
              </a:rPr>
              <a:t>Headless Chrome테스트</a:t>
            </a:r>
            <a:endParaRPr>
              <a:solidFill>
                <a:srgbClr val="D9D9D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테스트가 실패한 경우의 확인</a:t>
            </a:r>
            <a:endParaRPr>
              <a:solidFill>
                <a:srgbClr val="D9D9D9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Travis CI연동 테스트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시연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마치며</a:t>
            </a:r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Headless크롬 테스트는 불안정한 면이 있다</a:t>
            </a:r>
            <a:endParaRPr>
              <a:solidFill>
                <a:srgbClr val="D9D9D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가끔 이유없이 CI툴에서 테스트 실패하는경우가 있다(네트워크등의 문제?)</a:t>
            </a:r>
            <a:endParaRPr>
              <a:solidFill>
                <a:srgbClr val="D9D9D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최신버전의 셀레늄을 바로 사용하고 싶은 경우엔 셀레니드 사용은 비추천</a:t>
            </a:r>
            <a:endParaRPr>
              <a:solidFill>
                <a:srgbClr val="D9D9D9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소스코드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https://github.com/buzzricksons/example-selenide-web-test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261950" y="677228"/>
            <a:ext cx="8520600" cy="41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Slack : @요다</a:t>
            </a:r>
            <a:endParaRPr>
              <a:solidFill>
                <a:srgbClr val="D9D9D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Software engineer</a:t>
            </a:r>
            <a:endParaRPr>
              <a:solidFill>
                <a:srgbClr val="D9D9D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요즘 관심사: </a:t>
            </a:r>
            <a:endParaRPr>
              <a:solidFill>
                <a:srgbClr val="D9D9D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스프링5+스프링 부트2, 데브옵스</a:t>
            </a:r>
            <a:endParaRPr>
              <a:solidFill>
                <a:srgbClr val="D9D9D9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                       </a:t>
            </a:r>
            <a:r>
              <a:rPr lang="en" sz="2400">
                <a:solidFill>
                  <a:schemeClr val="accent2"/>
                </a:solidFill>
              </a:rPr>
              <a:t>Do. Or do not. There is no try.</a:t>
            </a:r>
            <a:endParaRPr sz="24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                       (하려면 제대로 혀. 아님 말구.)</a:t>
            </a:r>
            <a:endParaRPr sz="2400">
              <a:solidFill>
                <a:schemeClr val="accent2"/>
              </a:solidFill>
            </a:endParaRPr>
          </a:p>
          <a:p>
            <a:pPr indent="45720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ADADAD"/>
                </a:solidFill>
              </a:rPr>
              <a:t>                                                    </a:t>
            </a:r>
            <a:r>
              <a:rPr lang="en" sz="1200">
                <a:solidFill>
                  <a:srgbClr val="ADADAD"/>
                </a:solidFill>
              </a:rPr>
              <a:t>STAR WARS Episode 5 「The Empire Strikes Back」에서 요다의 명대사</a:t>
            </a:r>
            <a:endParaRPr sz="1200"/>
          </a:p>
        </p:txBody>
      </p:sp>
      <p:pic>
        <p:nvPicPr>
          <p:cNvPr descr="01.jpg"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75" y="2940800"/>
            <a:ext cx="2930675" cy="16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1300" y="547050"/>
            <a:ext cx="4662176" cy="18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Selenide를 알게 된 계기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CCCCC"/>
                </a:solidFill>
              </a:rPr>
              <a:t>@JJUG(Japan Java User Group) CCC 2016 FALL</a:t>
            </a:r>
            <a:endParaRPr>
              <a:solidFill>
                <a:srgbClr val="CCCCCC"/>
              </a:solidFill>
            </a:endParaRP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25" y="1152474"/>
            <a:ext cx="6867025" cy="301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Selenide란?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http://selenide.org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Codeborne에서 개발한 자바용 웹테스트 프레임워크(셀레늄 웹드라이버를 랩핑)</a:t>
            </a:r>
            <a:endParaRPr>
              <a:solidFill>
                <a:srgbClr val="D9D9D9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DSL언어 + jQuery와 유사한 문법</a:t>
            </a:r>
            <a:endParaRPr>
              <a:solidFill>
                <a:srgbClr val="D9D9D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POM(Page Object Model) 패턴의 지원</a:t>
            </a:r>
            <a:endParaRPr>
              <a:solidFill>
                <a:srgbClr val="D9D9D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활발한 유지보수(한달에 약1~2번 정도의 릴리즈)</a:t>
            </a:r>
            <a:endParaRPr>
              <a:solidFill>
                <a:srgbClr val="D9D9D9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https://github.com/codeborne/selenide/blob/master/CHANGELOG</a:t>
            </a:r>
            <a:endParaRPr>
              <a:solidFill>
                <a:srgbClr val="D9D9D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You don't need to think how to shutdown browser, handle timeouts and Stale Element Exceptions or search for relevant log lines, debugging your tests.</a:t>
            </a:r>
            <a:r>
              <a:rPr b="1" i="1" lang="en">
                <a:solidFill>
                  <a:srgbClr val="F6B26B"/>
                </a:solidFill>
              </a:rPr>
              <a:t>Just focus on your business logic and let Selenide do the rest!</a:t>
            </a:r>
            <a:endParaRPr b="1" i="1">
              <a:solidFill>
                <a:srgbClr val="F6B26B"/>
              </a:solidFill>
            </a:endParaRPr>
          </a:p>
        </p:txBody>
      </p:sp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6750" y="232000"/>
            <a:ext cx="2372800" cy="12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Codeborne in 에스토니아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D9D9D9"/>
                </a:solidFill>
              </a:rPr>
              <a:t>나라 전체가 무료 와이파이존….헐...</a:t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250" y="1152475"/>
            <a:ext cx="4633501" cy="30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Selenide vs Geb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공통점</a:t>
            </a:r>
            <a:endParaRPr sz="1400">
              <a:solidFill>
                <a:srgbClr val="D9D9D9"/>
              </a:solidFill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" sz="1400">
                <a:solidFill>
                  <a:srgbClr val="D9D9D9"/>
                </a:solidFill>
              </a:rPr>
              <a:t>셀레늄 웹드라이버를 랩핑한 프레임워크</a:t>
            </a:r>
            <a:endParaRPr sz="1400">
              <a:solidFill>
                <a:srgbClr val="D9D9D9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" sz="1400">
                <a:solidFill>
                  <a:srgbClr val="D9D9D9"/>
                </a:solidFill>
              </a:rPr>
              <a:t>DLS언어 + jQuery와 유사한 문법 </a:t>
            </a:r>
            <a:endParaRPr sz="1400">
              <a:solidFill>
                <a:srgbClr val="D9D9D9"/>
              </a:solidFill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" sz="1400">
                <a:solidFill>
                  <a:srgbClr val="D9D9D9"/>
                </a:solidFill>
              </a:rPr>
              <a:t>POM(Page Object Model) 지원</a:t>
            </a:r>
            <a:endParaRPr sz="1400">
              <a:solidFill>
                <a:srgbClr val="D9D9D9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graphicFrame>
        <p:nvGraphicFramePr>
          <p:cNvPr id="89" name="Shape 89"/>
          <p:cNvGraphicFramePr/>
          <p:nvPr/>
        </p:nvGraphicFramePr>
        <p:xfrm>
          <a:off x="453775" y="248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{8A2E1ECC-D187-4A14-81E4-FF0BA61275EA}</a:tableStyleId>
              </a:tblPr>
              <a:tblGrid>
                <a:gridCol w="3911375"/>
                <a:gridCol w="4046350"/>
              </a:tblGrid>
              <a:tr h="487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2400">
                          <a:solidFill>
                            <a:srgbClr val="D9D9D9"/>
                          </a:solidFill>
                        </a:rPr>
                        <a:t>Selenide</a:t>
                      </a:r>
                      <a:endParaRPr sz="24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2400">
                          <a:solidFill>
                            <a:srgbClr val="D9D9D9"/>
                          </a:solidFill>
                        </a:rPr>
                        <a:t>Geb</a:t>
                      </a:r>
                      <a:endParaRPr sz="24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892025"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ts val="1400"/>
                        <a:buChar char="●"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http://selenide.org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Java를 이용(JUnit/TestNG)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엔터프라이즈 서포트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ts val="1400"/>
                        <a:buChar char="●"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http://www.gebish.org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Groovy를 이용(Spock)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Selenide보다 적은 코드량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IDE의 서포트가 Selenide에 비해 빈약함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  <a:p>
                      <a:pPr indent="0" lvl="0" marL="0"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0" name="Shape 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3125" y="2550250"/>
            <a:ext cx="1746450" cy="6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2400" y="2550250"/>
            <a:ext cx="1240098" cy="6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18525" y="2550250"/>
            <a:ext cx="879734" cy="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Selenide의 도입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Maven</a:t>
            </a:r>
            <a:endParaRPr>
              <a:solidFill>
                <a:srgbClr val="D9D9D9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Gradle</a:t>
            </a:r>
            <a:endParaRPr>
              <a:solidFill>
                <a:srgbClr val="D9D9D9"/>
              </a:solidFill>
            </a:endParaRPr>
          </a:p>
          <a:p>
            <a:pPr indent="0" lvl="0" mar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※Selenium은 import할 필요 없음</a:t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483100" y="1555850"/>
            <a:ext cx="5996100" cy="1463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&lt;dependency&gt;</a:t>
            </a:r>
            <a:br>
              <a:rPr lang="en">
                <a:solidFill>
                  <a:srgbClr val="CCCCCC"/>
                </a:solidFill>
              </a:rPr>
            </a:br>
            <a:r>
              <a:rPr lang="en">
                <a:solidFill>
                  <a:srgbClr val="CCCCCC"/>
                </a:solidFill>
              </a:rPr>
              <a:t>    &lt;groupId&gt;com.codeborne&lt;/groupId&gt;</a:t>
            </a:r>
            <a:br>
              <a:rPr lang="en">
                <a:solidFill>
                  <a:srgbClr val="CCCCCC"/>
                </a:solidFill>
              </a:rPr>
            </a:br>
            <a:r>
              <a:rPr lang="en">
                <a:solidFill>
                  <a:srgbClr val="CCCCCC"/>
                </a:solidFill>
              </a:rPr>
              <a:t>    &lt;artifactId&gt;selenide&lt;/artifactId&gt;</a:t>
            </a:r>
            <a:br>
              <a:rPr lang="en">
                <a:solidFill>
                  <a:srgbClr val="CCCCCC"/>
                </a:solidFill>
              </a:rPr>
            </a:br>
            <a:r>
              <a:rPr lang="en">
                <a:solidFill>
                  <a:srgbClr val="CCCCCC"/>
                </a:solidFill>
              </a:rPr>
              <a:t>    &lt;version&gt;4.10.01&lt;/version&gt;</a:t>
            </a:r>
            <a:br>
              <a:rPr lang="en">
                <a:solidFill>
                  <a:srgbClr val="CCCCCC"/>
                </a:solidFill>
              </a:rPr>
            </a:br>
            <a:r>
              <a:rPr lang="en">
                <a:solidFill>
                  <a:srgbClr val="CCCCCC"/>
                </a:solidFill>
              </a:rPr>
              <a:t>    &lt;scope&gt;test&lt;/scope&gt;</a:t>
            </a:r>
            <a:br>
              <a:rPr lang="en">
                <a:solidFill>
                  <a:srgbClr val="CCCCCC"/>
                </a:solidFill>
              </a:rPr>
            </a:br>
            <a:r>
              <a:rPr lang="en">
                <a:solidFill>
                  <a:srgbClr val="CCCCCC"/>
                </a:solidFill>
              </a:rPr>
              <a:t>&lt;/dependency&gt;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483100" y="3589550"/>
            <a:ext cx="5996100" cy="765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dependencies {</a:t>
            </a:r>
            <a:endParaRPr>
              <a:solidFill>
                <a:srgbClr val="CCCCCC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  testCompile 'com.codeborne:selenide:4.10.01'</a:t>
            </a:r>
            <a:endParaRPr>
              <a:solidFill>
                <a:srgbClr val="CCCCC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}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 vs Selenide - 1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975" y="978325"/>
            <a:ext cx="7504700" cy="407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6585675" y="1094050"/>
            <a:ext cx="14778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C78D8"/>
                </a:solidFill>
              </a:rPr>
              <a:t>Selenium</a:t>
            </a:r>
            <a:endParaRPr sz="2400">
              <a:solidFill>
                <a:srgbClr val="3C78D8"/>
              </a:solidFill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6585675" y="3825300"/>
            <a:ext cx="14778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C78D8"/>
                </a:solidFill>
              </a:rPr>
              <a:t>Selenide</a:t>
            </a:r>
            <a:endParaRPr sz="24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 vs Selenide - 2(Ajax Test)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950" y="1076275"/>
            <a:ext cx="4058875" cy="38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