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3" r:id="rId4"/>
    <p:sldId id="264" r:id="rId5"/>
    <p:sldId id="267" r:id="rId6"/>
    <p:sldId id="261" r:id="rId7"/>
    <p:sldId id="269" r:id="rId8"/>
    <p:sldId id="270" r:id="rId9"/>
    <p:sldId id="272" r:id="rId10"/>
    <p:sldId id="273" r:id="rId11"/>
    <p:sldId id="274"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95B249-4749-A101-2E64-DB292AF6DA61}" v="12" dt="2025-05-03T05:51:34.486"/>
    <p1510:client id="{DB8538B7-7671-8D9A-955C-0CB729F84124}" v="100" dt="2025-05-03T15:17:28.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6219E-D4A0-42B6-8AA8-C053BE1D5800}" type="datetimeFigureOut">
              <a:t>5/3/2025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68674-AAD5-4BAC-AD09-8CFCDF3EB2A3}" type="slidenum">
              <a:t>‹#›</a:t>
            </a:fld>
            <a:endParaRPr lang="en-US"/>
          </a:p>
        </p:txBody>
      </p:sp>
    </p:spTree>
    <p:extLst>
      <p:ext uri="{BB962C8B-B14F-4D97-AF65-F5344CB8AC3E}">
        <p14:creationId xmlns:p14="http://schemas.microsoft.com/office/powerpoint/2010/main" val="345463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My name is Brendon Vineyard, and today I'm presenting my senior project: </a:t>
            </a:r>
            <a:r>
              <a:rPr lang="en-US" i="1" dirty="0"/>
              <a:t>Multi-Modal Sentiment and Emotion Classification Using Computer Vision and NLP.</a:t>
            </a:r>
            <a:br>
              <a:rPr lang="en-US" i="1" dirty="0">
                <a:cs typeface="+mn-lt"/>
              </a:rPr>
            </a:br>
            <a:r>
              <a:rPr lang="en-US" dirty="0"/>
              <a:t>This project focuses on combining image and text analysis into a unified model to better classify human emotions and sentiments, especially in contexts like social media.</a:t>
            </a:r>
          </a:p>
        </p:txBody>
      </p:sp>
      <p:sp>
        <p:nvSpPr>
          <p:cNvPr id="4" name="Slide Number Placeholder 3"/>
          <p:cNvSpPr>
            <a:spLocks noGrp="1"/>
          </p:cNvSpPr>
          <p:nvPr>
            <p:ph type="sldNum" sz="quarter" idx="5"/>
          </p:nvPr>
        </p:nvSpPr>
        <p:spPr/>
        <p:txBody>
          <a:bodyPr/>
          <a:lstStyle/>
          <a:p>
            <a:fld id="{2B668674-AAD5-4BAC-AD09-8CFCDF3EB2A3}" type="slidenum">
              <a:t>1</a:t>
            </a:fld>
            <a:endParaRPr lang="en-US"/>
          </a:p>
        </p:txBody>
      </p:sp>
    </p:spTree>
    <p:extLst>
      <p:ext uri="{BB962C8B-B14F-4D97-AF65-F5344CB8AC3E}">
        <p14:creationId xmlns:p14="http://schemas.microsoft.com/office/powerpoint/2010/main" val="4047150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some of the major improvements:</a:t>
            </a:r>
          </a:p>
          <a:p>
            <a:pPr marL="285750" indent="-285750">
              <a:buFont typeface="Arial"/>
              <a:buChar char="•"/>
            </a:pPr>
            <a:r>
              <a:rPr lang="en-US"/>
              <a:t>I replaced the original simple classifier with a </a:t>
            </a:r>
            <a:r>
              <a:rPr lang="en-US" b="1"/>
              <a:t>Multilayer Perceptron</a:t>
            </a:r>
            <a:r>
              <a:rPr lang="en-US"/>
              <a:t>, or MLP — essentially a deeper, smarter decision-maker.</a:t>
            </a:r>
          </a:p>
          <a:p>
            <a:pPr marL="285750" indent="-285750">
              <a:buFont typeface="Arial"/>
              <a:buChar char="•"/>
            </a:pPr>
            <a:r>
              <a:rPr lang="en-US"/>
              <a:t>I added </a:t>
            </a:r>
            <a:r>
              <a:rPr lang="en-US" b="1"/>
              <a:t>dropout layers</a:t>
            </a:r>
            <a:r>
              <a:rPr lang="en-US"/>
              <a:t>, which randomly turn off parts of the model during training to help prevent overfitting.</a:t>
            </a:r>
          </a:p>
          <a:p>
            <a:pPr marL="285750" indent="-285750">
              <a:buFont typeface="Arial"/>
              <a:buChar char="•"/>
            </a:pPr>
            <a:r>
              <a:rPr lang="en-US" dirty="0"/>
              <a:t>I used </a:t>
            </a:r>
            <a:r>
              <a:rPr lang="en-US" b="1" dirty="0"/>
              <a:t>batch normalization</a:t>
            </a:r>
            <a:r>
              <a:rPr lang="en-US" dirty="0"/>
              <a:t> to stabilize learning and speed up training.</a:t>
            </a:r>
            <a:endParaRPr lang="en-US" dirty="0">
              <a:ea typeface="Calibri"/>
              <a:cs typeface="Calibri"/>
            </a:endParaRPr>
          </a:p>
          <a:p>
            <a:pPr marL="285750" indent="-285750">
              <a:buFont typeface="Arial"/>
              <a:buChar char="•"/>
            </a:pPr>
            <a:r>
              <a:rPr lang="en-US" dirty="0"/>
              <a:t>I also carefully filtered and realigned emotion labels across all datasets to make sure everything matched a five-class emotion system: Happy, Sad, Angry, Fear, and Neutral.</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B668674-AAD5-4BAC-AD09-8CFCDF3EB2A3}" type="slidenum">
              <a:t>10</a:t>
            </a:fld>
            <a:endParaRPr lang="en-US"/>
          </a:p>
        </p:txBody>
      </p:sp>
    </p:spTree>
    <p:extLst>
      <p:ext uri="{BB962C8B-B14F-4D97-AF65-F5344CB8AC3E}">
        <p14:creationId xmlns:p14="http://schemas.microsoft.com/office/powerpoint/2010/main" val="750323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model performed strongly:</a:t>
            </a:r>
          </a:p>
          <a:p>
            <a:pPr marL="285750" indent="-285750">
              <a:buFont typeface="Arial"/>
              <a:buChar char="•"/>
            </a:pPr>
            <a:r>
              <a:rPr lang="en-US" dirty="0"/>
              <a:t>For emotion recognition from images, accuracy reached up to </a:t>
            </a:r>
            <a:r>
              <a:rPr lang="en-US" b="1" dirty="0"/>
              <a:t>95%</a:t>
            </a:r>
            <a:r>
              <a:rPr lang="en-US" dirty="0"/>
              <a:t>.</a:t>
            </a:r>
            <a:endParaRPr lang="en-US" dirty="0">
              <a:ea typeface="Calibri"/>
              <a:cs typeface="Calibri"/>
            </a:endParaRPr>
          </a:p>
          <a:p>
            <a:pPr marL="285750" indent="-285750">
              <a:buFont typeface="Arial"/>
              <a:buChar char="•"/>
            </a:pPr>
            <a:r>
              <a:rPr lang="en-US" dirty="0"/>
              <a:t>For sentiment recognition from text, accuracy ranged between </a:t>
            </a:r>
            <a:r>
              <a:rPr lang="en-US" b="1" dirty="0"/>
              <a:t>82% and 95%</a:t>
            </a:r>
            <a:r>
              <a:rPr lang="en-US" dirty="0"/>
              <a:t> depending on conditions.</a:t>
            </a:r>
            <a:endParaRPr lang="en-US" dirty="0">
              <a:ea typeface="Calibri"/>
              <a:cs typeface="Calibri"/>
            </a:endParaRPr>
          </a:p>
          <a:p>
            <a:r>
              <a:rPr lang="en-US" dirty="0"/>
              <a:t>This validated that fusing visual and language features really does lead to stronger emotional understanding.</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B668674-AAD5-4BAC-AD09-8CFCDF3EB2A3}" type="slidenum">
              <a:t>11</a:t>
            </a:fld>
            <a:endParaRPr lang="en-US"/>
          </a:p>
        </p:txBody>
      </p:sp>
    </p:spTree>
    <p:extLst>
      <p:ext uri="{BB962C8B-B14F-4D97-AF65-F5344CB8AC3E}">
        <p14:creationId xmlns:p14="http://schemas.microsoft.com/office/powerpoint/2010/main" val="2098957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achieving strong performance, I created a way for users to interact with the model — not just through code, but visually through a web application.</a:t>
            </a:r>
          </a:p>
        </p:txBody>
      </p:sp>
      <p:sp>
        <p:nvSpPr>
          <p:cNvPr id="4" name="Slide Number Placeholder 3"/>
          <p:cNvSpPr>
            <a:spLocks noGrp="1"/>
          </p:cNvSpPr>
          <p:nvPr>
            <p:ph type="sldNum" sz="quarter" idx="5"/>
          </p:nvPr>
        </p:nvSpPr>
        <p:spPr/>
        <p:txBody>
          <a:bodyPr/>
          <a:lstStyle/>
          <a:p>
            <a:fld id="{2B668674-AAD5-4BAC-AD09-8CFCDF3EB2A3}" type="slidenum">
              <a:t>12</a:t>
            </a:fld>
            <a:endParaRPr lang="en-US"/>
          </a:p>
        </p:txBody>
      </p:sp>
    </p:spTree>
    <p:extLst>
      <p:ext uri="{BB962C8B-B14F-4D97-AF65-F5344CB8AC3E}">
        <p14:creationId xmlns:p14="http://schemas.microsoft.com/office/powerpoint/2010/main" val="190137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an interactive </a:t>
            </a:r>
            <a:r>
              <a:rPr lang="en-US" dirty="0" err="1"/>
              <a:t>Gradio</a:t>
            </a:r>
            <a:r>
              <a:rPr lang="en-US" dirty="0"/>
              <a:t> demo that automatically samples and displays multiple image-caption pairs from the dataset. For each example, it shows the predicted and true emotion and sentiment, along with confidence bar charts. Users can select how many examples to view in a clean, scrollable gallery. This demo highlights how the model fuses visual and text inputs and demonstrates real-world applications like content moderation, sentiment tracking, and mental health analysis.</a:t>
            </a:r>
          </a:p>
        </p:txBody>
      </p:sp>
      <p:sp>
        <p:nvSpPr>
          <p:cNvPr id="4" name="Slide Number Placeholder 3"/>
          <p:cNvSpPr>
            <a:spLocks noGrp="1"/>
          </p:cNvSpPr>
          <p:nvPr>
            <p:ph type="sldNum" sz="quarter" idx="5"/>
          </p:nvPr>
        </p:nvSpPr>
        <p:spPr/>
        <p:txBody>
          <a:bodyPr/>
          <a:lstStyle/>
          <a:p>
            <a:fld id="{2B668674-AAD5-4BAC-AD09-8CFCDF3EB2A3}" type="slidenum">
              <a:t>13</a:t>
            </a:fld>
            <a:endParaRPr lang="en-US"/>
          </a:p>
        </p:txBody>
      </p:sp>
    </p:spTree>
    <p:extLst>
      <p:ext uri="{BB962C8B-B14F-4D97-AF65-F5344CB8AC3E}">
        <p14:creationId xmlns:p14="http://schemas.microsoft.com/office/powerpoint/2010/main" val="1110687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were many challenges:</a:t>
            </a:r>
          </a:p>
          <a:p>
            <a:pPr marL="285750" indent="-285750">
              <a:buFont typeface="Arial"/>
              <a:buChar char="•"/>
            </a:pPr>
            <a:r>
              <a:rPr lang="en-US" dirty="0"/>
              <a:t>Emotion labels across different datasets didn’t match exactly, so I had to carefully relabel and realign the data.</a:t>
            </a:r>
            <a:endParaRPr lang="en-US" dirty="0">
              <a:ea typeface="Calibri"/>
              <a:cs typeface="Calibri"/>
            </a:endParaRPr>
          </a:p>
          <a:p>
            <a:pPr marL="285750" indent="-285750">
              <a:buFont typeface="Arial"/>
              <a:buChar char="•"/>
            </a:pPr>
            <a:r>
              <a:rPr lang="en-US" dirty="0"/>
              <a:t>It was difficult to balance learning between emotion and sentiment — they behave very differently.</a:t>
            </a:r>
            <a:endParaRPr lang="en-US" dirty="0">
              <a:ea typeface="Calibri"/>
              <a:cs typeface="Calibri"/>
            </a:endParaRPr>
          </a:p>
          <a:p>
            <a:pPr marL="285750" indent="-285750">
              <a:buFont typeface="Arial"/>
              <a:buChar char="•"/>
            </a:pPr>
            <a:r>
              <a:rPr lang="en-US" dirty="0"/>
              <a:t>Hardware limitations, like GPU memory, forced me to adjust batch sizes and model settings.</a:t>
            </a:r>
            <a:endParaRPr lang="en-US" dirty="0">
              <a:ea typeface="Calibri"/>
              <a:cs typeface="Calibri"/>
            </a:endParaRPr>
          </a:p>
          <a:p>
            <a:pPr marL="285750" indent="-285750">
              <a:buFont typeface="Arial"/>
              <a:buChar char="•"/>
            </a:pPr>
            <a:r>
              <a:rPr lang="en-US" dirty="0"/>
              <a:t>And overfitting was a constant risk, especially with smaller datasets like RAF-DB.</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B668674-AAD5-4BAC-AD09-8CFCDF3EB2A3}" type="slidenum">
              <a:t>14</a:t>
            </a:fld>
            <a:endParaRPr lang="en-US"/>
          </a:p>
        </p:txBody>
      </p:sp>
    </p:spTree>
    <p:extLst>
      <p:ext uri="{BB962C8B-B14F-4D97-AF65-F5344CB8AC3E}">
        <p14:creationId xmlns:p14="http://schemas.microsoft.com/office/powerpoint/2010/main" val="1583762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project taught me several important lessons:</a:t>
            </a:r>
          </a:p>
          <a:p>
            <a:pPr marL="285750" indent="-285750">
              <a:buFont typeface="Arial"/>
              <a:buChar char="•"/>
            </a:pPr>
            <a:r>
              <a:rPr lang="en-US"/>
              <a:t>First, multi-modal AI — combining different types of data — creates much richer models, but it also introduces new complexities.</a:t>
            </a:r>
          </a:p>
          <a:p>
            <a:pPr marL="285750" indent="-285750">
              <a:buFont typeface="Arial"/>
              <a:buChar char="•"/>
            </a:pPr>
            <a:r>
              <a:rPr lang="en-US"/>
              <a:t>Second, even simple architectural choices like adding dropout or batch normalization can make a huge difference.</a:t>
            </a:r>
          </a:p>
          <a:p>
            <a:pPr marL="285750" indent="-285750">
              <a:buFont typeface="Arial"/>
              <a:buChar char="•"/>
            </a:pPr>
            <a:r>
              <a:rPr lang="en-US" dirty="0"/>
              <a:t>And third, careful planning around datasets, preprocessing, and training strategy is just as important as the model itself.</a:t>
            </a:r>
            <a:endParaRPr lang="en-US" dirty="0">
              <a:ea typeface="Calibri"/>
              <a:cs typeface="Calibri"/>
            </a:endParaRPr>
          </a:p>
          <a:p>
            <a:r>
              <a:rPr lang="en-US" dirty="0"/>
              <a:t>Overall, it was a deep dive into real-world AI building, not just theory.</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B668674-AAD5-4BAC-AD09-8CFCDF3EB2A3}" type="slidenum">
              <a:t>15</a:t>
            </a:fld>
            <a:endParaRPr lang="en-US"/>
          </a:p>
        </p:txBody>
      </p:sp>
    </p:spTree>
    <p:extLst>
      <p:ext uri="{BB962C8B-B14F-4D97-AF65-F5344CB8AC3E}">
        <p14:creationId xmlns:p14="http://schemas.microsoft.com/office/powerpoint/2010/main" val="2168028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so much for listening. I’d be happy to answer any questions you have about the project, the techniques, or the results.</a:t>
            </a:r>
          </a:p>
        </p:txBody>
      </p:sp>
      <p:sp>
        <p:nvSpPr>
          <p:cNvPr id="4" name="Slide Number Placeholder 3"/>
          <p:cNvSpPr>
            <a:spLocks noGrp="1"/>
          </p:cNvSpPr>
          <p:nvPr>
            <p:ph type="sldNum" sz="quarter" idx="5"/>
          </p:nvPr>
        </p:nvSpPr>
        <p:spPr/>
        <p:txBody>
          <a:bodyPr/>
          <a:lstStyle/>
          <a:p>
            <a:fld id="{2B668674-AAD5-4BAC-AD09-8CFCDF3EB2A3}" type="slidenum">
              <a:t>16</a:t>
            </a:fld>
            <a:endParaRPr lang="en-US"/>
          </a:p>
        </p:txBody>
      </p:sp>
    </p:spTree>
    <p:extLst>
      <p:ext uri="{BB962C8B-B14F-4D97-AF65-F5344CB8AC3E}">
        <p14:creationId xmlns:p14="http://schemas.microsoft.com/office/powerpoint/2010/main" val="112882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motivation behind this project starts with the way people communicate online. Platforms like Instagram or Twitter often combine images and text together, but traditional machine learning models usually analyze them separately. This separation misses a lot of emotional context. My goal was to create a model that fuses image and text inputs, so we can classify emotions and sentiments together, getting a fuller, richer understanding.</a:t>
            </a:r>
          </a:p>
        </p:txBody>
      </p:sp>
      <p:sp>
        <p:nvSpPr>
          <p:cNvPr id="4" name="Slide Number Placeholder 3"/>
          <p:cNvSpPr>
            <a:spLocks noGrp="1"/>
          </p:cNvSpPr>
          <p:nvPr>
            <p:ph type="sldNum" sz="quarter" idx="5"/>
          </p:nvPr>
        </p:nvSpPr>
        <p:spPr/>
        <p:txBody>
          <a:bodyPr/>
          <a:lstStyle/>
          <a:p>
            <a:fld id="{2B668674-AAD5-4BAC-AD09-8CFCDF3EB2A3}" type="slidenum">
              <a:t>2</a:t>
            </a:fld>
            <a:endParaRPr lang="en-US"/>
          </a:p>
        </p:txBody>
      </p:sp>
    </p:spTree>
    <p:extLst>
      <p:ext uri="{BB962C8B-B14F-4D97-AF65-F5344CB8AC3E}">
        <p14:creationId xmlns:p14="http://schemas.microsoft.com/office/powerpoint/2010/main" val="353291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images, I used what’s called a Convolutional Neural Network, or CNN. CNNs are a special type of artificial neural network that’s designed to recognize patterns in visual data — things like faces, objects, or emotions from images. In this project, I trained </a:t>
            </a:r>
            <a:r>
              <a:rPr lang="en-US" b="1" dirty="0"/>
              <a:t>three separate CNNs</a:t>
            </a:r>
            <a:r>
              <a:rPr lang="en-US" dirty="0"/>
              <a:t>. Each one learned emotional features from different facial emotion datasets, giving the model a broad analysis of how emotions appear visually.</a:t>
            </a:r>
          </a:p>
        </p:txBody>
      </p:sp>
      <p:sp>
        <p:nvSpPr>
          <p:cNvPr id="4" name="Slide Number Placeholder 3"/>
          <p:cNvSpPr>
            <a:spLocks noGrp="1"/>
          </p:cNvSpPr>
          <p:nvPr>
            <p:ph type="sldNum" sz="quarter" idx="5"/>
          </p:nvPr>
        </p:nvSpPr>
        <p:spPr/>
        <p:txBody>
          <a:bodyPr/>
          <a:lstStyle/>
          <a:p>
            <a:fld id="{2B668674-AAD5-4BAC-AD09-8CFCDF3EB2A3}" type="slidenum">
              <a:t>3</a:t>
            </a:fld>
            <a:endParaRPr lang="en-US"/>
          </a:p>
        </p:txBody>
      </p:sp>
    </p:spTree>
    <p:extLst>
      <p:ext uri="{BB962C8B-B14F-4D97-AF65-F5344CB8AC3E}">
        <p14:creationId xmlns:p14="http://schemas.microsoft.com/office/powerpoint/2010/main" val="340878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text input, I used a </a:t>
            </a:r>
            <a:r>
              <a:rPr lang="en-US" dirty="0" err="1"/>
              <a:t>BiLSTM</a:t>
            </a:r>
            <a:r>
              <a:rPr lang="en-US" dirty="0"/>
              <a:t> model — which stands for Bidirectional Long Short-Term Memory network. This is a type of neural network that's very good at identifying sequences of words, not just individually, but considering their order and context from both directions — forward and backward. This helped the model better detect the sentiment hidden inside captions or short text posts.</a:t>
            </a:r>
          </a:p>
        </p:txBody>
      </p:sp>
      <p:sp>
        <p:nvSpPr>
          <p:cNvPr id="4" name="Slide Number Placeholder 3"/>
          <p:cNvSpPr>
            <a:spLocks noGrp="1"/>
          </p:cNvSpPr>
          <p:nvPr>
            <p:ph type="sldNum" sz="quarter" idx="5"/>
          </p:nvPr>
        </p:nvSpPr>
        <p:spPr/>
        <p:txBody>
          <a:bodyPr/>
          <a:lstStyle/>
          <a:p>
            <a:fld id="{2B668674-AAD5-4BAC-AD09-8CFCDF3EB2A3}" type="slidenum">
              <a:t>4</a:t>
            </a:fld>
            <a:endParaRPr lang="en-US"/>
          </a:p>
        </p:txBody>
      </p:sp>
    </p:spTree>
    <p:extLst>
      <p:ext uri="{BB962C8B-B14F-4D97-AF65-F5344CB8AC3E}">
        <p14:creationId xmlns:p14="http://schemas.microsoft.com/office/powerpoint/2010/main" val="1526203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separate models trained on images and text, the next step was bringing them together. But first, let’s talk about the data that powered these models.</a:t>
            </a:r>
          </a:p>
        </p:txBody>
      </p:sp>
      <p:sp>
        <p:nvSpPr>
          <p:cNvPr id="4" name="Slide Number Placeholder 3"/>
          <p:cNvSpPr>
            <a:spLocks noGrp="1"/>
          </p:cNvSpPr>
          <p:nvPr>
            <p:ph type="sldNum" sz="quarter" idx="5"/>
          </p:nvPr>
        </p:nvSpPr>
        <p:spPr/>
        <p:txBody>
          <a:bodyPr/>
          <a:lstStyle/>
          <a:p>
            <a:fld id="{2B668674-AAD5-4BAC-AD09-8CFCDF3EB2A3}" type="slidenum">
              <a:t>5</a:t>
            </a:fld>
            <a:endParaRPr lang="en-US"/>
          </a:p>
        </p:txBody>
      </p:sp>
    </p:spTree>
    <p:extLst>
      <p:ext uri="{BB962C8B-B14F-4D97-AF65-F5344CB8AC3E}">
        <p14:creationId xmlns:p14="http://schemas.microsoft.com/office/powerpoint/2010/main" val="1832783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images, I used three well-known facial emotion datasets:</a:t>
            </a:r>
          </a:p>
          <a:p>
            <a:pPr marL="285750" indent="-285750">
              <a:buFont typeface="Arial"/>
              <a:buChar char="•"/>
            </a:pPr>
            <a:r>
              <a:rPr lang="en-US" b="1" dirty="0"/>
              <a:t>FER-2013</a:t>
            </a:r>
            <a:r>
              <a:rPr lang="en-US" dirty="0"/>
              <a:t> — grayscale images of faces labeled with emotions like anger, sadness, happiness. (32000)</a:t>
            </a:r>
            <a:endParaRPr lang="en-US" dirty="0">
              <a:ea typeface="Calibri"/>
              <a:cs typeface="Calibri"/>
            </a:endParaRPr>
          </a:p>
          <a:p>
            <a:pPr marL="285750" indent="-285750">
              <a:buFont typeface="Arial"/>
              <a:buChar char="•"/>
            </a:pPr>
            <a:r>
              <a:rPr lang="en-US" b="1" dirty="0"/>
              <a:t>RAF-DB</a:t>
            </a:r>
            <a:r>
              <a:rPr lang="en-US" dirty="0"/>
              <a:t> — a refined dataset with higher-quality emotion labels. (15000)</a:t>
            </a:r>
            <a:endParaRPr lang="en-US" dirty="0">
              <a:ea typeface="Calibri"/>
              <a:cs typeface="Calibri"/>
            </a:endParaRPr>
          </a:p>
          <a:p>
            <a:pPr marL="285750" indent="-285750">
              <a:buFont typeface="Arial"/>
              <a:buChar char="•"/>
            </a:pPr>
            <a:r>
              <a:rPr lang="en-US" b="1" dirty="0"/>
              <a:t>FER+</a:t>
            </a:r>
            <a:r>
              <a:rPr lang="en-US" dirty="0"/>
              <a:t> — another improved labeling version of FER. (35000)</a:t>
            </a:r>
            <a:endParaRPr lang="en-US" dirty="0">
              <a:ea typeface="Calibri"/>
              <a:cs typeface="Calibri"/>
            </a:endParaRPr>
          </a:p>
          <a:p>
            <a:r>
              <a:rPr lang="en-US" dirty="0"/>
              <a:t>For text, I used </a:t>
            </a:r>
            <a:r>
              <a:rPr lang="en-US" b="1" dirty="0"/>
              <a:t>Sentiment140</a:t>
            </a:r>
            <a:r>
              <a:rPr lang="en-US" dirty="0"/>
              <a:t>, a dataset of 1.6 million tweets labeled as positive, neutral, or negative. </a:t>
            </a:r>
          </a:p>
          <a:p>
            <a:r>
              <a:rPr lang="en-US" dirty="0"/>
              <a:t>These datasets ensured the model had enough variety to learn from real-world examples.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B668674-AAD5-4BAC-AD09-8CFCDF3EB2A3}" type="slidenum">
              <a:t>6</a:t>
            </a:fld>
            <a:endParaRPr lang="en-US"/>
          </a:p>
        </p:txBody>
      </p:sp>
    </p:spTree>
    <p:extLst>
      <p:ext uri="{BB962C8B-B14F-4D97-AF65-F5344CB8AC3E}">
        <p14:creationId xmlns:p14="http://schemas.microsoft.com/office/powerpoint/2010/main" val="200751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CNNs finished analyzing the facial images, each of them produced what’s called a </a:t>
            </a:r>
            <a:r>
              <a:rPr lang="en-US" b="1" dirty="0" err="1"/>
              <a:t>softmax</a:t>
            </a:r>
            <a:r>
              <a:rPr lang="en-US" b="1" dirty="0"/>
              <a:t> output</a:t>
            </a:r>
            <a:r>
              <a:rPr lang="en-US" dirty="0"/>
              <a:t> — basically a list of probabilities for different emotions. I took the outputs from all three CNNs and stacked them together. Then, another classifier learned how to interpret these combined outputs and make the final emotion prediction. This step is called </a:t>
            </a:r>
            <a:r>
              <a:rPr lang="en-US" b="1" dirty="0"/>
              <a:t>fusion</a:t>
            </a:r>
            <a:r>
              <a:rPr lang="en-US" dirty="0"/>
              <a:t> because it combines different sources of information into one decision.</a:t>
            </a:r>
          </a:p>
        </p:txBody>
      </p:sp>
      <p:sp>
        <p:nvSpPr>
          <p:cNvPr id="4" name="Slide Number Placeholder 3"/>
          <p:cNvSpPr>
            <a:spLocks noGrp="1"/>
          </p:cNvSpPr>
          <p:nvPr>
            <p:ph type="sldNum" sz="quarter" idx="5"/>
          </p:nvPr>
        </p:nvSpPr>
        <p:spPr/>
        <p:txBody>
          <a:bodyPr/>
          <a:lstStyle/>
          <a:p>
            <a:fld id="{2B668674-AAD5-4BAC-AD09-8CFCDF3EB2A3}" type="slidenum">
              <a:t>7</a:t>
            </a:fld>
            <a:endParaRPr lang="en-US"/>
          </a:p>
        </p:txBody>
      </p:sp>
    </p:spTree>
    <p:extLst>
      <p:ext uri="{BB962C8B-B14F-4D97-AF65-F5344CB8AC3E}">
        <p14:creationId xmlns:p14="http://schemas.microsoft.com/office/powerpoint/2010/main" val="60696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same time, the text data — after being processed by the </a:t>
            </a:r>
            <a:r>
              <a:rPr lang="en-US" dirty="0" err="1"/>
              <a:t>BiLSTM</a:t>
            </a:r>
            <a:r>
              <a:rPr lang="en-US" dirty="0"/>
              <a:t> model — produced its own prediction about sentiment. So now, I had emotion predictions from images and sentiment predictions from text — both feeding into the full system for final decision making.</a:t>
            </a:r>
          </a:p>
        </p:txBody>
      </p:sp>
      <p:sp>
        <p:nvSpPr>
          <p:cNvPr id="4" name="Slide Number Placeholder 3"/>
          <p:cNvSpPr>
            <a:spLocks noGrp="1"/>
          </p:cNvSpPr>
          <p:nvPr>
            <p:ph type="sldNum" sz="quarter" idx="5"/>
          </p:nvPr>
        </p:nvSpPr>
        <p:spPr/>
        <p:txBody>
          <a:bodyPr/>
          <a:lstStyle/>
          <a:p>
            <a:fld id="{2B668674-AAD5-4BAC-AD09-8CFCDF3EB2A3}" type="slidenum">
              <a:t>8</a:t>
            </a:fld>
            <a:endParaRPr lang="en-US"/>
          </a:p>
        </p:txBody>
      </p:sp>
    </p:spTree>
    <p:extLst>
      <p:ext uri="{BB962C8B-B14F-4D97-AF65-F5344CB8AC3E}">
        <p14:creationId xmlns:p14="http://schemas.microsoft.com/office/powerpoint/2010/main" val="1506792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image side, facial inputs are passed through three separate CNNs, each trained on a different emotion dataset. These CNNs produce feature representations of the emotions seen in the faces.</a:t>
            </a:r>
            <a:br>
              <a:rPr lang="en-US" dirty="0">
                <a:cs typeface="+mn-lt"/>
              </a:rPr>
            </a:br>
            <a:r>
              <a:rPr lang="en-US" dirty="0"/>
              <a:t>On the text side, captions or tweets are tokenized and passed through a </a:t>
            </a:r>
            <a:r>
              <a:rPr lang="en-US" dirty="0" err="1"/>
              <a:t>BiLSTM</a:t>
            </a:r>
            <a:r>
              <a:rPr lang="en-US" dirty="0"/>
              <a:t>, which extracts the sentiment meaning from the text.</a:t>
            </a:r>
            <a:br>
              <a:rPr lang="en-US" dirty="0">
                <a:cs typeface="+mn-lt"/>
              </a:rPr>
            </a:br>
            <a:r>
              <a:rPr lang="en-US" dirty="0"/>
              <a:t>At the fusion stage, these two separate outputs — one from vision and one from language — are </a:t>
            </a:r>
            <a:r>
              <a:rPr lang="en-US" b="1" dirty="0"/>
              <a:t>concatenated together into a single joint representation</a:t>
            </a:r>
            <a:r>
              <a:rPr lang="en-US" dirty="0"/>
              <a:t>.</a:t>
            </a:r>
            <a:br>
              <a:rPr lang="en-US" dirty="0">
                <a:cs typeface="+mn-lt"/>
              </a:rPr>
            </a:br>
            <a:r>
              <a:rPr lang="en-US" dirty="0"/>
              <a:t>This combined vector is then passed through Dense layers and finally a </a:t>
            </a:r>
            <a:r>
              <a:rPr lang="en-US" dirty="0" err="1"/>
              <a:t>Softmax</a:t>
            </a:r>
            <a:r>
              <a:rPr lang="en-US" dirty="0"/>
              <a:t> layer, allowing the model to predict both emotion and sentiment simultaneously.</a:t>
            </a:r>
            <a:br>
              <a:rPr lang="en-US" dirty="0">
                <a:cs typeface="+mn-lt"/>
              </a:rPr>
            </a:br>
            <a:r>
              <a:rPr lang="en-US" dirty="0"/>
              <a:t>By fusing both modalities inside a unified architecture, this proves that the model is not just analyzing images and text separately — it’s a fully integrated multi-modal system.</a:t>
            </a:r>
          </a:p>
          <a:p>
            <a:endParaRPr lang="en-US" dirty="0"/>
          </a:p>
          <a:p>
            <a:r>
              <a:rPr lang="en-US" dirty="0"/>
              <a:t>After building the initial fusion system, I focused on improving the model’s performance through a series of refinements and design changes.</a:t>
            </a:r>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2B668674-AAD5-4BAC-AD09-8CFCDF3EB2A3}" type="slidenum">
              <a:t>9</a:t>
            </a:fld>
            <a:endParaRPr lang="en-US"/>
          </a:p>
        </p:txBody>
      </p:sp>
    </p:spTree>
    <p:extLst>
      <p:ext uri="{BB962C8B-B14F-4D97-AF65-F5344CB8AC3E}">
        <p14:creationId xmlns:p14="http://schemas.microsoft.com/office/powerpoint/2010/main" val="379938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fedc8878337aad6f01.gradio.liv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descr="What Is Sentiment Score: A Comprehensive Guide - Aim Technologies">
            <a:extLst>
              <a:ext uri="{FF2B5EF4-FFF2-40B4-BE49-F238E27FC236}">
                <a16:creationId xmlns:a16="http://schemas.microsoft.com/office/drawing/2014/main" id="{6C7CA75A-1122-8677-B3B0-65FEE0946CB3}"/>
              </a:ext>
            </a:extLst>
          </p:cNvPr>
          <p:cNvPicPr>
            <a:picLocks noChangeAspect="1"/>
          </p:cNvPicPr>
          <p:nvPr/>
        </p:nvPicPr>
        <p:blipFill>
          <a:blip r:embed="rId3">
            <a:alphaModFix amt="40000"/>
          </a:blip>
          <a:srcRect l="16796" r="18514"/>
          <a:stretch/>
        </p:blipFill>
        <p:spPr>
          <a:xfrm>
            <a:off x="-170" y="10"/>
            <a:ext cx="8450317" cy="6857990"/>
          </a:xfrm>
          <a:prstGeom prst="rect">
            <a:avLst/>
          </a:prstGeom>
        </p:spPr>
      </p:pic>
      <p:sp>
        <p:nvSpPr>
          <p:cNvPr id="2" name="Title 1"/>
          <p:cNvSpPr>
            <a:spLocks noGrp="1"/>
          </p:cNvSpPr>
          <p:nvPr>
            <p:ph type="ctrTitle"/>
          </p:nvPr>
        </p:nvSpPr>
        <p:spPr>
          <a:xfrm>
            <a:off x="643468" y="643467"/>
            <a:ext cx="4620584" cy="4567137"/>
          </a:xfrm>
        </p:spPr>
        <p:txBody>
          <a:bodyPr>
            <a:normAutofit/>
          </a:bodyPr>
          <a:lstStyle/>
          <a:p>
            <a:pPr algn="l"/>
            <a:r>
              <a:rPr lang="en-US" sz="4400">
                <a:solidFill>
                  <a:srgbClr val="FFFFFF"/>
                </a:solidFill>
                <a:latin typeface="Aptos Display"/>
              </a:rPr>
              <a:t>Multi-Modal Sentiment &amp; Emotion Classification Using Computer Vision and NLP</a:t>
            </a:r>
          </a:p>
        </p:txBody>
      </p:sp>
      <p:sp>
        <p:nvSpPr>
          <p:cNvPr id="3" name="Subtitle 2"/>
          <p:cNvSpPr>
            <a:spLocks noGrp="1"/>
          </p:cNvSpPr>
          <p:nvPr>
            <p:ph type="subTitle" idx="1"/>
          </p:nvPr>
        </p:nvSpPr>
        <p:spPr>
          <a:xfrm>
            <a:off x="643467" y="5277684"/>
            <a:ext cx="4620584" cy="775494"/>
          </a:xfrm>
        </p:spPr>
        <p:txBody>
          <a:bodyPr vert="horz" lIns="91440" tIns="45720" rIns="91440" bIns="45720" rtlCol="0" anchor="t">
            <a:noAutofit/>
          </a:bodyPr>
          <a:lstStyle/>
          <a:p>
            <a:pPr algn="l"/>
            <a:r>
              <a:rPr lang="en-US" sz="1100" dirty="0">
                <a:solidFill>
                  <a:srgbClr val="FFFFFF"/>
                </a:solidFill>
              </a:rPr>
              <a:t>Brendon Vineyard</a:t>
            </a:r>
          </a:p>
          <a:p>
            <a:pPr algn="l"/>
            <a:r>
              <a:rPr lang="en-US" sz="1100" dirty="0">
                <a:solidFill>
                  <a:srgbClr val="FFFFFF"/>
                </a:solidFill>
              </a:rPr>
              <a:t>Advisor: Dr. Grabowski</a:t>
            </a:r>
          </a:p>
          <a:p>
            <a:pPr algn="l"/>
            <a:r>
              <a:rPr lang="en-US" sz="1100" dirty="0">
                <a:solidFill>
                  <a:srgbClr val="FFFFFF"/>
                </a:solidFill>
              </a:rPr>
              <a:t>SUNY Potsdam – Spring 2025</a:t>
            </a:r>
          </a:p>
        </p:txBody>
      </p:sp>
      <p:pic>
        <p:nvPicPr>
          <p:cNvPr id="5" name="Picture 4" descr="Classification of Emotions">
            <a:extLst>
              <a:ext uri="{FF2B5EF4-FFF2-40B4-BE49-F238E27FC236}">
                <a16:creationId xmlns:a16="http://schemas.microsoft.com/office/drawing/2014/main" id="{CC7DD0B4-9715-3331-A1DB-5F4EA1D2BED4}"/>
              </a:ext>
            </a:extLst>
          </p:cNvPr>
          <p:cNvPicPr>
            <a:picLocks noChangeAspect="1"/>
          </p:cNvPicPr>
          <p:nvPr/>
        </p:nvPicPr>
        <p:blipFill>
          <a:blip r:embed="rId4"/>
          <a:srcRect r="7504"/>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28AEB-D168-88BD-298D-A09F35AB575D}"/>
              </a:ext>
            </a:extLst>
          </p:cNvPr>
          <p:cNvSpPr>
            <a:spLocks noGrp="1"/>
          </p:cNvSpPr>
          <p:nvPr>
            <p:ph type="title"/>
          </p:nvPr>
        </p:nvSpPr>
        <p:spPr>
          <a:xfrm>
            <a:off x="640080" y="325369"/>
            <a:ext cx="4368602" cy="1956841"/>
          </a:xfrm>
        </p:spPr>
        <p:txBody>
          <a:bodyPr anchor="b">
            <a:normAutofit/>
          </a:bodyPr>
          <a:lstStyle/>
          <a:p>
            <a:r>
              <a:rPr lang="en-US" sz="5400"/>
              <a:t>Model Improvements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665A45-239F-6BB8-6FE2-5D9DF74B1C8E}"/>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t>Replaced meta-classifier with MLP</a:t>
            </a:r>
          </a:p>
          <a:p>
            <a:r>
              <a:rPr lang="en-US" sz="2200"/>
              <a:t>Added Dropout and BatchNorm</a:t>
            </a:r>
          </a:p>
          <a:p>
            <a:r>
              <a:rPr lang="en-US" sz="2200" dirty="0"/>
              <a:t>Filtered inconsistent emotion classes</a:t>
            </a:r>
          </a:p>
          <a:p>
            <a:r>
              <a:rPr lang="en-US" sz="2200" dirty="0"/>
              <a:t>Aligned to 5-class emotion labels</a:t>
            </a:r>
          </a:p>
          <a:p>
            <a:r>
              <a:rPr lang="en-US" sz="2200"/>
              <a:t>Used pretraining and freezing options</a:t>
            </a:r>
          </a:p>
        </p:txBody>
      </p:sp>
      <p:pic>
        <p:nvPicPr>
          <p:cNvPr id="4" name="Picture 3" descr="Continuous Improvement Methodologies">
            <a:extLst>
              <a:ext uri="{FF2B5EF4-FFF2-40B4-BE49-F238E27FC236}">
                <a16:creationId xmlns:a16="http://schemas.microsoft.com/office/drawing/2014/main" id="{C084C363-02C6-AF72-88D2-DF0C26F1D294}"/>
              </a:ext>
            </a:extLst>
          </p:cNvPr>
          <p:cNvPicPr>
            <a:picLocks noChangeAspect="1"/>
          </p:cNvPicPr>
          <p:nvPr/>
        </p:nvPicPr>
        <p:blipFill>
          <a:blip r:embed="rId3"/>
          <a:srcRect l="14785" r="1826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6529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920DDC-3C5C-3810-83B6-1268734C3472}"/>
              </a:ext>
            </a:extLst>
          </p:cNvPr>
          <p:cNvSpPr>
            <a:spLocks noGrp="1"/>
          </p:cNvSpPr>
          <p:nvPr>
            <p:ph type="title"/>
          </p:nvPr>
        </p:nvSpPr>
        <p:spPr>
          <a:xfrm>
            <a:off x="630936" y="457200"/>
            <a:ext cx="4343400" cy="1929384"/>
          </a:xfrm>
        </p:spPr>
        <p:txBody>
          <a:bodyPr anchor="ctr">
            <a:normAutofit/>
          </a:bodyPr>
          <a:lstStyle/>
          <a:p>
            <a:r>
              <a:rPr lang="en-US" sz="4800"/>
              <a:t>Final Performance</a:t>
            </a:r>
          </a:p>
        </p:txBody>
      </p:sp>
      <p:sp>
        <p:nvSpPr>
          <p:cNvPr id="18"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4F3296-2C26-50FE-05BA-0F0113CF4263}"/>
              </a:ext>
            </a:extLst>
          </p:cNvPr>
          <p:cNvSpPr>
            <a:spLocks noGrp="1"/>
          </p:cNvSpPr>
          <p:nvPr>
            <p:ph idx="1"/>
          </p:nvPr>
        </p:nvSpPr>
        <p:spPr>
          <a:xfrm>
            <a:off x="5541263" y="457200"/>
            <a:ext cx="6007608" cy="1929384"/>
          </a:xfrm>
        </p:spPr>
        <p:txBody>
          <a:bodyPr vert="horz" lIns="91440" tIns="45720" rIns="91440" bIns="45720" rtlCol="0" anchor="ctr">
            <a:normAutofit/>
          </a:bodyPr>
          <a:lstStyle/>
          <a:p>
            <a:r>
              <a:rPr lang="en-US" sz="2200" dirty="0"/>
              <a:t>Emotion Accuracy: up to 95.00%</a:t>
            </a:r>
          </a:p>
          <a:p>
            <a:r>
              <a:rPr lang="en-US" sz="2200" dirty="0"/>
              <a:t>Sentiment Accuracy: 82%-95% range</a:t>
            </a:r>
          </a:p>
          <a:p>
            <a:r>
              <a:rPr lang="en-US" sz="2200" dirty="0"/>
              <a:t>Achieved with joint model combining FER, RAF, FER+, and Sentiment140.</a:t>
            </a:r>
          </a:p>
          <a:p>
            <a:pPr marL="0" indent="0">
              <a:buNone/>
            </a:pPr>
            <a:endParaRPr lang="en-US" sz="2200"/>
          </a:p>
        </p:txBody>
      </p:sp>
      <p:pic>
        <p:nvPicPr>
          <p:cNvPr id="5" name="Picture 4" descr="A diagram of negative and negative confusion matrix&#10;&#10;AI-generated content may be incorrect.">
            <a:extLst>
              <a:ext uri="{FF2B5EF4-FFF2-40B4-BE49-F238E27FC236}">
                <a16:creationId xmlns:a16="http://schemas.microsoft.com/office/drawing/2014/main" id="{F9B078B6-5226-E7D5-689A-59DF3CD5966C}"/>
              </a:ext>
            </a:extLst>
          </p:cNvPr>
          <p:cNvPicPr>
            <a:picLocks noChangeAspect="1"/>
          </p:cNvPicPr>
          <p:nvPr/>
        </p:nvPicPr>
        <p:blipFill>
          <a:blip r:embed="rId3"/>
          <a:stretch>
            <a:fillRect/>
          </a:stretch>
        </p:blipFill>
        <p:spPr>
          <a:xfrm>
            <a:off x="509836" y="2383849"/>
            <a:ext cx="4736358" cy="4050166"/>
          </a:xfrm>
          <a:prstGeom prst="rect">
            <a:avLst/>
          </a:prstGeom>
        </p:spPr>
      </p:pic>
      <p:pic>
        <p:nvPicPr>
          <p:cNvPr id="4" name="Picture 3">
            <a:extLst>
              <a:ext uri="{FF2B5EF4-FFF2-40B4-BE49-F238E27FC236}">
                <a16:creationId xmlns:a16="http://schemas.microsoft.com/office/drawing/2014/main" id="{A4DF5F18-AF26-B060-3911-E5EEA138420D}"/>
              </a:ext>
            </a:extLst>
          </p:cNvPr>
          <p:cNvPicPr>
            <a:picLocks noChangeAspect="1"/>
          </p:cNvPicPr>
          <p:nvPr/>
        </p:nvPicPr>
        <p:blipFill>
          <a:blip r:embed="rId4"/>
          <a:stretch>
            <a:fillRect/>
          </a:stretch>
        </p:blipFill>
        <p:spPr>
          <a:xfrm>
            <a:off x="6230438" y="2247079"/>
            <a:ext cx="5144996" cy="4186936"/>
          </a:xfrm>
          <a:prstGeom prst="rect">
            <a:avLst/>
          </a:prstGeom>
        </p:spPr>
      </p:pic>
    </p:spTree>
    <p:extLst>
      <p:ext uri="{BB962C8B-B14F-4D97-AF65-F5344CB8AC3E}">
        <p14:creationId xmlns:p14="http://schemas.microsoft.com/office/powerpoint/2010/main" val="177401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94B754-36A9-0031-3AE6-48573DA01006}"/>
              </a:ext>
            </a:extLst>
          </p:cNvPr>
          <p:cNvPicPr>
            <a:picLocks noChangeAspect="1"/>
          </p:cNvPicPr>
          <p:nvPr/>
        </p:nvPicPr>
        <p:blipFill>
          <a:blip r:embed="rId3"/>
          <a:stretch>
            <a:fillRect/>
          </a:stretch>
        </p:blipFill>
        <p:spPr>
          <a:xfrm>
            <a:off x="-3829" y="882860"/>
            <a:ext cx="3995811" cy="4587903"/>
          </a:xfrm>
          <a:prstGeom prst="rect">
            <a:avLst/>
          </a:prstGeom>
        </p:spPr>
      </p:pic>
      <p:cxnSp>
        <p:nvCxnSpPr>
          <p:cNvPr id="29" name="Straight Connector 2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child&#10;&#10;AI-generated content may be incorrect.">
            <a:extLst>
              <a:ext uri="{FF2B5EF4-FFF2-40B4-BE49-F238E27FC236}">
                <a16:creationId xmlns:a16="http://schemas.microsoft.com/office/drawing/2014/main" id="{A4B59F60-DD2B-A4D3-AAC7-DEDB7ADE3AAE}"/>
              </a:ext>
            </a:extLst>
          </p:cNvPr>
          <p:cNvPicPr>
            <a:picLocks noChangeAspect="1"/>
          </p:cNvPicPr>
          <p:nvPr/>
        </p:nvPicPr>
        <p:blipFill>
          <a:blip r:embed="rId4"/>
          <a:stretch>
            <a:fillRect/>
          </a:stretch>
        </p:blipFill>
        <p:spPr>
          <a:xfrm>
            <a:off x="3656138" y="1057736"/>
            <a:ext cx="4338421" cy="4413997"/>
          </a:xfrm>
          <a:prstGeom prst="rect">
            <a:avLst/>
          </a:prstGeom>
        </p:spPr>
      </p:pic>
      <p:cxnSp>
        <p:nvCxnSpPr>
          <p:cNvPr id="31" name="Straight Connector 3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D29FE07-E04D-A65B-6D4D-93962D363794}"/>
              </a:ext>
            </a:extLst>
          </p:cNvPr>
          <p:cNvPicPr>
            <a:picLocks noChangeAspect="1"/>
          </p:cNvPicPr>
          <p:nvPr/>
        </p:nvPicPr>
        <p:blipFill>
          <a:blip r:embed="rId5"/>
          <a:stretch>
            <a:fillRect/>
          </a:stretch>
        </p:blipFill>
        <p:spPr>
          <a:xfrm>
            <a:off x="7654337" y="933277"/>
            <a:ext cx="4533119" cy="4662920"/>
          </a:xfrm>
          <a:prstGeom prst="rect">
            <a:avLst/>
          </a:prstGeom>
        </p:spPr>
      </p:pic>
      <p:sp>
        <p:nvSpPr>
          <p:cNvPr id="5" name="Arrow: Down 4">
            <a:extLst>
              <a:ext uri="{FF2B5EF4-FFF2-40B4-BE49-F238E27FC236}">
                <a16:creationId xmlns:a16="http://schemas.microsoft.com/office/drawing/2014/main" id="{40318DE5-201C-AACC-252C-8DA8C60E9E46}"/>
              </a:ext>
            </a:extLst>
          </p:cNvPr>
          <p:cNvSpPr/>
          <p:nvPr/>
        </p:nvSpPr>
        <p:spPr>
          <a:xfrm rot="1740000">
            <a:off x="2900268" y="252591"/>
            <a:ext cx="299017" cy="538792"/>
          </a:xfrm>
          <a:prstGeom prst="downArrow">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580AD87C-B621-71DF-193C-726DB74A44A4}"/>
              </a:ext>
            </a:extLst>
          </p:cNvPr>
          <p:cNvSpPr/>
          <p:nvPr/>
        </p:nvSpPr>
        <p:spPr>
          <a:xfrm rot="-1440000">
            <a:off x="1600958" y="252591"/>
            <a:ext cx="299017" cy="53879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C5F27CD-39A0-3AF8-798C-2DD743F0386F}"/>
              </a:ext>
            </a:extLst>
          </p:cNvPr>
          <p:cNvPicPr>
            <a:picLocks noChangeAspect="1"/>
          </p:cNvPicPr>
          <p:nvPr/>
        </p:nvPicPr>
        <p:blipFill>
          <a:blip r:embed="rId6"/>
          <a:stretch>
            <a:fillRect/>
          </a:stretch>
        </p:blipFill>
        <p:spPr>
          <a:xfrm>
            <a:off x="-245" y="5200894"/>
            <a:ext cx="3712798" cy="539750"/>
          </a:xfrm>
          <a:prstGeom prst="rect">
            <a:avLst/>
          </a:prstGeom>
        </p:spPr>
      </p:pic>
      <p:pic>
        <p:nvPicPr>
          <p:cNvPr id="8" name="Picture 7">
            <a:extLst>
              <a:ext uri="{FF2B5EF4-FFF2-40B4-BE49-F238E27FC236}">
                <a16:creationId xmlns:a16="http://schemas.microsoft.com/office/drawing/2014/main" id="{E55052E0-8AA2-8882-4AA5-96C1EE9EC3B8}"/>
              </a:ext>
            </a:extLst>
          </p:cNvPr>
          <p:cNvPicPr>
            <a:picLocks noChangeAspect="1"/>
          </p:cNvPicPr>
          <p:nvPr/>
        </p:nvPicPr>
        <p:blipFill>
          <a:blip r:embed="rId7"/>
          <a:stretch>
            <a:fillRect/>
          </a:stretch>
        </p:blipFill>
        <p:spPr>
          <a:xfrm>
            <a:off x="3658700" y="5157789"/>
            <a:ext cx="4249371" cy="547809"/>
          </a:xfrm>
          <a:prstGeom prst="rect">
            <a:avLst/>
          </a:prstGeom>
        </p:spPr>
      </p:pic>
      <p:pic>
        <p:nvPicPr>
          <p:cNvPr id="9" name="Picture 8">
            <a:extLst>
              <a:ext uri="{FF2B5EF4-FFF2-40B4-BE49-F238E27FC236}">
                <a16:creationId xmlns:a16="http://schemas.microsoft.com/office/drawing/2014/main" id="{69483765-9251-6E0E-F642-07969B22966A}"/>
              </a:ext>
            </a:extLst>
          </p:cNvPr>
          <p:cNvPicPr>
            <a:picLocks noChangeAspect="1"/>
          </p:cNvPicPr>
          <p:nvPr/>
        </p:nvPicPr>
        <p:blipFill>
          <a:blip r:embed="rId8"/>
          <a:stretch>
            <a:fillRect/>
          </a:stretch>
        </p:blipFill>
        <p:spPr>
          <a:xfrm>
            <a:off x="7894026" y="5196375"/>
            <a:ext cx="4297485" cy="548786"/>
          </a:xfrm>
          <a:prstGeom prst="rect">
            <a:avLst/>
          </a:prstGeom>
        </p:spPr>
      </p:pic>
      <p:pic>
        <p:nvPicPr>
          <p:cNvPr id="10" name="Picture 9" descr="A close up of a sign&#10;&#10;AI-generated content may be incorrect.">
            <a:extLst>
              <a:ext uri="{FF2B5EF4-FFF2-40B4-BE49-F238E27FC236}">
                <a16:creationId xmlns:a16="http://schemas.microsoft.com/office/drawing/2014/main" id="{C78D6761-9BB0-5E70-7ED7-20D9D219F6A0}"/>
              </a:ext>
            </a:extLst>
          </p:cNvPr>
          <p:cNvPicPr>
            <a:picLocks noChangeAspect="1"/>
          </p:cNvPicPr>
          <p:nvPr/>
        </p:nvPicPr>
        <p:blipFill>
          <a:blip r:embed="rId9"/>
          <a:stretch>
            <a:fillRect/>
          </a:stretch>
        </p:blipFill>
        <p:spPr>
          <a:xfrm>
            <a:off x="7850187" y="768106"/>
            <a:ext cx="4248395" cy="808403"/>
          </a:xfrm>
          <a:prstGeom prst="rect">
            <a:avLst/>
          </a:prstGeom>
        </p:spPr>
      </p:pic>
      <p:pic>
        <p:nvPicPr>
          <p:cNvPr id="11" name="Picture 10" descr="A close up of a sign&#10;&#10;AI-generated content may be incorrect.">
            <a:extLst>
              <a:ext uri="{FF2B5EF4-FFF2-40B4-BE49-F238E27FC236}">
                <a16:creationId xmlns:a16="http://schemas.microsoft.com/office/drawing/2014/main" id="{B6349A26-5CB4-5695-E95D-4FDA37B714F9}"/>
              </a:ext>
            </a:extLst>
          </p:cNvPr>
          <p:cNvPicPr>
            <a:picLocks noChangeAspect="1"/>
          </p:cNvPicPr>
          <p:nvPr/>
        </p:nvPicPr>
        <p:blipFill>
          <a:blip r:embed="rId10"/>
          <a:stretch>
            <a:fillRect/>
          </a:stretch>
        </p:blipFill>
        <p:spPr>
          <a:xfrm>
            <a:off x="4000134" y="876301"/>
            <a:ext cx="3644657" cy="806938"/>
          </a:xfrm>
          <a:prstGeom prst="rect">
            <a:avLst/>
          </a:prstGeom>
        </p:spPr>
      </p:pic>
      <p:pic>
        <p:nvPicPr>
          <p:cNvPr id="12" name="Picture 11" descr="A close up of a sign&#10;&#10;AI-generated content may be incorrect.">
            <a:extLst>
              <a:ext uri="{FF2B5EF4-FFF2-40B4-BE49-F238E27FC236}">
                <a16:creationId xmlns:a16="http://schemas.microsoft.com/office/drawing/2014/main" id="{9043E420-98DC-E332-F58D-0B76578CC4BA}"/>
              </a:ext>
            </a:extLst>
          </p:cNvPr>
          <p:cNvPicPr>
            <a:picLocks noChangeAspect="1"/>
          </p:cNvPicPr>
          <p:nvPr/>
        </p:nvPicPr>
        <p:blipFill>
          <a:blip r:embed="rId11"/>
          <a:stretch>
            <a:fillRect/>
          </a:stretch>
        </p:blipFill>
        <p:spPr>
          <a:xfrm>
            <a:off x="76444" y="827454"/>
            <a:ext cx="3569188" cy="689707"/>
          </a:xfrm>
          <a:prstGeom prst="rect">
            <a:avLst/>
          </a:prstGeom>
        </p:spPr>
      </p:pic>
    </p:spTree>
    <p:extLst>
      <p:ext uri="{BB962C8B-B14F-4D97-AF65-F5344CB8AC3E}">
        <p14:creationId xmlns:p14="http://schemas.microsoft.com/office/powerpoint/2010/main" val="1644025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5" name="Picture 14" descr="Pipette filling tray with sample">
            <a:extLst>
              <a:ext uri="{FF2B5EF4-FFF2-40B4-BE49-F238E27FC236}">
                <a16:creationId xmlns:a16="http://schemas.microsoft.com/office/drawing/2014/main" id="{67FDA743-E44D-8340-9EF2-90A3459D7E58}"/>
              </a:ext>
            </a:extLst>
          </p:cNvPr>
          <p:cNvPicPr>
            <a:picLocks noChangeAspect="1"/>
          </p:cNvPicPr>
          <p:nvPr/>
        </p:nvPicPr>
        <p:blipFill>
          <a:blip r:embed="rId3"/>
          <a:srcRect t="13364" r="6" b="2224"/>
          <a:stretch/>
        </p:blipFill>
        <p:spPr>
          <a:xfrm>
            <a:off x="1524" y="10"/>
            <a:ext cx="12188952" cy="6857990"/>
          </a:xfrm>
          <a:prstGeom prst="rect">
            <a:avLst/>
          </a:prstGeom>
        </p:spPr>
      </p:pic>
      <p:sp>
        <p:nvSpPr>
          <p:cNvPr id="20" name="Freeform: Shape 19">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4E5CD48-DDE2-9EA4-7DA9-F870F17A304F}"/>
              </a:ext>
            </a:extLst>
          </p:cNvPr>
          <p:cNvSpPr>
            <a:spLocks noGrp="1"/>
          </p:cNvSpPr>
          <p:nvPr>
            <p:ph type="ctrTitle"/>
          </p:nvPr>
        </p:nvSpPr>
        <p:spPr>
          <a:xfrm>
            <a:off x="5970897" y="1346268"/>
            <a:ext cx="5568285" cy="2809475"/>
          </a:xfrm>
        </p:spPr>
        <p:txBody>
          <a:bodyPr>
            <a:normAutofit/>
          </a:bodyPr>
          <a:lstStyle/>
          <a:p>
            <a:pPr algn="l"/>
            <a:r>
              <a:rPr lang="en-US"/>
              <a:t>Testing and Gradio App</a:t>
            </a:r>
          </a:p>
        </p:txBody>
      </p:sp>
      <p:sp>
        <p:nvSpPr>
          <p:cNvPr id="3" name="Subtitle 2">
            <a:extLst>
              <a:ext uri="{FF2B5EF4-FFF2-40B4-BE49-F238E27FC236}">
                <a16:creationId xmlns:a16="http://schemas.microsoft.com/office/drawing/2014/main" id="{BBF3B511-43FA-5464-D154-AD8BF251685B}"/>
              </a:ext>
            </a:extLst>
          </p:cNvPr>
          <p:cNvSpPr>
            <a:spLocks noGrp="1"/>
          </p:cNvSpPr>
          <p:nvPr>
            <p:ph type="subTitle" idx="1"/>
          </p:nvPr>
        </p:nvSpPr>
        <p:spPr>
          <a:xfrm>
            <a:off x="5969341" y="4251279"/>
            <a:ext cx="5569714" cy="1037228"/>
          </a:xfrm>
        </p:spPr>
        <p:txBody>
          <a:bodyPr vert="horz" lIns="91440" tIns="45720" rIns="91440" bIns="45720" rtlCol="0" anchor="t">
            <a:normAutofit/>
          </a:bodyPr>
          <a:lstStyle/>
          <a:p>
            <a:pPr algn="l"/>
            <a:r>
              <a:rPr lang="en-US" dirty="0">
                <a:hlinkClick r:id="rId4">
                  <a:extLst>
                    <a:ext uri="{A12FA001-AC4F-418D-AE19-62706E023703}">
                      <ahyp:hlinkClr xmlns:ahyp="http://schemas.microsoft.com/office/drawing/2018/hyperlinkcolor" val="tx"/>
                    </a:ext>
                  </a:extLst>
                </a:hlinkClick>
              </a:rPr>
              <a:t>Multi-Modal Model Emotion &amp; Sentiment Generator</a:t>
            </a:r>
            <a:endParaRPr lang="en-US" dirty="0"/>
          </a:p>
        </p:txBody>
      </p:sp>
    </p:spTree>
    <p:extLst>
      <p:ext uri="{BB962C8B-B14F-4D97-AF65-F5344CB8AC3E}">
        <p14:creationId xmlns:p14="http://schemas.microsoft.com/office/powerpoint/2010/main" val="427235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9FB22-2685-8798-DB1E-74A94D20B35A}"/>
              </a:ext>
            </a:extLst>
          </p:cNvPr>
          <p:cNvSpPr>
            <a:spLocks noGrp="1"/>
          </p:cNvSpPr>
          <p:nvPr>
            <p:ph type="title"/>
          </p:nvPr>
        </p:nvSpPr>
        <p:spPr>
          <a:xfrm>
            <a:off x="640080" y="325369"/>
            <a:ext cx="4368602" cy="1956841"/>
          </a:xfrm>
        </p:spPr>
        <p:txBody>
          <a:bodyPr anchor="b">
            <a:normAutofit/>
          </a:bodyPr>
          <a:lstStyle/>
          <a:p>
            <a:r>
              <a:rPr lang="en-US" sz="5400"/>
              <a:t>Challenges Faced</a:t>
            </a:r>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A8E78D-25B3-B674-3BB5-114019F7F115}"/>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t>Emotion label mismatches across datasets</a:t>
            </a:r>
          </a:p>
          <a:p>
            <a:r>
              <a:rPr lang="en-US" sz="2200"/>
              <a:t>Balancing sentiment and emotion learning</a:t>
            </a:r>
          </a:p>
          <a:p>
            <a:r>
              <a:rPr lang="en-US" sz="2200"/>
              <a:t>Batch size vs GPU limits</a:t>
            </a:r>
          </a:p>
          <a:p>
            <a:r>
              <a:rPr lang="en-US" sz="2200"/>
              <a:t>Overfitting on smaller datasets</a:t>
            </a:r>
          </a:p>
        </p:txBody>
      </p:sp>
      <p:pic>
        <p:nvPicPr>
          <p:cNvPr id="4" name="Picture 3" descr="Maxine Attong | I love challenges; I don't do hardships">
            <a:extLst>
              <a:ext uri="{FF2B5EF4-FFF2-40B4-BE49-F238E27FC236}">
                <a16:creationId xmlns:a16="http://schemas.microsoft.com/office/drawing/2014/main" id="{3D259B02-C5D7-4A5C-2698-1954B6DF89BC}"/>
              </a:ext>
            </a:extLst>
          </p:cNvPr>
          <p:cNvPicPr>
            <a:picLocks noChangeAspect="1"/>
          </p:cNvPicPr>
          <p:nvPr/>
        </p:nvPicPr>
        <p:blipFill>
          <a:blip r:embed="rId3"/>
          <a:srcRect l="28711" r="1486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35043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8BCDD6-70AD-3B97-05C0-923AD7ABAC38}"/>
              </a:ext>
            </a:extLst>
          </p:cNvPr>
          <p:cNvSpPr>
            <a:spLocks noGrp="1"/>
          </p:cNvSpPr>
          <p:nvPr>
            <p:ph type="title"/>
          </p:nvPr>
        </p:nvSpPr>
        <p:spPr>
          <a:xfrm>
            <a:off x="6657715" y="467271"/>
            <a:ext cx="4195674" cy="2052522"/>
          </a:xfrm>
        </p:spPr>
        <p:txBody>
          <a:bodyPr anchor="b">
            <a:normAutofit/>
          </a:bodyPr>
          <a:lstStyle/>
          <a:p>
            <a:r>
              <a:rPr lang="en-US" sz="5600"/>
              <a:t>Key Takeaways</a:t>
            </a:r>
          </a:p>
        </p:txBody>
      </p:sp>
      <p:sp>
        <p:nvSpPr>
          <p:cNvPr id="28" name="Oval 2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at Is Light? An Introduction to Human Color Vision | Datacolor">
            <a:extLst>
              <a:ext uri="{FF2B5EF4-FFF2-40B4-BE49-F238E27FC236}">
                <a16:creationId xmlns:a16="http://schemas.microsoft.com/office/drawing/2014/main" id="{F58EE0C1-623E-E0E1-2DE5-A0AB8EA66428}"/>
              </a:ext>
            </a:extLst>
          </p:cNvPr>
          <p:cNvPicPr>
            <a:picLocks noChangeAspect="1"/>
          </p:cNvPicPr>
          <p:nvPr/>
        </p:nvPicPr>
        <p:blipFill>
          <a:blip r:embed="rId3"/>
          <a:srcRect l="24170" r="25830"/>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30"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AB7FC67-CE38-6AB7-DBFC-95EBDF8137F3}"/>
              </a:ext>
            </a:extLst>
          </p:cNvPr>
          <p:cNvSpPr>
            <a:spLocks noGrp="1"/>
          </p:cNvSpPr>
          <p:nvPr>
            <p:ph idx="1"/>
          </p:nvPr>
        </p:nvSpPr>
        <p:spPr>
          <a:xfrm>
            <a:off x="6657715" y="2990818"/>
            <a:ext cx="4195673" cy="2913872"/>
          </a:xfrm>
        </p:spPr>
        <p:txBody>
          <a:bodyPr vert="horz" lIns="91440" tIns="45720" rIns="91440" bIns="45720" rtlCol="0" anchor="t">
            <a:normAutofit/>
          </a:bodyPr>
          <a:lstStyle/>
          <a:p>
            <a:r>
              <a:rPr lang="en-US" sz="2000">
                <a:solidFill>
                  <a:schemeClr val="tx1">
                    <a:alpha val="80000"/>
                  </a:schemeClr>
                </a:solidFill>
              </a:rPr>
              <a:t>Fusion improves emotion understanding</a:t>
            </a:r>
          </a:p>
          <a:p>
            <a:r>
              <a:rPr lang="en-US" sz="2000">
                <a:solidFill>
                  <a:schemeClr val="tx1">
                    <a:alpha val="80000"/>
                  </a:schemeClr>
                </a:solidFill>
              </a:rPr>
              <a:t>Pretraining and ensembles boost accuracy</a:t>
            </a:r>
          </a:p>
          <a:p>
            <a:r>
              <a:rPr lang="en-US" sz="2000">
                <a:solidFill>
                  <a:schemeClr val="tx1">
                    <a:alpha val="80000"/>
                  </a:schemeClr>
                </a:solidFill>
              </a:rPr>
              <a:t>Small tweaks improve performance</a:t>
            </a:r>
          </a:p>
          <a:p>
            <a:r>
              <a:rPr lang="en-US" sz="2000">
                <a:solidFill>
                  <a:schemeClr val="tx1">
                    <a:alpha val="80000"/>
                  </a:schemeClr>
                </a:solidFill>
              </a:rPr>
              <a:t>Applications: sentiment, health, marketing</a:t>
            </a:r>
          </a:p>
        </p:txBody>
      </p:sp>
      <p:sp>
        <p:nvSpPr>
          <p:cNvPr id="31"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2"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006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45,900+ Thank You Sign Stock Photos, Pictures &amp; Royalty-Free Images -  iStock | Holding thank you sign, Thank you sign language, Thank you sign  coronavirus">
            <a:extLst>
              <a:ext uri="{FF2B5EF4-FFF2-40B4-BE49-F238E27FC236}">
                <a16:creationId xmlns:a16="http://schemas.microsoft.com/office/drawing/2014/main" id="{AFA316B0-7685-BD66-17B3-31F5A0828158}"/>
              </a:ext>
            </a:extLst>
          </p:cNvPr>
          <p:cNvPicPr>
            <a:picLocks noChangeAspect="1"/>
          </p:cNvPicPr>
          <p:nvPr/>
        </p:nvPicPr>
        <p:blipFill>
          <a:blip r:embed="rId3"/>
          <a:srcRect t="19313" b="30835"/>
          <a:stretch/>
        </p:blipFill>
        <p:spPr>
          <a:xfrm>
            <a:off x="20" y="2"/>
            <a:ext cx="12191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p:spPr>
      </p:pic>
      <p:grpSp>
        <p:nvGrpSpPr>
          <p:cNvPr id="28" name="Group 27">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12192000" cy="757168"/>
            <a:chOff x="0" y="2959818"/>
            <a:chExt cx="12192000" cy="757168"/>
          </a:xfrm>
        </p:grpSpPr>
        <p:sp>
          <p:nvSpPr>
            <p:cNvPr id="12" name="Freeform: Shape 11">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385E8F9A-1820-CFF0-2FBA-6A06EA2693F5}"/>
              </a:ext>
            </a:extLst>
          </p:cNvPr>
          <p:cNvSpPr>
            <a:spLocks noGrp="1"/>
          </p:cNvSpPr>
          <p:nvPr>
            <p:ph idx="1"/>
          </p:nvPr>
        </p:nvSpPr>
        <p:spPr>
          <a:xfrm>
            <a:off x="5664201" y="4197093"/>
            <a:ext cx="5692774" cy="1648849"/>
          </a:xfrm>
        </p:spPr>
        <p:txBody>
          <a:bodyPr vert="horz" lIns="91440" tIns="45720" rIns="91440" bIns="45720" rtlCol="0">
            <a:normAutofit/>
          </a:bodyPr>
          <a:lstStyle/>
          <a:p>
            <a:pPr marL="0" indent="0">
              <a:buNone/>
            </a:pPr>
            <a:r>
              <a:rPr lang="en-US" sz="2400">
                <a:solidFill>
                  <a:schemeClr val="bg1">
                    <a:alpha val="80000"/>
                  </a:schemeClr>
                </a:solidFill>
              </a:rPr>
              <a:t>Capstone Project CIS 480 – Spring 2025</a:t>
            </a:r>
          </a:p>
          <a:p>
            <a:pPr marL="0" indent="0">
              <a:buNone/>
            </a:pPr>
            <a:r>
              <a:rPr lang="en-US" sz="2400">
                <a:solidFill>
                  <a:schemeClr val="bg1">
                    <a:alpha val="80000"/>
                  </a:schemeClr>
                </a:solidFill>
              </a:rPr>
              <a:t>Author: Brendon Vineyard</a:t>
            </a:r>
          </a:p>
          <a:p>
            <a:pPr marL="0" indent="0">
              <a:buNone/>
            </a:pPr>
            <a:r>
              <a:rPr lang="en-US" sz="2400">
                <a:solidFill>
                  <a:schemeClr val="bg1">
                    <a:alpha val="80000"/>
                  </a:schemeClr>
                </a:solidFill>
              </a:rPr>
              <a:t>Email: vineyabn207@potsdam.edu</a:t>
            </a:r>
          </a:p>
        </p:txBody>
      </p:sp>
    </p:spTree>
    <p:extLst>
      <p:ext uri="{BB962C8B-B14F-4D97-AF65-F5344CB8AC3E}">
        <p14:creationId xmlns:p14="http://schemas.microsoft.com/office/powerpoint/2010/main" val="251995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191BF-BCFE-93E0-9C70-B7B4062C34B8}"/>
              </a:ext>
            </a:extLst>
          </p:cNvPr>
          <p:cNvSpPr>
            <a:spLocks noGrp="1"/>
          </p:cNvSpPr>
          <p:nvPr>
            <p:ph type="title"/>
          </p:nvPr>
        </p:nvSpPr>
        <p:spPr>
          <a:xfrm>
            <a:off x="640080" y="325369"/>
            <a:ext cx="4368602" cy="1956841"/>
          </a:xfrm>
        </p:spPr>
        <p:txBody>
          <a:bodyPr anchor="b">
            <a:normAutofit/>
          </a:bodyPr>
          <a:lstStyle/>
          <a:p>
            <a:r>
              <a:rPr lang="en-US" sz="5400" dirty="0"/>
              <a:t>Problem Motivation</a:t>
            </a:r>
          </a:p>
        </p:txBody>
      </p:sp>
      <p:sp>
        <p:nvSpPr>
          <p:cNvPr id="2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CA5CCE-BB52-47CC-BF3E-1EAA04C4D63E}"/>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dirty="0"/>
              <a:t>Social media mixes text/images</a:t>
            </a:r>
          </a:p>
          <a:p>
            <a:r>
              <a:rPr lang="en-US" sz="2200" dirty="0"/>
              <a:t>Models analyze separately, miss content</a:t>
            </a:r>
          </a:p>
          <a:p>
            <a:r>
              <a:rPr lang="en-US" sz="2200" dirty="0"/>
              <a:t>Goal: fuse text and image analysis</a:t>
            </a:r>
          </a:p>
        </p:txBody>
      </p:sp>
      <p:pic>
        <p:nvPicPr>
          <p:cNvPr id="4" name="Picture 3" descr="Social Media for Beginners - JWCC">
            <a:extLst>
              <a:ext uri="{FF2B5EF4-FFF2-40B4-BE49-F238E27FC236}">
                <a16:creationId xmlns:a16="http://schemas.microsoft.com/office/drawing/2014/main" id="{13C408B0-C5AC-3CAB-3F4A-F2E4CCB83994}"/>
              </a:ext>
            </a:extLst>
          </p:cNvPr>
          <p:cNvPicPr>
            <a:picLocks noChangeAspect="1"/>
          </p:cNvPicPr>
          <p:nvPr/>
        </p:nvPicPr>
        <p:blipFill>
          <a:blip r:embed="rId3"/>
          <a:srcRect l="46197" r="365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5105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18C28-704A-5EC9-7409-54648C6292CF}"/>
              </a:ext>
            </a:extLst>
          </p:cNvPr>
          <p:cNvSpPr>
            <a:spLocks noGrp="1"/>
          </p:cNvSpPr>
          <p:nvPr>
            <p:ph type="title"/>
          </p:nvPr>
        </p:nvSpPr>
        <p:spPr>
          <a:xfrm>
            <a:off x="630936" y="502920"/>
            <a:ext cx="3419856" cy="1463040"/>
          </a:xfrm>
        </p:spPr>
        <p:txBody>
          <a:bodyPr anchor="ctr">
            <a:normAutofit/>
          </a:bodyPr>
          <a:lstStyle/>
          <a:p>
            <a:r>
              <a:rPr lang="en-US" sz="3000" dirty="0"/>
              <a:t>Model Architecture Overview</a:t>
            </a:r>
            <a:endParaRPr lang="en-US" sz="3000"/>
          </a:p>
        </p:txBody>
      </p:sp>
      <p:sp>
        <p:nvSpPr>
          <p:cNvPr id="2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BACBF4-5391-A0DD-C985-389F7787E7E4}"/>
              </a:ext>
            </a:extLst>
          </p:cNvPr>
          <p:cNvSpPr>
            <a:spLocks noGrp="1"/>
          </p:cNvSpPr>
          <p:nvPr>
            <p:ph idx="1"/>
          </p:nvPr>
        </p:nvSpPr>
        <p:spPr>
          <a:xfrm>
            <a:off x="4654295" y="502920"/>
            <a:ext cx="6894576" cy="1463040"/>
          </a:xfrm>
        </p:spPr>
        <p:txBody>
          <a:bodyPr vert="horz" lIns="91440" tIns="45720" rIns="91440" bIns="45720" rtlCol="0" anchor="ctr">
            <a:normAutofit/>
          </a:bodyPr>
          <a:lstStyle/>
          <a:p>
            <a:r>
              <a:rPr lang="en-US" sz="2200" dirty="0"/>
              <a:t>CNNs trained on 3 separate image datasets for emotion.</a:t>
            </a:r>
          </a:p>
          <a:p>
            <a:pPr marL="0" indent="0">
              <a:buNone/>
            </a:pPr>
            <a:endParaRPr lang="en-US" sz="2200"/>
          </a:p>
        </p:txBody>
      </p:sp>
      <p:pic>
        <p:nvPicPr>
          <p:cNvPr id="6" name="Content Placeholder 3" descr="A diagram of a network&#10;&#10;AI-generated content may be incorrect.">
            <a:extLst>
              <a:ext uri="{FF2B5EF4-FFF2-40B4-BE49-F238E27FC236}">
                <a16:creationId xmlns:a16="http://schemas.microsoft.com/office/drawing/2014/main" id="{7CADE82F-1403-B26A-E5DD-8F8B2A25A486}"/>
              </a:ext>
            </a:extLst>
          </p:cNvPr>
          <p:cNvPicPr>
            <a:picLocks noChangeAspect="1"/>
          </p:cNvPicPr>
          <p:nvPr/>
        </p:nvPicPr>
        <p:blipFill>
          <a:blip r:embed="rId3"/>
          <a:stretch>
            <a:fillRect/>
          </a:stretch>
        </p:blipFill>
        <p:spPr>
          <a:xfrm>
            <a:off x="1666047" y="2290936"/>
            <a:ext cx="8847714" cy="3959352"/>
          </a:xfrm>
          <a:prstGeom prst="rect">
            <a:avLst/>
          </a:prstGeom>
        </p:spPr>
      </p:pic>
    </p:spTree>
    <p:extLst>
      <p:ext uri="{BB962C8B-B14F-4D97-AF65-F5344CB8AC3E}">
        <p14:creationId xmlns:p14="http://schemas.microsoft.com/office/powerpoint/2010/main" val="80067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11D1F-9E0D-042F-8EB4-7FD4AC3597D2}"/>
              </a:ext>
            </a:extLst>
          </p:cNvPr>
          <p:cNvSpPr>
            <a:spLocks noGrp="1"/>
          </p:cNvSpPr>
          <p:nvPr>
            <p:ph type="title"/>
          </p:nvPr>
        </p:nvSpPr>
        <p:spPr>
          <a:xfrm>
            <a:off x="630936" y="502920"/>
            <a:ext cx="3419856" cy="1463040"/>
          </a:xfrm>
        </p:spPr>
        <p:txBody>
          <a:bodyPr anchor="ctr">
            <a:normAutofit/>
          </a:bodyPr>
          <a:lstStyle/>
          <a:p>
            <a:r>
              <a:rPr lang="en-US" sz="3000"/>
              <a:t>Model Architecture Overview</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447FC7-F2FE-8831-237D-71C03A4DF5E9}"/>
              </a:ext>
            </a:extLst>
          </p:cNvPr>
          <p:cNvSpPr>
            <a:spLocks noGrp="1"/>
          </p:cNvSpPr>
          <p:nvPr>
            <p:ph idx="1"/>
          </p:nvPr>
        </p:nvSpPr>
        <p:spPr>
          <a:xfrm>
            <a:off x="4654295" y="502920"/>
            <a:ext cx="6894576" cy="1463040"/>
          </a:xfrm>
        </p:spPr>
        <p:txBody>
          <a:bodyPr vert="horz" lIns="91440" tIns="45720" rIns="91440" bIns="45720" rtlCol="0" anchor="ctr">
            <a:normAutofit/>
          </a:bodyPr>
          <a:lstStyle/>
          <a:p>
            <a:r>
              <a:rPr lang="en-US" sz="2200"/>
              <a:t>Text is processed using LSTM for sentiment prediction.</a:t>
            </a:r>
          </a:p>
        </p:txBody>
      </p:sp>
      <p:pic>
        <p:nvPicPr>
          <p:cNvPr id="5" name="Content Placeholder 3" descr="The Ultimate Guide to Building Your Own LSTM Models">
            <a:extLst>
              <a:ext uri="{FF2B5EF4-FFF2-40B4-BE49-F238E27FC236}">
                <a16:creationId xmlns:a16="http://schemas.microsoft.com/office/drawing/2014/main" id="{846565F7-3421-9977-D296-96C7C1B783AD}"/>
              </a:ext>
            </a:extLst>
          </p:cNvPr>
          <p:cNvPicPr>
            <a:picLocks noChangeAspect="1"/>
          </p:cNvPicPr>
          <p:nvPr/>
        </p:nvPicPr>
        <p:blipFill>
          <a:blip r:embed="rId3"/>
          <a:stretch>
            <a:fillRect/>
          </a:stretch>
        </p:blipFill>
        <p:spPr>
          <a:xfrm>
            <a:off x="2788294" y="2290936"/>
            <a:ext cx="6603219" cy="3959352"/>
          </a:xfrm>
          <a:prstGeom prst="rect">
            <a:avLst/>
          </a:prstGeom>
        </p:spPr>
      </p:pic>
    </p:spTree>
    <p:extLst>
      <p:ext uri="{BB962C8B-B14F-4D97-AF65-F5344CB8AC3E}">
        <p14:creationId xmlns:p14="http://schemas.microsoft.com/office/powerpoint/2010/main" val="28751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Effective Fusion of Multi-Modal Remote Sensing Data in a Fully  Convolutional Network for Semantic Labeling">
            <a:extLst>
              <a:ext uri="{FF2B5EF4-FFF2-40B4-BE49-F238E27FC236}">
                <a16:creationId xmlns:a16="http://schemas.microsoft.com/office/drawing/2014/main" id="{0116F1A7-C0CD-DCB2-2F03-FFD5812529AA}"/>
              </a:ext>
            </a:extLst>
          </p:cNvPr>
          <p:cNvPicPr>
            <a:picLocks noGrp="1" noChangeAspect="1"/>
          </p:cNvPicPr>
          <p:nvPr>
            <p:ph idx="1"/>
          </p:nvPr>
        </p:nvPicPr>
        <p:blipFill>
          <a:blip r:embed="rId3"/>
          <a:srcRect t="4965" b="7562"/>
          <a:stretch/>
        </p:blipFill>
        <p:spPr>
          <a:xfrm>
            <a:off x="457200" y="457200"/>
            <a:ext cx="11277600" cy="5943600"/>
          </a:xfrm>
          <a:prstGeom prst="rect">
            <a:avLst/>
          </a:prstGeom>
        </p:spPr>
      </p:pic>
    </p:spTree>
    <p:extLst>
      <p:ext uri="{BB962C8B-B14F-4D97-AF65-F5344CB8AC3E}">
        <p14:creationId xmlns:p14="http://schemas.microsoft.com/office/powerpoint/2010/main" val="193623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A3C210E6-A35A-4F68-8D60-801A019C7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AF-DB Dataset | Papers With Code">
            <a:extLst>
              <a:ext uri="{FF2B5EF4-FFF2-40B4-BE49-F238E27FC236}">
                <a16:creationId xmlns:a16="http://schemas.microsoft.com/office/drawing/2014/main" id="{BEB50DA9-3B97-AA3B-2DAD-B1D3B9478A0C}"/>
              </a:ext>
            </a:extLst>
          </p:cNvPr>
          <p:cNvPicPr>
            <a:picLocks noChangeAspect="1"/>
          </p:cNvPicPr>
          <p:nvPr/>
        </p:nvPicPr>
        <p:blipFill>
          <a:blip r:embed="rId3"/>
          <a:srcRect l="19315" r="16641" b="-2"/>
          <a:stretch/>
        </p:blipFill>
        <p:spPr>
          <a:xfrm>
            <a:off x="3136389" y="1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8" name="Picture 7" descr="A collage of different emotions&#10;&#10;AI-generated content may be incorrect.">
            <a:extLst>
              <a:ext uri="{FF2B5EF4-FFF2-40B4-BE49-F238E27FC236}">
                <a16:creationId xmlns:a16="http://schemas.microsoft.com/office/drawing/2014/main" id="{C2C2188D-7772-8739-FFC6-AA7B03F34EEB}"/>
              </a:ext>
            </a:extLst>
          </p:cNvPr>
          <p:cNvPicPr>
            <a:picLocks noChangeAspect="1"/>
          </p:cNvPicPr>
          <p:nvPr/>
        </p:nvPicPr>
        <p:blipFill>
          <a:blip r:embed="rId4"/>
          <a:srcRect l="17423" r="20354"/>
          <a:stretch/>
        </p:blipFill>
        <p:spPr>
          <a:xfrm>
            <a:off x="7381690" y="3456433"/>
            <a:ext cx="4810310" cy="3401568"/>
          </a:xfrm>
          <a:custGeom>
            <a:avLst/>
            <a:gdLst/>
            <a:ahLst/>
            <a:cxnLst/>
            <a:rect l="l" t="t" r="r" b="b"/>
            <a:pathLst>
              <a:path w="4810310" h="3401568">
                <a:moveTo>
                  <a:pt x="781270" y="0"/>
                </a:moveTo>
                <a:lnTo>
                  <a:pt x="4810310" y="0"/>
                </a:lnTo>
                <a:lnTo>
                  <a:pt x="4810310" y="3401568"/>
                </a:lnTo>
                <a:lnTo>
                  <a:pt x="0" y="3401568"/>
                </a:lnTo>
                <a:lnTo>
                  <a:pt x="1963" y="3397912"/>
                </a:lnTo>
                <a:cubicBezTo>
                  <a:pt x="454182" y="2512619"/>
                  <a:pt x="736170" y="1430108"/>
                  <a:pt x="776876" y="254399"/>
                </a:cubicBezTo>
                <a:close/>
              </a:path>
            </a:pathLst>
          </a:custGeom>
        </p:spPr>
      </p:pic>
      <p:pic>
        <p:nvPicPr>
          <p:cNvPr id="6" name="Picture 5" descr="A collage of different people&amp;#39;s faces&#10;&#10;AI-generated content may be incorrect.">
            <a:extLst>
              <a:ext uri="{FF2B5EF4-FFF2-40B4-BE49-F238E27FC236}">
                <a16:creationId xmlns:a16="http://schemas.microsoft.com/office/drawing/2014/main" id="{C94287EB-EBE5-FA55-7935-1F583E400AD6}"/>
              </a:ext>
            </a:extLst>
          </p:cNvPr>
          <p:cNvPicPr>
            <a:picLocks noChangeAspect="1"/>
          </p:cNvPicPr>
          <p:nvPr/>
        </p:nvPicPr>
        <p:blipFill>
          <a:blip r:embed="rId5"/>
          <a:srcRect t="4368" r="2" b="4164"/>
          <a:stretch/>
        </p:blipFill>
        <p:spPr>
          <a:xfrm>
            <a:off x="3189428" y="3456432"/>
            <a:ext cx="4925479" cy="3401568"/>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useBgFill="1">
        <p:nvSpPr>
          <p:cNvPr id="75" name="Freeform: Shape 74">
            <a:extLst>
              <a:ext uri="{FF2B5EF4-FFF2-40B4-BE49-F238E27FC236}">
                <a16:creationId xmlns:a16="http://schemas.microsoft.com/office/drawing/2014/main" id="{AC0D06B0-F19C-459E-B221-A34B506FB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Freeform: Shape 61">
            <a:extLst>
              <a:ext uri="{FF2B5EF4-FFF2-40B4-BE49-F238E27FC236}">
                <a16:creationId xmlns:a16="http://schemas.microsoft.com/office/drawing/2014/main" id="{345B26DA-1C6B-4C66-81C9-9C1877FC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845468-7DED-952A-F31F-7C05A744BA91}"/>
              </a:ext>
            </a:extLst>
          </p:cNvPr>
          <p:cNvSpPr>
            <a:spLocks noGrp="1"/>
          </p:cNvSpPr>
          <p:nvPr>
            <p:ph type="title"/>
          </p:nvPr>
        </p:nvSpPr>
        <p:spPr>
          <a:xfrm>
            <a:off x="448056" y="685800"/>
            <a:ext cx="2807208" cy="1325563"/>
          </a:xfrm>
        </p:spPr>
        <p:txBody>
          <a:bodyPr vert="horz" lIns="91440" tIns="45720" rIns="91440" bIns="45720" rtlCol="0">
            <a:normAutofit/>
          </a:bodyPr>
          <a:lstStyle/>
          <a:p>
            <a:r>
              <a:rPr lang="en-US" sz="2800"/>
              <a:t>Datasets Used</a:t>
            </a:r>
          </a:p>
        </p:txBody>
      </p:sp>
      <p:sp>
        <p:nvSpPr>
          <p:cNvPr id="76" name="Rectangle 75">
            <a:extLst>
              <a:ext uri="{FF2B5EF4-FFF2-40B4-BE49-F238E27FC236}">
                <a16:creationId xmlns:a16="http://schemas.microsoft.com/office/drawing/2014/main" id="{98DE6C44-43F8-4DE4-AB81-66853FFEA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05840"/>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2409529B-9B56-4F10-BE4D-F934DB89E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4D08D5-9DEC-2E0E-57A3-56A4EEAA9FC3}"/>
              </a:ext>
            </a:extLst>
          </p:cNvPr>
          <p:cNvSpPr>
            <a:spLocks noGrp="1"/>
          </p:cNvSpPr>
          <p:nvPr>
            <p:ph idx="1"/>
          </p:nvPr>
        </p:nvSpPr>
        <p:spPr>
          <a:xfrm>
            <a:off x="448056" y="2258568"/>
            <a:ext cx="2807208" cy="3922776"/>
          </a:xfrm>
        </p:spPr>
        <p:txBody>
          <a:bodyPr vert="horz" lIns="91440" tIns="45720" rIns="91440" bIns="45720" rtlCol="0">
            <a:normAutofit/>
          </a:bodyPr>
          <a:lstStyle/>
          <a:p>
            <a:r>
              <a:rPr lang="en-US" sz="1700" dirty="0"/>
              <a:t>FER-2013: Grayscale emotion-labeled faces.</a:t>
            </a:r>
          </a:p>
          <a:p>
            <a:r>
              <a:rPr lang="en-US" sz="1700" dirty="0"/>
              <a:t>RAF-DB: Refined facial emotion dataset.</a:t>
            </a:r>
          </a:p>
          <a:p>
            <a:r>
              <a:rPr lang="en-US" sz="1700"/>
              <a:t>FER+: Enhanced labeling for FER.</a:t>
            </a:r>
          </a:p>
          <a:p>
            <a:r>
              <a:rPr lang="en-US" sz="1700"/>
              <a:t>Seniment140: 1.6 million tweets labeled with sentiment.</a:t>
            </a:r>
          </a:p>
          <a:p>
            <a:pPr marL="0" indent="0">
              <a:buNone/>
            </a:pPr>
            <a:endParaRPr lang="en-US" sz="1700"/>
          </a:p>
        </p:txBody>
      </p:sp>
      <p:pic>
        <p:nvPicPr>
          <p:cNvPr id="9" name="Picture 8" descr="A red face with a sad face&#10;&#10;AI-generated content may be incorrect.">
            <a:extLst>
              <a:ext uri="{FF2B5EF4-FFF2-40B4-BE49-F238E27FC236}">
                <a16:creationId xmlns:a16="http://schemas.microsoft.com/office/drawing/2014/main" id="{60F8D7B3-D62D-A5C0-05C2-DA3E8732CE8C}"/>
              </a:ext>
            </a:extLst>
          </p:cNvPr>
          <p:cNvPicPr>
            <a:picLocks noChangeAspect="1"/>
          </p:cNvPicPr>
          <p:nvPr/>
        </p:nvPicPr>
        <p:blipFill>
          <a:blip r:embed="rId6"/>
          <a:srcRect l="19451" r="49210" b="-375"/>
          <a:stretch/>
        </p:blipFill>
        <p:spPr>
          <a:xfrm>
            <a:off x="7404372" y="10"/>
            <a:ext cx="4790899" cy="3414334"/>
          </a:xfrm>
          <a:custGeom>
            <a:avLst/>
            <a:gdLst/>
            <a:ahLst/>
            <a:cxnLst/>
            <a:rect l="l" t="t" r="r" b="b"/>
            <a:pathLst>
              <a:path w="4787628" h="3401568">
                <a:moveTo>
                  <a:pt x="0" y="0"/>
                </a:moveTo>
                <a:lnTo>
                  <a:pt x="4787628" y="0"/>
                </a:lnTo>
                <a:lnTo>
                  <a:pt x="4787628" y="3401568"/>
                </a:lnTo>
                <a:lnTo>
                  <a:pt x="762748" y="3401568"/>
                </a:lnTo>
                <a:lnTo>
                  <a:pt x="751436" y="2963954"/>
                </a:lnTo>
                <a:cubicBezTo>
                  <a:pt x="698408" y="1942163"/>
                  <a:pt x="463174" y="995044"/>
                  <a:pt x="93264" y="192283"/>
                </a:cubicBezTo>
                <a:close/>
              </a:path>
            </a:pathLst>
          </a:custGeom>
        </p:spPr>
      </p:pic>
    </p:spTree>
    <p:extLst>
      <p:ext uri="{BB962C8B-B14F-4D97-AF65-F5344CB8AC3E}">
        <p14:creationId xmlns:p14="http://schemas.microsoft.com/office/powerpoint/2010/main" val="214738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233CC61-0629-8C6B-F4C6-526D6EF39CC3}"/>
              </a:ext>
            </a:extLst>
          </p:cNvPr>
          <p:cNvSpPr>
            <a:spLocks noGrp="1"/>
          </p:cNvSpPr>
          <p:nvPr>
            <p:ph type="title"/>
          </p:nvPr>
        </p:nvSpPr>
        <p:spPr>
          <a:xfrm>
            <a:off x="5297762" y="329184"/>
            <a:ext cx="6251110" cy="1783080"/>
          </a:xfrm>
        </p:spPr>
        <p:txBody>
          <a:bodyPr anchor="b">
            <a:normAutofit/>
          </a:bodyPr>
          <a:lstStyle/>
          <a:p>
            <a:r>
              <a:rPr lang="en-US" sz="5400" dirty="0"/>
              <a:t>Fusion Strategy</a:t>
            </a:r>
          </a:p>
        </p:txBody>
      </p:sp>
      <p:pic>
        <p:nvPicPr>
          <p:cNvPr id="4" name="Content Placeholder 3" descr="A diagram of a stacking meta classifier&#10;&#10;AI-generated content may be incorrect.">
            <a:extLst>
              <a:ext uri="{FF2B5EF4-FFF2-40B4-BE49-F238E27FC236}">
                <a16:creationId xmlns:a16="http://schemas.microsoft.com/office/drawing/2014/main" id="{AFFF7B26-9D2F-B9CA-D1F2-604E73CCC9FD}"/>
              </a:ext>
            </a:extLst>
          </p:cNvPr>
          <p:cNvPicPr>
            <a:picLocks noChangeAspect="1"/>
          </p:cNvPicPr>
          <p:nvPr/>
        </p:nvPicPr>
        <p:blipFill>
          <a:blip r:embed="rId3"/>
          <a:srcRect l="440" r="357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B0131F0-FAC5-1978-F7FC-6A3C1F710CE0}"/>
              </a:ext>
            </a:extLst>
          </p:cNvPr>
          <p:cNvSpPr>
            <a:spLocks noGrp="1"/>
          </p:cNvSpPr>
          <p:nvPr>
            <p:ph idx="1"/>
          </p:nvPr>
        </p:nvSpPr>
        <p:spPr>
          <a:xfrm>
            <a:off x="5297762" y="2706624"/>
            <a:ext cx="6251110" cy="3483864"/>
          </a:xfrm>
        </p:spPr>
        <p:txBody>
          <a:bodyPr vert="horz" lIns="91440" tIns="45720" rIns="91440" bIns="45720" rtlCol="0" anchor="t">
            <a:normAutofit/>
          </a:bodyPr>
          <a:lstStyle/>
          <a:p>
            <a:r>
              <a:rPr lang="en-US" sz="2200" dirty="0"/>
              <a:t>Images processed by 3 CNNs</a:t>
            </a:r>
          </a:p>
          <a:p>
            <a:r>
              <a:rPr lang="en-US" sz="2200" dirty="0" err="1"/>
              <a:t>Softmax</a:t>
            </a:r>
            <a:r>
              <a:rPr lang="en-US" sz="2200" dirty="0"/>
              <a:t> outputs stacked, classified</a:t>
            </a:r>
          </a:p>
        </p:txBody>
      </p:sp>
    </p:spTree>
    <p:extLst>
      <p:ext uri="{BB962C8B-B14F-4D97-AF65-F5344CB8AC3E}">
        <p14:creationId xmlns:p14="http://schemas.microsoft.com/office/powerpoint/2010/main" val="172760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8FE87-78F2-4E39-C80D-0F250B8977AE}"/>
              </a:ext>
            </a:extLst>
          </p:cNvPr>
          <p:cNvSpPr>
            <a:spLocks noGrp="1"/>
          </p:cNvSpPr>
          <p:nvPr>
            <p:ph type="title"/>
          </p:nvPr>
        </p:nvSpPr>
        <p:spPr>
          <a:xfrm>
            <a:off x="630936" y="502920"/>
            <a:ext cx="3419856" cy="1463040"/>
          </a:xfrm>
        </p:spPr>
        <p:txBody>
          <a:bodyPr anchor="ctr">
            <a:normAutofit/>
          </a:bodyPr>
          <a:lstStyle/>
          <a:p>
            <a:r>
              <a:rPr lang="en-US" sz="4800"/>
              <a:t>Sentiment</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3FD375-B241-3147-F2CE-6B1894F918E3}"/>
              </a:ext>
            </a:extLst>
          </p:cNvPr>
          <p:cNvSpPr>
            <a:spLocks noGrp="1"/>
          </p:cNvSpPr>
          <p:nvPr>
            <p:ph idx="1"/>
          </p:nvPr>
        </p:nvSpPr>
        <p:spPr>
          <a:xfrm>
            <a:off x="4654295" y="502920"/>
            <a:ext cx="6894576" cy="1463040"/>
          </a:xfrm>
        </p:spPr>
        <p:txBody>
          <a:bodyPr vert="horz" lIns="91440" tIns="45720" rIns="91440" bIns="45720" rtlCol="0" anchor="ctr">
            <a:normAutofit/>
          </a:bodyPr>
          <a:lstStyle/>
          <a:p>
            <a:r>
              <a:rPr lang="en-US" sz="2200" dirty="0"/>
              <a:t>Text tokenized, passed to </a:t>
            </a:r>
            <a:r>
              <a:rPr lang="en-US" sz="2200" dirty="0" err="1"/>
              <a:t>BiLSTM</a:t>
            </a:r>
          </a:p>
        </p:txBody>
      </p:sp>
      <p:pic>
        <p:nvPicPr>
          <p:cNvPr id="4" name="Picture 3" descr="Tokenization in Sentiment Analysis. | by Felixmutai | Medium">
            <a:extLst>
              <a:ext uri="{FF2B5EF4-FFF2-40B4-BE49-F238E27FC236}">
                <a16:creationId xmlns:a16="http://schemas.microsoft.com/office/drawing/2014/main" id="{8EFA23F3-B201-EB33-CD07-6DBEF564012B}"/>
              </a:ext>
            </a:extLst>
          </p:cNvPr>
          <p:cNvPicPr>
            <a:picLocks noChangeAspect="1"/>
          </p:cNvPicPr>
          <p:nvPr/>
        </p:nvPicPr>
        <p:blipFill>
          <a:blip r:embed="rId3"/>
          <a:stretch>
            <a:fillRect/>
          </a:stretch>
        </p:blipFill>
        <p:spPr>
          <a:xfrm>
            <a:off x="1433167" y="2290936"/>
            <a:ext cx="9313474" cy="3959352"/>
          </a:xfrm>
          <a:prstGeom prst="rect">
            <a:avLst/>
          </a:prstGeom>
        </p:spPr>
      </p:pic>
    </p:spTree>
    <p:extLst>
      <p:ext uri="{BB962C8B-B14F-4D97-AF65-F5344CB8AC3E}">
        <p14:creationId xmlns:p14="http://schemas.microsoft.com/office/powerpoint/2010/main" val="167203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modal Model">
            <a:extLst>
              <a:ext uri="{FF2B5EF4-FFF2-40B4-BE49-F238E27FC236}">
                <a16:creationId xmlns:a16="http://schemas.microsoft.com/office/drawing/2014/main" id="{892DBAF0-3F74-4FF1-DF91-9475C517BF44}"/>
              </a:ext>
            </a:extLst>
          </p:cNvPr>
          <p:cNvPicPr>
            <a:picLocks noChangeAspect="1"/>
          </p:cNvPicPr>
          <p:nvPr/>
        </p:nvPicPr>
        <p:blipFill>
          <a:blip r:embed="rId3"/>
          <a:srcRect l="380" t="4915" r="-127" b="8120"/>
          <a:stretch/>
        </p:blipFill>
        <p:spPr>
          <a:xfrm>
            <a:off x="1054204" y="805126"/>
            <a:ext cx="9997447" cy="5168929"/>
          </a:xfrm>
          <a:prstGeom prst="rect">
            <a:avLst/>
          </a:prstGeom>
        </p:spPr>
      </p:pic>
    </p:spTree>
    <p:extLst>
      <p:ext uri="{BB962C8B-B14F-4D97-AF65-F5344CB8AC3E}">
        <p14:creationId xmlns:p14="http://schemas.microsoft.com/office/powerpoint/2010/main" val="465086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1401</Words>
  <Application>Microsoft Office PowerPoint</Application>
  <PresentationFormat>Widescreen</PresentationFormat>
  <Paragraphs>101</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Meiryo</vt:lpstr>
      <vt:lpstr>Aptos</vt:lpstr>
      <vt:lpstr>Aptos Display</vt:lpstr>
      <vt:lpstr>Arial</vt:lpstr>
      <vt:lpstr>Calibri</vt:lpstr>
      <vt:lpstr>office theme</vt:lpstr>
      <vt:lpstr>Multi-Modal Sentiment &amp; Emotion Classification Using Computer Vision and NLP</vt:lpstr>
      <vt:lpstr>Problem Motivation</vt:lpstr>
      <vt:lpstr>Model Architecture Overview</vt:lpstr>
      <vt:lpstr>Model Architecture Overview</vt:lpstr>
      <vt:lpstr>PowerPoint Presentation</vt:lpstr>
      <vt:lpstr>Datasets Used</vt:lpstr>
      <vt:lpstr>Fusion Strategy</vt:lpstr>
      <vt:lpstr>Sentiment</vt:lpstr>
      <vt:lpstr>PowerPoint Presentation</vt:lpstr>
      <vt:lpstr>Model Improvements</vt:lpstr>
      <vt:lpstr>Final Performance</vt:lpstr>
      <vt:lpstr>PowerPoint Presentation</vt:lpstr>
      <vt:lpstr>Testing and Gradio App</vt:lpstr>
      <vt:lpstr>Challenges Faced</vt:lpstr>
      <vt:lpstr>Key 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Brendon Vineyard</cp:lastModifiedBy>
  <cp:revision>507</cp:revision>
  <dcterms:created xsi:type="dcterms:W3CDTF">2025-04-29T00:30:07Z</dcterms:created>
  <dcterms:modified xsi:type="dcterms:W3CDTF">2025-05-03T15:18:29Z</dcterms:modified>
</cp:coreProperties>
</file>