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95" r:id="rId3"/>
    <p:sldId id="296" r:id="rId4"/>
    <p:sldId id="265" r:id="rId5"/>
    <p:sldId id="266" r:id="rId6"/>
    <p:sldId id="267" r:id="rId7"/>
    <p:sldId id="268" r:id="rId8"/>
    <p:sldId id="271" r:id="rId9"/>
    <p:sldId id="269" r:id="rId10"/>
    <p:sldId id="270" r:id="rId11"/>
    <p:sldId id="294" r:id="rId12"/>
    <p:sldId id="282" r:id="rId13"/>
    <p:sldId id="287" r:id="rId14"/>
    <p:sldId id="307" r:id="rId15"/>
    <p:sldId id="308" r:id="rId16"/>
    <p:sldId id="309" r:id="rId17"/>
    <p:sldId id="310" r:id="rId18"/>
    <p:sldId id="286" r:id="rId19"/>
    <p:sldId id="293" r:id="rId20"/>
    <p:sldId id="278" r:id="rId21"/>
    <p:sldId id="279" r:id="rId22"/>
    <p:sldId id="292" r:id="rId23"/>
    <p:sldId id="298" r:id="rId24"/>
    <p:sldId id="303"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718" autoAdjust="0"/>
  </p:normalViewPr>
  <p:slideViewPr>
    <p:cSldViewPr snapToGrid="0">
      <p:cViewPr varScale="1">
        <p:scale>
          <a:sx n="81" d="100"/>
          <a:sy n="81" d="100"/>
        </p:scale>
        <p:origin x="120" y="6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192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7FB2FAD-7853-41C3-BC94-FAF9E1F2073C}" type="datetimeFigureOut">
              <a:rPr lang="en-US" smtClean="0"/>
              <a:t>2/1/2018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FFCEDDA-B189-4775-9BB3-04A4ECD18EC3}" type="slidenum">
              <a:rPr lang="en-US" smtClean="0"/>
              <a:t>‹#›</a:t>
            </a:fld>
            <a:endParaRPr lang="en-US"/>
          </a:p>
        </p:txBody>
      </p:sp>
    </p:spTree>
    <p:extLst>
      <p:ext uri="{BB962C8B-B14F-4D97-AF65-F5344CB8AC3E}">
        <p14:creationId xmlns:p14="http://schemas.microsoft.com/office/powerpoint/2010/main" val="146099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a:t>
            </a:fld>
            <a:endParaRPr lang="en-US"/>
          </a:p>
        </p:txBody>
      </p:sp>
    </p:spTree>
    <p:extLst>
      <p:ext uri="{BB962C8B-B14F-4D97-AF65-F5344CB8AC3E}">
        <p14:creationId xmlns:p14="http://schemas.microsoft.com/office/powerpoint/2010/main" val="253056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2</a:t>
            </a:fld>
            <a:endParaRPr lang="en-US"/>
          </a:p>
        </p:txBody>
      </p:sp>
    </p:spTree>
    <p:extLst>
      <p:ext uri="{BB962C8B-B14F-4D97-AF65-F5344CB8AC3E}">
        <p14:creationId xmlns:p14="http://schemas.microsoft.com/office/powerpoint/2010/main" val="82961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13</a:t>
            </a:fld>
            <a:endParaRPr lang="en-US"/>
          </a:p>
        </p:txBody>
      </p:sp>
    </p:spTree>
    <p:extLst>
      <p:ext uri="{BB962C8B-B14F-4D97-AF65-F5344CB8AC3E}">
        <p14:creationId xmlns:p14="http://schemas.microsoft.com/office/powerpoint/2010/main" val="238559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14</a:t>
            </a:fld>
            <a:endParaRPr lang="en-US"/>
          </a:p>
        </p:txBody>
      </p:sp>
    </p:spTree>
    <p:extLst>
      <p:ext uri="{BB962C8B-B14F-4D97-AF65-F5344CB8AC3E}">
        <p14:creationId xmlns:p14="http://schemas.microsoft.com/office/powerpoint/2010/main" val="141320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15</a:t>
            </a:fld>
            <a:endParaRPr lang="en-US"/>
          </a:p>
        </p:txBody>
      </p:sp>
    </p:spTree>
    <p:extLst>
      <p:ext uri="{BB962C8B-B14F-4D97-AF65-F5344CB8AC3E}">
        <p14:creationId xmlns:p14="http://schemas.microsoft.com/office/powerpoint/2010/main" val="262458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16</a:t>
            </a:fld>
            <a:endParaRPr lang="en-US"/>
          </a:p>
        </p:txBody>
      </p:sp>
    </p:spTree>
    <p:extLst>
      <p:ext uri="{BB962C8B-B14F-4D97-AF65-F5344CB8AC3E}">
        <p14:creationId xmlns:p14="http://schemas.microsoft.com/office/powerpoint/2010/main" val="3732670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FCEDDA-B189-4775-9BB3-04A4ECD18EC3}" type="slidenum">
              <a:rPr lang="en-US" smtClean="0"/>
              <a:t>17</a:t>
            </a:fld>
            <a:endParaRPr lang="en-US"/>
          </a:p>
        </p:txBody>
      </p:sp>
    </p:spTree>
    <p:extLst>
      <p:ext uri="{BB962C8B-B14F-4D97-AF65-F5344CB8AC3E}">
        <p14:creationId xmlns:p14="http://schemas.microsoft.com/office/powerpoint/2010/main" val="214206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8AF646-3A67-4167-9412-5E7C8A64B8C0}"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346719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6D0AA-5A0B-4085-A8B4-D965BE1AE53D}"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172240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AB6FE-C6A2-45CA-A535-320F5268A2C3}"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106937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047A2-7E2B-41C6-B363-52868C5A626A}"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159350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42F99-10E8-4AB0-9E5A-6B0C43F91091}" type="datetime1">
              <a:rPr lang="en-US" smtClean="0"/>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220884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71888C-D03B-4F79-A9AC-69AD0593C281}"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4015756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EC1306-267D-426A-ACA9-029489F414EF}" type="datetime1">
              <a:rPr lang="en-US" smtClean="0"/>
              <a:t>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29620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CED436-DEEC-4E94-B270-D64E103BEDD2}" type="datetime1">
              <a:rPr lang="en-US" smtClean="0"/>
              <a:t>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208519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E7AD9-C746-45A3-9978-BF889B7C0299}" type="datetime1">
              <a:rPr lang="en-US" smtClean="0"/>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346100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4107E-BA4E-45CF-B439-DF1182A5087B}"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339837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0E791-2C8F-4BA6-B50F-A90899E51F80}" type="datetime1">
              <a:rPr lang="en-US" smtClean="0"/>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75EB-B86C-434C-A07B-B887823EC4F8}" type="slidenum">
              <a:rPr lang="en-US" smtClean="0"/>
              <a:t>‹#›</a:t>
            </a:fld>
            <a:endParaRPr lang="en-US"/>
          </a:p>
        </p:txBody>
      </p:sp>
    </p:spTree>
    <p:extLst>
      <p:ext uri="{BB962C8B-B14F-4D97-AF65-F5344CB8AC3E}">
        <p14:creationId xmlns:p14="http://schemas.microsoft.com/office/powerpoint/2010/main" val="151041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31169D-B9AE-4F60-AA87-E4E2632BF2A8}" type="datetime1">
              <a:rPr lang="en-US" smtClean="0"/>
              <a:t>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D75EB-B86C-434C-A07B-B887823EC4F8}" type="slidenum">
              <a:rPr lang="en-US" smtClean="0"/>
              <a:t>‹#›</a:t>
            </a:fld>
            <a:endParaRPr lang="en-US"/>
          </a:p>
        </p:txBody>
      </p:sp>
    </p:spTree>
    <p:extLst>
      <p:ext uri="{BB962C8B-B14F-4D97-AF65-F5344CB8AC3E}">
        <p14:creationId xmlns:p14="http://schemas.microsoft.com/office/powerpoint/2010/main" val="34887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gb.nrao.edu/20m/projdocs20m/FadingofCassA_MN469p1299_2017.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www.gb.nrao.edu/20m/peak/log201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www.gb.nrao.edu/20m/peak/log20146.htm#2016_09_0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www.gb.nrao.edu/20m/peak/log20147.htm#jan201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www.gb.nrao.edu/20m/peak/CAS-A-1/Skynet_57759_CAS-A-1_25566_25666.tx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www.gb.nrao.edu/20m/peak/CAS-A-1/Skynet_57759_CAS-A-1_25566_25666_cal.tx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safe.nrao.edu/wiki/bin/view/GB/Skynet/DocumentSeries" TargetMode="External"/><Relationship Id="rId3" Type="http://schemas.openxmlformats.org/officeDocument/2006/relationships/hyperlink" Target="http://www.gb.nrao.edu/20m/spectra20m_advice.html" TargetMode="External"/><Relationship Id="rId7" Type="http://schemas.openxmlformats.org/officeDocument/2006/relationships/hyperlink" Target="http://www.gb.nrao.edu/20m/" TargetMode="External"/><Relationship Id="rId12" Type="http://schemas.openxmlformats.org/officeDocument/2006/relationships/hyperlink" Target="https://safe.nrao.edu/wiki/bin/view/GB/Skynet/Calibrationnot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gb.nrao.edu/20m/beginnersadvice.html" TargetMode="External"/><Relationship Id="rId11" Type="http://schemas.openxmlformats.org/officeDocument/2006/relationships/hyperlink" Target="https://safe.nrao.edu/wiki/bin/view/GB/Skynet/WebHome" TargetMode="External"/><Relationship Id="rId5" Type="http://schemas.openxmlformats.org/officeDocument/2006/relationships/hyperlink" Target="http://www.gb.nrao.edu/20m/map20m_advice.html" TargetMode="External"/><Relationship Id="rId10" Type="http://schemas.openxmlformats.org/officeDocument/2006/relationships/hyperlink" Target="http://www.gb.nrao.edu/20m/projdocs20m/g20_2012_08_BigManual.pdf" TargetMode="External"/><Relationship Id="rId4" Type="http://schemas.openxmlformats.org/officeDocument/2006/relationships/hyperlink" Target="http://www.gb.nrao.edu/20m/obsadvice.html" TargetMode="External"/><Relationship Id="rId9" Type="http://schemas.openxmlformats.org/officeDocument/2006/relationships/hyperlink" Target="http://www.gb.nrao.edu/20m/projdocs20m/FadingofCassA_MN469p1299_2017.pdf"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505" y="182881"/>
            <a:ext cx="11768447" cy="1611086"/>
          </a:xfrm>
        </p:spPr>
        <p:txBody>
          <a:bodyPr>
            <a:normAutofit fontScale="90000"/>
          </a:bodyPr>
          <a:lstStyle/>
          <a:p>
            <a:r>
              <a:rPr lang="en-US" dirty="0" smtClean="0"/>
              <a:t>SARA Conference 2018 </a:t>
            </a:r>
            <a:br>
              <a:rPr lang="en-US" dirty="0" smtClean="0"/>
            </a:br>
            <a:r>
              <a:rPr lang="en-US" sz="4900" dirty="0" smtClean="0"/>
              <a:t>20 Meter Dish </a:t>
            </a:r>
            <a:r>
              <a:rPr lang="en-US" sz="4900" dirty="0" smtClean="0"/>
              <a:t>Demo &amp; </a:t>
            </a:r>
            <a:r>
              <a:rPr lang="en-US" sz="4900" dirty="0" err="1" smtClean="0"/>
              <a:t>Cas</a:t>
            </a:r>
            <a:r>
              <a:rPr lang="en-US" sz="4900" dirty="0" smtClean="0"/>
              <a:t> A Observation Program</a:t>
            </a:r>
            <a:endParaRPr lang="en-US" sz="49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242" y="1857740"/>
            <a:ext cx="5298098" cy="4468451"/>
          </a:xfrm>
          <a:prstGeom prst="rect">
            <a:avLst/>
          </a:prstGeom>
        </p:spPr>
      </p:pic>
    </p:spTree>
    <p:extLst>
      <p:ext uri="{BB962C8B-B14F-4D97-AF65-F5344CB8AC3E}">
        <p14:creationId xmlns:p14="http://schemas.microsoft.com/office/powerpoint/2010/main" val="68135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r>
              <a:rPr lang="en-US" b="1" dirty="0" smtClean="0"/>
              <a:t>Output (Map): </a:t>
            </a:r>
            <a:r>
              <a:rPr lang="en-US" dirty="0" smtClean="0"/>
              <a:t>Cygnus A</a:t>
            </a:r>
          </a:p>
          <a:p>
            <a:pPr algn="l"/>
            <a:endParaRPr lang="en-US" dirty="0" smtClean="0"/>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978" y="1622101"/>
            <a:ext cx="7464853" cy="5024884"/>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10</a:t>
            </a:fld>
            <a:endParaRPr lang="en-US"/>
          </a:p>
        </p:txBody>
      </p:sp>
    </p:spTree>
    <p:extLst>
      <p:ext uri="{BB962C8B-B14F-4D97-AF65-F5344CB8AC3E}">
        <p14:creationId xmlns:p14="http://schemas.microsoft.com/office/powerpoint/2010/main" val="4291155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205"/>
            <a:ext cx="10515600" cy="1325563"/>
          </a:xfrm>
        </p:spPr>
        <p:txBody>
          <a:bodyPr>
            <a:normAutofit/>
          </a:bodyPr>
          <a:lstStyle/>
          <a:p>
            <a:pPr algn="ctr"/>
            <a:r>
              <a:rPr lang="en-US" sz="4800" dirty="0" smtClean="0"/>
              <a:t>SARA </a:t>
            </a:r>
            <a:r>
              <a:rPr lang="en-US" sz="4800" dirty="0" err="1" smtClean="0"/>
              <a:t>Cas</a:t>
            </a:r>
            <a:r>
              <a:rPr lang="en-US" sz="4800" dirty="0" smtClean="0"/>
              <a:t> A Observation </a:t>
            </a:r>
            <a:r>
              <a:rPr lang="en-US" sz="4800" dirty="0"/>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11</a:t>
            </a:fld>
            <a:endParaRPr lang="en-US"/>
          </a:p>
        </p:txBody>
      </p:sp>
      <p:sp>
        <p:nvSpPr>
          <p:cNvPr id="8" name="TextBox 7"/>
          <p:cNvSpPr txBox="1"/>
          <p:nvPr/>
        </p:nvSpPr>
        <p:spPr>
          <a:xfrm>
            <a:off x="1567543" y="1311559"/>
            <a:ext cx="9357756" cy="4832092"/>
          </a:xfrm>
          <a:prstGeom prst="rect">
            <a:avLst/>
          </a:prstGeom>
          <a:noFill/>
        </p:spPr>
        <p:txBody>
          <a:bodyPr wrap="square" rtlCol="0">
            <a:spAutoFit/>
          </a:bodyPr>
          <a:lstStyle/>
          <a:p>
            <a:r>
              <a:rPr lang="en-US" sz="2400" u="sng" dirty="0" smtClean="0"/>
              <a:t>Development of </a:t>
            </a:r>
            <a:r>
              <a:rPr lang="en-US" sz="2400" u="sng" dirty="0" smtClean="0"/>
              <a:t>a Citizen Science Database </a:t>
            </a:r>
            <a:endParaRPr lang="en-US" sz="2400" u="sng" dirty="0" smtClean="0"/>
          </a:p>
          <a:p>
            <a:pPr marL="342900" indent="-342900">
              <a:buFont typeface="Arial" panose="020B0604020202020204" pitchFamily="34" charset="0"/>
              <a:buChar char="•"/>
            </a:pPr>
            <a:r>
              <a:rPr lang="en-US" sz="2400" dirty="0" smtClean="0"/>
              <a:t>Primary </a:t>
            </a:r>
            <a:r>
              <a:rPr lang="en-US" sz="2400" dirty="0" smtClean="0"/>
              <a:t>Target: </a:t>
            </a:r>
            <a:r>
              <a:rPr lang="en-US" sz="2400" dirty="0" err="1" smtClean="0"/>
              <a:t>Cas</a:t>
            </a:r>
            <a:r>
              <a:rPr lang="en-US" sz="2400" dirty="0" smtClean="0"/>
              <a:t> A </a:t>
            </a:r>
            <a:r>
              <a:rPr lang="en-US" sz="2400" dirty="0" smtClean="0"/>
              <a:t>(SNR) with </a:t>
            </a:r>
            <a:r>
              <a:rPr lang="en-US" sz="2400" dirty="0" smtClean="0"/>
              <a:t>40 </a:t>
            </a:r>
            <a:r>
              <a:rPr lang="en-US" sz="2400" dirty="0" err="1" smtClean="0"/>
              <a:t>ft</a:t>
            </a:r>
            <a:r>
              <a:rPr lang="en-US" sz="2400" dirty="0" smtClean="0"/>
              <a:t> and </a:t>
            </a:r>
            <a:r>
              <a:rPr lang="en-US" sz="2400" dirty="0" smtClean="0"/>
              <a:t>20m</a:t>
            </a:r>
          </a:p>
          <a:p>
            <a:pPr marL="342900" indent="-342900">
              <a:buFont typeface="Arial" panose="020B0604020202020204" pitchFamily="34" charset="0"/>
              <a:buChar char="•"/>
            </a:pPr>
            <a:r>
              <a:rPr lang="en-US" sz="2400" dirty="0" smtClean="0"/>
              <a:t>Flux:          ; Distance:</a:t>
            </a:r>
            <a:endParaRPr lang="en-US" sz="2400" dirty="0" smtClean="0"/>
          </a:p>
          <a:p>
            <a:pPr marL="342900" indent="-342900">
              <a:buFont typeface="Arial" panose="020B0604020202020204" pitchFamily="34" charset="0"/>
              <a:buChar char="•"/>
            </a:pPr>
            <a:r>
              <a:rPr lang="en-US" sz="2400" dirty="0" smtClean="0"/>
              <a:t>Other </a:t>
            </a:r>
            <a:r>
              <a:rPr lang="en-US" sz="2400" dirty="0" smtClean="0"/>
              <a:t>Targets: Tau A (fading at 0.102%/</a:t>
            </a:r>
            <a:r>
              <a:rPr lang="en-US" sz="2400" dirty="0" err="1" smtClean="0"/>
              <a:t>yr</a:t>
            </a:r>
            <a:r>
              <a:rPr lang="en-US" sz="2400" dirty="0" smtClean="0"/>
              <a:t> in L-band), </a:t>
            </a:r>
            <a:r>
              <a:rPr lang="en-US" sz="2400" dirty="0" err="1" smtClean="0"/>
              <a:t>Cyg</a:t>
            </a:r>
            <a:r>
              <a:rPr lang="en-US" sz="2400" dirty="0" smtClean="0"/>
              <a:t> A, </a:t>
            </a:r>
            <a:r>
              <a:rPr lang="en-US" sz="2400" dirty="0" err="1" smtClean="0"/>
              <a:t>Vir</a:t>
            </a:r>
            <a:r>
              <a:rPr lang="en-US" sz="2400" dirty="0" smtClean="0"/>
              <a:t> </a:t>
            </a:r>
            <a:r>
              <a:rPr lang="en-US" sz="2400" dirty="0" smtClean="0"/>
              <a:t>A</a:t>
            </a:r>
          </a:p>
          <a:p>
            <a:pPr marL="342900" indent="-342900">
              <a:buFont typeface="Arial" panose="020B0604020202020204" pitchFamily="34" charset="0"/>
              <a:buChar char="•"/>
            </a:pPr>
            <a:r>
              <a:rPr lang="en-US" sz="2400" dirty="0" smtClean="0"/>
              <a:t>Goal: Track Fading Rates</a:t>
            </a:r>
            <a:endParaRPr lang="en-US" sz="2400" dirty="0" smtClean="0"/>
          </a:p>
          <a:p>
            <a:pPr marL="342900" indent="-342900">
              <a:buFont typeface="Arial" panose="020B0604020202020204" pitchFamily="34" charset="0"/>
              <a:buChar char="•"/>
            </a:pPr>
            <a:r>
              <a:rPr lang="en-US" sz="2400" dirty="0" smtClean="0"/>
              <a:t>Guide</a:t>
            </a:r>
            <a:r>
              <a:rPr lang="en-US" sz="2400" dirty="0" smtClean="0"/>
              <a:t>: </a:t>
            </a:r>
            <a:r>
              <a:rPr lang="en-US" sz="2400" dirty="0" err="1" smtClean="0"/>
              <a:t>Reichart</a:t>
            </a:r>
            <a:r>
              <a:rPr lang="en-US" sz="2400" dirty="0" smtClean="0"/>
              <a:t> Paper on </a:t>
            </a:r>
            <a:r>
              <a:rPr lang="en-US" sz="2400" dirty="0" err="1" smtClean="0"/>
              <a:t>Cas</a:t>
            </a:r>
            <a:r>
              <a:rPr lang="en-US" sz="2400" dirty="0" smtClean="0"/>
              <a:t> </a:t>
            </a:r>
            <a:r>
              <a:rPr lang="en-US" sz="2400" dirty="0" smtClean="0"/>
              <a:t>A:</a:t>
            </a:r>
          </a:p>
          <a:p>
            <a:r>
              <a:rPr lang="en-US" sz="2000" u="sng" dirty="0" smtClean="0">
                <a:hlinkClick r:id="rId3"/>
              </a:rPr>
              <a:t>http</a:t>
            </a:r>
            <a:r>
              <a:rPr lang="en-US" sz="2000" u="sng" dirty="0">
                <a:hlinkClick r:id="rId3"/>
              </a:rPr>
              <a:t>://www.gb.nrao.edu/20m/projdocs20m/FadingofCassA_MN469p1299_2017.pdf</a:t>
            </a:r>
            <a:endParaRPr lang="en-US" sz="2000" u="sng" dirty="0"/>
          </a:p>
          <a:p>
            <a:endParaRPr lang="en-US" sz="2400" u="sng" dirty="0" smtClean="0"/>
          </a:p>
          <a:p>
            <a:r>
              <a:rPr lang="en-US" sz="2400" u="sng" dirty="0" smtClean="0"/>
              <a:t>Observation Inputs for Raster Map</a:t>
            </a:r>
            <a:endParaRPr lang="en-US" sz="2400" u="sng" dirty="0"/>
          </a:p>
          <a:p>
            <a:pPr marL="342900" indent="-342900">
              <a:buFont typeface="Arial" panose="020B0604020202020204" pitchFamily="34" charset="0"/>
              <a:buChar char="•"/>
            </a:pPr>
            <a:r>
              <a:rPr lang="en-US" sz="2400" dirty="0" smtClean="0"/>
              <a:t>Central Frequency 1395 MHz; Duration:</a:t>
            </a:r>
          </a:p>
          <a:p>
            <a:pPr marL="342900" indent="-342900">
              <a:buFont typeface="Arial" panose="020B0604020202020204" pitchFamily="34" charset="0"/>
              <a:buChar char="•"/>
            </a:pPr>
            <a:r>
              <a:rPr lang="en-US" sz="2400" dirty="0" smtClean="0"/>
              <a:t>Bandwidth: 80 MHZ; </a:t>
            </a:r>
            <a:r>
              <a:rPr lang="en-US" sz="2400" dirty="0" err="1" smtClean="0"/>
              <a:t>Beamwidth</a:t>
            </a:r>
            <a:r>
              <a:rPr lang="en-US" sz="2400" dirty="0" smtClean="0"/>
              <a:t> 0.75; </a:t>
            </a:r>
            <a:r>
              <a:rPr lang="en-US" sz="2400" dirty="0" smtClean="0"/>
              <a:t>Integration Time: 0.3 sec</a:t>
            </a:r>
          </a:p>
          <a:p>
            <a:pPr marL="342900" indent="-342900">
              <a:buFont typeface="Arial" panose="020B0604020202020204" pitchFamily="34" charset="0"/>
              <a:buChar char="•"/>
            </a:pPr>
            <a:r>
              <a:rPr lang="en-US" sz="2400" dirty="0" smtClean="0">
                <a:latin typeface="Calibri" panose="020F0502020204030204" pitchFamily="34" charset="0"/>
                <a:ea typeface="Times New Roman" panose="02020603050405020304" pitchFamily="18" charset="0"/>
              </a:rPr>
              <a:t>See SARA Journal article </a:t>
            </a:r>
            <a:r>
              <a:rPr lang="en-US" sz="2400" dirty="0">
                <a:latin typeface="Calibri" panose="020F0502020204030204" pitchFamily="34" charset="0"/>
                <a:ea typeface="Times New Roman" panose="02020603050405020304" pitchFamily="18" charset="0"/>
              </a:rPr>
              <a:t>on </a:t>
            </a:r>
            <a:r>
              <a:rPr lang="en-US" sz="2400" dirty="0" smtClean="0">
                <a:latin typeface="Calibri" panose="020F0502020204030204" pitchFamily="34" charset="0"/>
                <a:ea typeface="Times New Roman" panose="02020603050405020304" pitchFamily="18" charset="0"/>
              </a:rPr>
              <a:t>the proposed CasA Observation Program</a:t>
            </a:r>
            <a:endParaRPr lang="en-US" sz="2400" dirty="0">
              <a:latin typeface="Calibri" panose="020F0502020204030204" pitchFamily="34" charset="0"/>
              <a:ea typeface="Times New Roman" panose="02020603050405020304" pitchFamily="18" charset="0"/>
            </a:endParaRPr>
          </a:p>
          <a:p>
            <a:pPr marL="342900" indent="-342900">
              <a:buFont typeface="Arial" panose="020B0604020202020204" pitchFamily="34" charset="0"/>
              <a:buChar char="•"/>
            </a:pPr>
            <a:r>
              <a:rPr lang="en-US" sz="2400" dirty="0" smtClean="0">
                <a:latin typeface="Calibri" panose="020F0502020204030204" pitchFamily="34" charset="0"/>
                <a:ea typeface="Times New Roman" panose="02020603050405020304" pitchFamily="18" charset="0"/>
              </a:rPr>
              <a:t>Strive towards similar models </a:t>
            </a:r>
            <a:r>
              <a:rPr lang="en-US" sz="2400" dirty="0">
                <a:latin typeface="Calibri" panose="020F0502020204030204" pitchFamily="34" charset="0"/>
                <a:ea typeface="Times New Roman" panose="02020603050405020304" pitchFamily="18" charset="0"/>
              </a:rPr>
              <a:t>and </a:t>
            </a:r>
            <a:r>
              <a:rPr lang="en-US" sz="2400" dirty="0" smtClean="0">
                <a:latin typeface="Calibri" panose="020F0502020204030204" pitchFamily="34" charset="0"/>
                <a:ea typeface="Times New Roman" panose="02020603050405020304" pitchFamily="18" charset="0"/>
              </a:rPr>
              <a:t>fits per </a:t>
            </a:r>
            <a:r>
              <a:rPr lang="en-US" sz="2400" dirty="0" err="1" smtClean="0">
                <a:latin typeface="Calibri" panose="020F0502020204030204" pitchFamily="34" charset="0"/>
                <a:ea typeface="Times New Roman" panose="02020603050405020304" pitchFamily="18" charset="0"/>
              </a:rPr>
              <a:t>Reichart</a:t>
            </a:r>
            <a:r>
              <a:rPr lang="en-US" sz="2400" dirty="0" smtClean="0">
                <a:latin typeface="Calibri" panose="020F0502020204030204" pitchFamily="34" charset="0"/>
                <a:ea typeface="Times New Roman" panose="02020603050405020304" pitchFamily="18" charset="0"/>
              </a:rPr>
              <a:t> Paper</a:t>
            </a:r>
            <a:endParaRPr lang="en-US" sz="24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1258566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SARA </a:t>
            </a:r>
            <a:r>
              <a:rPr lang="en-US" sz="5400" dirty="0" err="1" smtClean="0"/>
              <a:t>Cas</a:t>
            </a:r>
            <a:r>
              <a:rPr lang="en-US" sz="5400" dirty="0" smtClean="0"/>
              <a:t> A Observation </a:t>
            </a:r>
            <a:r>
              <a:rPr lang="en-US" sz="5400" dirty="0"/>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12</a:t>
            </a:fld>
            <a:endParaRPr lang="en-US"/>
          </a:p>
        </p:txBody>
      </p:sp>
      <p:sp>
        <p:nvSpPr>
          <p:cNvPr id="8" name="TextBox 7"/>
          <p:cNvSpPr txBox="1"/>
          <p:nvPr/>
        </p:nvSpPr>
        <p:spPr>
          <a:xfrm>
            <a:off x="1674421" y="1341912"/>
            <a:ext cx="8383979" cy="830997"/>
          </a:xfrm>
          <a:prstGeom prst="rect">
            <a:avLst/>
          </a:prstGeom>
          <a:noFill/>
        </p:spPr>
        <p:txBody>
          <a:bodyPr wrap="square" rtlCol="0">
            <a:spAutoFit/>
          </a:bodyPr>
          <a:lstStyle/>
          <a:p>
            <a:r>
              <a:rPr lang="en-US" sz="2400" u="sng" dirty="0" smtClean="0"/>
              <a:t>Tables 1 &amp; </a:t>
            </a:r>
            <a:r>
              <a:rPr lang="en-US" sz="2400" u="sng" dirty="0" smtClean="0"/>
              <a:t>3 </a:t>
            </a:r>
            <a:r>
              <a:rPr lang="en-US" sz="2400" u="sng" dirty="0" err="1" smtClean="0"/>
              <a:t>Reichart</a:t>
            </a:r>
            <a:r>
              <a:rPr lang="en-US" sz="2400" u="sng" dirty="0" smtClean="0"/>
              <a:t> Paper</a:t>
            </a:r>
          </a:p>
          <a:p>
            <a:endParaRPr lang="en-US" sz="2400" u="sng" dirty="0" smtClean="0"/>
          </a:p>
        </p:txBody>
      </p:sp>
      <p:pic>
        <p:nvPicPr>
          <p:cNvPr id="4" name="Picture 3"/>
          <p:cNvPicPr>
            <a:picLocks noChangeAspect="1"/>
          </p:cNvPicPr>
          <p:nvPr/>
        </p:nvPicPr>
        <p:blipFill>
          <a:blip r:embed="rId3"/>
          <a:stretch>
            <a:fillRect/>
          </a:stretch>
        </p:blipFill>
        <p:spPr>
          <a:xfrm>
            <a:off x="1686295" y="3487292"/>
            <a:ext cx="4180115" cy="2555247"/>
          </a:xfrm>
          <a:prstGeom prst="rect">
            <a:avLst/>
          </a:prstGeom>
        </p:spPr>
      </p:pic>
      <p:pic>
        <p:nvPicPr>
          <p:cNvPr id="7" name="Picture 6"/>
          <p:cNvPicPr>
            <a:picLocks noChangeAspect="1"/>
          </p:cNvPicPr>
          <p:nvPr/>
        </p:nvPicPr>
        <p:blipFill>
          <a:blip r:embed="rId4"/>
          <a:stretch>
            <a:fillRect/>
          </a:stretch>
        </p:blipFill>
        <p:spPr>
          <a:xfrm>
            <a:off x="1591293" y="1834624"/>
            <a:ext cx="5166490" cy="1652668"/>
          </a:xfrm>
          <a:prstGeom prst="rect">
            <a:avLst/>
          </a:prstGeom>
        </p:spPr>
      </p:pic>
    </p:spTree>
    <p:extLst>
      <p:ext uri="{BB962C8B-B14F-4D97-AF65-F5344CB8AC3E}">
        <p14:creationId xmlns:p14="http://schemas.microsoft.com/office/powerpoint/2010/main" val="41681173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Sections Observation Program</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13</a:t>
            </a:fld>
            <a:endParaRPr lang="en-US"/>
          </a:p>
        </p:txBody>
      </p:sp>
      <p:sp>
        <p:nvSpPr>
          <p:cNvPr id="7" name="Subtitle 6"/>
          <p:cNvSpPr>
            <a:spLocks noGrp="1"/>
          </p:cNvSpPr>
          <p:nvPr>
            <p:ph type="subTitle" idx="1"/>
          </p:nvPr>
        </p:nvSpPr>
        <p:spPr>
          <a:xfrm>
            <a:off x="1524000" y="1219200"/>
            <a:ext cx="9144000" cy="4038600"/>
          </a:xfrm>
        </p:spPr>
        <p:txBody>
          <a:bodyPr>
            <a:normAutofit/>
          </a:bodyPr>
          <a:lstStyle/>
          <a:p>
            <a:pPr algn="l"/>
            <a:r>
              <a:rPr lang="en-US" dirty="0" err="1" smtClean="0"/>
              <a:t>Reichart</a:t>
            </a:r>
            <a:r>
              <a:rPr lang="en-US" dirty="0" smtClean="0"/>
              <a:t> Data Files: </a:t>
            </a:r>
            <a:r>
              <a:rPr lang="en-US" dirty="0" smtClean="0">
                <a:hlinkClick r:id="rId4"/>
              </a:rPr>
              <a:t>www.gb.nrao.edu/20m/peak/log2014</a:t>
            </a:r>
            <a:endParaRPr lang="en-US" dirty="0" smtClean="0"/>
          </a:p>
          <a:p>
            <a:pPr algn="l"/>
            <a:endParaRPr lang="en-US" dirty="0" smtClean="0"/>
          </a:p>
          <a:p>
            <a:pPr algn="l"/>
            <a:endParaRPr lang="en-US" sz="1200" dirty="0"/>
          </a:p>
        </p:txBody>
      </p:sp>
      <p:pic>
        <p:nvPicPr>
          <p:cNvPr id="3" name="Picture 2"/>
          <p:cNvPicPr>
            <a:picLocks noChangeAspect="1"/>
          </p:cNvPicPr>
          <p:nvPr/>
        </p:nvPicPr>
        <p:blipFill>
          <a:blip r:embed="rId5"/>
          <a:stretch>
            <a:fillRect/>
          </a:stretch>
        </p:blipFill>
        <p:spPr>
          <a:xfrm>
            <a:off x="2529539" y="1759478"/>
            <a:ext cx="2828325" cy="4596872"/>
          </a:xfrm>
          <a:prstGeom prst="rect">
            <a:avLst/>
          </a:prstGeom>
        </p:spPr>
      </p:pic>
    </p:spTree>
    <p:extLst>
      <p:ext uri="{BB962C8B-B14F-4D97-AF65-F5344CB8AC3E}">
        <p14:creationId xmlns:p14="http://schemas.microsoft.com/office/powerpoint/2010/main" val="188489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Sections Observation Program</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14</a:t>
            </a:fld>
            <a:endParaRPr lang="en-US"/>
          </a:p>
        </p:txBody>
      </p:sp>
      <p:sp>
        <p:nvSpPr>
          <p:cNvPr id="7" name="Subtitle 6"/>
          <p:cNvSpPr>
            <a:spLocks noGrp="1"/>
          </p:cNvSpPr>
          <p:nvPr>
            <p:ph type="subTitle" idx="1"/>
          </p:nvPr>
        </p:nvSpPr>
        <p:spPr>
          <a:xfrm>
            <a:off x="1524000" y="1219200"/>
            <a:ext cx="9144000" cy="4038600"/>
          </a:xfrm>
        </p:spPr>
        <p:txBody>
          <a:bodyPr>
            <a:normAutofit/>
          </a:bodyPr>
          <a:lstStyle/>
          <a:p>
            <a:pPr algn="l"/>
            <a:r>
              <a:rPr lang="en-US" dirty="0" err="1" smtClean="0"/>
              <a:t>Reichart</a:t>
            </a:r>
            <a:r>
              <a:rPr lang="en-US" dirty="0" smtClean="0"/>
              <a:t> Data Files: </a:t>
            </a:r>
            <a:r>
              <a:rPr lang="en-US" dirty="0" smtClean="0">
                <a:hlinkClick r:id="rId4"/>
              </a:rPr>
              <a:t>www.gb.nrao.edu/20m/peak/log20146.htm#2016_09_01</a:t>
            </a:r>
            <a:endParaRPr lang="en-US" dirty="0" smtClean="0"/>
          </a:p>
          <a:p>
            <a:pPr algn="l"/>
            <a:endParaRPr lang="en-US" dirty="0" smtClean="0"/>
          </a:p>
          <a:p>
            <a:pPr algn="l"/>
            <a:endParaRPr lang="en-US" dirty="0" smtClean="0"/>
          </a:p>
          <a:p>
            <a:pPr algn="l"/>
            <a:endParaRPr lang="en-US" sz="1200" dirty="0"/>
          </a:p>
        </p:txBody>
      </p:sp>
      <p:pic>
        <p:nvPicPr>
          <p:cNvPr id="6" name="Picture 5"/>
          <p:cNvPicPr>
            <a:picLocks noChangeAspect="1"/>
          </p:cNvPicPr>
          <p:nvPr/>
        </p:nvPicPr>
        <p:blipFill>
          <a:blip r:embed="rId5"/>
          <a:stretch>
            <a:fillRect/>
          </a:stretch>
        </p:blipFill>
        <p:spPr>
          <a:xfrm>
            <a:off x="2996201" y="2074985"/>
            <a:ext cx="2158840" cy="4114800"/>
          </a:xfrm>
          <a:prstGeom prst="rect">
            <a:avLst/>
          </a:prstGeom>
        </p:spPr>
      </p:pic>
    </p:spTree>
    <p:extLst>
      <p:ext uri="{BB962C8B-B14F-4D97-AF65-F5344CB8AC3E}">
        <p14:creationId xmlns:p14="http://schemas.microsoft.com/office/powerpoint/2010/main" val="3763146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Sections Observation Program</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15</a:t>
            </a:fld>
            <a:endParaRPr lang="en-US"/>
          </a:p>
        </p:txBody>
      </p:sp>
      <p:sp>
        <p:nvSpPr>
          <p:cNvPr id="7" name="Subtitle 6"/>
          <p:cNvSpPr>
            <a:spLocks noGrp="1"/>
          </p:cNvSpPr>
          <p:nvPr>
            <p:ph type="subTitle" idx="1"/>
          </p:nvPr>
        </p:nvSpPr>
        <p:spPr>
          <a:xfrm>
            <a:off x="1524000" y="1219200"/>
            <a:ext cx="9144000" cy="4038600"/>
          </a:xfrm>
        </p:spPr>
        <p:txBody>
          <a:bodyPr>
            <a:normAutofit/>
          </a:bodyPr>
          <a:lstStyle/>
          <a:p>
            <a:pPr algn="l"/>
            <a:r>
              <a:rPr lang="en-US" dirty="0" err="1" smtClean="0"/>
              <a:t>Reichart</a:t>
            </a:r>
            <a:r>
              <a:rPr lang="en-US" dirty="0" smtClean="0"/>
              <a:t> Data Files: </a:t>
            </a:r>
            <a:r>
              <a:rPr lang="en-US" dirty="0" smtClean="0">
                <a:hlinkClick r:id="rId4"/>
              </a:rPr>
              <a:t>www.gb.nrao.edu/20m/peak/log20147.htm#jan2017</a:t>
            </a:r>
            <a:endParaRPr lang="en-US" dirty="0" smtClean="0"/>
          </a:p>
          <a:p>
            <a:pPr algn="l"/>
            <a:endParaRPr lang="en-US" dirty="0" smtClean="0"/>
          </a:p>
          <a:p>
            <a:pPr algn="l"/>
            <a:endParaRPr lang="en-US" dirty="0" smtClean="0"/>
          </a:p>
          <a:p>
            <a:pPr algn="l"/>
            <a:endParaRPr lang="en-US" sz="1200" dirty="0"/>
          </a:p>
        </p:txBody>
      </p:sp>
      <p:pic>
        <p:nvPicPr>
          <p:cNvPr id="6" name="Picture 5"/>
          <p:cNvPicPr>
            <a:picLocks noChangeAspect="1"/>
          </p:cNvPicPr>
          <p:nvPr/>
        </p:nvPicPr>
        <p:blipFill>
          <a:blip r:embed="rId5"/>
          <a:stretch>
            <a:fillRect/>
          </a:stretch>
        </p:blipFill>
        <p:spPr>
          <a:xfrm>
            <a:off x="2991143" y="2189408"/>
            <a:ext cx="2801841" cy="3728434"/>
          </a:xfrm>
          <a:prstGeom prst="rect">
            <a:avLst/>
          </a:prstGeom>
        </p:spPr>
      </p:pic>
    </p:spTree>
    <p:extLst>
      <p:ext uri="{BB962C8B-B14F-4D97-AF65-F5344CB8AC3E}">
        <p14:creationId xmlns:p14="http://schemas.microsoft.com/office/powerpoint/2010/main" val="1589399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Sections Observation Program</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16</a:t>
            </a:fld>
            <a:endParaRPr lang="en-US"/>
          </a:p>
        </p:txBody>
      </p:sp>
      <p:sp>
        <p:nvSpPr>
          <p:cNvPr id="7" name="Subtitle 6"/>
          <p:cNvSpPr>
            <a:spLocks noGrp="1"/>
          </p:cNvSpPr>
          <p:nvPr>
            <p:ph type="subTitle" idx="1"/>
          </p:nvPr>
        </p:nvSpPr>
        <p:spPr>
          <a:xfrm>
            <a:off x="1524000" y="1219200"/>
            <a:ext cx="9144000" cy="4038600"/>
          </a:xfrm>
        </p:spPr>
        <p:txBody>
          <a:bodyPr>
            <a:normAutofit/>
          </a:bodyPr>
          <a:lstStyle/>
          <a:p>
            <a:pPr algn="l"/>
            <a:r>
              <a:rPr lang="en-US" dirty="0" err="1" smtClean="0"/>
              <a:t>Reichart</a:t>
            </a:r>
            <a:r>
              <a:rPr lang="en-US" dirty="0" smtClean="0"/>
              <a:t> Data Files: </a:t>
            </a:r>
            <a:r>
              <a:rPr lang="en-US" dirty="0" smtClean="0">
                <a:hlinkClick r:id="rId4"/>
              </a:rPr>
              <a:t>www.gb.nrao.edu/20m/peak/CAS-A-1/Skynet_57759_CAS-A-1_25566_25666.txt</a:t>
            </a:r>
            <a:endParaRPr lang="en-US" dirty="0" smtClean="0"/>
          </a:p>
          <a:p>
            <a:pPr algn="l"/>
            <a:endParaRPr lang="en-US" dirty="0" smtClean="0"/>
          </a:p>
          <a:p>
            <a:pPr algn="l"/>
            <a:endParaRPr lang="en-US" dirty="0" smtClean="0"/>
          </a:p>
          <a:p>
            <a:pPr algn="l"/>
            <a:endParaRPr lang="en-US" sz="1200" dirty="0"/>
          </a:p>
        </p:txBody>
      </p:sp>
      <p:pic>
        <p:nvPicPr>
          <p:cNvPr id="6" name="Picture 5"/>
          <p:cNvPicPr>
            <a:picLocks noChangeAspect="1"/>
          </p:cNvPicPr>
          <p:nvPr/>
        </p:nvPicPr>
        <p:blipFill>
          <a:blip r:embed="rId5"/>
          <a:stretch>
            <a:fillRect/>
          </a:stretch>
        </p:blipFill>
        <p:spPr>
          <a:xfrm>
            <a:off x="2678625" y="2074985"/>
            <a:ext cx="4528234" cy="3923247"/>
          </a:xfrm>
          <a:prstGeom prst="rect">
            <a:avLst/>
          </a:prstGeom>
        </p:spPr>
      </p:pic>
    </p:spTree>
    <p:extLst>
      <p:ext uri="{BB962C8B-B14F-4D97-AF65-F5344CB8AC3E}">
        <p14:creationId xmlns:p14="http://schemas.microsoft.com/office/powerpoint/2010/main" val="1736794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Sections Observation Program</a:t>
            </a:r>
            <a:endParaRPr lang="en-US" sz="4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17</a:t>
            </a:fld>
            <a:endParaRPr lang="en-US"/>
          </a:p>
        </p:txBody>
      </p:sp>
      <p:sp>
        <p:nvSpPr>
          <p:cNvPr id="7" name="Subtitle 6"/>
          <p:cNvSpPr>
            <a:spLocks noGrp="1"/>
          </p:cNvSpPr>
          <p:nvPr>
            <p:ph type="subTitle" idx="1"/>
          </p:nvPr>
        </p:nvSpPr>
        <p:spPr>
          <a:xfrm>
            <a:off x="1524000" y="1219200"/>
            <a:ext cx="9144000" cy="4038600"/>
          </a:xfrm>
        </p:spPr>
        <p:txBody>
          <a:bodyPr>
            <a:normAutofit/>
          </a:bodyPr>
          <a:lstStyle/>
          <a:p>
            <a:pPr algn="l"/>
            <a:r>
              <a:rPr lang="en-US" dirty="0" err="1" smtClean="0"/>
              <a:t>Reichart</a:t>
            </a:r>
            <a:r>
              <a:rPr lang="en-US" dirty="0" smtClean="0"/>
              <a:t> Data Files: </a:t>
            </a:r>
            <a:r>
              <a:rPr lang="en-US" dirty="0" smtClean="0">
                <a:hlinkClick r:id="rId4"/>
              </a:rPr>
              <a:t>www.gb.nrao.edu/20m/peak/CAS-A-1/Skynet_57759_CAS-A-1_25566_25666_cal.txt</a:t>
            </a:r>
            <a:endParaRPr lang="en-US" dirty="0" smtClean="0"/>
          </a:p>
          <a:p>
            <a:pPr algn="l"/>
            <a:endParaRPr lang="en-US" dirty="0" smtClean="0"/>
          </a:p>
          <a:p>
            <a:pPr algn="l"/>
            <a:endParaRPr lang="en-US" dirty="0" smtClean="0"/>
          </a:p>
          <a:p>
            <a:pPr algn="l"/>
            <a:endParaRPr lang="en-US" sz="1200" dirty="0"/>
          </a:p>
        </p:txBody>
      </p:sp>
      <p:pic>
        <p:nvPicPr>
          <p:cNvPr id="6" name="Picture 5"/>
          <p:cNvPicPr>
            <a:picLocks noChangeAspect="1"/>
          </p:cNvPicPr>
          <p:nvPr/>
        </p:nvPicPr>
        <p:blipFill>
          <a:blip r:embed="rId5"/>
          <a:stretch>
            <a:fillRect/>
          </a:stretch>
        </p:blipFill>
        <p:spPr>
          <a:xfrm>
            <a:off x="2678576" y="2074985"/>
            <a:ext cx="4336341" cy="4190237"/>
          </a:xfrm>
          <a:prstGeom prst="rect">
            <a:avLst/>
          </a:prstGeom>
        </p:spPr>
      </p:pic>
    </p:spTree>
    <p:extLst>
      <p:ext uri="{BB962C8B-B14F-4D97-AF65-F5344CB8AC3E}">
        <p14:creationId xmlns:p14="http://schemas.microsoft.com/office/powerpoint/2010/main" val="1217837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a:t>
            </a:r>
            <a:r>
              <a:rPr lang="en-US" sz="4400" dirty="0" err="1" smtClean="0"/>
              <a:t>Cas</a:t>
            </a:r>
            <a:r>
              <a:rPr lang="en-US" sz="4400" dirty="0" smtClean="0"/>
              <a:t> A Observation </a:t>
            </a:r>
            <a:r>
              <a:rPr lang="en-US" sz="4400" dirty="0"/>
              <a:t>Program</a:t>
            </a:r>
          </a:p>
        </p:txBody>
      </p:sp>
      <p:sp>
        <p:nvSpPr>
          <p:cNvPr id="3" name="Subtitle 2"/>
          <p:cNvSpPr>
            <a:spLocks noGrp="1"/>
          </p:cNvSpPr>
          <p:nvPr>
            <p:ph type="subTitle" idx="1"/>
          </p:nvPr>
        </p:nvSpPr>
        <p:spPr>
          <a:xfrm>
            <a:off x="1524000" y="1219200"/>
            <a:ext cx="9824852" cy="5039096"/>
          </a:xfrm>
        </p:spPr>
        <p:txBody>
          <a:bodyPr>
            <a:normAutofit fontScale="25000" lnSpcReduction="20000"/>
          </a:bodyPr>
          <a:lstStyle/>
          <a:p>
            <a:pPr algn="l"/>
            <a:r>
              <a:rPr lang="en-US" sz="7200" b="1" u="sng" dirty="0" smtClean="0">
                <a:latin typeface="Calibri" panose="020F0502020204030204" pitchFamily="34" charset="0"/>
              </a:rPr>
              <a:t>Calculation </a:t>
            </a:r>
            <a:r>
              <a:rPr lang="en-US" sz="7200" b="1" u="sng" dirty="0" smtClean="0">
                <a:latin typeface="Calibri" panose="020F0502020204030204" pitchFamily="34" charset="0"/>
              </a:rPr>
              <a:t>for Counts, Kelvins, and </a:t>
            </a:r>
            <a:r>
              <a:rPr lang="en-US" sz="7200" b="1" u="sng" dirty="0" err="1" smtClean="0">
                <a:latin typeface="Calibri" panose="020F0502020204030204" pitchFamily="34" charset="0"/>
              </a:rPr>
              <a:t>Jankys</a:t>
            </a:r>
            <a:endParaRPr lang="en-US" sz="7200" b="1" u="sng" dirty="0" smtClean="0">
              <a:latin typeface="Calibri" panose="020F0502020204030204" pitchFamily="34" charset="0"/>
            </a:endParaRPr>
          </a:p>
          <a:p>
            <a:pPr algn="l"/>
            <a:r>
              <a:rPr lang="en-US" sz="7200" dirty="0" smtClean="0">
                <a:latin typeface="Calibri" panose="020F0502020204030204" pitchFamily="34" charset="0"/>
                <a:ea typeface="Times New Roman" panose="02020603050405020304" pitchFamily="18" charset="0"/>
              </a:rPr>
              <a:t>Counts</a:t>
            </a:r>
            <a:r>
              <a:rPr lang="en-US" sz="7200" dirty="0">
                <a:latin typeface="Calibri" panose="020F0502020204030204" pitchFamily="34" charset="0"/>
                <a:ea typeface="Times New Roman" panose="02020603050405020304" pitchFamily="18" charset="0"/>
              </a:rPr>
              <a:t>: A measure of the intensity of a signal created by photons </a:t>
            </a:r>
            <a:r>
              <a:rPr lang="en-US" sz="7200" dirty="0" smtClean="0">
                <a:latin typeface="Calibri" panose="020F0502020204030204" pitchFamily="34" charset="0"/>
                <a:ea typeface="Times New Roman" panose="02020603050405020304" pitchFamily="18" charset="0"/>
              </a:rPr>
              <a:t>bouncing off </a:t>
            </a:r>
            <a:r>
              <a:rPr lang="en-US" sz="7200" dirty="0">
                <a:latin typeface="Calibri" panose="020F0502020204030204" pitchFamily="34" charset="0"/>
                <a:ea typeface="Times New Roman" panose="02020603050405020304" pitchFamily="18" charset="0"/>
              </a:rPr>
              <a:t>of the dish and into the receiver. This unit can be converted to </a:t>
            </a:r>
            <a:r>
              <a:rPr lang="en-US" sz="7200" dirty="0" smtClean="0">
                <a:latin typeface="Calibri" panose="020F0502020204030204" pitchFamily="34" charset="0"/>
                <a:ea typeface="Times New Roman" panose="02020603050405020304" pitchFamily="18" charset="0"/>
              </a:rPr>
              <a:t>a temperature (K</a:t>
            </a:r>
            <a:r>
              <a:rPr lang="en-US" sz="7200" dirty="0">
                <a:latin typeface="Calibri" panose="020F0502020204030204" pitchFamily="34" charset="0"/>
                <a:ea typeface="Times New Roman" panose="02020603050405020304" pitchFamily="18" charset="0"/>
              </a:rPr>
              <a:t>) and subsequently to </a:t>
            </a:r>
            <a:r>
              <a:rPr lang="en-US" sz="7200" dirty="0" err="1">
                <a:latin typeface="Calibri" panose="020F0502020204030204" pitchFamily="34" charset="0"/>
                <a:ea typeface="Times New Roman" panose="02020603050405020304" pitchFamily="18" charset="0"/>
              </a:rPr>
              <a:t>Janskys</a:t>
            </a:r>
            <a:r>
              <a:rPr lang="en-US" sz="7200" dirty="0">
                <a:latin typeface="Calibri" panose="020F0502020204030204" pitchFamily="34" charset="0"/>
                <a:ea typeface="Times New Roman" panose="02020603050405020304" pitchFamily="18" charset="0"/>
              </a:rPr>
              <a:t> (intensity per </a:t>
            </a:r>
            <a:r>
              <a:rPr lang="en-US" sz="7200" dirty="0" smtClean="0">
                <a:latin typeface="Calibri" panose="020F0502020204030204" pitchFamily="34" charset="0"/>
                <a:ea typeface="Times New Roman" panose="02020603050405020304" pitchFamily="18" charset="0"/>
              </a:rPr>
              <a:t>unit area</a:t>
            </a:r>
            <a:r>
              <a:rPr lang="en-US" sz="7200" dirty="0">
                <a:latin typeface="Calibri" panose="020F0502020204030204" pitchFamily="34" charset="0"/>
                <a:ea typeface="Times New Roman" panose="02020603050405020304" pitchFamily="18" charset="0"/>
              </a:rPr>
              <a:t>).</a:t>
            </a:r>
          </a:p>
          <a:p>
            <a:pPr algn="l"/>
            <a:r>
              <a:rPr lang="en-US" sz="7200" dirty="0">
                <a:latin typeface="Calibri" panose="020F0502020204030204" pitchFamily="34" charset="0"/>
                <a:ea typeface="Times New Roman" panose="02020603050405020304" pitchFamily="18" charset="0"/>
              </a:rPr>
              <a:t>Jansky: A unit of measurement of flux density equal to 10-26 Watts / meter2 / Hz, named after the radio astronomy pioneer Karl Jansky.</a:t>
            </a:r>
          </a:p>
          <a:p>
            <a:pPr algn="l"/>
            <a:r>
              <a:rPr lang="en-US" sz="7200" dirty="0" smtClean="0">
                <a:latin typeface="Calibri" panose="020F0502020204030204" pitchFamily="34" charset="0"/>
              </a:rPr>
              <a:t>To </a:t>
            </a:r>
            <a:r>
              <a:rPr lang="en-US" sz="7200" dirty="0">
                <a:latin typeface="Calibri" panose="020F0502020204030204" pitchFamily="34" charset="0"/>
              </a:rPr>
              <a:t>convert to </a:t>
            </a:r>
            <a:r>
              <a:rPr lang="en-US" sz="7200" dirty="0" smtClean="0">
                <a:latin typeface="Calibri" panose="020F0502020204030204" pitchFamily="34" charset="0"/>
              </a:rPr>
              <a:t>Kelvin: The </a:t>
            </a:r>
            <a:r>
              <a:rPr lang="en-US" sz="7200" dirty="0">
                <a:latin typeface="Calibri" panose="020F0502020204030204" pitchFamily="34" charset="0"/>
              </a:rPr>
              <a:t>intensities in the ASCII file are total intensities, meaning the object intensity and the system intensity</a:t>
            </a:r>
            <a:r>
              <a:rPr lang="en-US" sz="7200" dirty="0" smtClean="0">
                <a:latin typeface="Calibri" panose="020F0502020204030204" pitchFamily="34" charset="0"/>
              </a:rPr>
              <a:t>. You </a:t>
            </a:r>
            <a:r>
              <a:rPr lang="en-US" sz="7200" dirty="0">
                <a:latin typeface="Calibri" panose="020F0502020204030204" pitchFamily="34" charset="0"/>
              </a:rPr>
              <a:t>need to subtract the system values for the left and right polarizations (which can be found in the corner of the 2D plot) and then use the following conversion factors that can be found in an Excel table on the website.</a:t>
            </a:r>
          </a:p>
          <a:p>
            <a:pPr algn="l"/>
            <a:r>
              <a:rPr lang="en-US" sz="7200" dirty="0" smtClean="0">
                <a:latin typeface="Calibri" panose="020F0502020204030204" pitchFamily="34" charset="0"/>
              </a:rPr>
              <a:t>To </a:t>
            </a:r>
            <a:r>
              <a:rPr lang="en-US" sz="7200" dirty="0">
                <a:latin typeface="Calibri" panose="020F0502020204030204" pitchFamily="34" charset="0"/>
              </a:rPr>
              <a:t>convert to </a:t>
            </a:r>
            <a:r>
              <a:rPr lang="en-US" sz="7200" dirty="0" err="1">
                <a:latin typeface="Calibri" panose="020F0502020204030204" pitchFamily="34" charset="0"/>
              </a:rPr>
              <a:t>Janskys</a:t>
            </a:r>
            <a:r>
              <a:rPr lang="en-US" sz="7200" dirty="0" smtClean="0">
                <a:latin typeface="Calibri" panose="020F0502020204030204" pitchFamily="34" charset="0"/>
              </a:rPr>
              <a:t>: Use </a:t>
            </a:r>
            <a:r>
              <a:rPr lang="en-US" sz="7200" dirty="0">
                <a:latin typeface="Calibri" panose="020F0502020204030204" pitchFamily="34" charset="0"/>
              </a:rPr>
              <a:t>the following equation (re-arrange as necessary):</a:t>
            </a:r>
          </a:p>
          <a:p>
            <a:pPr algn="l"/>
            <a:r>
              <a:rPr lang="en-US" sz="7200" i="1" dirty="0" smtClean="0">
                <a:latin typeface="Calibri" panose="020F0502020204030204" pitchFamily="34" charset="0"/>
              </a:rPr>
              <a:t>S </a:t>
            </a:r>
            <a:r>
              <a:rPr lang="en-US" sz="7200" dirty="0" smtClean="0">
                <a:latin typeface="Calibri" panose="020F0502020204030204" pitchFamily="34" charset="0"/>
              </a:rPr>
              <a:t>= </a:t>
            </a:r>
            <a:r>
              <a:rPr lang="en-US" sz="7200" dirty="0" smtClean="0">
                <a:latin typeface="Calibri" panose="020F0502020204030204" pitchFamily="34" charset="0"/>
              </a:rPr>
              <a:t>2 </a:t>
            </a:r>
            <a:r>
              <a:rPr lang="en-US" sz="7200" dirty="0">
                <a:latin typeface="Calibri" panose="020F0502020204030204" pitchFamily="34" charset="0"/>
              </a:rPr>
              <a:t>σ</a:t>
            </a:r>
            <a:r>
              <a:rPr lang="en-US" sz="7200" i="1" dirty="0">
                <a:latin typeface="Calibri" panose="020F0502020204030204" pitchFamily="34" charset="0"/>
              </a:rPr>
              <a:t> T</a:t>
            </a:r>
            <a:r>
              <a:rPr lang="en-US" sz="7200" i="1" baseline="-25000" dirty="0">
                <a:latin typeface="Calibri" panose="020F0502020204030204" pitchFamily="34" charset="0"/>
              </a:rPr>
              <a:t>A</a:t>
            </a:r>
            <a:r>
              <a:rPr lang="en-US" sz="7200" i="1" dirty="0">
                <a:latin typeface="Calibri" panose="020F0502020204030204" pitchFamily="34" charset="0"/>
              </a:rPr>
              <a:t> </a:t>
            </a:r>
            <a:r>
              <a:rPr lang="en-US" sz="7200" dirty="0">
                <a:latin typeface="Calibri" panose="020F0502020204030204" pitchFamily="34" charset="0"/>
              </a:rPr>
              <a:t> </a:t>
            </a:r>
            <a:r>
              <a:rPr lang="en-US" sz="7200" i="1" dirty="0">
                <a:latin typeface="Calibri" panose="020F0502020204030204" pitchFamily="34" charset="0"/>
              </a:rPr>
              <a:t>/ A</a:t>
            </a:r>
            <a:r>
              <a:rPr lang="en-US" sz="7200" dirty="0">
                <a:latin typeface="Calibri" panose="020F0502020204030204" pitchFamily="34" charset="0"/>
              </a:rPr>
              <a:t> η </a:t>
            </a:r>
            <a:r>
              <a:rPr lang="en-US" sz="7200" i="1" baseline="-25000" dirty="0">
                <a:latin typeface="Calibri" panose="020F0502020204030204" pitchFamily="34" charset="0"/>
              </a:rPr>
              <a:t>A</a:t>
            </a:r>
            <a:endParaRPr lang="en-US" sz="7200" baseline="-25000" dirty="0">
              <a:latin typeface="Calibri" panose="020F0502020204030204" pitchFamily="34" charset="0"/>
            </a:endParaRPr>
          </a:p>
          <a:p>
            <a:pPr algn="l"/>
            <a:r>
              <a:rPr lang="en-US" sz="7200" dirty="0" smtClean="0">
                <a:latin typeface="Calibri" panose="020F0502020204030204" pitchFamily="34" charset="0"/>
              </a:rPr>
              <a:t>Where</a:t>
            </a:r>
            <a:r>
              <a:rPr lang="en-US" sz="7200" dirty="0">
                <a:latin typeface="Calibri" panose="020F0502020204030204" pitchFamily="34" charset="0"/>
              </a:rPr>
              <a:t>:</a:t>
            </a:r>
          </a:p>
          <a:p>
            <a:pPr algn="l"/>
            <a:r>
              <a:rPr lang="en-US" sz="7200" dirty="0">
                <a:latin typeface="Calibri" panose="020F0502020204030204" pitchFamily="34" charset="0"/>
              </a:rPr>
              <a:t>S = Flux Density (</a:t>
            </a:r>
            <a:r>
              <a:rPr lang="en-US" sz="7200" dirty="0" err="1">
                <a:latin typeface="Calibri" panose="020F0502020204030204" pitchFamily="34" charset="0"/>
              </a:rPr>
              <a:t>Janskys</a:t>
            </a:r>
            <a:r>
              <a:rPr lang="en-US" sz="7200" dirty="0">
                <a:latin typeface="Calibri" panose="020F0502020204030204" pitchFamily="34" charset="0"/>
              </a:rPr>
              <a:t>)</a:t>
            </a:r>
          </a:p>
          <a:p>
            <a:pPr algn="l"/>
            <a:r>
              <a:rPr lang="en-US" sz="7200" dirty="0">
                <a:latin typeface="Calibri" panose="020F0502020204030204" pitchFamily="34" charset="0"/>
              </a:rPr>
              <a:t>σ = Stefan-</a:t>
            </a:r>
            <a:r>
              <a:rPr lang="en-US" sz="7200" dirty="0" err="1">
                <a:latin typeface="Calibri" panose="020F0502020204030204" pitchFamily="34" charset="0"/>
              </a:rPr>
              <a:t>Boltzman</a:t>
            </a:r>
            <a:r>
              <a:rPr lang="en-US" sz="7200" dirty="0">
                <a:latin typeface="Calibri" panose="020F0502020204030204" pitchFamily="34" charset="0"/>
              </a:rPr>
              <a:t> constant (1.38 x 10</a:t>
            </a:r>
            <a:r>
              <a:rPr lang="en-US" sz="7200" baseline="30000" dirty="0">
                <a:latin typeface="Calibri" panose="020F0502020204030204" pitchFamily="34" charset="0"/>
              </a:rPr>
              <a:t>-23</a:t>
            </a:r>
            <a:r>
              <a:rPr lang="en-US" sz="7200" dirty="0">
                <a:latin typeface="Calibri" panose="020F0502020204030204" pitchFamily="34" charset="0"/>
              </a:rPr>
              <a:t>)</a:t>
            </a:r>
          </a:p>
          <a:p>
            <a:pPr algn="l"/>
            <a:r>
              <a:rPr lang="en-US" sz="7200" dirty="0">
                <a:latin typeface="Calibri" panose="020F0502020204030204" pitchFamily="34" charset="0"/>
              </a:rPr>
              <a:t>T</a:t>
            </a:r>
            <a:r>
              <a:rPr lang="en-US" sz="7200" baseline="-25000" dirty="0">
                <a:latin typeface="Calibri" panose="020F0502020204030204" pitchFamily="34" charset="0"/>
              </a:rPr>
              <a:t>A</a:t>
            </a:r>
            <a:r>
              <a:rPr lang="en-US" sz="7200" dirty="0">
                <a:latin typeface="Calibri" panose="020F0502020204030204" pitchFamily="34" charset="0"/>
              </a:rPr>
              <a:t> = Average temperature (Left, Right polarization, in K)</a:t>
            </a:r>
          </a:p>
          <a:p>
            <a:pPr algn="l"/>
            <a:r>
              <a:rPr lang="en-US" sz="7200" dirty="0">
                <a:latin typeface="Calibri" panose="020F0502020204030204" pitchFamily="34" charset="0"/>
              </a:rPr>
              <a:t>η</a:t>
            </a:r>
            <a:r>
              <a:rPr lang="en-US" sz="7200" baseline="-25000" dirty="0">
                <a:latin typeface="Calibri" panose="020F0502020204030204" pitchFamily="34" charset="0"/>
              </a:rPr>
              <a:t>A</a:t>
            </a:r>
            <a:r>
              <a:rPr lang="en-US" sz="7200" dirty="0">
                <a:latin typeface="Calibri" panose="020F0502020204030204" pitchFamily="34" charset="0"/>
              </a:rPr>
              <a:t> = Telescope Efficiency (elevation dependent, available on website)</a:t>
            </a:r>
          </a:p>
          <a:p>
            <a:pPr algn="l"/>
            <a:r>
              <a:rPr lang="en-US" sz="7200" dirty="0">
                <a:latin typeface="Calibri" panose="020F0502020204030204" pitchFamily="34" charset="0"/>
              </a:rPr>
              <a:t>A = Area of dish (available on website</a:t>
            </a:r>
            <a:r>
              <a:rPr lang="en-US" sz="7200" dirty="0" smtClean="0">
                <a:latin typeface="Calibri" panose="020F0502020204030204" pitchFamily="34" charset="0"/>
              </a:rPr>
              <a:t>)</a:t>
            </a:r>
            <a:endParaRPr lang="en-US" sz="7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18</a:t>
            </a:fld>
            <a:endParaRPr lang="en-US"/>
          </a:p>
        </p:txBody>
      </p:sp>
    </p:spTree>
    <p:extLst>
      <p:ext uri="{BB962C8B-B14F-4D97-AF65-F5344CB8AC3E}">
        <p14:creationId xmlns:p14="http://schemas.microsoft.com/office/powerpoint/2010/main" val="966111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SARA </a:t>
            </a:r>
            <a:r>
              <a:rPr lang="en-US" sz="5400" dirty="0" err="1" smtClean="0"/>
              <a:t>Cas</a:t>
            </a:r>
            <a:r>
              <a:rPr lang="en-US" sz="5400" dirty="0" smtClean="0"/>
              <a:t> A Observation </a:t>
            </a:r>
            <a:r>
              <a:rPr lang="en-US" sz="5400" dirty="0"/>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19</a:t>
            </a:fld>
            <a:endParaRPr lang="en-US"/>
          </a:p>
        </p:txBody>
      </p:sp>
      <p:sp>
        <p:nvSpPr>
          <p:cNvPr id="8" name="TextBox 7"/>
          <p:cNvSpPr txBox="1"/>
          <p:nvPr/>
        </p:nvSpPr>
        <p:spPr>
          <a:xfrm>
            <a:off x="1695004" y="1264902"/>
            <a:ext cx="8383979" cy="1477328"/>
          </a:xfrm>
          <a:prstGeom prst="rect">
            <a:avLst/>
          </a:prstGeom>
          <a:noFill/>
        </p:spPr>
        <p:txBody>
          <a:bodyPr wrap="square" rtlCol="0">
            <a:spAutoFit/>
          </a:bodyPr>
          <a:lstStyle/>
          <a:p>
            <a:r>
              <a:rPr lang="en-US" u="sng" dirty="0" smtClean="0"/>
              <a:t>Output and Data Processing Screens</a:t>
            </a:r>
          </a:p>
          <a:p>
            <a:pPr marL="285750" indent="-285750">
              <a:buFont typeface="Arial" panose="020B0604020202020204" pitchFamily="34" charset="0"/>
              <a:buChar char="•"/>
            </a:pPr>
            <a:r>
              <a:rPr lang="en-US" dirty="0" smtClean="0"/>
              <a:t>Output screen provided (Skynet 20 m dish)</a:t>
            </a:r>
          </a:p>
          <a:p>
            <a:pPr marL="285750" indent="-285750">
              <a:buFont typeface="Arial" panose="020B0604020202020204" pitchFamily="34" charset="0"/>
              <a:buChar char="•"/>
            </a:pPr>
            <a:r>
              <a:rPr lang="en-US" dirty="0" smtClean="0"/>
              <a:t>Widely available output screens (Radio </a:t>
            </a:r>
            <a:r>
              <a:rPr lang="en-US" dirty="0" err="1" smtClean="0"/>
              <a:t>SkyPipes</a:t>
            </a:r>
            <a:r>
              <a:rPr lang="en-US" dirty="0" smtClean="0"/>
              <a:t>, GNU Radio)</a:t>
            </a:r>
          </a:p>
          <a:p>
            <a:pPr marL="285750" indent="-285750">
              <a:buFont typeface="Arial" panose="020B0604020202020204" pitchFamily="34" charset="0"/>
              <a:buChar char="•"/>
            </a:pPr>
            <a:r>
              <a:rPr lang="en-US" dirty="0" smtClean="0"/>
              <a:t>User programmed output screens (Python – Princeton 18 m)</a:t>
            </a:r>
          </a:p>
          <a:p>
            <a:pPr marL="285750" indent="-285750">
              <a:buFont typeface="Arial" panose="020B0604020202020204" pitchFamily="34" charset="0"/>
              <a:buChar char="•"/>
            </a:pPr>
            <a:r>
              <a:rPr lang="en-US" dirty="0" smtClean="0"/>
              <a:t>Other: Audio; Paper Strip Chart </a:t>
            </a:r>
            <a:endParaRPr lang="en-US" dirty="0"/>
          </a:p>
        </p:txBody>
      </p:sp>
      <p:sp>
        <p:nvSpPr>
          <p:cNvPr id="4" name="Rectangle 3"/>
          <p:cNvSpPr/>
          <p:nvPr/>
        </p:nvSpPr>
        <p:spPr>
          <a:xfrm>
            <a:off x="1695004" y="2653922"/>
            <a:ext cx="6096000" cy="1477328"/>
          </a:xfrm>
          <a:prstGeom prst="rect">
            <a:avLst/>
          </a:prstGeom>
        </p:spPr>
        <p:txBody>
          <a:bodyPr>
            <a:spAutoFit/>
          </a:bodyPr>
          <a:lstStyle/>
          <a:p>
            <a:r>
              <a:rPr lang="en-US" u="sng" dirty="0"/>
              <a:t>Interpretation of Data</a:t>
            </a:r>
          </a:p>
          <a:p>
            <a:pPr marL="285750" indent="-285750">
              <a:buFont typeface="Arial" panose="020B0604020202020204" pitchFamily="34" charset="0"/>
              <a:buChar char="•"/>
            </a:pPr>
            <a:r>
              <a:rPr lang="en-US" dirty="0"/>
              <a:t>Manuals and papers</a:t>
            </a:r>
          </a:p>
          <a:p>
            <a:pPr marL="285750" indent="-285750">
              <a:buFont typeface="Arial" panose="020B0604020202020204" pitchFamily="34" charset="0"/>
              <a:buChar char="•"/>
            </a:pPr>
            <a:r>
              <a:rPr lang="en-US" dirty="0"/>
              <a:t>Cross comparisons</a:t>
            </a:r>
          </a:p>
          <a:p>
            <a:pPr marL="285750" indent="-285750">
              <a:buFont typeface="Arial" panose="020B0604020202020204" pitchFamily="34" charset="0"/>
              <a:buChar char="•"/>
            </a:pPr>
            <a:r>
              <a:rPr lang="en-US" dirty="0"/>
              <a:t>Resolution Expectations (Can the target be resolved?)</a:t>
            </a:r>
          </a:p>
          <a:p>
            <a:pPr marL="285750" indent="-285750">
              <a:buFont typeface="Arial" panose="020B0604020202020204" pitchFamily="34" charset="0"/>
              <a:buChar char="•"/>
            </a:pPr>
            <a:r>
              <a:rPr lang="en-US" dirty="0"/>
              <a:t>Repeating Observations by adjusting input parameters</a:t>
            </a:r>
            <a:endParaRPr lang="en-US" dirty="0"/>
          </a:p>
        </p:txBody>
      </p:sp>
      <p:sp>
        <p:nvSpPr>
          <p:cNvPr id="6" name="Rectangle 5"/>
          <p:cNvSpPr/>
          <p:nvPr/>
        </p:nvSpPr>
        <p:spPr>
          <a:xfrm>
            <a:off x="1611876" y="4131250"/>
            <a:ext cx="6902732" cy="2308324"/>
          </a:xfrm>
          <a:prstGeom prst="rect">
            <a:avLst/>
          </a:prstGeom>
        </p:spPr>
        <p:txBody>
          <a:bodyPr wrap="square">
            <a:spAutoFit/>
          </a:bodyPr>
          <a:lstStyle/>
          <a:p>
            <a:r>
              <a:rPr lang="en-US" u="sng" dirty="0" smtClean="0"/>
              <a:t>Observation Database Links</a:t>
            </a:r>
          </a:p>
          <a:p>
            <a:pPr marL="285750" indent="-285750">
              <a:buFont typeface="Arial" panose="020B0604020202020204" pitchFamily="34" charset="0"/>
              <a:buChar char="•"/>
            </a:pPr>
            <a:r>
              <a:rPr lang="en-US" dirty="0" smtClean="0"/>
              <a:t>FILENAME=Skynet_57979_cas_a_30005_30225.A.spect.cal.txt</a:t>
            </a:r>
            <a:r>
              <a:rPr lang="en-US" dirty="0"/>
              <a:t>#     BASENAME=Skynet_57979_cas_a_30005_30225#     SRC_NAME=</a:t>
            </a:r>
            <a:r>
              <a:rPr lang="en-US" dirty="0" err="1"/>
              <a:t>cas_a</a:t>
            </a:r>
            <a:r>
              <a:rPr lang="en-US" dirty="0"/>
              <a:t>#     OBSERVER=sara_4988# </a:t>
            </a:r>
            <a:endParaRPr lang="en-US" dirty="0" smtClean="0"/>
          </a:p>
          <a:p>
            <a:pPr marL="285750" indent="-285750">
              <a:buFont typeface="Arial" panose="020B0604020202020204" pitchFamily="34" charset="0"/>
              <a:buChar char="•"/>
            </a:pPr>
            <a:r>
              <a:rPr lang="en-US" dirty="0" smtClean="0"/>
              <a:t># </a:t>
            </a:r>
            <a:r>
              <a:rPr lang="en-US" dirty="0"/>
              <a:t>FILENAME=Skynet_57986_cas_a_30076_30282.txt# BASENAME=Skynet_57986_cas_a_30076_30282# SRC_NAME=</a:t>
            </a:r>
            <a:r>
              <a:rPr lang="en-US" dirty="0" err="1"/>
              <a:t>cas_a</a:t>
            </a:r>
            <a:r>
              <a:rPr lang="en-US" dirty="0"/>
              <a:t># OBSERVER=sara_4988# </a:t>
            </a:r>
            <a:r>
              <a:rPr lang="en-US" dirty="0" smtClean="0"/>
              <a:t>DATE_OBS=2017-08-21</a:t>
            </a:r>
            <a:endParaRPr lang="en-US" dirty="0"/>
          </a:p>
          <a:p>
            <a:endParaRPr lang="en-US" dirty="0"/>
          </a:p>
        </p:txBody>
      </p:sp>
    </p:spTree>
    <p:extLst>
      <p:ext uri="{BB962C8B-B14F-4D97-AF65-F5344CB8AC3E}">
        <p14:creationId xmlns:p14="http://schemas.microsoft.com/office/powerpoint/2010/main" val="942721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5013"/>
            <a:ext cx="9144000" cy="914400"/>
          </a:xfrm>
        </p:spPr>
        <p:txBody>
          <a:bodyPr>
            <a:normAutofit/>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endParaRPr lang="en-US" dirty="0" smtClean="0"/>
          </a:p>
          <a:p>
            <a:pPr algn="l"/>
            <a:r>
              <a:rPr lang="en-US" sz="2800" dirty="0" smtClean="0"/>
              <a:t>Green Bank</a:t>
            </a:r>
            <a:r>
              <a:rPr lang="en-US" sz="2800" dirty="0" smtClean="0"/>
              <a:t> </a:t>
            </a:r>
            <a:r>
              <a:rPr lang="en-US" sz="2800" dirty="0" smtClean="0"/>
              <a:t>Conference Account - Explore!</a:t>
            </a:r>
          </a:p>
          <a:p>
            <a:pPr algn="l"/>
            <a:r>
              <a:rPr lang="en-US" sz="2800" dirty="0" smtClean="0"/>
              <a:t>Skynet Account (free UNC Course) - Your Personal Account!</a:t>
            </a:r>
          </a:p>
          <a:p>
            <a:pPr algn="l"/>
            <a:r>
              <a:rPr lang="en-US" sz="2800" dirty="0" smtClean="0"/>
              <a:t>Demo Example – Watch the dish move outside!</a:t>
            </a:r>
          </a:p>
          <a:p>
            <a:pPr algn="l"/>
            <a:r>
              <a:rPr lang="en-US" sz="2800" dirty="0" smtClean="0"/>
              <a:t>SARA </a:t>
            </a:r>
            <a:r>
              <a:rPr lang="en-US" sz="2800" dirty="0" err="1" smtClean="0"/>
              <a:t>Cas</a:t>
            </a:r>
            <a:r>
              <a:rPr lang="en-US" sz="2800" dirty="0" smtClean="0"/>
              <a:t> A Observing Program</a:t>
            </a:r>
          </a:p>
          <a:p>
            <a:pPr marL="457200" indent="-457200" algn="l">
              <a:buFont typeface="Arial" panose="020B0604020202020204" pitchFamily="34" charset="0"/>
              <a:buChar char="•"/>
            </a:pPr>
            <a:r>
              <a:rPr lang="en-US" dirty="0" smtClean="0"/>
              <a:t>Fading at an average rate of 0.67 percent per year in the L-band</a:t>
            </a:r>
          </a:p>
          <a:p>
            <a:pPr algn="l"/>
            <a:r>
              <a:rPr lang="en-US" sz="2800" dirty="0" smtClean="0"/>
              <a:t>SARA Section Open Forum</a:t>
            </a:r>
          </a:p>
          <a:p>
            <a:pPr algn="l"/>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2</a:t>
            </a:fld>
            <a:endParaRPr lang="en-US"/>
          </a:p>
        </p:txBody>
      </p:sp>
    </p:spTree>
    <p:extLst>
      <p:ext uri="{BB962C8B-B14F-4D97-AF65-F5344CB8AC3E}">
        <p14:creationId xmlns:p14="http://schemas.microsoft.com/office/powerpoint/2010/main" val="868745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a:bodyPr>
          <a:lstStyle/>
          <a:p>
            <a:r>
              <a:rPr lang="en-US" sz="4400" dirty="0"/>
              <a:t>SARA </a:t>
            </a:r>
            <a:r>
              <a:rPr lang="en-US" sz="4400" dirty="0" err="1" smtClean="0"/>
              <a:t>Cas</a:t>
            </a:r>
            <a:r>
              <a:rPr lang="en-US" sz="4400" dirty="0" smtClean="0"/>
              <a:t> A </a:t>
            </a:r>
            <a:r>
              <a:rPr lang="en-US" sz="4400" dirty="0"/>
              <a:t>Observation Program</a:t>
            </a:r>
            <a:endParaRPr lang="en-US" sz="4400" dirty="0" smtClean="0"/>
          </a:p>
        </p:txBody>
      </p:sp>
      <p:sp>
        <p:nvSpPr>
          <p:cNvPr id="3" name="Subtitle 2"/>
          <p:cNvSpPr>
            <a:spLocks noGrp="1"/>
          </p:cNvSpPr>
          <p:nvPr>
            <p:ph type="subTitle" idx="1"/>
          </p:nvPr>
        </p:nvSpPr>
        <p:spPr>
          <a:xfrm>
            <a:off x="1201783" y="1271127"/>
            <a:ext cx="4783015" cy="4396154"/>
          </a:xfrm>
        </p:spPr>
        <p:txBody>
          <a:bodyPr>
            <a:normAutofit/>
          </a:bodyPr>
          <a:lstStyle/>
          <a:p>
            <a:pPr algn="l"/>
            <a:r>
              <a:rPr lang="en-US" b="1" dirty="0" smtClean="0"/>
              <a:t>Data Processing</a:t>
            </a:r>
            <a:endParaRPr lang="en-US" dirty="0" smtClean="0"/>
          </a:p>
          <a:p>
            <a:pPr marL="342900" indent="-342900" algn="l">
              <a:buFont typeface="Arial" panose="020B0604020202020204" pitchFamily="34" charset="0"/>
              <a:buChar char="•"/>
            </a:pPr>
            <a:r>
              <a:rPr lang="en-US" dirty="0" smtClean="0"/>
              <a:t>Low resolution mode provides 1024 spectral channels in a 500 MHz band. The channel spacing is 0.488 MHz</a:t>
            </a:r>
          </a:p>
          <a:p>
            <a:pPr marL="342900" indent="-342900" algn="l">
              <a:buFont typeface="Arial" panose="020B0604020202020204" pitchFamily="34" charset="0"/>
              <a:buChar char="•"/>
            </a:pPr>
            <a:r>
              <a:rPr lang="en-US" dirty="0" smtClean="0"/>
              <a:t>High resolution mode allows the number of channels to be selected.</a:t>
            </a:r>
          </a:p>
          <a:p>
            <a:pPr algn="l"/>
            <a:endParaRPr lang="en-US" dirty="0" smtClean="0"/>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175" y="1523201"/>
            <a:ext cx="5000625" cy="10477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0325" y="3469204"/>
            <a:ext cx="4943475" cy="1181100"/>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20</a:t>
            </a:fld>
            <a:endParaRPr lang="en-US"/>
          </a:p>
        </p:txBody>
      </p:sp>
    </p:spTree>
    <p:extLst>
      <p:ext uri="{BB962C8B-B14F-4D97-AF65-F5344CB8AC3E}">
        <p14:creationId xmlns:p14="http://schemas.microsoft.com/office/powerpoint/2010/main" val="1337412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Autofit/>
          </a:bodyPr>
          <a:lstStyle/>
          <a:p>
            <a:r>
              <a:rPr lang="en-US" sz="4400" dirty="0"/>
              <a:t>SARA </a:t>
            </a:r>
            <a:r>
              <a:rPr lang="en-US" sz="4400" dirty="0" err="1" smtClean="0"/>
              <a:t>Cas</a:t>
            </a:r>
            <a:r>
              <a:rPr lang="en-US" sz="4400" dirty="0" smtClean="0"/>
              <a:t> A </a:t>
            </a:r>
            <a:r>
              <a:rPr lang="en-US" sz="4400" dirty="0"/>
              <a:t>Observation Program</a:t>
            </a:r>
            <a:endParaRPr lang="en-US" sz="4400" dirty="0" smtClean="0"/>
          </a:p>
        </p:txBody>
      </p:sp>
      <p:sp>
        <p:nvSpPr>
          <p:cNvPr id="3" name="Subtitle 2"/>
          <p:cNvSpPr>
            <a:spLocks noGrp="1"/>
          </p:cNvSpPr>
          <p:nvPr>
            <p:ph type="subTitle" idx="1"/>
          </p:nvPr>
        </p:nvSpPr>
        <p:spPr>
          <a:xfrm>
            <a:off x="1158240" y="1217002"/>
            <a:ext cx="4502331" cy="4396154"/>
          </a:xfrm>
        </p:spPr>
        <p:txBody>
          <a:bodyPr>
            <a:normAutofit fontScale="92500" lnSpcReduction="20000"/>
          </a:bodyPr>
          <a:lstStyle/>
          <a:p>
            <a:pPr algn="l"/>
            <a:r>
              <a:rPr lang="en-US" b="1" dirty="0" smtClean="0"/>
              <a:t>Data Processing</a:t>
            </a:r>
            <a:endParaRPr lang="en-US" dirty="0" smtClean="0"/>
          </a:p>
          <a:p>
            <a:pPr algn="l"/>
            <a:r>
              <a:rPr lang="en-US" sz="2600" dirty="0" smtClean="0"/>
              <a:t>When the 20m telescope observes an object it is recording data 10x a second.</a:t>
            </a:r>
          </a:p>
          <a:p>
            <a:pPr algn="l"/>
            <a:r>
              <a:rPr lang="en-US" sz="2600" dirty="0" smtClean="0"/>
              <a:t>Time, position, and the amount of counts received by both polarizations of the telescope are recorded.</a:t>
            </a:r>
          </a:p>
          <a:p>
            <a:pPr algn="l"/>
            <a:r>
              <a:rPr lang="en-US" sz="2600" dirty="0" smtClean="0"/>
              <a:t>Raw </a:t>
            </a:r>
            <a:r>
              <a:rPr lang="en-US" sz="2600" dirty="0"/>
              <a:t>data</a:t>
            </a:r>
          </a:p>
          <a:p>
            <a:pPr marL="342900" indent="-342900" algn="l">
              <a:buFont typeface="Arial" panose="020B0604020202020204" pitchFamily="34" charset="0"/>
              <a:buChar char="•"/>
            </a:pPr>
            <a:r>
              <a:rPr lang="en-US" sz="2600" dirty="0" smtClean="0"/>
              <a:t>Calibrated</a:t>
            </a:r>
          </a:p>
          <a:p>
            <a:pPr marL="342900" indent="-342900" algn="l">
              <a:buFont typeface="Arial" panose="020B0604020202020204" pitchFamily="34" charset="0"/>
              <a:buChar char="•"/>
            </a:pPr>
            <a:r>
              <a:rPr lang="en-US" sz="2600" dirty="0" smtClean="0"/>
              <a:t>Raw </a:t>
            </a:r>
            <a:r>
              <a:rPr lang="en-US" sz="2600" dirty="0" err="1" smtClean="0"/>
              <a:t>Ascii</a:t>
            </a:r>
            <a:endParaRPr lang="en-US" sz="2600" dirty="0" smtClean="0"/>
          </a:p>
          <a:p>
            <a:pPr marL="342900" indent="-342900" algn="l">
              <a:buFont typeface="Arial" panose="020B0604020202020204" pitchFamily="34" charset="0"/>
              <a:buChar char="•"/>
            </a:pPr>
            <a:r>
              <a:rPr lang="en-US" sz="2600" dirty="0" smtClean="0"/>
              <a:t>Continuum Data (</a:t>
            </a:r>
            <a:r>
              <a:rPr lang="en-US" sz="2600" dirty="0" err="1" smtClean="0"/>
              <a:t>Ascii</a:t>
            </a:r>
            <a:r>
              <a:rPr lang="en-US" sz="2600" dirty="0" smtClean="0"/>
              <a:t>)</a:t>
            </a:r>
          </a:p>
          <a:p>
            <a:pPr marL="342900" indent="-342900" algn="l">
              <a:buFont typeface="Arial" panose="020B0604020202020204" pitchFamily="34" charset="0"/>
              <a:buChar char="•"/>
            </a:pPr>
            <a:r>
              <a:rPr lang="en-US" sz="2600" dirty="0" smtClean="0"/>
              <a:t>Spectrum </a:t>
            </a:r>
            <a:r>
              <a:rPr lang="en-US" sz="2600" dirty="0"/>
              <a:t>Data (</a:t>
            </a:r>
            <a:r>
              <a:rPr lang="en-US" sz="2600" dirty="0" err="1"/>
              <a:t>Ascii</a:t>
            </a:r>
            <a:r>
              <a:rPr lang="en-US" sz="2600" dirty="0"/>
              <a:t>)</a:t>
            </a:r>
          </a:p>
          <a:p>
            <a:pPr algn="l"/>
            <a:endParaRPr lang="en-US" dirty="0" smtClean="0"/>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53" y="1215903"/>
            <a:ext cx="5181600" cy="4400550"/>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21</a:t>
            </a:fld>
            <a:endParaRPr lang="en-US"/>
          </a:p>
        </p:txBody>
      </p:sp>
    </p:spTree>
    <p:extLst>
      <p:ext uri="{BB962C8B-B14F-4D97-AF65-F5344CB8AC3E}">
        <p14:creationId xmlns:p14="http://schemas.microsoft.com/office/powerpoint/2010/main" val="17943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SARA </a:t>
            </a:r>
            <a:r>
              <a:rPr lang="en-US" sz="5400" dirty="0" err="1"/>
              <a:t>C</a:t>
            </a:r>
            <a:r>
              <a:rPr lang="en-US" sz="5400" dirty="0" err="1" smtClean="0"/>
              <a:t>as</a:t>
            </a:r>
            <a:r>
              <a:rPr lang="en-US" sz="5400" dirty="0" smtClean="0"/>
              <a:t> A Observation </a:t>
            </a:r>
            <a:r>
              <a:rPr lang="en-US" sz="5400" dirty="0"/>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22</a:t>
            </a:fld>
            <a:endParaRPr lang="en-US"/>
          </a:p>
        </p:txBody>
      </p:sp>
      <p:sp>
        <p:nvSpPr>
          <p:cNvPr id="8" name="TextBox 7"/>
          <p:cNvSpPr txBox="1"/>
          <p:nvPr/>
        </p:nvSpPr>
        <p:spPr>
          <a:xfrm>
            <a:off x="1674421" y="1341912"/>
            <a:ext cx="8383979" cy="4524315"/>
          </a:xfrm>
          <a:prstGeom prst="rect">
            <a:avLst/>
          </a:prstGeom>
          <a:noFill/>
        </p:spPr>
        <p:txBody>
          <a:bodyPr wrap="square" rtlCol="0">
            <a:spAutoFit/>
          </a:bodyPr>
          <a:lstStyle/>
          <a:p>
            <a:r>
              <a:rPr lang="en-US" sz="2400" u="sng" dirty="0" smtClean="0"/>
              <a:t>Quality Control</a:t>
            </a:r>
          </a:p>
          <a:p>
            <a:pPr marL="342900" indent="-342900">
              <a:buFont typeface="Arial" panose="020B0604020202020204" pitchFamily="34" charset="0"/>
              <a:buChar char="•"/>
            </a:pPr>
            <a:r>
              <a:rPr lang="en-US" sz="2400" dirty="0" smtClean="0"/>
              <a:t>Interference</a:t>
            </a:r>
            <a:endParaRPr lang="en-US" sz="2400" dirty="0" smtClean="0"/>
          </a:p>
          <a:p>
            <a:pPr marL="342900" indent="-342900">
              <a:buFont typeface="Arial" panose="020B0604020202020204" pitchFamily="34" charset="0"/>
              <a:buChar char="•"/>
            </a:pPr>
            <a:r>
              <a:rPr lang="en-US" sz="2400" dirty="0" smtClean="0"/>
              <a:t>Doppler</a:t>
            </a:r>
          </a:p>
          <a:p>
            <a:pPr marL="342900" indent="-342900">
              <a:buFont typeface="Arial" panose="020B0604020202020204" pitchFamily="34" charset="0"/>
              <a:buChar char="•"/>
            </a:pPr>
            <a:r>
              <a:rPr lang="en-US" sz="2400" dirty="0" smtClean="0"/>
              <a:t>Galactic hydrogen and arms</a:t>
            </a:r>
          </a:p>
          <a:p>
            <a:pPr marL="342900" indent="-342900">
              <a:buFont typeface="Arial" panose="020B0604020202020204" pitchFamily="34" charset="0"/>
              <a:buChar char="•"/>
            </a:pPr>
            <a:r>
              <a:rPr lang="en-US" sz="2400" dirty="0" smtClean="0"/>
              <a:t>Internal instrumentation noise</a:t>
            </a:r>
          </a:p>
          <a:p>
            <a:pPr marL="342900" indent="-342900">
              <a:buFont typeface="Arial" panose="020B0604020202020204" pitchFamily="34" charset="0"/>
              <a:buChar char="•"/>
            </a:pPr>
            <a:r>
              <a:rPr lang="en-US" sz="2400" dirty="0" smtClean="0"/>
              <a:t>On-Off Techniques</a:t>
            </a:r>
          </a:p>
          <a:p>
            <a:pPr marL="342900" indent="-342900">
              <a:buFont typeface="Arial" panose="020B0604020202020204" pitchFamily="34" charset="0"/>
              <a:buChar char="•"/>
            </a:pPr>
            <a:r>
              <a:rPr lang="en-US" sz="2400" dirty="0" smtClean="0"/>
              <a:t>Solar </a:t>
            </a:r>
            <a:r>
              <a:rPr lang="en-US" sz="2400" dirty="0" smtClean="0"/>
              <a:t>temperature effects</a:t>
            </a:r>
          </a:p>
          <a:p>
            <a:pPr marL="342900" indent="-342900">
              <a:buFont typeface="Arial" panose="020B0604020202020204" pitchFamily="34" charset="0"/>
              <a:buChar char="•"/>
            </a:pPr>
            <a:r>
              <a:rPr lang="en-US" sz="2400" dirty="0" smtClean="0"/>
              <a:t>Ground/building reflections, sky blockage, side lobes</a:t>
            </a:r>
          </a:p>
          <a:p>
            <a:pPr marL="342900" indent="-342900">
              <a:buFont typeface="Arial" panose="020B0604020202020204" pitchFamily="34" charset="0"/>
              <a:buChar char="•"/>
            </a:pPr>
            <a:r>
              <a:rPr lang="en-US" sz="2400" dirty="0" smtClean="0"/>
              <a:t>Secondary frequency: comparisons, problem identification</a:t>
            </a:r>
          </a:p>
          <a:p>
            <a:pPr marL="342900" indent="-342900">
              <a:buFont typeface="Arial" panose="020B0604020202020204" pitchFamily="34" charset="0"/>
              <a:buChar char="•"/>
            </a:pPr>
            <a:r>
              <a:rPr lang="en-US" sz="2400" dirty="0" smtClean="0"/>
              <a:t>Band width &amp; other parameters chosen</a:t>
            </a:r>
          </a:p>
          <a:p>
            <a:pPr marL="342900" indent="-342900">
              <a:buFont typeface="Arial" panose="020B0604020202020204" pitchFamily="34" charset="0"/>
              <a:buChar char="•"/>
            </a:pPr>
            <a:r>
              <a:rPr lang="en-US" sz="2400" dirty="0" smtClean="0"/>
              <a:t>Ubiquitous neutral </a:t>
            </a:r>
            <a:r>
              <a:rPr lang="en-US" sz="2400" dirty="0" smtClean="0"/>
              <a:t>hydrogen</a:t>
            </a:r>
          </a:p>
          <a:p>
            <a:pPr marL="342900" indent="-342900">
              <a:buFont typeface="Arial" panose="020B0604020202020204" pitchFamily="34" charset="0"/>
              <a:buChar char="•"/>
            </a:pPr>
            <a:r>
              <a:rPr lang="en-US" sz="2400" dirty="0" smtClean="0"/>
              <a:t>SARA Analytical Section Observation Tips</a:t>
            </a:r>
            <a:endParaRPr lang="en-US" sz="2400" dirty="0" smtClean="0"/>
          </a:p>
        </p:txBody>
      </p:sp>
    </p:spTree>
    <p:extLst>
      <p:ext uri="{BB962C8B-B14F-4D97-AF65-F5344CB8AC3E}">
        <p14:creationId xmlns:p14="http://schemas.microsoft.com/office/powerpoint/2010/main" val="223763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059"/>
            <a:ext cx="10515600" cy="1325563"/>
          </a:xfrm>
        </p:spPr>
        <p:txBody>
          <a:bodyPr>
            <a:normAutofit/>
          </a:bodyPr>
          <a:lstStyle/>
          <a:p>
            <a:pPr algn="ctr"/>
            <a:r>
              <a:rPr lang="en-US" sz="5400" dirty="0"/>
              <a:t>SARA </a:t>
            </a:r>
            <a:r>
              <a:rPr lang="en-US" sz="5400" dirty="0" err="1" smtClean="0"/>
              <a:t>Cas</a:t>
            </a:r>
            <a:r>
              <a:rPr lang="en-US" sz="5400" dirty="0" smtClean="0"/>
              <a:t> A </a:t>
            </a:r>
            <a:r>
              <a:rPr lang="en-US" sz="5400" dirty="0"/>
              <a:t>Observation 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23</a:t>
            </a:fld>
            <a:endParaRPr lang="en-US"/>
          </a:p>
        </p:txBody>
      </p:sp>
      <p:sp>
        <p:nvSpPr>
          <p:cNvPr id="4" name="Rectangle 3"/>
          <p:cNvSpPr/>
          <p:nvPr/>
        </p:nvSpPr>
        <p:spPr>
          <a:xfrm>
            <a:off x="1120506" y="1460370"/>
            <a:ext cx="10714710" cy="4154984"/>
          </a:xfrm>
          <a:prstGeom prst="rect">
            <a:avLst/>
          </a:prstGeom>
        </p:spPr>
        <p:txBody>
          <a:bodyPr wrap="square">
            <a:spAutoFit/>
          </a:bodyPr>
          <a:lstStyle/>
          <a:p>
            <a:r>
              <a:rPr lang="en-US" sz="2400" u="sng" dirty="0" smtClean="0"/>
              <a:t>Educational Links</a:t>
            </a:r>
            <a:endParaRPr lang="en-US" sz="2400" dirty="0"/>
          </a:p>
          <a:p>
            <a:r>
              <a:rPr lang="en-US" sz="2400" u="sng" dirty="0" smtClean="0">
                <a:hlinkClick r:id="rId3"/>
              </a:rPr>
              <a:t>http</a:t>
            </a:r>
            <a:r>
              <a:rPr lang="en-US" sz="2400" u="sng" dirty="0">
                <a:hlinkClick r:id="rId3"/>
              </a:rPr>
              <a:t>://www.gb.nrao.edu/20m/spectra20m_advice.html</a:t>
            </a:r>
            <a:endParaRPr lang="en-US" sz="2400" dirty="0"/>
          </a:p>
          <a:p>
            <a:r>
              <a:rPr lang="en-US" sz="2400" u="sng" dirty="0" smtClean="0">
                <a:hlinkClick r:id="rId4"/>
              </a:rPr>
              <a:t>http</a:t>
            </a:r>
            <a:r>
              <a:rPr lang="en-US" sz="2400" u="sng" dirty="0">
                <a:hlinkClick r:id="rId4"/>
              </a:rPr>
              <a:t>://www.gb.nrao.edu/20m/obsadvice.html</a:t>
            </a:r>
            <a:endParaRPr lang="en-US" sz="2400" dirty="0"/>
          </a:p>
          <a:p>
            <a:r>
              <a:rPr lang="en-US" sz="2400" u="sng" dirty="0" smtClean="0">
                <a:hlinkClick r:id="rId5"/>
              </a:rPr>
              <a:t>http</a:t>
            </a:r>
            <a:r>
              <a:rPr lang="en-US" sz="2400" u="sng" dirty="0">
                <a:hlinkClick r:id="rId5"/>
              </a:rPr>
              <a:t>://www.gb.nrao.edu/20m/map20m_advice.html</a:t>
            </a:r>
            <a:endParaRPr lang="en-US" sz="2400" dirty="0"/>
          </a:p>
          <a:p>
            <a:r>
              <a:rPr lang="en-US" sz="2400" u="sng" dirty="0" smtClean="0">
                <a:hlinkClick r:id="rId6"/>
              </a:rPr>
              <a:t>http</a:t>
            </a:r>
            <a:r>
              <a:rPr lang="en-US" sz="2400" u="sng" dirty="0">
                <a:hlinkClick r:id="rId6"/>
              </a:rPr>
              <a:t>://www.gb.nrao.edu/20m/beginnersadvice.html</a:t>
            </a:r>
            <a:endParaRPr lang="en-US" sz="2400" dirty="0"/>
          </a:p>
          <a:p>
            <a:r>
              <a:rPr lang="en-US" sz="2400" u="sng" dirty="0" smtClean="0">
                <a:hlinkClick r:id="rId7"/>
              </a:rPr>
              <a:t>http</a:t>
            </a:r>
            <a:r>
              <a:rPr lang="en-US" sz="2400" u="sng" dirty="0">
                <a:hlinkClick r:id="rId7"/>
              </a:rPr>
              <a:t>://www.gb.nrao.edu/20m/</a:t>
            </a:r>
            <a:endParaRPr lang="en-US" sz="2400" dirty="0"/>
          </a:p>
          <a:p>
            <a:r>
              <a:rPr lang="en-US" sz="2400" u="sng" dirty="0" smtClean="0">
                <a:hlinkClick r:id="rId8"/>
              </a:rPr>
              <a:t>https</a:t>
            </a:r>
            <a:r>
              <a:rPr lang="en-US" sz="2400" u="sng" dirty="0">
                <a:hlinkClick r:id="rId8"/>
              </a:rPr>
              <a:t>://safe.nrao.edu/wiki/bin/view/GB/Skynet/DocumentSeries</a:t>
            </a:r>
            <a:endParaRPr lang="en-US" sz="2400" dirty="0"/>
          </a:p>
          <a:p>
            <a:r>
              <a:rPr lang="en-US" sz="2400" u="sng" dirty="0">
                <a:hlinkClick r:id="rId9"/>
              </a:rPr>
              <a:t>http://www.gb.nrao.edu/20m/projdocs20m/FadingofCassA_MN469p1299_2017.pdf</a:t>
            </a:r>
            <a:endParaRPr lang="en-US" sz="2400" dirty="0"/>
          </a:p>
          <a:p>
            <a:r>
              <a:rPr lang="en-US" sz="2400" u="sng" dirty="0">
                <a:hlinkClick r:id="rId10"/>
              </a:rPr>
              <a:t>http://www.gb.nrao.edu/20m/projdocs20m/g20_2012_08_BigManual.pdf</a:t>
            </a:r>
            <a:endParaRPr lang="en-US" sz="2400" dirty="0"/>
          </a:p>
          <a:p>
            <a:r>
              <a:rPr lang="en-US" sz="2400" u="sng" dirty="0" smtClean="0">
                <a:hlinkClick r:id="rId11"/>
              </a:rPr>
              <a:t>https</a:t>
            </a:r>
            <a:r>
              <a:rPr lang="en-US" sz="2400" u="sng" dirty="0">
                <a:hlinkClick r:id="rId11"/>
              </a:rPr>
              <a:t>://safe.nrao.edu/wiki/bin/view/GB/Skynet/WebHome</a:t>
            </a:r>
            <a:endParaRPr lang="en-US" sz="2400" dirty="0"/>
          </a:p>
          <a:p>
            <a:r>
              <a:rPr lang="en-US" sz="2400" u="sng" dirty="0">
                <a:hlinkClick r:id="rId12"/>
              </a:rPr>
              <a:t>https://</a:t>
            </a:r>
            <a:r>
              <a:rPr lang="en-US" sz="2400" u="sng" dirty="0" smtClean="0">
                <a:hlinkClick r:id="rId12"/>
              </a:rPr>
              <a:t>safe.nrao.edu/wiki/bin/view/GB/Skynet/Calibrationnotes</a:t>
            </a:r>
            <a:endParaRPr lang="en-US" dirty="0"/>
          </a:p>
        </p:txBody>
      </p:sp>
    </p:spTree>
    <p:extLst>
      <p:ext uri="{BB962C8B-B14F-4D97-AF65-F5344CB8AC3E}">
        <p14:creationId xmlns:p14="http://schemas.microsoft.com/office/powerpoint/2010/main" val="40371284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5059"/>
            <a:ext cx="10515600" cy="1325563"/>
          </a:xfrm>
        </p:spPr>
        <p:txBody>
          <a:bodyPr>
            <a:normAutofit/>
          </a:bodyPr>
          <a:lstStyle/>
          <a:p>
            <a:pPr algn="ctr"/>
            <a:r>
              <a:rPr lang="en-US" sz="5400" dirty="0"/>
              <a:t>SARA </a:t>
            </a:r>
            <a:r>
              <a:rPr lang="en-US" sz="5400" dirty="0" err="1" smtClean="0"/>
              <a:t>Cas</a:t>
            </a:r>
            <a:r>
              <a:rPr lang="en-US" sz="5400" dirty="0" smtClean="0"/>
              <a:t> A Observation </a:t>
            </a:r>
            <a:r>
              <a:rPr lang="en-US" sz="5400" dirty="0"/>
              <a:t>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24</a:t>
            </a:fld>
            <a:endParaRPr lang="en-US"/>
          </a:p>
        </p:txBody>
      </p:sp>
      <p:sp>
        <p:nvSpPr>
          <p:cNvPr id="4" name="TextBox 3"/>
          <p:cNvSpPr txBox="1"/>
          <p:nvPr/>
        </p:nvSpPr>
        <p:spPr>
          <a:xfrm>
            <a:off x="1983179" y="1816924"/>
            <a:ext cx="8469613" cy="1569660"/>
          </a:xfrm>
          <a:prstGeom prst="rect">
            <a:avLst/>
          </a:prstGeom>
          <a:noFill/>
        </p:spPr>
        <p:txBody>
          <a:bodyPr wrap="square" rtlCol="0">
            <a:spAutoFit/>
          </a:bodyPr>
          <a:lstStyle/>
          <a:p>
            <a:r>
              <a:rPr lang="en-US" sz="3200" dirty="0" smtClean="0"/>
              <a:t>Questions, Comments, Volunteering?</a:t>
            </a:r>
          </a:p>
          <a:p>
            <a:r>
              <a:rPr lang="en-US" sz="3200" dirty="0" smtClean="0"/>
              <a:t>Email SARA Section Analytical Section Coordinator</a:t>
            </a:r>
          </a:p>
          <a:p>
            <a:r>
              <a:rPr lang="en-US" sz="3200" dirty="0" smtClean="0"/>
              <a:t>Tzikas@alum.rpi.edu</a:t>
            </a:r>
            <a:endParaRPr lang="en-US" sz="3200" dirty="0"/>
          </a:p>
        </p:txBody>
      </p:sp>
    </p:spTree>
    <p:extLst>
      <p:ext uri="{BB962C8B-B14F-4D97-AF65-F5344CB8AC3E}">
        <p14:creationId xmlns:p14="http://schemas.microsoft.com/office/powerpoint/2010/main" val="221114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20 Meter Dish Demo</a:t>
            </a:r>
            <a:endParaRPr lang="en-US" sz="5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sp>
        <p:nvSpPr>
          <p:cNvPr id="3" name="Slide Number Placeholder 2"/>
          <p:cNvSpPr>
            <a:spLocks noGrp="1"/>
          </p:cNvSpPr>
          <p:nvPr>
            <p:ph type="sldNum" sz="quarter" idx="12"/>
          </p:nvPr>
        </p:nvSpPr>
        <p:spPr/>
        <p:txBody>
          <a:bodyPr/>
          <a:lstStyle/>
          <a:p>
            <a:fld id="{CA8D75EB-B86C-434C-A07B-B887823EC4F8}" type="slidenum">
              <a:rPr lang="en-US" smtClean="0"/>
              <a:t>3</a:t>
            </a:fld>
            <a:endParaRPr lang="en-US"/>
          </a:p>
        </p:txBody>
      </p:sp>
      <p:sp>
        <p:nvSpPr>
          <p:cNvPr id="4" name="Rectangle 3"/>
          <p:cNvSpPr/>
          <p:nvPr/>
        </p:nvSpPr>
        <p:spPr>
          <a:xfrm>
            <a:off x="1441862" y="1298531"/>
            <a:ext cx="9911938" cy="4708981"/>
          </a:xfrm>
          <a:prstGeom prst="rect">
            <a:avLst/>
          </a:prstGeom>
        </p:spPr>
        <p:txBody>
          <a:bodyPr wrap="square">
            <a:spAutoFit/>
          </a:bodyPr>
          <a:lstStyle/>
          <a:p>
            <a:r>
              <a:rPr lang="en-US" sz="2000" u="sng" dirty="0" smtClean="0"/>
              <a:t>Observing Advice</a:t>
            </a:r>
            <a:endParaRPr lang="en-US" sz="2000" u="sng" dirty="0" smtClean="0"/>
          </a:p>
          <a:p>
            <a:r>
              <a:rPr lang="en-US" sz="2000" i="1" dirty="0" smtClean="0"/>
              <a:t>Track</a:t>
            </a:r>
            <a:r>
              <a:rPr lang="en-US" sz="2000" dirty="0" smtClean="0"/>
              <a:t> </a:t>
            </a:r>
            <a:endParaRPr lang="en-US" sz="2000" dirty="0"/>
          </a:p>
          <a:p>
            <a:pPr marL="342900" indent="-342900">
              <a:buFont typeface="Arial" panose="020B0604020202020204" pitchFamily="34" charset="0"/>
              <a:buChar char="•"/>
            </a:pPr>
            <a:r>
              <a:rPr lang="en-US" sz="2000" dirty="0"/>
              <a:t>Set to 60 seconds for galactic hydrogen and strong pulsars</a:t>
            </a:r>
          </a:p>
          <a:p>
            <a:r>
              <a:rPr lang="en-US" sz="2000" i="1" dirty="0" smtClean="0"/>
              <a:t>On-Off </a:t>
            </a:r>
            <a:endParaRPr lang="en-US" sz="2000" i="1" dirty="0"/>
          </a:p>
          <a:p>
            <a:pPr marL="342900" indent="-342900">
              <a:buFont typeface="Arial" panose="020B0604020202020204" pitchFamily="34" charset="0"/>
              <a:buChar char="•"/>
            </a:pPr>
            <a:r>
              <a:rPr lang="en-US" sz="2000" dirty="0"/>
              <a:t>Offset to a few </a:t>
            </a:r>
            <a:r>
              <a:rPr lang="en-US" sz="2000" dirty="0" err="1"/>
              <a:t>beamwidths</a:t>
            </a:r>
            <a:r>
              <a:rPr lang="en-US" sz="2000" dirty="0"/>
              <a:t> or 3-4 degrees</a:t>
            </a:r>
          </a:p>
          <a:p>
            <a:pPr marL="342900" indent="-342900">
              <a:buFont typeface="Arial" panose="020B0604020202020204" pitchFamily="34" charset="0"/>
              <a:buChar char="•"/>
            </a:pPr>
            <a:r>
              <a:rPr lang="en-US" sz="2000" dirty="0"/>
              <a:t>Durations generally larger than optical: Use 30 to 60 seconds </a:t>
            </a:r>
          </a:p>
          <a:p>
            <a:pPr marL="342900" indent="-342900">
              <a:buFont typeface="Arial" panose="020B0604020202020204" pitchFamily="34" charset="0"/>
              <a:buChar char="•"/>
            </a:pPr>
            <a:r>
              <a:rPr lang="en-US" sz="2000" dirty="0"/>
              <a:t>For hydrogen in nearby galaxies 200-300 </a:t>
            </a:r>
            <a:r>
              <a:rPr lang="en-US" sz="2000" dirty="0" smtClean="0"/>
              <a:t>seconds</a:t>
            </a:r>
          </a:p>
          <a:p>
            <a:r>
              <a:rPr lang="en-US" sz="2000" i="1" dirty="0" smtClean="0"/>
              <a:t>For </a:t>
            </a:r>
            <a:r>
              <a:rPr lang="en-US" sz="2000" i="1" dirty="0"/>
              <a:t>1.4 GHz </a:t>
            </a:r>
            <a:r>
              <a:rPr lang="en-US" sz="2000" i="1" dirty="0" smtClean="0"/>
              <a:t>receiver</a:t>
            </a:r>
            <a:endParaRPr lang="en-US" sz="2000" i="1" dirty="0"/>
          </a:p>
          <a:p>
            <a:r>
              <a:rPr lang="en-US" sz="2000" i="1" dirty="0"/>
              <a:t>Daisy maps </a:t>
            </a:r>
            <a:r>
              <a:rPr lang="en-US" sz="2000" dirty="0"/>
              <a:t>should have radius of 2 degrees or more</a:t>
            </a:r>
          </a:p>
          <a:p>
            <a:pPr marL="342900" indent="-342900">
              <a:buFont typeface="Arial" panose="020B0604020202020204" pitchFamily="34" charset="0"/>
              <a:buChar char="•"/>
            </a:pPr>
            <a:r>
              <a:rPr lang="en-US" sz="2000" dirty="0"/>
              <a:t>Set radius to 120-180 </a:t>
            </a:r>
            <a:r>
              <a:rPr lang="en-US" sz="2000" dirty="0" err="1"/>
              <a:t>arcmin</a:t>
            </a:r>
            <a:r>
              <a:rPr lang="en-US" sz="2000" dirty="0"/>
              <a:t>. (3-4 </a:t>
            </a:r>
            <a:r>
              <a:rPr lang="en-US" sz="2000" dirty="0" err="1"/>
              <a:t>beamwidths</a:t>
            </a:r>
            <a:r>
              <a:rPr lang="en-US" sz="2000" dirty="0"/>
              <a:t>); 4 petals quick look. </a:t>
            </a:r>
          </a:p>
          <a:p>
            <a:pPr marL="342900" indent="-342900">
              <a:buFont typeface="Arial" panose="020B0604020202020204" pitchFamily="34" charset="0"/>
              <a:buChar char="•"/>
            </a:pPr>
            <a:r>
              <a:rPr lang="en-US" sz="2000" dirty="0"/>
              <a:t>0.1 – 0.2 sec integration time</a:t>
            </a:r>
          </a:p>
          <a:p>
            <a:r>
              <a:rPr lang="en-US" sz="2000" i="1" dirty="0"/>
              <a:t>Raster maps </a:t>
            </a:r>
            <a:r>
              <a:rPr lang="en-US" sz="2000" dirty="0"/>
              <a:t>no smaller than 3.5x3.5 degrees; or 6x6 </a:t>
            </a:r>
            <a:r>
              <a:rPr lang="en-US" sz="2000" dirty="0" err="1"/>
              <a:t>beamwidths</a:t>
            </a:r>
            <a:endParaRPr lang="en-US" sz="2000" dirty="0"/>
          </a:p>
          <a:p>
            <a:pPr marL="342900" indent="-342900">
              <a:buFont typeface="Arial" panose="020B0604020202020204" pitchFamily="34" charset="0"/>
              <a:buChar char="•"/>
            </a:pPr>
            <a:r>
              <a:rPr lang="en-US" sz="2000" dirty="0" smtClean="0"/>
              <a:t>For gap sweep, use </a:t>
            </a:r>
            <a:r>
              <a:rPr lang="en-US" sz="2000" dirty="0"/>
              <a:t>¼ or 1/3 </a:t>
            </a:r>
            <a:r>
              <a:rPr lang="en-US" sz="2000" dirty="0" err="1"/>
              <a:t>beamwidth</a:t>
            </a:r>
            <a:r>
              <a:rPr lang="en-US" sz="2000" dirty="0"/>
              <a:t> for quick maps; 1/5 or 1/10 for detailed</a:t>
            </a:r>
          </a:p>
          <a:p>
            <a:pPr marL="342900" indent="-342900">
              <a:buFont typeface="Arial" panose="020B0604020202020204" pitchFamily="34" charset="0"/>
              <a:buChar char="•"/>
            </a:pPr>
            <a:r>
              <a:rPr lang="en-US" sz="2000" dirty="0"/>
              <a:t>Map depth: time in integration is the time corresponding to the gap along the sweeps, and it will calculate the slew speed</a:t>
            </a:r>
            <a:r>
              <a:rPr lang="en-US" sz="2000" dirty="0" smtClean="0"/>
              <a:t>.</a:t>
            </a:r>
            <a:endParaRPr lang="en-US" dirty="0"/>
          </a:p>
        </p:txBody>
      </p:sp>
    </p:spTree>
    <p:extLst>
      <p:ext uri="{BB962C8B-B14F-4D97-AF65-F5344CB8AC3E}">
        <p14:creationId xmlns:p14="http://schemas.microsoft.com/office/powerpoint/2010/main" val="1547548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r>
              <a:rPr lang="en-US" b="1" dirty="0" smtClean="0"/>
              <a:t>Add a Radio Observation</a:t>
            </a:r>
          </a:p>
          <a:p>
            <a:pPr algn="l"/>
            <a:r>
              <a:rPr lang="en-US" dirty="0" smtClean="0"/>
              <a:t>-Select an Object </a:t>
            </a:r>
          </a:p>
          <a:p>
            <a:pPr algn="l"/>
            <a:r>
              <a:rPr lang="en-US" dirty="0"/>
              <a:t> </a:t>
            </a:r>
            <a:r>
              <a:rPr lang="en-US" dirty="0" smtClean="0"/>
              <a:t>(Database or RA/Dec)</a:t>
            </a:r>
          </a:p>
          <a:p>
            <a:pPr algn="l"/>
            <a:r>
              <a:rPr lang="en-US" dirty="0" smtClean="0"/>
              <a:t>-Minimum Elevation</a:t>
            </a:r>
          </a:p>
          <a:p>
            <a:pPr algn="l"/>
            <a:r>
              <a:rPr lang="en-US" dirty="0"/>
              <a:t> </a:t>
            </a:r>
            <a:r>
              <a:rPr lang="en-US" dirty="0" smtClean="0"/>
              <a:t>(Used for mapping)</a:t>
            </a:r>
          </a:p>
          <a:p>
            <a:pPr algn="l"/>
            <a:r>
              <a:rPr lang="en-US" dirty="0" smtClean="0"/>
              <a:t>-Solar Separation</a:t>
            </a:r>
          </a:p>
          <a:p>
            <a:pPr algn="l"/>
            <a:r>
              <a:rPr lang="en-US" dirty="0"/>
              <a:t> </a:t>
            </a:r>
            <a:r>
              <a:rPr lang="en-US" dirty="0" smtClean="0"/>
              <a:t>(to prevent solar side lobe </a:t>
            </a:r>
          </a:p>
          <a:p>
            <a:pPr algn="l"/>
            <a:r>
              <a:rPr lang="en-US" dirty="0"/>
              <a:t> </a:t>
            </a:r>
            <a:r>
              <a:rPr lang="en-US" dirty="0" smtClean="0"/>
              <a:t> interference)</a:t>
            </a:r>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286" y="1219200"/>
            <a:ext cx="5200453" cy="4759368"/>
          </a:xfrm>
          <a:prstGeom prst="rect">
            <a:avLst/>
          </a:prstGeom>
        </p:spPr>
      </p:pic>
      <p:sp>
        <p:nvSpPr>
          <p:cNvPr id="5" name="Slide Number Placeholder 4"/>
          <p:cNvSpPr>
            <a:spLocks noGrp="1"/>
          </p:cNvSpPr>
          <p:nvPr>
            <p:ph type="sldNum" sz="quarter" idx="12"/>
          </p:nvPr>
        </p:nvSpPr>
        <p:spPr/>
        <p:txBody>
          <a:bodyPr/>
          <a:lstStyle/>
          <a:p>
            <a:fld id="{CA8D75EB-B86C-434C-A07B-B887823EC4F8}" type="slidenum">
              <a:rPr lang="en-US" smtClean="0"/>
              <a:t>4</a:t>
            </a:fld>
            <a:endParaRPr lang="en-US"/>
          </a:p>
        </p:txBody>
      </p:sp>
    </p:spTree>
    <p:extLst>
      <p:ext uri="{BB962C8B-B14F-4D97-AF65-F5344CB8AC3E}">
        <p14:creationId xmlns:p14="http://schemas.microsoft.com/office/powerpoint/2010/main" val="468977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274885" y="1219200"/>
            <a:ext cx="5656710" cy="4396154"/>
          </a:xfrm>
        </p:spPr>
        <p:txBody>
          <a:bodyPr>
            <a:normAutofit/>
          </a:bodyPr>
          <a:lstStyle/>
          <a:p>
            <a:pPr algn="l"/>
            <a:r>
              <a:rPr lang="en-US" b="1" dirty="0" smtClean="0"/>
              <a:t>Configure Receiver  </a:t>
            </a:r>
          </a:p>
          <a:p>
            <a:pPr marL="342900" indent="-342900" algn="l">
              <a:buFont typeface="Arial" panose="020B0604020202020204" pitchFamily="34" charset="0"/>
              <a:buChar char="•"/>
            </a:pPr>
            <a:r>
              <a:rPr lang="en-US" dirty="0" smtClean="0"/>
              <a:t>Low Resolution: continuum mapping/pulsars</a:t>
            </a:r>
          </a:p>
          <a:p>
            <a:pPr marL="342900" indent="-342900" algn="l">
              <a:buFont typeface="Arial" panose="020B0604020202020204" pitchFamily="34" charset="0"/>
              <a:buChar char="•"/>
            </a:pPr>
            <a:r>
              <a:rPr lang="en-US" dirty="0" smtClean="0"/>
              <a:t>High Resolution: Spectral Lines</a:t>
            </a:r>
          </a:p>
          <a:p>
            <a:pPr marL="342900" indent="-342900" algn="l">
              <a:buFont typeface="Arial" panose="020B0604020202020204" pitchFamily="34" charset="0"/>
              <a:buChar char="•"/>
            </a:pPr>
            <a:r>
              <a:rPr lang="en-US" dirty="0" smtClean="0"/>
              <a:t>No Filter Full Band (with interference)</a:t>
            </a:r>
          </a:p>
          <a:p>
            <a:pPr marL="342900" indent="-342900" algn="l">
              <a:buFont typeface="Arial" panose="020B0604020202020204" pitchFamily="34" charset="0"/>
              <a:buChar char="•"/>
            </a:pPr>
            <a:r>
              <a:rPr lang="en-US" dirty="0" smtClean="0"/>
              <a:t>H1 Filter (continuum maps, 1355-1455 MHz)</a:t>
            </a:r>
          </a:p>
          <a:p>
            <a:pPr marL="342900" indent="-342900" algn="l">
              <a:buFont typeface="Arial" panose="020B0604020202020204" pitchFamily="34" charset="0"/>
              <a:buChar char="•"/>
            </a:pPr>
            <a:r>
              <a:rPr lang="en-US" dirty="0" smtClean="0"/>
              <a:t>OH Filter (Iridium sat. interference, 1.6-1.73 GHz)</a:t>
            </a:r>
          </a:p>
          <a:p>
            <a:pPr algn="l"/>
            <a:endParaRPr lang="en-US" dirty="0" smtClean="0"/>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363" y="1219200"/>
            <a:ext cx="4882336" cy="4674577"/>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5</a:t>
            </a:fld>
            <a:endParaRPr lang="en-US"/>
          </a:p>
        </p:txBody>
      </p:sp>
    </p:spTree>
    <p:extLst>
      <p:ext uri="{BB962C8B-B14F-4D97-AF65-F5344CB8AC3E}">
        <p14:creationId xmlns:p14="http://schemas.microsoft.com/office/powerpoint/2010/main" val="2741306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411874" y="1219200"/>
            <a:ext cx="5110419" cy="4396154"/>
          </a:xfrm>
        </p:spPr>
        <p:txBody>
          <a:bodyPr>
            <a:normAutofit/>
          </a:bodyPr>
          <a:lstStyle/>
          <a:p>
            <a:pPr algn="l"/>
            <a:r>
              <a:rPr lang="en-US" b="1" dirty="0" smtClean="0"/>
              <a:t>Choose Path Setting </a:t>
            </a:r>
          </a:p>
          <a:p>
            <a:pPr marL="342900" indent="-342900" algn="l">
              <a:buFont typeface="Arial" panose="020B0604020202020204" pitchFamily="34" charset="0"/>
              <a:buChar char="•"/>
            </a:pPr>
            <a:r>
              <a:rPr lang="en-US" dirty="0"/>
              <a:t>Track: Good for spectra in high resolution &amp; pulsars </a:t>
            </a:r>
            <a:endParaRPr lang="en-US" dirty="0" smtClean="0"/>
          </a:p>
          <a:p>
            <a:pPr marL="342900" indent="-342900" algn="l">
              <a:buFont typeface="Arial" panose="020B0604020202020204" pitchFamily="34" charset="0"/>
              <a:buChar char="•"/>
            </a:pPr>
            <a:r>
              <a:rPr lang="en-US" dirty="0" smtClean="0"/>
              <a:t>On/ Off</a:t>
            </a:r>
            <a:r>
              <a:rPr lang="en-US" dirty="0"/>
              <a:t>: Compares to a reference &amp; good for fainter spectral lines</a:t>
            </a:r>
          </a:p>
          <a:p>
            <a:pPr marL="342900" indent="-342900" algn="l">
              <a:buFont typeface="Arial" panose="020B0604020202020204" pitchFamily="34" charset="0"/>
              <a:buChar char="•"/>
            </a:pPr>
            <a:r>
              <a:rPr lang="en-US" dirty="0" smtClean="0"/>
              <a:t>Daisy</a:t>
            </a:r>
            <a:r>
              <a:rPr lang="en-US" dirty="0"/>
              <a:t>: Petal pattern maps for preliminary observations </a:t>
            </a:r>
          </a:p>
          <a:p>
            <a:pPr marL="342900" indent="-342900" algn="l">
              <a:buFont typeface="Arial" panose="020B0604020202020204" pitchFamily="34" charset="0"/>
              <a:buChar char="•"/>
            </a:pPr>
            <a:r>
              <a:rPr lang="en-US" dirty="0" smtClean="0"/>
              <a:t>Map </a:t>
            </a:r>
            <a:r>
              <a:rPr lang="en-US" dirty="0" smtClean="0"/>
              <a:t>(Raster</a:t>
            </a:r>
            <a:r>
              <a:rPr lang="en-US" dirty="0"/>
              <a:t>): Back &amp; forth detailed scans (wide band continuum observations)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293" y="1219200"/>
            <a:ext cx="6543037" cy="3756561"/>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6</a:t>
            </a:fld>
            <a:endParaRPr lang="en-US"/>
          </a:p>
        </p:txBody>
      </p:sp>
    </p:spTree>
    <p:extLst>
      <p:ext uri="{BB962C8B-B14F-4D97-AF65-F5344CB8AC3E}">
        <p14:creationId xmlns:p14="http://schemas.microsoft.com/office/powerpoint/2010/main" val="38453876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endParaRPr lang="en-US" sz="1200" b="1" dirty="0"/>
          </a:p>
          <a:p>
            <a:pPr algn="l"/>
            <a:r>
              <a:rPr lang="en-US" b="1" dirty="0" smtClean="0"/>
              <a:t>Output (Track) : </a:t>
            </a:r>
            <a:r>
              <a:rPr lang="en-US" dirty="0" smtClean="0"/>
              <a:t>Molecular Cloud W51 </a:t>
            </a:r>
          </a:p>
          <a:p>
            <a:pPr algn="l"/>
            <a:endParaRPr lang="en-US" dirty="0" smtClean="0"/>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578475"/>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128" y="2367238"/>
            <a:ext cx="7710678" cy="4020749"/>
          </a:xfrm>
          <a:prstGeom prst="rect">
            <a:avLst/>
          </a:prstGeom>
        </p:spPr>
      </p:pic>
      <p:sp>
        <p:nvSpPr>
          <p:cNvPr id="6" name="TextBox 5"/>
          <p:cNvSpPr txBox="1"/>
          <p:nvPr/>
        </p:nvSpPr>
        <p:spPr>
          <a:xfrm>
            <a:off x="10059806" y="2825262"/>
            <a:ext cx="1979794"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Shows the average spectra</a:t>
            </a:r>
          </a:p>
          <a:p>
            <a:r>
              <a:rPr lang="en-US" sz="1200" dirty="0"/>
              <a:t>a</a:t>
            </a:r>
            <a:r>
              <a:rPr lang="en-US" sz="1200" dirty="0" smtClean="0"/>
              <a:t>veraged over all integrations. The upper and lower plots are for the two frequency bands and the two traces in each plot are for the two polarizations.</a:t>
            </a:r>
          </a:p>
        </p:txBody>
      </p:sp>
      <p:sp>
        <p:nvSpPr>
          <p:cNvPr id="8" name="TextBox 7"/>
          <p:cNvSpPr txBox="1"/>
          <p:nvPr/>
        </p:nvSpPr>
        <p:spPr>
          <a:xfrm>
            <a:off x="438266" y="2640596"/>
            <a:ext cx="1985715" cy="1754326"/>
          </a:xfrm>
          <a:prstGeom prst="rect">
            <a:avLst/>
          </a:prstGeom>
          <a:noFill/>
        </p:spPr>
        <p:txBody>
          <a:bodyPr wrap="square" rtlCol="0">
            <a:spAutoFit/>
          </a:bodyPr>
          <a:lstStyle/>
          <a:p>
            <a:r>
              <a:rPr lang="en-US" sz="1200" dirty="0" smtClean="0"/>
              <a:t>Shows the continuum.  This is the average of the central  80% of each spectrum pattern vs time.  The four traces are two polarizations and two frequency bands</a:t>
            </a:r>
            <a:r>
              <a:rPr lang="en-US" sz="1200" dirty="0" smtClean="0"/>
              <a:t>. Note Baseline, Calibration, and Target traces.</a:t>
            </a:r>
            <a:endParaRPr lang="en-US" sz="1200" dirty="0" smtClean="0"/>
          </a:p>
          <a:p>
            <a:endParaRPr lang="en-US" sz="1200" dirty="0"/>
          </a:p>
        </p:txBody>
      </p:sp>
      <p:sp>
        <p:nvSpPr>
          <p:cNvPr id="7" name="Rectangle 6"/>
          <p:cNvSpPr/>
          <p:nvPr/>
        </p:nvSpPr>
        <p:spPr>
          <a:xfrm>
            <a:off x="438266" y="2640596"/>
            <a:ext cx="1875693" cy="1660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274885" y="4314092"/>
            <a:ext cx="0" cy="42203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274885" y="4736123"/>
            <a:ext cx="10742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a:stCxn id="6" idx="2"/>
          </p:cNvCxnSpPr>
          <p:nvPr/>
        </p:nvCxnSpPr>
        <p:spPr>
          <a:xfrm>
            <a:off x="11049703" y="4210257"/>
            <a:ext cx="16882" cy="66654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0187354" y="4876800"/>
            <a:ext cx="8792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Slide Number Placeholder 8"/>
          <p:cNvSpPr>
            <a:spLocks noGrp="1"/>
          </p:cNvSpPr>
          <p:nvPr>
            <p:ph type="sldNum" sz="quarter" idx="12"/>
          </p:nvPr>
        </p:nvSpPr>
        <p:spPr/>
        <p:txBody>
          <a:bodyPr/>
          <a:lstStyle/>
          <a:p>
            <a:fld id="{CA8D75EB-B86C-434C-A07B-B887823EC4F8}" type="slidenum">
              <a:rPr lang="en-US" smtClean="0"/>
              <a:t>7</a:t>
            </a:fld>
            <a:endParaRPr lang="en-US"/>
          </a:p>
        </p:txBody>
      </p:sp>
      <p:sp>
        <p:nvSpPr>
          <p:cNvPr id="11" name="Rectangle 10"/>
          <p:cNvSpPr/>
          <p:nvPr/>
        </p:nvSpPr>
        <p:spPr>
          <a:xfrm>
            <a:off x="10038483" y="657258"/>
            <a:ext cx="2056204" cy="1938992"/>
          </a:xfrm>
          <a:prstGeom prst="rect">
            <a:avLst/>
          </a:prstGeom>
        </p:spPr>
        <p:txBody>
          <a:bodyPr wrap="square">
            <a:spAutoFit/>
          </a:bodyPr>
          <a:lstStyle/>
          <a:p>
            <a:r>
              <a:rPr lang="en-US" sz="1200" dirty="0">
                <a:latin typeface="Calibri" panose="020F0502020204030204" pitchFamily="34" charset="0"/>
                <a:ea typeface="Times New Roman" panose="02020603050405020304" pitchFamily="18" charset="0"/>
              </a:rPr>
              <a:t>Electron polarization: A property of electrons defined by the Pauli Exclusion Principle </a:t>
            </a:r>
            <a:r>
              <a:rPr lang="en-US" sz="1200" dirty="0" smtClean="0">
                <a:latin typeface="Calibri" panose="020F0502020204030204" pitchFamily="34" charset="0"/>
                <a:ea typeface="Times New Roman" panose="02020603050405020304" pitchFamily="18" charset="0"/>
              </a:rPr>
              <a:t>but simply </a:t>
            </a:r>
            <a:r>
              <a:rPr lang="en-US" sz="1200" dirty="0">
                <a:latin typeface="Calibri" panose="020F0502020204030204" pitchFamily="34" charset="0"/>
                <a:ea typeface="Times New Roman" panose="02020603050405020304" pitchFamily="18" charset="0"/>
              </a:rPr>
              <a:t>described as up or down, or left and right. Radio </a:t>
            </a:r>
            <a:r>
              <a:rPr lang="en-US" sz="1200" dirty="0" smtClean="0">
                <a:latin typeface="Calibri" panose="020F0502020204030204" pitchFamily="34" charset="0"/>
                <a:ea typeface="Times New Roman" panose="02020603050405020304" pitchFamily="18" charset="0"/>
              </a:rPr>
              <a:t>telescopes are </a:t>
            </a:r>
            <a:r>
              <a:rPr lang="en-US" sz="1200" dirty="0">
                <a:latin typeface="Calibri" panose="020F0502020204030204" pitchFamily="34" charset="0"/>
                <a:ea typeface="Times New Roman" panose="02020603050405020304" pitchFamily="18" charset="0"/>
              </a:rPr>
              <a:t>equipped with polarizing filters that distinguish between the </a:t>
            </a:r>
            <a:r>
              <a:rPr lang="en-US" sz="1200" dirty="0" smtClean="0">
                <a:latin typeface="Calibri" panose="020F0502020204030204" pitchFamily="34" charset="0"/>
                <a:ea typeface="Times New Roman" panose="02020603050405020304" pitchFamily="18" charset="0"/>
              </a:rPr>
              <a:t>two electron </a:t>
            </a:r>
            <a:r>
              <a:rPr lang="en-US" sz="1200" dirty="0">
                <a:latin typeface="Calibri" panose="020F0502020204030204" pitchFamily="34" charset="0"/>
                <a:ea typeface="Times New Roman" panose="02020603050405020304" pitchFamily="18" charset="0"/>
              </a:rPr>
              <a:t>polarizations.</a:t>
            </a:r>
            <a:endParaRPr lang="en-US" sz="1200"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679817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r>
              <a:rPr lang="en-US" b="1" dirty="0" smtClean="0"/>
              <a:t>Output (On/Off): </a:t>
            </a:r>
            <a:r>
              <a:rPr lang="en-US" dirty="0" smtClean="0"/>
              <a:t>3C279</a:t>
            </a:r>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861" y="1820894"/>
            <a:ext cx="8757139" cy="4650245"/>
          </a:xfrm>
          <a:prstGeom prst="rect">
            <a:avLst/>
          </a:prstGeom>
        </p:spPr>
      </p:pic>
      <p:sp>
        <p:nvSpPr>
          <p:cNvPr id="6" name="Slide Number Placeholder 5"/>
          <p:cNvSpPr>
            <a:spLocks noGrp="1"/>
          </p:cNvSpPr>
          <p:nvPr>
            <p:ph type="sldNum" sz="quarter" idx="12"/>
          </p:nvPr>
        </p:nvSpPr>
        <p:spPr/>
        <p:txBody>
          <a:bodyPr/>
          <a:lstStyle/>
          <a:p>
            <a:fld id="{CA8D75EB-B86C-434C-A07B-B887823EC4F8}" type="slidenum">
              <a:rPr lang="en-US" smtClean="0"/>
              <a:t>8</a:t>
            </a:fld>
            <a:endParaRPr lang="en-US"/>
          </a:p>
        </p:txBody>
      </p:sp>
    </p:spTree>
    <p:extLst>
      <p:ext uri="{BB962C8B-B14F-4D97-AF65-F5344CB8AC3E}">
        <p14:creationId xmlns:p14="http://schemas.microsoft.com/office/powerpoint/2010/main" val="382257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3415"/>
            <a:ext cx="9144000" cy="855785"/>
          </a:xfrm>
        </p:spPr>
        <p:txBody>
          <a:bodyPr>
            <a:normAutofit fontScale="90000"/>
          </a:bodyPr>
          <a:lstStyle/>
          <a:p>
            <a:r>
              <a:rPr lang="en-US" dirty="0" smtClean="0"/>
              <a:t>20 Meter Dish Demo</a:t>
            </a:r>
            <a:endParaRPr lang="en-US" dirty="0"/>
          </a:p>
        </p:txBody>
      </p:sp>
      <p:sp>
        <p:nvSpPr>
          <p:cNvPr id="3" name="Subtitle 2"/>
          <p:cNvSpPr>
            <a:spLocks noGrp="1"/>
          </p:cNvSpPr>
          <p:nvPr>
            <p:ph type="subTitle" idx="1"/>
          </p:nvPr>
        </p:nvSpPr>
        <p:spPr>
          <a:xfrm>
            <a:off x="1524000" y="1219200"/>
            <a:ext cx="9144000" cy="4396154"/>
          </a:xfrm>
        </p:spPr>
        <p:txBody>
          <a:bodyPr>
            <a:normAutofit/>
          </a:bodyPr>
          <a:lstStyle/>
          <a:p>
            <a:pPr algn="l"/>
            <a:r>
              <a:rPr lang="en-US" b="1" dirty="0" smtClean="0"/>
              <a:t>Output (Daisy): </a:t>
            </a:r>
            <a:r>
              <a:rPr lang="en-US" dirty="0" smtClean="0"/>
              <a:t>Cassiopeia A</a:t>
            </a:r>
          </a:p>
          <a:p>
            <a:pPr algn="l"/>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85" y="5615354"/>
            <a:ext cx="1143000" cy="1143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944" y="1624551"/>
            <a:ext cx="7309779" cy="4756244"/>
          </a:xfrm>
          <a:prstGeom prst="rect">
            <a:avLst/>
          </a:prstGeom>
        </p:spPr>
      </p:pic>
      <p:sp>
        <p:nvSpPr>
          <p:cNvPr id="6" name="TextBox 5"/>
          <p:cNvSpPr txBox="1"/>
          <p:nvPr/>
        </p:nvSpPr>
        <p:spPr>
          <a:xfrm>
            <a:off x="601028" y="4002673"/>
            <a:ext cx="1845944" cy="1200329"/>
          </a:xfrm>
          <a:prstGeom prst="rect">
            <a:avLst/>
          </a:prstGeom>
          <a:noFill/>
        </p:spPr>
        <p:txBody>
          <a:bodyPr wrap="square" rtlCol="0">
            <a:spAutoFit/>
          </a:bodyPr>
          <a:lstStyle/>
          <a:p>
            <a:r>
              <a:rPr lang="en-US" sz="1200" dirty="0" smtClean="0"/>
              <a:t>Sharp peaks of intensity correspond to the telescope pointing directly</a:t>
            </a:r>
          </a:p>
          <a:p>
            <a:r>
              <a:rPr lang="en-US" sz="1200" dirty="0"/>
              <a:t>a</a:t>
            </a:r>
            <a:r>
              <a:rPr lang="en-US" sz="1200" dirty="0" smtClean="0"/>
              <a:t>t the source which is at the center of the daisy pattern.</a:t>
            </a:r>
            <a:endParaRPr lang="en-US" sz="1200" dirty="0"/>
          </a:p>
        </p:txBody>
      </p:sp>
      <p:sp>
        <p:nvSpPr>
          <p:cNvPr id="7" name="TextBox 6"/>
          <p:cNvSpPr txBox="1"/>
          <p:nvPr/>
        </p:nvSpPr>
        <p:spPr>
          <a:xfrm>
            <a:off x="703385" y="2239108"/>
            <a:ext cx="3001107" cy="1015663"/>
          </a:xfrm>
          <a:prstGeom prst="rect">
            <a:avLst/>
          </a:prstGeom>
          <a:noFill/>
        </p:spPr>
        <p:txBody>
          <a:bodyPr wrap="square" rtlCol="0">
            <a:spAutoFit/>
          </a:bodyPr>
          <a:lstStyle/>
          <a:p>
            <a:r>
              <a:rPr lang="en-US" sz="1200" dirty="0" smtClean="0"/>
              <a:t>The color wedge on the right represents the intensity of the source in Kelvins, not the physical temperature of the object but rather the increase in temperature the telescope feels when pointed at the source.</a:t>
            </a:r>
            <a:endParaRPr lang="en-US" sz="1200" dirty="0"/>
          </a:p>
        </p:txBody>
      </p:sp>
      <p:sp>
        <p:nvSpPr>
          <p:cNvPr id="8" name="Rectangle 7"/>
          <p:cNvSpPr/>
          <p:nvPr/>
        </p:nvSpPr>
        <p:spPr>
          <a:xfrm>
            <a:off x="703385" y="2190583"/>
            <a:ext cx="3001107" cy="1064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97876" y="3977860"/>
            <a:ext cx="1849095" cy="1225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3704492" y="2239108"/>
            <a:ext cx="2133600" cy="386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2446971" y="4818185"/>
            <a:ext cx="729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Slide Number Placeholder 9"/>
          <p:cNvSpPr>
            <a:spLocks noGrp="1"/>
          </p:cNvSpPr>
          <p:nvPr>
            <p:ph type="sldNum" sz="quarter" idx="12"/>
          </p:nvPr>
        </p:nvSpPr>
        <p:spPr/>
        <p:txBody>
          <a:bodyPr/>
          <a:lstStyle/>
          <a:p>
            <a:fld id="{CA8D75EB-B86C-434C-A07B-B887823EC4F8}" type="slidenum">
              <a:rPr lang="en-US" smtClean="0"/>
              <a:t>9</a:t>
            </a:fld>
            <a:endParaRPr lang="en-US"/>
          </a:p>
        </p:txBody>
      </p:sp>
    </p:spTree>
    <p:extLst>
      <p:ext uri="{BB962C8B-B14F-4D97-AF65-F5344CB8AC3E}">
        <p14:creationId xmlns:p14="http://schemas.microsoft.com/office/powerpoint/2010/main" val="3957384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1258</Words>
  <Application>Microsoft Office PowerPoint</Application>
  <PresentationFormat>Widescreen</PresentationFormat>
  <Paragraphs>191</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SARA Conference 2018  20 Meter Dish Demo &amp; Cas A Observation Program</vt:lpstr>
      <vt:lpstr>20 Meter Dish Demo</vt:lpstr>
      <vt:lpstr>20 Meter Dish Demo</vt:lpstr>
      <vt:lpstr>20 Meter Dish Demo</vt:lpstr>
      <vt:lpstr>20 Meter Dish Demo</vt:lpstr>
      <vt:lpstr>20 Meter Dish Demo</vt:lpstr>
      <vt:lpstr>20 Meter Dish Demo</vt:lpstr>
      <vt:lpstr>20 Meter Dish Demo</vt:lpstr>
      <vt:lpstr>20 Meter Dish Demo</vt:lpstr>
      <vt:lpstr>20 Meter Dish Demo</vt:lpstr>
      <vt:lpstr>SARA Cas A Observation Program</vt:lpstr>
      <vt:lpstr>SARA Cas A Observation Program</vt:lpstr>
      <vt:lpstr>SARA Sections Observation Program</vt:lpstr>
      <vt:lpstr>SARA Sections Observation Program</vt:lpstr>
      <vt:lpstr>SARA Sections Observation Program</vt:lpstr>
      <vt:lpstr>SARA Sections Observation Program</vt:lpstr>
      <vt:lpstr>SARA Sections Observation Program</vt:lpstr>
      <vt:lpstr>SARA Cas A Observation Program</vt:lpstr>
      <vt:lpstr>SARA Cas A Observation Program</vt:lpstr>
      <vt:lpstr>SARA Cas A Observation Program</vt:lpstr>
      <vt:lpstr>SARA Cas A Observation Program</vt:lpstr>
      <vt:lpstr>SARA Cas A Observation Program</vt:lpstr>
      <vt:lpstr>SARA Cas A Observation Program</vt:lpstr>
      <vt:lpstr>SARA Cas A Observation Program</vt:lpstr>
    </vt:vector>
  </TitlesOfParts>
  <Company>U.S. Customs &amp; Border Protection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SARA Sections Update 2016</dc:title>
  <dc:creator>TZIKAS, STEPHEN A</dc:creator>
  <cp:lastModifiedBy>TZIKAS, STEPHEN A</cp:lastModifiedBy>
  <cp:revision>153</cp:revision>
  <cp:lastPrinted>2018-02-01T11:59:31Z</cp:lastPrinted>
  <dcterms:created xsi:type="dcterms:W3CDTF">2015-12-08T11:21:22Z</dcterms:created>
  <dcterms:modified xsi:type="dcterms:W3CDTF">2018-02-01T12:00:46Z</dcterms:modified>
</cp:coreProperties>
</file>