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a349a7a4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a349a7a4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a349a7a4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a349a7a4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a0c7c0e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a0c7c0e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a349a7a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a349a7a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a349a7a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a349a7a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a349a7a4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a349a7a4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a349a7a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a349a7a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a349a7a4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a349a7a4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a349a7a4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a349a7a4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a349a7a4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a349a7a4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a349a7a4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a349a7a4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Privacy Protected Machine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Bhargav Vaduri, Tianyi Niu, Aarav Mehta, Mohan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and Challenges</a:t>
            </a:r>
            <a:endParaRPr/>
          </a:p>
        </p:txBody>
      </p:sp>
      <p:sp>
        <p:nvSpPr>
          <p:cNvPr id="141" name="Google Shape;14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Small Dataset Size</a:t>
            </a:r>
            <a:endParaRPr/>
          </a:p>
          <a:p>
            <a:pPr indent="-342900" lvl="0" marL="457200" rtl="0" algn="l">
              <a:spcBef>
                <a:spcPts val="1200"/>
              </a:spcBef>
              <a:spcAft>
                <a:spcPts val="0"/>
              </a:spcAft>
              <a:buSzPts val="1800"/>
              <a:buChar char="●"/>
            </a:pPr>
            <a:r>
              <a:rPr lang="en"/>
              <a:t>With aggregated dataset, chunking these into individual data sets into smaller data sets incurs an extremely large </a:t>
            </a:r>
            <a:r>
              <a:rPr lang="en"/>
              <a:t>penalty</a:t>
            </a:r>
            <a:r>
              <a:rPr lang="en"/>
              <a:t> on the scores of the individually trained models resulting in a weaker </a:t>
            </a:r>
            <a:r>
              <a:rPr lang="en"/>
              <a:t>aggregated</a:t>
            </a:r>
            <a:r>
              <a:rPr lang="en"/>
              <a:t> model than a traditionally trained balanced model.</a:t>
            </a:r>
            <a:endParaRPr/>
          </a:p>
          <a:p>
            <a:pPr indent="0" lvl="0" marL="0" rtl="0" algn="l">
              <a:spcBef>
                <a:spcPts val="1200"/>
              </a:spcBef>
              <a:spcAft>
                <a:spcPts val="0"/>
              </a:spcAft>
              <a:buNone/>
            </a:pPr>
            <a:r>
              <a:rPr lang="en"/>
              <a:t>Multiple Distributions</a:t>
            </a:r>
            <a:endParaRPr/>
          </a:p>
          <a:p>
            <a:pPr indent="-342900" lvl="0" marL="457200" rtl="0" algn="l">
              <a:spcBef>
                <a:spcPts val="1200"/>
              </a:spcBef>
              <a:spcAft>
                <a:spcPts val="0"/>
              </a:spcAft>
              <a:buSzPts val="1800"/>
              <a:buChar char="●"/>
            </a:pPr>
            <a:r>
              <a:rPr lang="en"/>
              <a:t>When the individual models are trained on </a:t>
            </a:r>
            <a:r>
              <a:rPr lang="en"/>
              <a:t>different</a:t>
            </a:r>
            <a:r>
              <a:rPr lang="en"/>
              <a:t> underlying distributions, to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Directions</a:t>
            </a:r>
            <a:endParaRPr/>
          </a:p>
        </p:txBody>
      </p:sp>
      <p:sp>
        <p:nvSpPr>
          <p:cNvPr id="147" name="Google Shape;147;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Regression vs. Classification </a:t>
            </a:r>
            <a:endParaRPr/>
          </a:p>
          <a:p>
            <a:pPr indent="-342900" lvl="0" marL="457200" rtl="0" algn="l">
              <a:spcBef>
                <a:spcPts val="0"/>
              </a:spcBef>
              <a:spcAft>
                <a:spcPts val="0"/>
              </a:spcAft>
              <a:buSzPts val="1800"/>
              <a:buChar char="●"/>
            </a:pPr>
            <a:r>
              <a:rPr lang="en"/>
              <a:t>Neural Networks (Other models for each hospital)</a:t>
            </a:r>
            <a:endParaRPr/>
          </a:p>
          <a:p>
            <a:pPr indent="-317500" lvl="1" marL="914400" rtl="0" algn="l">
              <a:spcBef>
                <a:spcPts val="0"/>
              </a:spcBef>
              <a:spcAft>
                <a:spcPts val="0"/>
              </a:spcAft>
              <a:buSzPts val="1400"/>
              <a:buChar char="○"/>
            </a:pPr>
            <a:r>
              <a:rPr lang="en"/>
              <a:t>Do certain models aggregate better under different algorithms?</a:t>
            </a:r>
            <a:endParaRPr/>
          </a:p>
          <a:p>
            <a:pPr indent="-342900" lvl="0" marL="457200" rtl="0" algn="l">
              <a:spcBef>
                <a:spcPts val="0"/>
              </a:spcBef>
              <a:spcAft>
                <a:spcPts val="0"/>
              </a:spcAft>
              <a:buSzPts val="1800"/>
              <a:buChar char="●"/>
            </a:pPr>
            <a:r>
              <a:rPr lang="en"/>
              <a:t>Explore more complex aggregation </a:t>
            </a:r>
            <a:r>
              <a:rPr lang="en"/>
              <a:t>algorithms</a:t>
            </a:r>
            <a:endParaRPr/>
          </a:p>
          <a:p>
            <a:pPr indent="-342900" lvl="0" marL="457200" rtl="0" algn="l">
              <a:spcBef>
                <a:spcPts val="0"/>
              </a:spcBef>
              <a:spcAft>
                <a:spcPts val="0"/>
              </a:spcAft>
              <a:buSzPts val="1800"/>
              <a:buChar char="●"/>
            </a:pPr>
            <a:r>
              <a:rPr lang="en"/>
              <a:t>Optimizing runtime vs privacy balance</a:t>
            </a:r>
            <a:endParaRPr/>
          </a:p>
          <a:p>
            <a:pPr indent="-342900" lvl="0" marL="457200" rtl="0" algn="l">
              <a:spcBef>
                <a:spcPts val="0"/>
              </a:spcBef>
              <a:spcAft>
                <a:spcPts val="0"/>
              </a:spcAft>
              <a:buSzPts val="1800"/>
              <a:buChar char="●"/>
            </a:pPr>
            <a:r>
              <a:rPr lang="en"/>
              <a:t>Incorporating FHE into pipeline endpoints</a:t>
            </a:r>
            <a:endParaRPr/>
          </a:p>
          <a:p>
            <a:pPr indent="0" lvl="0" marL="457200" rtl="0" algn="l">
              <a:spcBef>
                <a:spcPts val="1200"/>
              </a:spcBef>
              <a:spcAft>
                <a:spcPts val="1200"/>
              </a:spcAft>
              <a:buNone/>
            </a:pPr>
            <a:r>
              <a:t/>
            </a:r>
            <a:endParaRPr/>
          </a:p>
        </p:txBody>
      </p:sp>
      <p:pic>
        <p:nvPicPr>
          <p:cNvPr id="148" name="Google Shape;148;p23"/>
          <p:cNvPicPr preferRelativeResize="0"/>
          <p:nvPr/>
        </p:nvPicPr>
        <p:blipFill>
          <a:blip r:embed="rId3">
            <a:alphaModFix/>
          </a:blip>
          <a:stretch>
            <a:fillRect/>
          </a:stretch>
        </p:blipFill>
        <p:spPr>
          <a:xfrm>
            <a:off x="4518700" y="1152475"/>
            <a:ext cx="4625295" cy="3416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pic>
        <p:nvPicPr>
          <p:cNvPr id="154" name="Google Shape;154;p24"/>
          <p:cNvPicPr preferRelativeResize="0"/>
          <p:nvPr/>
        </p:nvPicPr>
        <p:blipFill rotWithShape="1">
          <a:blip r:embed="rId3">
            <a:alphaModFix/>
          </a:blip>
          <a:srcRect b="0" l="15231" r="-994" t="13666"/>
          <a:stretch/>
        </p:blipFill>
        <p:spPr>
          <a:xfrm>
            <a:off x="2072275" y="2652950"/>
            <a:ext cx="4296801" cy="1274650"/>
          </a:xfrm>
          <a:prstGeom prst="rect">
            <a:avLst/>
          </a:prstGeom>
          <a:noFill/>
          <a:ln>
            <a:noFill/>
          </a:ln>
        </p:spPr>
      </p:pic>
      <p:pic>
        <p:nvPicPr>
          <p:cNvPr id="155" name="Google Shape;155;p24"/>
          <p:cNvPicPr preferRelativeResize="0"/>
          <p:nvPr/>
        </p:nvPicPr>
        <p:blipFill>
          <a:blip r:embed="rId4">
            <a:alphaModFix/>
          </a:blip>
          <a:stretch>
            <a:fillRect/>
          </a:stretch>
        </p:blipFill>
        <p:spPr>
          <a:xfrm>
            <a:off x="1968525" y="1219475"/>
            <a:ext cx="4400550" cy="152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Machine Learning Privacy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Datasets used to train models are actual people!</a:t>
            </a:r>
            <a:endParaRPr/>
          </a:p>
          <a:p>
            <a:pPr indent="-317500" lvl="1" marL="914400" rtl="0" algn="l">
              <a:spcBef>
                <a:spcPts val="0"/>
              </a:spcBef>
              <a:spcAft>
                <a:spcPts val="0"/>
              </a:spcAft>
              <a:buSzPts val="1400"/>
              <a:buChar char="○"/>
            </a:pPr>
            <a:r>
              <a:rPr lang="en"/>
              <a:t>Giving organizations and companies patient data means that companies and patients have to worry about losing patient data in data leaks, being accessed as public information in trial, being used in corporate buyouts etc.</a:t>
            </a:r>
            <a:endParaRPr/>
          </a:p>
          <a:p>
            <a:pPr indent="-317500" lvl="1" marL="914400" rtl="0" algn="l">
              <a:spcBef>
                <a:spcPts val="0"/>
              </a:spcBef>
              <a:spcAft>
                <a:spcPts val="0"/>
              </a:spcAft>
              <a:buSzPts val="1400"/>
              <a:buChar char="○"/>
            </a:pPr>
            <a:r>
              <a:rPr lang="en"/>
              <a:t>Lack of Privacy discourages people from </a:t>
            </a:r>
            <a:r>
              <a:rPr lang="en"/>
              <a:t>donating</a:t>
            </a:r>
            <a:r>
              <a:rPr lang="en"/>
              <a:t> personal data, leading to weak models with high test-time error</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Privacy can be introduced to Machine Learning by aggregating completed models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Hypothetical Scenario</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Hospital A, B, and C are all contributing to a machine learning algorithm to classify heart disease data.</a:t>
            </a:r>
            <a:endParaRPr/>
          </a:p>
          <a:p>
            <a:pPr indent="-342900" lvl="0" marL="457200" rtl="0" algn="l">
              <a:spcBef>
                <a:spcPts val="1200"/>
              </a:spcBef>
              <a:spcAft>
                <a:spcPts val="0"/>
              </a:spcAft>
              <a:buSzPts val="1800"/>
              <a:buChar char="●"/>
            </a:pPr>
            <a:r>
              <a:rPr lang="en"/>
              <a:t>Each of Hospital A, B, and C train their own individual model using their own data. </a:t>
            </a:r>
            <a:endParaRPr/>
          </a:p>
          <a:p>
            <a:pPr indent="-342900" lvl="0" marL="457200" rtl="0" algn="l">
              <a:spcBef>
                <a:spcPts val="0"/>
              </a:spcBef>
              <a:spcAft>
                <a:spcPts val="0"/>
              </a:spcAft>
              <a:buSzPts val="1800"/>
              <a:buChar char="●"/>
            </a:pPr>
            <a:r>
              <a:rPr lang="en"/>
              <a:t>They send their completed models, detached from the original test data, to the company, which can aggregate the data and create a novel model</a:t>
            </a:r>
            <a:endParaRPr/>
          </a:p>
          <a:p>
            <a:pPr indent="0" lvl="0" marL="0" rtl="0" algn="l">
              <a:spcBef>
                <a:spcPts val="1200"/>
              </a:spcBef>
              <a:spcAft>
                <a:spcPts val="1200"/>
              </a:spcAft>
              <a:buNone/>
            </a:pPr>
            <a:r>
              <a:rPr lang="en"/>
              <a:t>Company has a machine learning model, while data is kept with each original hospital.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02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Company Resource View</a:t>
            </a:r>
            <a:endParaRPr/>
          </a:p>
        </p:txBody>
      </p:sp>
      <p:sp>
        <p:nvSpPr>
          <p:cNvPr id="73" name="Google Shape;73;p16"/>
          <p:cNvSpPr/>
          <p:nvPr/>
        </p:nvSpPr>
        <p:spPr>
          <a:xfrm>
            <a:off x="2180600" y="958300"/>
            <a:ext cx="3843000" cy="67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4" name="Google Shape;74;p16"/>
          <p:cNvCxnSpPr>
            <a:stCxn id="75" idx="0"/>
            <a:endCxn id="73" idx="2"/>
          </p:cNvCxnSpPr>
          <p:nvPr/>
        </p:nvCxnSpPr>
        <p:spPr>
          <a:xfrm flipH="1" rot="10800000">
            <a:off x="931250" y="1632900"/>
            <a:ext cx="3171000" cy="1682100"/>
          </a:xfrm>
          <a:prstGeom prst="straightConnector1">
            <a:avLst/>
          </a:prstGeom>
          <a:noFill/>
          <a:ln cap="flat" cmpd="sng" w="9525">
            <a:solidFill>
              <a:schemeClr val="dk2"/>
            </a:solidFill>
            <a:prstDash val="solid"/>
            <a:round/>
            <a:headEnd len="med" w="med" type="none"/>
            <a:tailEnd len="med" w="med" type="triangle"/>
          </a:ln>
        </p:spPr>
      </p:cxnSp>
      <p:cxnSp>
        <p:nvCxnSpPr>
          <p:cNvPr id="76" name="Google Shape;76;p16"/>
          <p:cNvCxnSpPr>
            <a:stCxn id="77" idx="0"/>
            <a:endCxn id="73" idx="2"/>
          </p:cNvCxnSpPr>
          <p:nvPr/>
        </p:nvCxnSpPr>
        <p:spPr>
          <a:xfrm flipH="1" rot="10800000">
            <a:off x="2438050" y="1632900"/>
            <a:ext cx="1664100" cy="16821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6"/>
          <p:cNvCxnSpPr>
            <a:stCxn id="79" idx="0"/>
            <a:endCxn id="73" idx="2"/>
          </p:cNvCxnSpPr>
          <p:nvPr/>
        </p:nvCxnSpPr>
        <p:spPr>
          <a:xfrm flipH="1" rot="10800000">
            <a:off x="4101288" y="1632900"/>
            <a:ext cx="900" cy="1682100"/>
          </a:xfrm>
          <a:prstGeom prst="straightConnector1">
            <a:avLst/>
          </a:prstGeom>
          <a:noFill/>
          <a:ln cap="flat" cmpd="sng" w="9525">
            <a:solidFill>
              <a:schemeClr val="dk2"/>
            </a:solidFill>
            <a:prstDash val="solid"/>
            <a:round/>
            <a:headEnd len="med" w="med" type="none"/>
            <a:tailEnd len="med" w="med" type="triangle"/>
          </a:ln>
        </p:spPr>
      </p:cxnSp>
      <p:cxnSp>
        <p:nvCxnSpPr>
          <p:cNvPr id="80" name="Google Shape;80;p16"/>
          <p:cNvCxnSpPr>
            <a:stCxn id="81" idx="0"/>
            <a:endCxn id="73" idx="2"/>
          </p:cNvCxnSpPr>
          <p:nvPr/>
        </p:nvCxnSpPr>
        <p:spPr>
          <a:xfrm rot="10800000">
            <a:off x="4102100" y="1632900"/>
            <a:ext cx="1518300" cy="16821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6"/>
          <p:cNvCxnSpPr>
            <a:stCxn id="83" idx="0"/>
            <a:endCxn id="73" idx="2"/>
          </p:cNvCxnSpPr>
          <p:nvPr/>
        </p:nvCxnSpPr>
        <p:spPr>
          <a:xfrm rot="10800000">
            <a:off x="4102000" y="1632900"/>
            <a:ext cx="3037500" cy="1682100"/>
          </a:xfrm>
          <a:prstGeom prst="straightConnector1">
            <a:avLst/>
          </a:prstGeom>
          <a:noFill/>
          <a:ln cap="flat" cmpd="sng" w="9525">
            <a:solidFill>
              <a:schemeClr val="dk2"/>
            </a:solidFill>
            <a:prstDash val="solid"/>
            <a:round/>
            <a:headEnd len="med" w="med" type="none"/>
            <a:tailEnd len="med" w="med" type="triangle"/>
          </a:ln>
        </p:spPr>
      </p:cxnSp>
      <p:sp>
        <p:nvSpPr>
          <p:cNvPr id="75" name="Google Shape;75;p16"/>
          <p:cNvSpPr/>
          <p:nvPr/>
        </p:nvSpPr>
        <p:spPr>
          <a:xfrm>
            <a:off x="584150" y="3315000"/>
            <a:ext cx="694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6"/>
          <p:cNvSpPr/>
          <p:nvPr/>
        </p:nvSpPr>
        <p:spPr>
          <a:xfrm>
            <a:off x="6792400" y="3315000"/>
            <a:ext cx="694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6"/>
          <p:cNvSpPr txBox="1"/>
          <p:nvPr/>
        </p:nvSpPr>
        <p:spPr>
          <a:xfrm>
            <a:off x="2297950" y="1046300"/>
            <a:ext cx="3527700" cy="45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Aggregated Model</a:t>
            </a:r>
            <a:endParaRPr/>
          </a:p>
        </p:txBody>
      </p:sp>
      <p:sp>
        <p:nvSpPr>
          <p:cNvPr id="85" name="Google Shape;85;p16"/>
          <p:cNvSpPr txBox="1"/>
          <p:nvPr/>
        </p:nvSpPr>
        <p:spPr>
          <a:xfrm>
            <a:off x="740600" y="3464400"/>
            <a:ext cx="381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77" name="Google Shape;77;p16"/>
          <p:cNvSpPr/>
          <p:nvPr/>
        </p:nvSpPr>
        <p:spPr>
          <a:xfrm>
            <a:off x="2090950" y="3315000"/>
            <a:ext cx="694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6"/>
          <p:cNvSpPr txBox="1"/>
          <p:nvPr/>
        </p:nvSpPr>
        <p:spPr>
          <a:xfrm>
            <a:off x="2235975" y="3464400"/>
            <a:ext cx="381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79" name="Google Shape;79;p16"/>
          <p:cNvSpPr/>
          <p:nvPr/>
        </p:nvSpPr>
        <p:spPr>
          <a:xfrm>
            <a:off x="3754188" y="3315000"/>
            <a:ext cx="694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6"/>
          <p:cNvSpPr txBox="1"/>
          <p:nvPr/>
        </p:nvSpPr>
        <p:spPr>
          <a:xfrm>
            <a:off x="3916788" y="3464400"/>
            <a:ext cx="381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81" name="Google Shape;81;p16"/>
          <p:cNvSpPr/>
          <p:nvPr/>
        </p:nvSpPr>
        <p:spPr>
          <a:xfrm>
            <a:off x="5273300" y="3315000"/>
            <a:ext cx="694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6"/>
          <p:cNvSpPr txBox="1"/>
          <p:nvPr/>
        </p:nvSpPr>
        <p:spPr>
          <a:xfrm>
            <a:off x="5429750" y="3464400"/>
            <a:ext cx="381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89" name="Google Shape;89;p16"/>
          <p:cNvSpPr txBox="1"/>
          <p:nvPr/>
        </p:nvSpPr>
        <p:spPr>
          <a:xfrm>
            <a:off x="6948850" y="3464400"/>
            <a:ext cx="381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90" name="Google Shape;90;p16"/>
          <p:cNvSpPr/>
          <p:nvPr/>
        </p:nvSpPr>
        <p:spPr>
          <a:xfrm>
            <a:off x="584150" y="4443300"/>
            <a:ext cx="694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6"/>
          <p:cNvSpPr txBox="1"/>
          <p:nvPr/>
        </p:nvSpPr>
        <p:spPr>
          <a:xfrm>
            <a:off x="584150" y="4529250"/>
            <a:ext cx="6942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POP A</a:t>
            </a:r>
            <a:endParaRPr sz="1200"/>
          </a:p>
        </p:txBody>
      </p:sp>
      <p:cxnSp>
        <p:nvCxnSpPr>
          <p:cNvPr id="92" name="Google Shape;92;p16"/>
          <p:cNvCxnSpPr>
            <a:endCxn id="75" idx="2"/>
          </p:cNvCxnSpPr>
          <p:nvPr/>
        </p:nvCxnSpPr>
        <p:spPr>
          <a:xfrm rot="10800000">
            <a:off x="931250" y="3887700"/>
            <a:ext cx="0" cy="555600"/>
          </a:xfrm>
          <a:prstGeom prst="straightConnector1">
            <a:avLst/>
          </a:prstGeom>
          <a:noFill/>
          <a:ln cap="flat" cmpd="sng" w="9525">
            <a:solidFill>
              <a:schemeClr val="dk2"/>
            </a:solidFill>
            <a:prstDash val="solid"/>
            <a:round/>
            <a:headEnd len="med" w="med" type="none"/>
            <a:tailEnd len="med" w="med" type="triangle"/>
          </a:ln>
        </p:spPr>
      </p:cxnSp>
      <p:sp>
        <p:nvSpPr>
          <p:cNvPr id="93" name="Google Shape;93;p16"/>
          <p:cNvSpPr/>
          <p:nvPr/>
        </p:nvSpPr>
        <p:spPr>
          <a:xfrm>
            <a:off x="2090950" y="4443300"/>
            <a:ext cx="694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6"/>
          <p:cNvSpPr txBox="1"/>
          <p:nvPr/>
        </p:nvSpPr>
        <p:spPr>
          <a:xfrm>
            <a:off x="2090950" y="4529250"/>
            <a:ext cx="6942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POP B</a:t>
            </a:r>
            <a:endParaRPr sz="1200"/>
          </a:p>
        </p:txBody>
      </p:sp>
      <p:cxnSp>
        <p:nvCxnSpPr>
          <p:cNvPr id="95" name="Google Shape;95;p16"/>
          <p:cNvCxnSpPr/>
          <p:nvPr/>
        </p:nvCxnSpPr>
        <p:spPr>
          <a:xfrm rot="10800000">
            <a:off x="2438050" y="3887700"/>
            <a:ext cx="0" cy="555600"/>
          </a:xfrm>
          <a:prstGeom prst="straightConnector1">
            <a:avLst/>
          </a:prstGeom>
          <a:noFill/>
          <a:ln cap="flat" cmpd="sng" w="9525">
            <a:solidFill>
              <a:schemeClr val="dk2"/>
            </a:solidFill>
            <a:prstDash val="solid"/>
            <a:round/>
            <a:headEnd len="med" w="med" type="none"/>
            <a:tailEnd len="med" w="med" type="triangle"/>
          </a:ln>
        </p:spPr>
      </p:cxnSp>
      <p:sp>
        <p:nvSpPr>
          <p:cNvPr id="96" name="Google Shape;96;p16"/>
          <p:cNvSpPr/>
          <p:nvPr/>
        </p:nvSpPr>
        <p:spPr>
          <a:xfrm>
            <a:off x="3754200" y="4443300"/>
            <a:ext cx="694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6"/>
          <p:cNvSpPr txBox="1"/>
          <p:nvPr/>
        </p:nvSpPr>
        <p:spPr>
          <a:xfrm>
            <a:off x="3754200" y="4529250"/>
            <a:ext cx="6942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POP C</a:t>
            </a:r>
            <a:endParaRPr sz="1200"/>
          </a:p>
        </p:txBody>
      </p:sp>
      <p:cxnSp>
        <p:nvCxnSpPr>
          <p:cNvPr id="98" name="Google Shape;98;p16"/>
          <p:cNvCxnSpPr/>
          <p:nvPr/>
        </p:nvCxnSpPr>
        <p:spPr>
          <a:xfrm rot="10800000">
            <a:off x="4101300" y="3887700"/>
            <a:ext cx="0" cy="555600"/>
          </a:xfrm>
          <a:prstGeom prst="straightConnector1">
            <a:avLst/>
          </a:prstGeom>
          <a:noFill/>
          <a:ln cap="flat" cmpd="sng" w="9525">
            <a:solidFill>
              <a:schemeClr val="dk2"/>
            </a:solidFill>
            <a:prstDash val="solid"/>
            <a:round/>
            <a:headEnd len="med" w="med" type="none"/>
            <a:tailEnd len="med" w="med" type="triangle"/>
          </a:ln>
        </p:spPr>
      </p:cxnSp>
      <p:sp>
        <p:nvSpPr>
          <p:cNvPr id="99" name="Google Shape;99;p16"/>
          <p:cNvSpPr/>
          <p:nvPr/>
        </p:nvSpPr>
        <p:spPr>
          <a:xfrm>
            <a:off x="5273300" y="4443300"/>
            <a:ext cx="694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6"/>
          <p:cNvSpPr txBox="1"/>
          <p:nvPr/>
        </p:nvSpPr>
        <p:spPr>
          <a:xfrm>
            <a:off x="5273300" y="4529250"/>
            <a:ext cx="6942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POP D</a:t>
            </a:r>
            <a:endParaRPr sz="1200"/>
          </a:p>
        </p:txBody>
      </p:sp>
      <p:cxnSp>
        <p:nvCxnSpPr>
          <p:cNvPr id="101" name="Google Shape;101;p16"/>
          <p:cNvCxnSpPr/>
          <p:nvPr/>
        </p:nvCxnSpPr>
        <p:spPr>
          <a:xfrm rot="10800000">
            <a:off x="5620400" y="3887700"/>
            <a:ext cx="0" cy="55560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6"/>
          <p:cNvSpPr/>
          <p:nvPr/>
        </p:nvSpPr>
        <p:spPr>
          <a:xfrm>
            <a:off x="6792400" y="4443300"/>
            <a:ext cx="694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6"/>
          <p:cNvSpPr txBox="1"/>
          <p:nvPr/>
        </p:nvSpPr>
        <p:spPr>
          <a:xfrm>
            <a:off x="6792400" y="4529250"/>
            <a:ext cx="6942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POP E</a:t>
            </a:r>
            <a:endParaRPr sz="1200"/>
          </a:p>
        </p:txBody>
      </p:sp>
      <p:cxnSp>
        <p:nvCxnSpPr>
          <p:cNvPr id="104" name="Google Shape;104;p16"/>
          <p:cNvCxnSpPr/>
          <p:nvPr/>
        </p:nvCxnSpPr>
        <p:spPr>
          <a:xfrm rot="10800000">
            <a:off x="7139500" y="3887700"/>
            <a:ext cx="0" cy="555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102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Hospital Resource View</a:t>
            </a:r>
            <a:endParaRPr/>
          </a:p>
        </p:txBody>
      </p:sp>
      <p:pic>
        <p:nvPicPr>
          <p:cNvPr id="110" name="Google Shape;110;p17"/>
          <p:cNvPicPr preferRelativeResize="0"/>
          <p:nvPr/>
        </p:nvPicPr>
        <p:blipFill>
          <a:blip r:embed="rId3">
            <a:alphaModFix/>
          </a:blip>
          <a:stretch>
            <a:fillRect/>
          </a:stretch>
        </p:blipFill>
        <p:spPr>
          <a:xfrm>
            <a:off x="848175" y="675475"/>
            <a:ext cx="7447630" cy="4163225"/>
          </a:xfrm>
          <a:prstGeom prst="rect">
            <a:avLst/>
          </a:prstGeom>
          <a:noFill/>
          <a:ln>
            <a:noFill/>
          </a:ln>
        </p:spPr>
      </p:pic>
      <p:sp>
        <p:nvSpPr>
          <p:cNvPr id="111" name="Google Shape;111;p17"/>
          <p:cNvSpPr txBox="1"/>
          <p:nvPr/>
        </p:nvSpPr>
        <p:spPr>
          <a:xfrm>
            <a:off x="848188" y="4768200"/>
            <a:ext cx="7785300" cy="1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https://blogs.nvidia.com/blog/2019/10/13/what-is-federated-learning/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r>
              <a:rPr lang="en"/>
              <a:t> </a:t>
            </a:r>
            <a:endParaRPr/>
          </a:p>
        </p:txBody>
      </p:sp>
      <p:sp>
        <p:nvSpPr>
          <p:cNvPr id="117" name="Google Shape;117;p18"/>
          <p:cNvSpPr txBox="1"/>
          <p:nvPr>
            <p:ph idx="1" type="body"/>
          </p:nvPr>
        </p:nvSpPr>
        <p:spPr>
          <a:xfrm>
            <a:off x="311700" y="1017725"/>
            <a:ext cx="8520600" cy="3969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Take dataset and split into different chunks to train individual model, and combine with aggregation </a:t>
            </a:r>
            <a:r>
              <a:rPr lang="en"/>
              <a:t>method.</a:t>
            </a:r>
            <a:endParaRPr/>
          </a:p>
          <a:p>
            <a:pPr indent="-342900" lvl="0" marL="457200" rtl="0" algn="l">
              <a:spcBef>
                <a:spcPts val="1200"/>
              </a:spcBef>
              <a:spcAft>
                <a:spcPts val="0"/>
              </a:spcAft>
              <a:buSzPts val="1800"/>
              <a:buChar char="●"/>
            </a:pPr>
            <a:r>
              <a:rPr lang="en"/>
              <a:t>3 </a:t>
            </a:r>
            <a:r>
              <a:rPr lang="en"/>
              <a:t>Training</a:t>
            </a:r>
            <a:r>
              <a:rPr lang="en"/>
              <a:t> Conditions:</a:t>
            </a:r>
            <a:endParaRPr/>
          </a:p>
          <a:p>
            <a:pPr indent="-317500" lvl="1" marL="914400" rtl="0" algn="l">
              <a:spcBef>
                <a:spcPts val="0"/>
              </a:spcBef>
              <a:spcAft>
                <a:spcPts val="0"/>
              </a:spcAft>
              <a:buSzPts val="1400"/>
              <a:buChar char="○"/>
            </a:pPr>
            <a:r>
              <a:rPr lang="en"/>
              <a:t>“Real” data set </a:t>
            </a:r>
            <a:endParaRPr/>
          </a:p>
          <a:p>
            <a:pPr indent="-317500" lvl="1" marL="914400" rtl="0" algn="l">
              <a:spcBef>
                <a:spcPts val="0"/>
              </a:spcBef>
              <a:spcAft>
                <a:spcPts val="0"/>
              </a:spcAft>
              <a:buSzPts val="1400"/>
              <a:buChar char="○"/>
            </a:pPr>
            <a:r>
              <a:rPr lang="en"/>
              <a:t>Unbalanced or Skewed Data set</a:t>
            </a:r>
            <a:endParaRPr/>
          </a:p>
          <a:p>
            <a:pPr indent="-317500" lvl="1" marL="914400" rtl="0" algn="l">
              <a:spcBef>
                <a:spcPts val="0"/>
              </a:spcBef>
              <a:spcAft>
                <a:spcPts val="0"/>
              </a:spcAft>
              <a:buSzPts val="1400"/>
              <a:buChar char="○"/>
            </a:pPr>
            <a:r>
              <a:rPr lang="en"/>
              <a:t>Individual</a:t>
            </a:r>
            <a:r>
              <a:rPr lang="en"/>
              <a:t> </a:t>
            </a:r>
            <a:r>
              <a:rPr lang="en"/>
              <a:t>models</a:t>
            </a:r>
            <a:r>
              <a:rPr lang="en"/>
              <a:t> have different data distributions</a:t>
            </a:r>
            <a:endParaRPr/>
          </a:p>
          <a:p>
            <a:pPr indent="-342900" lvl="0" marL="457200" rtl="0" algn="l">
              <a:spcBef>
                <a:spcPts val="0"/>
              </a:spcBef>
              <a:spcAft>
                <a:spcPts val="0"/>
              </a:spcAft>
              <a:buSzPts val="1800"/>
              <a:buChar char="●"/>
            </a:pPr>
            <a:r>
              <a:rPr lang="en"/>
              <a:t>4 Aggregation Methods</a:t>
            </a:r>
            <a:endParaRPr/>
          </a:p>
          <a:p>
            <a:pPr indent="-317500" lvl="1" marL="914400" rtl="0" algn="l">
              <a:spcBef>
                <a:spcPts val="0"/>
              </a:spcBef>
              <a:spcAft>
                <a:spcPts val="0"/>
              </a:spcAft>
              <a:buSzPts val="1400"/>
              <a:buChar char="○"/>
            </a:pPr>
            <a:r>
              <a:rPr lang="en"/>
              <a:t>Equal Weighted Average</a:t>
            </a:r>
            <a:endParaRPr/>
          </a:p>
          <a:p>
            <a:pPr indent="-317500" lvl="1" marL="914400" rtl="0" algn="l">
              <a:spcBef>
                <a:spcPts val="0"/>
              </a:spcBef>
              <a:spcAft>
                <a:spcPts val="0"/>
              </a:spcAft>
              <a:buSzPts val="1400"/>
              <a:buChar char="○"/>
            </a:pPr>
            <a:r>
              <a:rPr lang="en"/>
              <a:t>Clipped Average</a:t>
            </a:r>
            <a:endParaRPr/>
          </a:p>
          <a:p>
            <a:pPr indent="-317500" lvl="1" marL="914400" rtl="0" algn="l">
              <a:spcBef>
                <a:spcPts val="0"/>
              </a:spcBef>
              <a:spcAft>
                <a:spcPts val="0"/>
              </a:spcAft>
              <a:buSzPts val="1400"/>
              <a:buChar char="○"/>
            </a:pPr>
            <a:r>
              <a:rPr lang="en"/>
              <a:t>AUC (Area under the Curve) Weighted </a:t>
            </a:r>
            <a:endParaRPr/>
          </a:p>
          <a:p>
            <a:pPr indent="-317500" lvl="1" marL="914400" rtl="0" algn="l">
              <a:spcBef>
                <a:spcPts val="0"/>
              </a:spcBef>
              <a:spcAft>
                <a:spcPts val="0"/>
              </a:spcAft>
              <a:buSzPts val="1400"/>
              <a:buChar char="○"/>
            </a:pPr>
            <a:r>
              <a:rPr lang="en"/>
              <a:t>Differential Privacy</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Condition Graphical</a:t>
            </a:r>
            <a:endParaRPr/>
          </a:p>
        </p:txBody>
      </p:sp>
      <p:sp>
        <p:nvSpPr>
          <p:cNvPr id="123" name="Google Shape;12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3: Training Individual Models on Different Distributions</a:t>
            </a:r>
            <a:endParaRPr/>
          </a:p>
        </p:txBody>
      </p:sp>
      <p:sp>
        <p:nvSpPr>
          <p:cNvPr id="135" name="Google Shape;13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