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6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1992ecf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1992ecf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992ecf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992ecf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15bb45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15bb45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15bb450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15bb450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15bb450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15bb450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5bb450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5bb450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15bb450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15bb450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15bb45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15bb45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1992ecf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1992ecfa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15bb450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15bb450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15bb450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15bb450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1992ecf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1992ecf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1992ecfa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1992ecfa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1992ecf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1992ecfa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1992ecfa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1992ecfa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1992ecfa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1992ecfa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1992ec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1992ec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0" y="418175"/>
            <a:ext cx="4260300" cy="17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Leading Causes of Death in  United States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46550" y="2571750"/>
            <a:ext cx="4385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-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Pratyush Painuly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Mohammad Shiwani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Brandon Valmont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1" y="265775"/>
            <a:ext cx="3908859" cy="46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93BFC-A7F0-4187-BC2D-B6C8E065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5153"/>
            <a:ext cx="4210850" cy="4395267"/>
          </a:xfrm>
          <a:prstGeom prst="rect">
            <a:avLst/>
          </a:prstGeom>
        </p:spPr>
      </p:pic>
      <p:sp>
        <p:nvSpPr>
          <p:cNvPr id="5" name="Google Shape;133;p24">
            <a:extLst>
              <a:ext uri="{FF2B5EF4-FFF2-40B4-BE49-F238E27FC236}">
                <a16:creationId xmlns:a16="http://schemas.microsoft.com/office/drawing/2014/main" id="{D2C12F29-909C-4E1E-94F2-4069AC5FC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816" y="618452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Leading Causes of Death in United States</a:t>
            </a:r>
            <a:endParaRPr dirty="0"/>
          </a:p>
        </p:txBody>
      </p:sp>
      <p:sp>
        <p:nvSpPr>
          <p:cNvPr id="6" name="Google Shape;135;p24">
            <a:extLst>
              <a:ext uri="{FF2B5EF4-FFF2-40B4-BE49-F238E27FC236}">
                <a16:creationId xmlns:a16="http://schemas.microsoft.com/office/drawing/2014/main" id="{1CACE63D-E43B-46FB-9FDB-1FC7B09D176A}"/>
              </a:ext>
            </a:extLst>
          </p:cNvPr>
          <p:cNvSpPr txBox="1">
            <a:spLocks/>
          </p:cNvSpPr>
          <p:nvPr/>
        </p:nvSpPr>
        <p:spPr>
          <a:xfrm>
            <a:off x="257816" y="2571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How is death rate distributed nationwide?</a:t>
            </a:r>
          </a:p>
        </p:txBody>
      </p:sp>
    </p:spTree>
    <p:extLst>
      <p:ext uri="{BB962C8B-B14F-4D97-AF65-F5344CB8AC3E}">
        <p14:creationId xmlns:p14="http://schemas.microsoft.com/office/powerpoint/2010/main" val="33513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501800" y="445025"/>
            <a:ext cx="83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Leading Causes of Death </a:t>
            </a:r>
            <a:r>
              <a:rPr lang="en-US" dirty="0"/>
              <a:t>in United States</a:t>
            </a:r>
            <a:endParaRPr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1132075"/>
            <a:ext cx="6667800" cy="3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Causes of Death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50" y="1200150"/>
            <a:ext cx="6927951" cy="3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Causes compared to % Uninsured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0" y="1200150"/>
            <a:ext cx="6416625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F6491-61BF-4520-8078-FE8DDF30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7" y="192101"/>
            <a:ext cx="7130783" cy="49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Leading Causes of Death in TX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death rate distributed statewide?</a:t>
            </a:r>
            <a:endParaRPr dirty="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150" y="752475"/>
            <a:ext cx="39433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Age-Adjusted Death Rate for Heart Disease (TX)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63" y="1131875"/>
            <a:ext cx="48101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Age-Adjusted Death Rate for Cancer (TX)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13" y="1131875"/>
            <a:ext cx="48101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Age-Adjusted Death Rate for Stroke (TX)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113" y="1152463"/>
            <a:ext cx="4752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TX Unemployment Trend vs 3 Leading Causes Rates</a:t>
            </a:r>
            <a:endParaRPr sz="24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176" y="1152476"/>
            <a:ext cx="5346124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917700"/>
            <a:ext cx="8520600" cy="27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Investigate the distribution of Death around the country on a macro and micro level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does mortality rate measure for different causes, states and on a global scale.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Analyse what factors affect the death rate and is there a correlation with other countries?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Trends vs Death Rates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825" y="1152475"/>
            <a:ext cx="5227275" cy="3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Heart Diseases, Cancer and Stroke are the three leading causes of Death in United States.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Suicide rates and Alzheimer's Disease rates are on the rise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New York has the highest distribution of a leading cause for state(Heart Diseases in this case).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Texas had lower unemployment rates compared to California and New York, but a higher age-adjusted death rate overall.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For Stroke and Heart Diseases, there was a spike in Texas. We investigated if that had a correlation with the Major Oil and Gas Downturn on 2015 and consequently unemployment rates for Texas.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Since 1985, United States has the worst Mortality rate(per 100000 people) when compared to other countries of "similar" size and wealth.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We formed our null hypothesis that Countries of similar wealth and size will have a similar mortality rate. After performing ANOVA test on the dataset featuring 7 countries, the null hypothesis was rejected. However, when we take a group of 4 countries and perform the same test, the dataset is significant.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306650"/>
            <a:ext cx="8520600" cy="8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Questions &amp; 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1686625"/>
            <a:ext cx="85206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 How does Mortality rate of United States compare with other countries?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does it look statewide?</a:t>
            </a:r>
            <a:endParaRPr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factors have an affect in the mortality rate?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64850"/>
            <a:ext cx="85206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Death Rate - Nationwide Outlook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525"/>
            <a:ext cx="6656617" cy="42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593150" y="1053475"/>
            <a:ext cx="2425500" cy="3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Disease is the leading cause for 41 states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Heart Disease dominates New York and New Jersey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 of 20 biggest cities of US belong to the state with Heart Disease as the leading cause. WORK LIFE BALANCE?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Mexico has the lowest proportion of heart Disease.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575100" y="4544125"/>
            <a:ext cx="36519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Choropleth Map using Plotly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0"/>
            <a:ext cx="7217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115625" y="2865550"/>
            <a:ext cx="3805200" cy="20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Heart Disease, Cancer account for 55% of all deaths.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Suicide and Kidney Disease, Diabetes and Alzheimer’s trending up.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548100" y="3791025"/>
            <a:ext cx="1338000" cy="11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499200" y="2146600"/>
            <a:ext cx="1338000" cy="10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160775"/>
            <a:ext cx="7223900" cy="4754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flipH="1">
            <a:off x="7499200" y="236975"/>
            <a:ext cx="1533300" cy="1714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OECD - Organization for Economic Co-operation and Developement index</a:t>
            </a:r>
            <a:endParaRPr sz="1500"/>
          </a:p>
        </p:txBody>
      </p:sp>
      <p:sp>
        <p:nvSpPr>
          <p:cNvPr id="91" name="Google Shape;91;p18"/>
          <p:cNvSpPr txBox="1"/>
          <p:nvPr/>
        </p:nvSpPr>
        <p:spPr>
          <a:xfrm>
            <a:off x="7499200" y="2146600"/>
            <a:ext cx="1435800" cy="19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Mortality Rate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UNITED STATES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Spent on Medicare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UNITED STATES</a:t>
            </a:r>
            <a:endParaRPr b="1"/>
          </a:p>
        </p:txBody>
      </p:sp>
      <p:sp>
        <p:nvSpPr>
          <p:cNvPr id="92" name="Google Shape;92;p18"/>
          <p:cNvSpPr/>
          <p:nvPr/>
        </p:nvSpPr>
        <p:spPr>
          <a:xfrm>
            <a:off x="8041900" y="3237800"/>
            <a:ext cx="195000" cy="482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4892600" y="961800"/>
            <a:ext cx="3679800" cy="62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23025"/>
            <a:ext cx="85206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Does size and wealth of a country indicate mortality Rate?</a:t>
            </a:r>
            <a:endParaRPr sz="24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50325"/>
            <a:ext cx="8953455" cy="41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892600" y="1003600"/>
            <a:ext cx="3679800" cy="75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rgbClr val="EFEFEF"/>
                </a:highlight>
              </a:rPr>
              <a:t>F_onewayResult(statistic=12.224121776617295, pvalue=5.036253643447928e-12)</a:t>
            </a:r>
            <a:endParaRPr b="1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250900"/>
            <a:ext cx="852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What if the subset is Significant?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75" y="892000"/>
            <a:ext cx="4476550" cy="40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268950" y="1045425"/>
            <a:ext cx="3651900" cy="72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F_onewayResult(statistic=1.129188689957743, pvalue=0.3394977866922905)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" name="Google Shape;108;p20"/>
          <p:cNvSpPr txBox="1"/>
          <p:nvPr/>
        </p:nvSpPr>
        <p:spPr>
          <a:xfrm>
            <a:off x="5478025" y="2244175"/>
            <a:ext cx="3442800" cy="24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 value = 0.33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 Hypothesis Accepted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Mortality Rate Dataset for Japan, Belgium, Netherlands and United States is significant.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3D2B-73B5-45B4-A3FD-37CC045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Causes of Death in United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4EE94-7AE9-41B7-A9FD-4899EC20D37C}"/>
              </a:ext>
            </a:extLst>
          </p:cNvPr>
          <p:cNvSpPr txBox="1"/>
          <p:nvPr/>
        </p:nvSpPr>
        <p:spPr>
          <a:xfrm>
            <a:off x="311700" y="1344706"/>
            <a:ext cx="7979372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Kidney disease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Suicide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Alzheimer's disease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Influenza and pneumonia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Diabetes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Stroke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Heart disease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Cancer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CLDR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Unintentional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84328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557</Words>
  <Application>Microsoft Office PowerPoint</Application>
  <PresentationFormat>On-screen Show (16:9)</PresentationFormat>
  <Paragraphs>73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Leading Causes of Death in  United States</vt:lpstr>
      <vt:lpstr>Motivation &amp; Summary</vt:lpstr>
      <vt:lpstr> Questions &amp; Data</vt:lpstr>
      <vt:lpstr>United States Death Rate - Nationwide Outlook</vt:lpstr>
      <vt:lpstr>Heart Disease, Cancer account for 55% of all deaths. Suicide and Kidney Disease, Diabetes and Alzheimer’s trending up. </vt:lpstr>
      <vt:lpstr>OECD - Organization for Economic Co-operation and Developement index</vt:lpstr>
      <vt:lpstr>Does size and wealth of a country indicate mortality Rate?</vt:lpstr>
      <vt:lpstr>But, What if the subset is Significant?</vt:lpstr>
      <vt:lpstr>Leading Causes of Death in United States</vt:lpstr>
      <vt:lpstr>Leading Causes of Death in United States</vt:lpstr>
      <vt:lpstr>Leading Causes of Death in United States</vt:lpstr>
      <vt:lpstr>Increasing Causes of Death</vt:lpstr>
      <vt:lpstr>Leading Causes compared to % Uninsured</vt:lpstr>
      <vt:lpstr>PowerPoint Presentation</vt:lpstr>
      <vt:lpstr>Leading Causes of Death in TX</vt:lpstr>
      <vt:lpstr>Age-Adjusted Death Rate for Heart Disease (TX)</vt:lpstr>
      <vt:lpstr>Age-Adjusted Death Rate for Cancer (TX) </vt:lpstr>
      <vt:lpstr>Age-Adjusted Death Rate for Stroke (TX) </vt:lpstr>
      <vt:lpstr>TX Unemployment Trend vs 3 Leading Causes Rates</vt:lpstr>
      <vt:lpstr>Unemployment Trends vs Death Rates</vt:lpstr>
      <vt:lpstr>Research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Causes of Death in  United States</dc:title>
  <cp:lastModifiedBy>Zahid Munawar</cp:lastModifiedBy>
  <cp:revision>5</cp:revision>
  <dcterms:modified xsi:type="dcterms:W3CDTF">2019-07-30T21:45:47Z</dcterms:modified>
</cp:coreProperties>
</file>